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24" r:id="rId1"/>
    <p:sldMasterId id="2147483789" r:id="rId2"/>
  </p:sldMasterIdLst>
  <p:notesMasterIdLst>
    <p:notesMasterId r:id="rId18"/>
  </p:notesMasterIdLst>
  <p:handoutMasterIdLst>
    <p:handoutMasterId r:id="rId19"/>
  </p:handoutMasterIdLst>
  <p:sldIdLst>
    <p:sldId id="366" r:id="rId3"/>
    <p:sldId id="534" r:id="rId4"/>
    <p:sldId id="535" r:id="rId5"/>
    <p:sldId id="543" r:id="rId6"/>
    <p:sldId id="460" r:id="rId7"/>
    <p:sldId id="549" r:id="rId8"/>
    <p:sldId id="550" r:id="rId9"/>
    <p:sldId id="539" r:id="rId10"/>
    <p:sldId id="551" r:id="rId11"/>
    <p:sldId id="552" r:id="rId12"/>
    <p:sldId id="553" r:id="rId13"/>
    <p:sldId id="546" r:id="rId14"/>
    <p:sldId id="545" r:id="rId15"/>
    <p:sldId id="547" r:id="rId16"/>
    <p:sldId id="468" r:id="rId17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026CCE50-7D64-4AD7-9DB1-E6E01BA06F2B}">
          <p14:sldIdLst>
            <p14:sldId id="366"/>
            <p14:sldId id="534"/>
            <p14:sldId id="535"/>
            <p14:sldId id="543"/>
            <p14:sldId id="460"/>
            <p14:sldId id="549"/>
            <p14:sldId id="550"/>
            <p14:sldId id="539"/>
            <p14:sldId id="551"/>
            <p14:sldId id="552"/>
            <p14:sldId id="553"/>
            <p14:sldId id="546"/>
            <p14:sldId id="545"/>
            <p14:sldId id="547"/>
            <p14:sldId id="468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9999FF"/>
    <a:srgbClr val="669900"/>
    <a:srgbClr val="FF6699"/>
    <a:srgbClr val="675290"/>
    <a:srgbClr val="FF9933"/>
    <a:srgbClr val="FF99CC"/>
    <a:srgbClr val="FFFFFF"/>
    <a:srgbClr val="0A96B2"/>
    <a:srgbClr val="CCFFFF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975" autoAdjust="0"/>
    <p:restoredTop sz="91210" autoAdjust="0"/>
  </p:normalViewPr>
  <p:slideViewPr>
    <p:cSldViewPr>
      <p:cViewPr>
        <p:scale>
          <a:sx n="70" d="100"/>
          <a:sy n="70" d="100"/>
        </p:scale>
        <p:origin x="-1296" y="-8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>
      <p:cViewPr>
        <p:scale>
          <a:sx n="66" d="100"/>
          <a:sy n="66" d="100"/>
        </p:scale>
        <p:origin x="-2364" y="282"/>
      </p:cViewPr>
      <p:guideLst>
        <p:guide orient="horz" pos="3127"/>
        <p:guide pos="214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habsah\Local%20Settings\Temporary%20Internet%20Files\Content.Outlook\ZRW2WAV4\respon%20e-survey%20(2)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D:\MSIS%202014\Bahan%20utk%20artikel\respon%20e-survey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cked"/>
        <c:varyColors val="0"/>
        <c:ser>
          <c:idx val="0"/>
          <c:order val="0"/>
          <c:tx>
            <c:v>ITS</c:v>
          </c:tx>
          <c:spPr>
            <a:ln w="38100">
              <a:solidFill>
                <a:schemeClr val="bg2">
                  <a:lumMod val="50000"/>
                </a:schemeClr>
              </a:solidFill>
            </a:ln>
          </c:spPr>
          <c:marker>
            <c:symbol val="none"/>
          </c:marker>
          <c:cat>
            <c:strRef>
              <c:f>ITS!$B$2:$Y$2</c:f>
              <c:strCache>
                <c:ptCount val="21"/>
                <c:pt idx="0">
                  <c:v>Q1-08</c:v>
                </c:pt>
                <c:pt idx="4">
                  <c:v>Q1-09</c:v>
                </c:pt>
                <c:pt idx="8">
                  <c:v>Q1-10</c:v>
                </c:pt>
                <c:pt idx="12">
                  <c:v>Q1-11</c:v>
                </c:pt>
                <c:pt idx="16">
                  <c:v>Q1-12</c:v>
                </c:pt>
                <c:pt idx="20">
                  <c:v>Q1-13</c:v>
                </c:pt>
              </c:strCache>
            </c:strRef>
          </c:cat>
          <c:val>
            <c:numRef>
              <c:f>ITS!$B$5:$Y$5</c:f>
              <c:numCache>
                <c:formatCode>General</c:formatCode>
                <c:ptCount val="24"/>
                <c:pt idx="0">
                  <c:v>13</c:v>
                </c:pt>
                <c:pt idx="1">
                  <c:v>10</c:v>
                </c:pt>
                <c:pt idx="2">
                  <c:v>6</c:v>
                </c:pt>
                <c:pt idx="3">
                  <c:v>16</c:v>
                </c:pt>
                <c:pt idx="4">
                  <c:v>38</c:v>
                </c:pt>
                <c:pt idx="5">
                  <c:v>38</c:v>
                </c:pt>
                <c:pt idx="6">
                  <c:v>38</c:v>
                </c:pt>
                <c:pt idx="7">
                  <c:v>38</c:v>
                </c:pt>
                <c:pt idx="8">
                  <c:v>39</c:v>
                </c:pt>
                <c:pt idx="9">
                  <c:v>40</c:v>
                </c:pt>
                <c:pt idx="10">
                  <c:v>45</c:v>
                </c:pt>
                <c:pt idx="11">
                  <c:v>48</c:v>
                </c:pt>
                <c:pt idx="12">
                  <c:v>51</c:v>
                </c:pt>
                <c:pt idx="13">
                  <c:v>55</c:v>
                </c:pt>
                <c:pt idx="14">
                  <c:v>52</c:v>
                </c:pt>
                <c:pt idx="15">
                  <c:v>53</c:v>
                </c:pt>
                <c:pt idx="16">
                  <c:v>68</c:v>
                </c:pt>
                <c:pt idx="17">
                  <c:v>79</c:v>
                </c:pt>
                <c:pt idx="18">
                  <c:v>81</c:v>
                </c:pt>
                <c:pt idx="19">
                  <c:v>71</c:v>
                </c:pt>
                <c:pt idx="20">
                  <c:v>74</c:v>
                </c:pt>
                <c:pt idx="21">
                  <c:v>77</c:v>
                </c:pt>
                <c:pt idx="22">
                  <c:v>80</c:v>
                </c:pt>
                <c:pt idx="23">
                  <c:v>78</c:v>
                </c:pt>
              </c:numCache>
            </c:numRef>
          </c: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7343744"/>
        <c:axId val="97349632"/>
      </c:lineChart>
      <c:catAx>
        <c:axId val="97343744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97349632"/>
        <c:crosses val="autoZero"/>
        <c:auto val="1"/>
        <c:lblAlgn val="ctr"/>
        <c:lblOffset val="100"/>
        <c:noMultiLvlLbl val="0"/>
      </c:catAx>
      <c:valAx>
        <c:axId val="97349632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100"/>
                </a:pPr>
                <a:r>
                  <a:rPr lang="en-MY" sz="1100" dirty="0"/>
                  <a:t>Number</a:t>
                </a:r>
                <a:r>
                  <a:rPr lang="en-MY" sz="1100" baseline="0" dirty="0"/>
                  <a:t> of response ( Establishment)</a:t>
                </a:r>
                <a:endParaRPr lang="en-MY" sz="1100" dirty="0"/>
              </a:p>
            </c:rich>
          </c:tx>
          <c:layout>
            <c:manualLayout>
              <c:xMode val="edge"/>
              <c:yMode val="edge"/>
              <c:x val="1.0840107244509909E-2"/>
              <c:y val="0.12579431039237074"/>
            </c:manualLayout>
          </c:layout>
          <c:overlay val="0"/>
        </c:title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97343744"/>
        <c:crosses val="autoZero"/>
        <c:crossBetween val="between"/>
      </c:valAx>
    </c:plotArea>
    <c:plotVisOnly val="1"/>
    <c:dispBlanksAs val="zero"/>
    <c:showDLblsOverMax val="0"/>
  </c:chart>
  <c:spPr>
    <a:ln w="31750" cmpd="sng">
      <a:noFill/>
    </a:ln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564999228037672"/>
          <c:y val="3.0520669291338582E-2"/>
          <c:w val="0.73519592403890688"/>
          <c:h val="0.71413451443569553"/>
        </c:manualLayout>
      </c:layout>
      <c:lineChart>
        <c:grouping val="standard"/>
        <c:varyColors val="0"/>
        <c:ser>
          <c:idx val="0"/>
          <c:order val="0"/>
          <c:tx>
            <c:v>e-Survey</c:v>
          </c:tx>
          <c:spPr>
            <a:ln w="38100" cmpd="sng">
              <a:solidFill>
                <a:srgbClr val="C00000"/>
              </a:solidFill>
            </a:ln>
          </c:spPr>
          <c:marker>
            <c:symbol val="none"/>
          </c:marker>
          <c:cat>
            <c:numRef>
              <c:f>MM!$A$2:$A$25</c:f>
              <c:numCache>
                <c:formatCode>mmm\-yy</c:formatCode>
                <c:ptCount val="24"/>
                <c:pt idx="0">
                  <c:v>40909</c:v>
                </c:pt>
                <c:pt idx="1">
                  <c:v>40940</c:v>
                </c:pt>
                <c:pt idx="2">
                  <c:v>40969</c:v>
                </c:pt>
                <c:pt idx="3">
                  <c:v>41000</c:v>
                </c:pt>
                <c:pt idx="4">
                  <c:v>41030</c:v>
                </c:pt>
                <c:pt idx="5">
                  <c:v>41061</c:v>
                </c:pt>
                <c:pt idx="6">
                  <c:v>41091</c:v>
                </c:pt>
                <c:pt idx="7">
                  <c:v>41122</c:v>
                </c:pt>
                <c:pt idx="8">
                  <c:v>41153</c:v>
                </c:pt>
                <c:pt idx="9">
                  <c:v>41183</c:v>
                </c:pt>
                <c:pt idx="10">
                  <c:v>41214</c:v>
                </c:pt>
                <c:pt idx="11">
                  <c:v>41244</c:v>
                </c:pt>
                <c:pt idx="12">
                  <c:v>41275</c:v>
                </c:pt>
                <c:pt idx="13">
                  <c:v>41306</c:v>
                </c:pt>
                <c:pt idx="14">
                  <c:v>41334</c:v>
                </c:pt>
                <c:pt idx="15">
                  <c:v>41365</c:v>
                </c:pt>
                <c:pt idx="16">
                  <c:v>41395</c:v>
                </c:pt>
                <c:pt idx="17">
                  <c:v>41426</c:v>
                </c:pt>
                <c:pt idx="18">
                  <c:v>41456</c:v>
                </c:pt>
                <c:pt idx="19">
                  <c:v>41487</c:v>
                </c:pt>
                <c:pt idx="20">
                  <c:v>41518</c:v>
                </c:pt>
                <c:pt idx="21">
                  <c:v>41548</c:v>
                </c:pt>
                <c:pt idx="22">
                  <c:v>41579</c:v>
                </c:pt>
                <c:pt idx="23">
                  <c:v>41609</c:v>
                </c:pt>
              </c:numCache>
            </c:numRef>
          </c:cat>
          <c:val>
            <c:numRef>
              <c:f>MM!$B$2:$B$25</c:f>
              <c:numCache>
                <c:formatCode>General</c:formatCode>
                <c:ptCount val="24"/>
                <c:pt idx="0">
                  <c:v>73</c:v>
                </c:pt>
                <c:pt idx="1">
                  <c:v>146</c:v>
                </c:pt>
                <c:pt idx="2">
                  <c:v>262</c:v>
                </c:pt>
                <c:pt idx="3">
                  <c:v>499</c:v>
                </c:pt>
                <c:pt idx="4">
                  <c:v>733</c:v>
                </c:pt>
                <c:pt idx="5">
                  <c:v>883</c:v>
                </c:pt>
                <c:pt idx="6">
                  <c:v>930</c:v>
                </c:pt>
                <c:pt idx="7">
                  <c:v>989</c:v>
                </c:pt>
                <c:pt idx="8">
                  <c:v>1038</c:v>
                </c:pt>
                <c:pt idx="9">
                  <c:v>1091</c:v>
                </c:pt>
                <c:pt idx="10">
                  <c:v>1228</c:v>
                </c:pt>
                <c:pt idx="11">
                  <c:v>1160</c:v>
                </c:pt>
                <c:pt idx="12">
                  <c:v>1194</c:v>
                </c:pt>
                <c:pt idx="13">
                  <c:v>1303</c:v>
                </c:pt>
                <c:pt idx="14">
                  <c:v>1385</c:v>
                </c:pt>
                <c:pt idx="15">
                  <c:v>1423</c:v>
                </c:pt>
                <c:pt idx="16">
                  <c:v>1458</c:v>
                </c:pt>
                <c:pt idx="17">
                  <c:v>1449</c:v>
                </c:pt>
                <c:pt idx="18">
                  <c:v>1456</c:v>
                </c:pt>
                <c:pt idx="19">
                  <c:v>1455</c:v>
                </c:pt>
                <c:pt idx="20">
                  <c:v>1449</c:v>
                </c:pt>
                <c:pt idx="21">
                  <c:v>1435</c:v>
                </c:pt>
                <c:pt idx="22">
                  <c:v>1454</c:v>
                </c:pt>
                <c:pt idx="23">
                  <c:v>1452</c:v>
                </c:pt>
              </c:numCache>
            </c:numRef>
          </c: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8065792"/>
        <c:axId val="98067584"/>
      </c:lineChart>
      <c:dateAx>
        <c:axId val="98065792"/>
        <c:scaling>
          <c:orientation val="minMax"/>
        </c:scaling>
        <c:delete val="0"/>
        <c:axPos val="b"/>
        <c:numFmt formatCode="mmm\-yy" sourceLinked="1"/>
        <c:majorTickMark val="none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98067584"/>
        <c:crosses val="autoZero"/>
        <c:auto val="1"/>
        <c:lblOffset val="100"/>
        <c:baseTimeUnit val="months"/>
      </c:dateAx>
      <c:valAx>
        <c:axId val="9806758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9806579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  <c:userShapes r:id="rId2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FCDB68C-8C87-43B9-BF93-46CA1803E299}" type="doc">
      <dgm:prSet loTypeId="urn:microsoft.com/office/officeart/2005/8/layout/cycle6" loCatId="relationship" qsTypeId="urn:microsoft.com/office/officeart/2005/8/quickstyle/simple1" qsCatId="simple" csTypeId="urn:microsoft.com/office/officeart/2005/8/colors/colorful1#1" csCatId="colorful" phldr="1"/>
      <dgm:spPr/>
      <dgm:t>
        <a:bodyPr/>
        <a:lstStyle/>
        <a:p>
          <a:endParaRPr lang="en-MY"/>
        </a:p>
      </dgm:t>
    </dgm:pt>
    <dgm:pt modelId="{3691E52F-78F7-4EE2-912B-E22AC476E681}">
      <dgm:prSet phldrT="[Text]" custT="1"/>
      <dgm:spPr>
        <a:solidFill>
          <a:srgbClr val="FF9933"/>
        </a:solidFill>
      </dgm:spPr>
      <dgm:t>
        <a:bodyPr/>
        <a:lstStyle/>
        <a:p>
          <a:r>
            <a:rPr lang="en-US" sz="2400" b="1" dirty="0" smtClean="0"/>
            <a:t>Accelerate</a:t>
          </a:r>
          <a:endParaRPr lang="en-MY" sz="2400" b="1" dirty="0"/>
        </a:p>
      </dgm:t>
    </dgm:pt>
    <dgm:pt modelId="{62D3CEDA-E602-4116-BE71-8B7354D65EF3}" type="parTrans" cxnId="{6EC04C5B-E14C-4DA9-8AD1-59BF57EEEEE0}">
      <dgm:prSet/>
      <dgm:spPr/>
      <dgm:t>
        <a:bodyPr/>
        <a:lstStyle/>
        <a:p>
          <a:endParaRPr lang="en-MY"/>
        </a:p>
      </dgm:t>
    </dgm:pt>
    <dgm:pt modelId="{FAEC716B-0211-4AEF-8A8B-2E8EB2859BE3}" type="sibTrans" cxnId="{6EC04C5B-E14C-4DA9-8AD1-59BF57EEEEE0}">
      <dgm:prSet/>
      <dgm:spPr>
        <a:solidFill>
          <a:schemeClr val="accent1"/>
        </a:solidFill>
        <a:ln w="38100">
          <a:solidFill>
            <a:schemeClr val="bg2">
              <a:lumMod val="75000"/>
            </a:schemeClr>
          </a:solidFill>
        </a:ln>
      </dgm:spPr>
      <dgm:t>
        <a:bodyPr/>
        <a:lstStyle/>
        <a:p>
          <a:endParaRPr lang="en-MY"/>
        </a:p>
      </dgm:t>
    </dgm:pt>
    <dgm:pt modelId="{1FB93E2E-975D-4E16-9847-2ADC9A7C81CA}">
      <dgm:prSet phldrT="[Text]" custT="1"/>
      <dgm:spPr>
        <a:solidFill>
          <a:srgbClr val="675290"/>
        </a:solidFill>
      </dgm:spPr>
      <dgm:t>
        <a:bodyPr/>
        <a:lstStyle/>
        <a:p>
          <a:r>
            <a:rPr lang="en-US" sz="2400" b="1" dirty="0" smtClean="0"/>
            <a:t>Cost </a:t>
          </a:r>
          <a:endParaRPr lang="en-MY" sz="2400" b="1" dirty="0"/>
        </a:p>
      </dgm:t>
    </dgm:pt>
    <dgm:pt modelId="{5237080B-7E24-46D1-AB61-01E1663F48AE}" type="parTrans" cxnId="{1A108A6B-339D-40C6-BA72-2938B373BDFF}">
      <dgm:prSet/>
      <dgm:spPr/>
      <dgm:t>
        <a:bodyPr/>
        <a:lstStyle/>
        <a:p>
          <a:endParaRPr lang="en-MY"/>
        </a:p>
      </dgm:t>
    </dgm:pt>
    <dgm:pt modelId="{1A0E6323-3B45-4053-A43A-84B068A69066}" type="sibTrans" cxnId="{1A108A6B-339D-40C6-BA72-2938B373BDFF}">
      <dgm:prSet/>
      <dgm:spPr>
        <a:ln w="38100">
          <a:solidFill>
            <a:schemeClr val="bg2">
              <a:lumMod val="75000"/>
            </a:schemeClr>
          </a:solidFill>
        </a:ln>
      </dgm:spPr>
      <dgm:t>
        <a:bodyPr/>
        <a:lstStyle/>
        <a:p>
          <a:endParaRPr lang="en-MY"/>
        </a:p>
      </dgm:t>
    </dgm:pt>
    <dgm:pt modelId="{0D88A58D-9EE9-4F63-8420-E5FD8EBA9E50}">
      <dgm:prSet phldrT="[Text]" custT="1"/>
      <dgm:spPr>
        <a:solidFill>
          <a:srgbClr val="00B0F0"/>
        </a:solidFill>
      </dgm:spPr>
      <dgm:t>
        <a:bodyPr/>
        <a:lstStyle/>
        <a:p>
          <a:r>
            <a:rPr lang="en-US" sz="2400" b="1" dirty="0" smtClean="0"/>
            <a:t>Human Resource</a:t>
          </a:r>
          <a:endParaRPr lang="en-MY" sz="2400" b="1" dirty="0"/>
        </a:p>
      </dgm:t>
    </dgm:pt>
    <dgm:pt modelId="{79DCE977-18F3-497E-8C29-377F516E2249}" type="parTrans" cxnId="{1CF3B241-D649-40DB-8A84-2B280A0F7653}">
      <dgm:prSet/>
      <dgm:spPr/>
      <dgm:t>
        <a:bodyPr/>
        <a:lstStyle/>
        <a:p>
          <a:endParaRPr lang="en-MY"/>
        </a:p>
      </dgm:t>
    </dgm:pt>
    <dgm:pt modelId="{AD61DCC0-6EF1-41EC-BCB9-89863E76C918}" type="sibTrans" cxnId="{1CF3B241-D649-40DB-8A84-2B280A0F7653}">
      <dgm:prSet/>
      <dgm:spPr>
        <a:ln w="38100">
          <a:solidFill>
            <a:schemeClr val="bg2">
              <a:lumMod val="75000"/>
            </a:schemeClr>
          </a:solidFill>
        </a:ln>
      </dgm:spPr>
      <dgm:t>
        <a:bodyPr/>
        <a:lstStyle/>
        <a:p>
          <a:endParaRPr lang="en-MY"/>
        </a:p>
      </dgm:t>
    </dgm:pt>
    <dgm:pt modelId="{B358523F-8A8F-43B4-9BA6-89A6EA9782C9}">
      <dgm:prSet phldrT="[Text]" custT="1"/>
      <dgm:spPr>
        <a:solidFill>
          <a:srgbClr val="FF6699"/>
        </a:solidFill>
      </dgm:spPr>
      <dgm:t>
        <a:bodyPr/>
        <a:lstStyle/>
        <a:p>
          <a:r>
            <a:rPr lang="en-US" sz="2400" b="1" dirty="0" smtClean="0"/>
            <a:t>Data Quality</a:t>
          </a:r>
          <a:endParaRPr lang="en-MY" sz="2400" b="1" dirty="0"/>
        </a:p>
      </dgm:t>
    </dgm:pt>
    <dgm:pt modelId="{DE5E1D4C-25A9-41D2-90F9-1C8FA140F966}" type="parTrans" cxnId="{C4FD4698-B1AA-4202-A551-7EB4EF160D8E}">
      <dgm:prSet/>
      <dgm:spPr/>
      <dgm:t>
        <a:bodyPr/>
        <a:lstStyle/>
        <a:p>
          <a:endParaRPr lang="en-MY"/>
        </a:p>
      </dgm:t>
    </dgm:pt>
    <dgm:pt modelId="{A220E8D4-4D1F-4F04-86F2-DA652033E094}" type="sibTrans" cxnId="{C4FD4698-B1AA-4202-A551-7EB4EF160D8E}">
      <dgm:prSet/>
      <dgm:spPr>
        <a:ln w="38100">
          <a:solidFill>
            <a:schemeClr val="bg2">
              <a:lumMod val="75000"/>
            </a:schemeClr>
          </a:solidFill>
        </a:ln>
      </dgm:spPr>
      <dgm:t>
        <a:bodyPr/>
        <a:lstStyle/>
        <a:p>
          <a:endParaRPr lang="en-MY"/>
        </a:p>
      </dgm:t>
    </dgm:pt>
    <dgm:pt modelId="{7A75F2D1-729F-48D4-8AEE-C9F7DB593367}">
      <dgm:prSet phldrT="[Text]" custT="1"/>
      <dgm:spPr>
        <a:solidFill>
          <a:srgbClr val="669900"/>
        </a:solidFill>
      </dgm:spPr>
      <dgm:t>
        <a:bodyPr/>
        <a:lstStyle/>
        <a:p>
          <a:r>
            <a:rPr lang="en-US" sz="2400" b="1" dirty="0" smtClean="0"/>
            <a:t>Security</a:t>
          </a:r>
          <a:endParaRPr lang="en-MY" sz="2400" b="1" dirty="0"/>
        </a:p>
      </dgm:t>
    </dgm:pt>
    <dgm:pt modelId="{4A157BF6-2B30-4459-86B9-A8F9F7F666A3}" type="parTrans" cxnId="{A4E7111D-ECB2-4C05-8D34-45061C3C38FD}">
      <dgm:prSet/>
      <dgm:spPr/>
      <dgm:t>
        <a:bodyPr/>
        <a:lstStyle/>
        <a:p>
          <a:endParaRPr lang="en-MY"/>
        </a:p>
      </dgm:t>
    </dgm:pt>
    <dgm:pt modelId="{B247C127-2933-4B46-A309-C9CCE783125D}" type="sibTrans" cxnId="{A4E7111D-ECB2-4C05-8D34-45061C3C38FD}">
      <dgm:prSet/>
      <dgm:spPr>
        <a:ln w="38100">
          <a:solidFill>
            <a:schemeClr val="bg2">
              <a:lumMod val="75000"/>
            </a:schemeClr>
          </a:solidFill>
        </a:ln>
      </dgm:spPr>
      <dgm:t>
        <a:bodyPr/>
        <a:lstStyle/>
        <a:p>
          <a:endParaRPr lang="en-MY"/>
        </a:p>
      </dgm:t>
    </dgm:pt>
    <dgm:pt modelId="{77787DC5-217B-4843-B671-6603F6CF6F4C}" type="pres">
      <dgm:prSet presAssocID="{9FCDB68C-8C87-43B9-BF93-46CA1803E299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MY"/>
        </a:p>
      </dgm:t>
    </dgm:pt>
    <dgm:pt modelId="{0FA3C28D-4E1B-44C1-B6F5-A412F8423BB6}" type="pres">
      <dgm:prSet presAssocID="{3691E52F-78F7-4EE2-912B-E22AC476E681}" presName="node" presStyleLbl="node1" presStyleIdx="0" presStyleCnt="5" custScaleX="117005" custRadScaleRad="103955">
        <dgm:presLayoutVars>
          <dgm:bulletEnabled val="1"/>
        </dgm:presLayoutVars>
      </dgm:prSet>
      <dgm:spPr/>
      <dgm:t>
        <a:bodyPr/>
        <a:lstStyle/>
        <a:p>
          <a:endParaRPr lang="en-MY"/>
        </a:p>
      </dgm:t>
    </dgm:pt>
    <dgm:pt modelId="{A85E8AB6-E3A2-4CFB-87A8-BD638E6A051F}" type="pres">
      <dgm:prSet presAssocID="{3691E52F-78F7-4EE2-912B-E22AC476E681}" presName="spNode" presStyleCnt="0"/>
      <dgm:spPr/>
    </dgm:pt>
    <dgm:pt modelId="{F4F17ACB-E6B0-4544-A211-73A06744ED6F}" type="pres">
      <dgm:prSet presAssocID="{FAEC716B-0211-4AEF-8A8B-2E8EB2859BE3}" presName="sibTrans" presStyleLbl="sibTrans1D1" presStyleIdx="0" presStyleCnt="5"/>
      <dgm:spPr/>
      <dgm:t>
        <a:bodyPr/>
        <a:lstStyle/>
        <a:p>
          <a:endParaRPr lang="en-MY"/>
        </a:p>
      </dgm:t>
    </dgm:pt>
    <dgm:pt modelId="{E9A49B5A-3854-4C7E-B9A7-6C44084E218F}" type="pres">
      <dgm:prSet presAssocID="{1FB93E2E-975D-4E16-9847-2ADC9A7C81CA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MY"/>
        </a:p>
      </dgm:t>
    </dgm:pt>
    <dgm:pt modelId="{6D18B65A-7395-49BF-A9E7-AB7BD80B15E5}" type="pres">
      <dgm:prSet presAssocID="{1FB93E2E-975D-4E16-9847-2ADC9A7C81CA}" presName="spNode" presStyleCnt="0"/>
      <dgm:spPr/>
    </dgm:pt>
    <dgm:pt modelId="{254C7AB5-6AC6-45B4-8BC2-06675CEC2BF6}" type="pres">
      <dgm:prSet presAssocID="{1A0E6323-3B45-4053-A43A-84B068A69066}" presName="sibTrans" presStyleLbl="sibTrans1D1" presStyleIdx="1" presStyleCnt="5"/>
      <dgm:spPr/>
      <dgm:t>
        <a:bodyPr/>
        <a:lstStyle/>
        <a:p>
          <a:endParaRPr lang="en-MY"/>
        </a:p>
      </dgm:t>
    </dgm:pt>
    <dgm:pt modelId="{DBACDB21-4EFF-49A5-B71C-2B00BD5061C1}" type="pres">
      <dgm:prSet presAssocID="{0D88A58D-9EE9-4F63-8420-E5FD8EBA9E50}" presName="node" presStyleLbl="node1" presStyleIdx="2" presStyleCnt="5" custScaleX="109280" custRadScaleRad="102153" custRadScaleInc="-65138">
        <dgm:presLayoutVars>
          <dgm:bulletEnabled val="1"/>
        </dgm:presLayoutVars>
      </dgm:prSet>
      <dgm:spPr/>
      <dgm:t>
        <a:bodyPr/>
        <a:lstStyle/>
        <a:p>
          <a:endParaRPr lang="en-MY"/>
        </a:p>
      </dgm:t>
    </dgm:pt>
    <dgm:pt modelId="{5CA4CA85-F8F7-4DF4-B84B-6BDB408B5477}" type="pres">
      <dgm:prSet presAssocID="{0D88A58D-9EE9-4F63-8420-E5FD8EBA9E50}" presName="spNode" presStyleCnt="0"/>
      <dgm:spPr/>
    </dgm:pt>
    <dgm:pt modelId="{D0FB6494-86B4-4DC4-B0F5-D8DBD2E4AA99}" type="pres">
      <dgm:prSet presAssocID="{AD61DCC0-6EF1-41EC-BCB9-89863E76C918}" presName="sibTrans" presStyleLbl="sibTrans1D1" presStyleIdx="2" presStyleCnt="5"/>
      <dgm:spPr/>
      <dgm:t>
        <a:bodyPr/>
        <a:lstStyle/>
        <a:p>
          <a:endParaRPr lang="en-MY"/>
        </a:p>
      </dgm:t>
    </dgm:pt>
    <dgm:pt modelId="{8EFE19F0-F4E6-40DD-9FFD-2886A782761A}" type="pres">
      <dgm:prSet presAssocID="{B358523F-8A8F-43B4-9BA6-89A6EA9782C9}" presName="node" presStyleLbl="node1" presStyleIdx="3" presStyleCnt="5" custRadScaleRad="102277" custRadScaleInc="93197">
        <dgm:presLayoutVars>
          <dgm:bulletEnabled val="1"/>
        </dgm:presLayoutVars>
      </dgm:prSet>
      <dgm:spPr/>
      <dgm:t>
        <a:bodyPr/>
        <a:lstStyle/>
        <a:p>
          <a:endParaRPr lang="en-MY"/>
        </a:p>
      </dgm:t>
    </dgm:pt>
    <dgm:pt modelId="{136C60E0-3164-41B1-8BC2-90242F4A65F7}" type="pres">
      <dgm:prSet presAssocID="{B358523F-8A8F-43B4-9BA6-89A6EA9782C9}" presName="spNode" presStyleCnt="0"/>
      <dgm:spPr/>
    </dgm:pt>
    <dgm:pt modelId="{C4A40EA9-49A7-4C54-B3DC-354626BD8121}" type="pres">
      <dgm:prSet presAssocID="{A220E8D4-4D1F-4F04-86F2-DA652033E094}" presName="sibTrans" presStyleLbl="sibTrans1D1" presStyleIdx="3" presStyleCnt="5"/>
      <dgm:spPr/>
      <dgm:t>
        <a:bodyPr/>
        <a:lstStyle/>
        <a:p>
          <a:endParaRPr lang="en-MY"/>
        </a:p>
      </dgm:t>
    </dgm:pt>
    <dgm:pt modelId="{21525698-3E0F-4963-915D-AA3AAA20E8F4}" type="pres">
      <dgm:prSet presAssocID="{7A75F2D1-729F-48D4-8AEE-C9F7DB593367}" presName="node" presStyleLbl="node1" presStyleIdx="4" presStyleCnt="5" custRadScaleRad="101709" custRadScaleInc="11491">
        <dgm:presLayoutVars>
          <dgm:bulletEnabled val="1"/>
        </dgm:presLayoutVars>
      </dgm:prSet>
      <dgm:spPr/>
      <dgm:t>
        <a:bodyPr/>
        <a:lstStyle/>
        <a:p>
          <a:endParaRPr lang="en-MY"/>
        </a:p>
      </dgm:t>
    </dgm:pt>
    <dgm:pt modelId="{8A1C26F5-E30A-4246-9608-167A73A1CFCA}" type="pres">
      <dgm:prSet presAssocID="{7A75F2D1-729F-48D4-8AEE-C9F7DB593367}" presName="spNode" presStyleCnt="0"/>
      <dgm:spPr/>
    </dgm:pt>
    <dgm:pt modelId="{490981E2-DB43-4BC3-BED8-DB23AAE492C1}" type="pres">
      <dgm:prSet presAssocID="{B247C127-2933-4B46-A309-C9CCE783125D}" presName="sibTrans" presStyleLbl="sibTrans1D1" presStyleIdx="4" presStyleCnt="5"/>
      <dgm:spPr/>
      <dgm:t>
        <a:bodyPr/>
        <a:lstStyle/>
        <a:p>
          <a:endParaRPr lang="en-MY"/>
        </a:p>
      </dgm:t>
    </dgm:pt>
  </dgm:ptLst>
  <dgm:cxnLst>
    <dgm:cxn modelId="{90152DAB-D31A-4AE7-BE9C-82038820D614}" type="presOf" srcId="{A220E8D4-4D1F-4F04-86F2-DA652033E094}" destId="{C4A40EA9-49A7-4C54-B3DC-354626BD8121}" srcOrd="0" destOrd="0" presId="urn:microsoft.com/office/officeart/2005/8/layout/cycle6"/>
    <dgm:cxn modelId="{C8B697ED-8E50-4745-B25F-B8879C26CA02}" type="presOf" srcId="{1A0E6323-3B45-4053-A43A-84B068A69066}" destId="{254C7AB5-6AC6-45B4-8BC2-06675CEC2BF6}" srcOrd="0" destOrd="0" presId="urn:microsoft.com/office/officeart/2005/8/layout/cycle6"/>
    <dgm:cxn modelId="{C4FD4698-B1AA-4202-A551-7EB4EF160D8E}" srcId="{9FCDB68C-8C87-43B9-BF93-46CA1803E299}" destId="{B358523F-8A8F-43B4-9BA6-89A6EA9782C9}" srcOrd="3" destOrd="0" parTransId="{DE5E1D4C-25A9-41D2-90F9-1C8FA140F966}" sibTransId="{A220E8D4-4D1F-4F04-86F2-DA652033E094}"/>
    <dgm:cxn modelId="{619EA6E9-F5F7-4BDE-B75B-FD10337377C2}" type="presOf" srcId="{0D88A58D-9EE9-4F63-8420-E5FD8EBA9E50}" destId="{DBACDB21-4EFF-49A5-B71C-2B00BD5061C1}" srcOrd="0" destOrd="0" presId="urn:microsoft.com/office/officeart/2005/8/layout/cycle6"/>
    <dgm:cxn modelId="{3BD1DD09-6A4B-4BBC-A0A3-0055040E7382}" type="presOf" srcId="{B247C127-2933-4B46-A309-C9CCE783125D}" destId="{490981E2-DB43-4BC3-BED8-DB23AAE492C1}" srcOrd="0" destOrd="0" presId="urn:microsoft.com/office/officeart/2005/8/layout/cycle6"/>
    <dgm:cxn modelId="{45B3487F-ED86-456E-9974-1E981C7E56DC}" type="presOf" srcId="{9FCDB68C-8C87-43B9-BF93-46CA1803E299}" destId="{77787DC5-217B-4843-B671-6603F6CF6F4C}" srcOrd="0" destOrd="0" presId="urn:microsoft.com/office/officeart/2005/8/layout/cycle6"/>
    <dgm:cxn modelId="{45FF85FB-25B9-4367-BC5C-416597D30291}" type="presOf" srcId="{1FB93E2E-975D-4E16-9847-2ADC9A7C81CA}" destId="{E9A49B5A-3854-4C7E-B9A7-6C44084E218F}" srcOrd="0" destOrd="0" presId="urn:microsoft.com/office/officeart/2005/8/layout/cycle6"/>
    <dgm:cxn modelId="{238060C9-4B30-49ED-9581-7FC66DADAD47}" type="presOf" srcId="{AD61DCC0-6EF1-41EC-BCB9-89863E76C918}" destId="{D0FB6494-86B4-4DC4-B0F5-D8DBD2E4AA99}" srcOrd="0" destOrd="0" presId="urn:microsoft.com/office/officeart/2005/8/layout/cycle6"/>
    <dgm:cxn modelId="{1CF3B241-D649-40DB-8A84-2B280A0F7653}" srcId="{9FCDB68C-8C87-43B9-BF93-46CA1803E299}" destId="{0D88A58D-9EE9-4F63-8420-E5FD8EBA9E50}" srcOrd="2" destOrd="0" parTransId="{79DCE977-18F3-497E-8C29-377F516E2249}" sibTransId="{AD61DCC0-6EF1-41EC-BCB9-89863E76C918}"/>
    <dgm:cxn modelId="{A3FDA80A-7D95-445B-BE2D-F5EC0D54E519}" type="presOf" srcId="{B358523F-8A8F-43B4-9BA6-89A6EA9782C9}" destId="{8EFE19F0-F4E6-40DD-9FFD-2886A782761A}" srcOrd="0" destOrd="0" presId="urn:microsoft.com/office/officeart/2005/8/layout/cycle6"/>
    <dgm:cxn modelId="{04C71A84-F8AD-45DF-9214-736E0DCD9AFD}" type="presOf" srcId="{7A75F2D1-729F-48D4-8AEE-C9F7DB593367}" destId="{21525698-3E0F-4963-915D-AA3AAA20E8F4}" srcOrd="0" destOrd="0" presId="urn:microsoft.com/office/officeart/2005/8/layout/cycle6"/>
    <dgm:cxn modelId="{1A108A6B-339D-40C6-BA72-2938B373BDFF}" srcId="{9FCDB68C-8C87-43B9-BF93-46CA1803E299}" destId="{1FB93E2E-975D-4E16-9847-2ADC9A7C81CA}" srcOrd="1" destOrd="0" parTransId="{5237080B-7E24-46D1-AB61-01E1663F48AE}" sibTransId="{1A0E6323-3B45-4053-A43A-84B068A69066}"/>
    <dgm:cxn modelId="{8FE7E9A2-AD8E-4080-B342-BDA13EA1DAD1}" type="presOf" srcId="{3691E52F-78F7-4EE2-912B-E22AC476E681}" destId="{0FA3C28D-4E1B-44C1-B6F5-A412F8423BB6}" srcOrd="0" destOrd="0" presId="urn:microsoft.com/office/officeart/2005/8/layout/cycle6"/>
    <dgm:cxn modelId="{A4E7111D-ECB2-4C05-8D34-45061C3C38FD}" srcId="{9FCDB68C-8C87-43B9-BF93-46CA1803E299}" destId="{7A75F2D1-729F-48D4-8AEE-C9F7DB593367}" srcOrd="4" destOrd="0" parTransId="{4A157BF6-2B30-4459-86B9-A8F9F7F666A3}" sibTransId="{B247C127-2933-4B46-A309-C9CCE783125D}"/>
    <dgm:cxn modelId="{25AF2EC9-5755-41D9-8BC9-9B4758F21114}" type="presOf" srcId="{FAEC716B-0211-4AEF-8A8B-2E8EB2859BE3}" destId="{F4F17ACB-E6B0-4544-A211-73A06744ED6F}" srcOrd="0" destOrd="0" presId="urn:microsoft.com/office/officeart/2005/8/layout/cycle6"/>
    <dgm:cxn modelId="{6EC04C5B-E14C-4DA9-8AD1-59BF57EEEEE0}" srcId="{9FCDB68C-8C87-43B9-BF93-46CA1803E299}" destId="{3691E52F-78F7-4EE2-912B-E22AC476E681}" srcOrd="0" destOrd="0" parTransId="{62D3CEDA-E602-4116-BE71-8B7354D65EF3}" sibTransId="{FAEC716B-0211-4AEF-8A8B-2E8EB2859BE3}"/>
    <dgm:cxn modelId="{6F696AEB-B3CC-46E9-BD41-82F5D226F5BA}" type="presParOf" srcId="{77787DC5-217B-4843-B671-6603F6CF6F4C}" destId="{0FA3C28D-4E1B-44C1-B6F5-A412F8423BB6}" srcOrd="0" destOrd="0" presId="urn:microsoft.com/office/officeart/2005/8/layout/cycle6"/>
    <dgm:cxn modelId="{1511D946-D4CA-4A7C-A2DD-47737EC79945}" type="presParOf" srcId="{77787DC5-217B-4843-B671-6603F6CF6F4C}" destId="{A85E8AB6-E3A2-4CFB-87A8-BD638E6A051F}" srcOrd="1" destOrd="0" presId="urn:microsoft.com/office/officeart/2005/8/layout/cycle6"/>
    <dgm:cxn modelId="{7AF772EF-C3AB-4665-B5DE-6A16F8C9501B}" type="presParOf" srcId="{77787DC5-217B-4843-B671-6603F6CF6F4C}" destId="{F4F17ACB-E6B0-4544-A211-73A06744ED6F}" srcOrd="2" destOrd="0" presId="urn:microsoft.com/office/officeart/2005/8/layout/cycle6"/>
    <dgm:cxn modelId="{EC7B49F4-4BCD-44D2-A43F-B9E3655B35F2}" type="presParOf" srcId="{77787DC5-217B-4843-B671-6603F6CF6F4C}" destId="{E9A49B5A-3854-4C7E-B9A7-6C44084E218F}" srcOrd="3" destOrd="0" presId="urn:microsoft.com/office/officeart/2005/8/layout/cycle6"/>
    <dgm:cxn modelId="{8757B445-7F9E-4F33-9FEF-52F7FCFF8AFA}" type="presParOf" srcId="{77787DC5-217B-4843-B671-6603F6CF6F4C}" destId="{6D18B65A-7395-49BF-A9E7-AB7BD80B15E5}" srcOrd="4" destOrd="0" presId="urn:microsoft.com/office/officeart/2005/8/layout/cycle6"/>
    <dgm:cxn modelId="{A70256AF-B9C9-4B14-A69C-A23E1DB67F7C}" type="presParOf" srcId="{77787DC5-217B-4843-B671-6603F6CF6F4C}" destId="{254C7AB5-6AC6-45B4-8BC2-06675CEC2BF6}" srcOrd="5" destOrd="0" presId="urn:microsoft.com/office/officeart/2005/8/layout/cycle6"/>
    <dgm:cxn modelId="{8B90CDF7-64AB-426F-BF98-7DE60468044C}" type="presParOf" srcId="{77787DC5-217B-4843-B671-6603F6CF6F4C}" destId="{DBACDB21-4EFF-49A5-B71C-2B00BD5061C1}" srcOrd="6" destOrd="0" presId="urn:microsoft.com/office/officeart/2005/8/layout/cycle6"/>
    <dgm:cxn modelId="{39E706A7-6E32-482D-A381-D73A14AD6FFB}" type="presParOf" srcId="{77787DC5-217B-4843-B671-6603F6CF6F4C}" destId="{5CA4CA85-F8F7-4DF4-B84B-6BDB408B5477}" srcOrd="7" destOrd="0" presId="urn:microsoft.com/office/officeart/2005/8/layout/cycle6"/>
    <dgm:cxn modelId="{E94EF821-8BDC-47A7-B3BF-BFB4594E199A}" type="presParOf" srcId="{77787DC5-217B-4843-B671-6603F6CF6F4C}" destId="{D0FB6494-86B4-4DC4-B0F5-D8DBD2E4AA99}" srcOrd="8" destOrd="0" presId="urn:microsoft.com/office/officeart/2005/8/layout/cycle6"/>
    <dgm:cxn modelId="{FCE944CB-320F-4106-8CDD-666185583BB5}" type="presParOf" srcId="{77787DC5-217B-4843-B671-6603F6CF6F4C}" destId="{8EFE19F0-F4E6-40DD-9FFD-2886A782761A}" srcOrd="9" destOrd="0" presId="urn:microsoft.com/office/officeart/2005/8/layout/cycle6"/>
    <dgm:cxn modelId="{C3B014C3-E9F7-4EEE-9F0F-96A70E248782}" type="presParOf" srcId="{77787DC5-217B-4843-B671-6603F6CF6F4C}" destId="{136C60E0-3164-41B1-8BC2-90242F4A65F7}" srcOrd="10" destOrd="0" presId="urn:microsoft.com/office/officeart/2005/8/layout/cycle6"/>
    <dgm:cxn modelId="{6AFB6134-6C12-4658-836B-900FDC746E53}" type="presParOf" srcId="{77787DC5-217B-4843-B671-6603F6CF6F4C}" destId="{C4A40EA9-49A7-4C54-B3DC-354626BD8121}" srcOrd="11" destOrd="0" presId="urn:microsoft.com/office/officeart/2005/8/layout/cycle6"/>
    <dgm:cxn modelId="{A58F0D5A-ED6C-431B-A268-9A98749533A2}" type="presParOf" srcId="{77787DC5-217B-4843-B671-6603F6CF6F4C}" destId="{21525698-3E0F-4963-915D-AA3AAA20E8F4}" srcOrd="12" destOrd="0" presId="urn:microsoft.com/office/officeart/2005/8/layout/cycle6"/>
    <dgm:cxn modelId="{2E332F83-05D0-44AA-9B7C-F07E3CFEE22D}" type="presParOf" srcId="{77787DC5-217B-4843-B671-6603F6CF6F4C}" destId="{8A1C26F5-E30A-4246-9608-167A73A1CFCA}" srcOrd="13" destOrd="0" presId="urn:microsoft.com/office/officeart/2005/8/layout/cycle6"/>
    <dgm:cxn modelId="{E9C7F0E3-0ED4-4752-B74C-E38E1020525A}" type="presParOf" srcId="{77787DC5-217B-4843-B671-6603F6CF6F4C}" destId="{490981E2-DB43-4BC3-BED8-DB23AAE492C1}" srcOrd="14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FCDB68C-8C87-43B9-BF93-46CA1803E299}" type="doc">
      <dgm:prSet loTypeId="urn:microsoft.com/office/officeart/2005/8/layout/cycle6" loCatId="relationship" qsTypeId="urn:microsoft.com/office/officeart/2005/8/quickstyle/simple1" qsCatId="simple" csTypeId="urn:microsoft.com/office/officeart/2005/8/colors/colorful1#2" csCatId="colorful" phldr="1"/>
      <dgm:spPr/>
      <dgm:t>
        <a:bodyPr/>
        <a:lstStyle/>
        <a:p>
          <a:endParaRPr lang="en-MY"/>
        </a:p>
      </dgm:t>
    </dgm:pt>
    <dgm:pt modelId="{3691E52F-78F7-4EE2-912B-E22AC476E681}">
      <dgm:prSet phldrT="[Text]" custT="1"/>
      <dgm:spPr>
        <a:solidFill>
          <a:srgbClr val="FF9933"/>
        </a:solidFill>
      </dgm:spPr>
      <dgm:t>
        <a:bodyPr/>
        <a:lstStyle/>
        <a:p>
          <a:r>
            <a:rPr lang="en-US" sz="2400" b="1" dirty="0" smtClean="0"/>
            <a:t>Accelerate </a:t>
          </a:r>
          <a:endParaRPr lang="en-MY" sz="2400" b="1" dirty="0"/>
        </a:p>
      </dgm:t>
    </dgm:pt>
    <dgm:pt modelId="{62D3CEDA-E602-4116-BE71-8B7354D65EF3}" type="parTrans" cxnId="{6EC04C5B-E14C-4DA9-8AD1-59BF57EEEEE0}">
      <dgm:prSet/>
      <dgm:spPr/>
      <dgm:t>
        <a:bodyPr/>
        <a:lstStyle/>
        <a:p>
          <a:endParaRPr lang="en-MY"/>
        </a:p>
      </dgm:t>
    </dgm:pt>
    <dgm:pt modelId="{FAEC716B-0211-4AEF-8A8B-2E8EB2859BE3}" type="sibTrans" cxnId="{6EC04C5B-E14C-4DA9-8AD1-59BF57EEEEE0}">
      <dgm:prSet/>
      <dgm:spPr>
        <a:solidFill>
          <a:schemeClr val="accent1"/>
        </a:solidFill>
        <a:ln w="38100">
          <a:solidFill>
            <a:schemeClr val="bg2">
              <a:lumMod val="75000"/>
            </a:schemeClr>
          </a:solidFill>
        </a:ln>
      </dgm:spPr>
      <dgm:t>
        <a:bodyPr/>
        <a:lstStyle/>
        <a:p>
          <a:endParaRPr lang="en-MY"/>
        </a:p>
      </dgm:t>
    </dgm:pt>
    <dgm:pt modelId="{1FB93E2E-975D-4E16-9847-2ADC9A7C81CA}">
      <dgm:prSet phldrT="[Text]" custT="1"/>
      <dgm:spPr>
        <a:solidFill>
          <a:srgbClr val="675290"/>
        </a:solidFill>
      </dgm:spPr>
      <dgm:t>
        <a:bodyPr/>
        <a:lstStyle/>
        <a:p>
          <a:r>
            <a:rPr lang="en-US" sz="2400" b="1" dirty="0" smtClean="0"/>
            <a:t>Cost </a:t>
          </a:r>
          <a:endParaRPr lang="en-MY" sz="2400" b="1" dirty="0"/>
        </a:p>
      </dgm:t>
    </dgm:pt>
    <dgm:pt modelId="{5237080B-7E24-46D1-AB61-01E1663F48AE}" type="parTrans" cxnId="{1A108A6B-339D-40C6-BA72-2938B373BDFF}">
      <dgm:prSet/>
      <dgm:spPr/>
      <dgm:t>
        <a:bodyPr/>
        <a:lstStyle/>
        <a:p>
          <a:endParaRPr lang="en-MY"/>
        </a:p>
      </dgm:t>
    </dgm:pt>
    <dgm:pt modelId="{1A0E6323-3B45-4053-A43A-84B068A69066}" type="sibTrans" cxnId="{1A108A6B-339D-40C6-BA72-2938B373BDFF}">
      <dgm:prSet/>
      <dgm:spPr>
        <a:ln w="38100">
          <a:solidFill>
            <a:schemeClr val="bg2">
              <a:lumMod val="75000"/>
            </a:schemeClr>
          </a:solidFill>
        </a:ln>
      </dgm:spPr>
      <dgm:t>
        <a:bodyPr/>
        <a:lstStyle/>
        <a:p>
          <a:endParaRPr lang="en-MY"/>
        </a:p>
      </dgm:t>
    </dgm:pt>
    <dgm:pt modelId="{0D88A58D-9EE9-4F63-8420-E5FD8EBA9E50}">
      <dgm:prSet phldrT="[Text]" custT="1"/>
      <dgm:spPr>
        <a:solidFill>
          <a:srgbClr val="00B0F0"/>
        </a:solidFill>
      </dgm:spPr>
      <dgm:t>
        <a:bodyPr/>
        <a:lstStyle/>
        <a:p>
          <a:r>
            <a:rPr lang="en-US" sz="2400" b="1" dirty="0" smtClean="0"/>
            <a:t>Human Resource</a:t>
          </a:r>
          <a:endParaRPr lang="en-MY" sz="2400" b="1" dirty="0"/>
        </a:p>
      </dgm:t>
    </dgm:pt>
    <dgm:pt modelId="{79DCE977-18F3-497E-8C29-377F516E2249}" type="parTrans" cxnId="{1CF3B241-D649-40DB-8A84-2B280A0F7653}">
      <dgm:prSet/>
      <dgm:spPr/>
      <dgm:t>
        <a:bodyPr/>
        <a:lstStyle/>
        <a:p>
          <a:endParaRPr lang="en-MY"/>
        </a:p>
      </dgm:t>
    </dgm:pt>
    <dgm:pt modelId="{AD61DCC0-6EF1-41EC-BCB9-89863E76C918}" type="sibTrans" cxnId="{1CF3B241-D649-40DB-8A84-2B280A0F7653}">
      <dgm:prSet/>
      <dgm:spPr>
        <a:ln w="38100">
          <a:solidFill>
            <a:schemeClr val="bg2">
              <a:lumMod val="75000"/>
            </a:schemeClr>
          </a:solidFill>
        </a:ln>
      </dgm:spPr>
      <dgm:t>
        <a:bodyPr/>
        <a:lstStyle/>
        <a:p>
          <a:endParaRPr lang="en-MY"/>
        </a:p>
      </dgm:t>
    </dgm:pt>
    <dgm:pt modelId="{B358523F-8A8F-43B4-9BA6-89A6EA9782C9}">
      <dgm:prSet phldrT="[Text]" custT="1"/>
      <dgm:spPr>
        <a:solidFill>
          <a:srgbClr val="FF6699"/>
        </a:solidFill>
      </dgm:spPr>
      <dgm:t>
        <a:bodyPr/>
        <a:lstStyle/>
        <a:p>
          <a:r>
            <a:rPr lang="en-US" sz="2400" b="1" dirty="0" smtClean="0"/>
            <a:t>Data Quality</a:t>
          </a:r>
          <a:endParaRPr lang="en-MY" sz="2400" b="1" dirty="0"/>
        </a:p>
      </dgm:t>
    </dgm:pt>
    <dgm:pt modelId="{DE5E1D4C-25A9-41D2-90F9-1C8FA140F966}" type="parTrans" cxnId="{C4FD4698-B1AA-4202-A551-7EB4EF160D8E}">
      <dgm:prSet/>
      <dgm:spPr/>
      <dgm:t>
        <a:bodyPr/>
        <a:lstStyle/>
        <a:p>
          <a:endParaRPr lang="en-MY"/>
        </a:p>
      </dgm:t>
    </dgm:pt>
    <dgm:pt modelId="{A220E8D4-4D1F-4F04-86F2-DA652033E094}" type="sibTrans" cxnId="{C4FD4698-B1AA-4202-A551-7EB4EF160D8E}">
      <dgm:prSet/>
      <dgm:spPr>
        <a:ln w="38100">
          <a:solidFill>
            <a:schemeClr val="bg2">
              <a:lumMod val="75000"/>
            </a:schemeClr>
          </a:solidFill>
        </a:ln>
      </dgm:spPr>
      <dgm:t>
        <a:bodyPr/>
        <a:lstStyle/>
        <a:p>
          <a:endParaRPr lang="en-MY"/>
        </a:p>
      </dgm:t>
    </dgm:pt>
    <dgm:pt modelId="{7A75F2D1-729F-48D4-8AEE-C9F7DB593367}">
      <dgm:prSet phldrT="[Text]" custT="1"/>
      <dgm:spPr>
        <a:solidFill>
          <a:srgbClr val="669900"/>
        </a:solidFill>
      </dgm:spPr>
      <dgm:t>
        <a:bodyPr/>
        <a:lstStyle/>
        <a:p>
          <a:r>
            <a:rPr lang="en-US" sz="2400" b="1" dirty="0" smtClean="0"/>
            <a:t>Security</a:t>
          </a:r>
          <a:endParaRPr lang="en-MY" sz="2400" b="1" dirty="0"/>
        </a:p>
      </dgm:t>
    </dgm:pt>
    <dgm:pt modelId="{4A157BF6-2B30-4459-86B9-A8F9F7F666A3}" type="parTrans" cxnId="{A4E7111D-ECB2-4C05-8D34-45061C3C38FD}">
      <dgm:prSet/>
      <dgm:spPr/>
      <dgm:t>
        <a:bodyPr/>
        <a:lstStyle/>
        <a:p>
          <a:endParaRPr lang="en-MY"/>
        </a:p>
      </dgm:t>
    </dgm:pt>
    <dgm:pt modelId="{B247C127-2933-4B46-A309-C9CCE783125D}" type="sibTrans" cxnId="{A4E7111D-ECB2-4C05-8D34-45061C3C38FD}">
      <dgm:prSet/>
      <dgm:spPr>
        <a:ln w="38100">
          <a:solidFill>
            <a:schemeClr val="bg2">
              <a:lumMod val="75000"/>
            </a:schemeClr>
          </a:solidFill>
        </a:ln>
      </dgm:spPr>
      <dgm:t>
        <a:bodyPr/>
        <a:lstStyle/>
        <a:p>
          <a:endParaRPr lang="en-MY"/>
        </a:p>
      </dgm:t>
    </dgm:pt>
    <dgm:pt modelId="{77787DC5-217B-4843-B671-6603F6CF6F4C}" type="pres">
      <dgm:prSet presAssocID="{9FCDB68C-8C87-43B9-BF93-46CA1803E299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MY"/>
        </a:p>
      </dgm:t>
    </dgm:pt>
    <dgm:pt modelId="{0FA3C28D-4E1B-44C1-B6F5-A412F8423BB6}" type="pres">
      <dgm:prSet presAssocID="{3691E52F-78F7-4EE2-912B-E22AC476E681}" presName="node" presStyleLbl="node1" presStyleIdx="0" presStyleCnt="5" custScaleX="117640" custScaleY="109684" custRadScaleRad="103955">
        <dgm:presLayoutVars>
          <dgm:bulletEnabled val="1"/>
        </dgm:presLayoutVars>
      </dgm:prSet>
      <dgm:spPr/>
      <dgm:t>
        <a:bodyPr/>
        <a:lstStyle/>
        <a:p>
          <a:endParaRPr lang="en-MY"/>
        </a:p>
      </dgm:t>
    </dgm:pt>
    <dgm:pt modelId="{A85E8AB6-E3A2-4CFB-87A8-BD638E6A051F}" type="pres">
      <dgm:prSet presAssocID="{3691E52F-78F7-4EE2-912B-E22AC476E681}" presName="spNode" presStyleCnt="0"/>
      <dgm:spPr/>
    </dgm:pt>
    <dgm:pt modelId="{F4F17ACB-E6B0-4544-A211-73A06744ED6F}" type="pres">
      <dgm:prSet presAssocID="{FAEC716B-0211-4AEF-8A8B-2E8EB2859BE3}" presName="sibTrans" presStyleLbl="sibTrans1D1" presStyleIdx="0" presStyleCnt="5"/>
      <dgm:spPr/>
      <dgm:t>
        <a:bodyPr/>
        <a:lstStyle/>
        <a:p>
          <a:endParaRPr lang="en-MY"/>
        </a:p>
      </dgm:t>
    </dgm:pt>
    <dgm:pt modelId="{E9A49B5A-3854-4C7E-B9A7-6C44084E218F}" type="pres">
      <dgm:prSet presAssocID="{1FB93E2E-975D-4E16-9847-2ADC9A7C81CA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MY"/>
        </a:p>
      </dgm:t>
    </dgm:pt>
    <dgm:pt modelId="{6D18B65A-7395-49BF-A9E7-AB7BD80B15E5}" type="pres">
      <dgm:prSet presAssocID="{1FB93E2E-975D-4E16-9847-2ADC9A7C81CA}" presName="spNode" presStyleCnt="0"/>
      <dgm:spPr/>
    </dgm:pt>
    <dgm:pt modelId="{254C7AB5-6AC6-45B4-8BC2-06675CEC2BF6}" type="pres">
      <dgm:prSet presAssocID="{1A0E6323-3B45-4053-A43A-84B068A69066}" presName="sibTrans" presStyleLbl="sibTrans1D1" presStyleIdx="1" presStyleCnt="5"/>
      <dgm:spPr/>
      <dgm:t>
        <a:bodyPr/>
        <a:lstStyle/>
        <a:p>
          <a:endParaRPr lang="en-MY"/>
        </a:p>
      </dgm:t>
    </dgm:pt>
    <dgm:pt modelId="{DBACDB21-4EFF-49A5-B71C-2B00BD5061C1}" type="pres">
      <dgm:prSet presAssocID="{0D88A58D-9EE9-4F63-8420-E5FD8EBA9E50}" presName="node" presStyleLbl="node1" presStyleIdx="2" presStyleCnt="5" custScaleX="109280">
        <dgm:presLayoutVars>
          <dgm:bulletEnabled val="1"/>
        </dgm:presLayoutVars>
      </dgm:prSet>
      <dgm:spPr/>
      <dgm:t>
        <a:bodyPr/>
        <a:lstStyle/>
        <a:p>
          <a:endParaRPr lang="en-MY"/>
        </a:p>
      </dgm:t>
    </dgm:pt>
    <dgm:pt modelId="{5CA4CA85-F8F7-4DF4-B84B-6BDB408B5477}" type="pres">
      <dgm:prSet presAssocID="{0D88A58D-9EE9-4F63-8420-E5FD8EBA9E50}" presName="spNode" presStyleCnt="0"/>
      <dgm:spPr/>
    </dgm:pt>
    <dgm:pt modelId="{D0FB6494-86B4-4DC4-B0F5-D8DBD2E4AA99}" type="pres">
      <dgm:prSet presAssocID="{AD61DCC0-6EF1-41EC-BCB9-89863E76C918}" presName="sibTrans" presStyleLbl="sibTrans1D1" presStyleIdx="2" presStyleCnt="5"/>
      <dgm:spPr/>
      <dgm:t>
        <a:bodyPr/>
        <a:lstStyle/>
        <a:p>
          <a:endParaRPr lang="en-MY"/>
        </a:p>
      </dgm:t>
    </dgm:pt>
    <dgm:pt modelId="{8EFE19F0-F4E6-40DD-9FFD-2886A782761A}" type="pres">
      <dgm:prSet presAssocID="{B358523F-8A8F-43B4-9BA6-89A6EA9782C9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MY"/>
        </a:p>
      </dgm:t>
    </dgm:pt>
    <dgm:pt modelId="{136C60E0-3164-41B1-8BC2-90242F4A65F7}" type="pres">
      <dgm:prSet presAssocID="{B358523F-8A8F-43B4-9BA6-89A6EA9782C9}" presName="spNode" presStyleCnt="0"/>
      <dgm:spPr/>
    </dgm:pt>
    <dgm:pt modelId="{C4A40EA9-49A7-4C54-B3DC-354626BD8121}" type="pres">
      <dgm:prSet presAssocID="{A220E8D4-4D1F-4F04-86F2-DA652033E094}" presName="sibTrans" presStyleLbl="sibTrans1D1" presStyleIdx="3" presStyleCnt="5"/>
      <dgm:spPr/>
      <dgm:t>
        <a:bodyPr/>
        <a:lstStyle/>
        <a:p>
          <a:endParaRPr lang="en-MY"/>
        </a:p>
      </dgm:t>
    </dgm:pt>
    <dgm:pt modelId="{21525698-3E0F-4963-915D-AA3AAA20E8F4}" type="pres">
      <dgm:prSet presAssocID="{7A75F2D1-729F-48D4-8AEE-C9F7DB593367}" presName="node" presStyleLbl="node1" presStyleIdx="4" presStyleCnt="5" custRadScaleRad="101429" custRadScaleInc="9741">
        <dgm:presLayoutVars>
          <dgm:bulletEnabled val="1"/>
        </dgm:presLayoutVars>
      </dgm:prSet>
      <dgm:spPr/>
      <dgm:t>
        <a:bodyPr/>
        <a:lstStyle/>
        <a:p>
          <a:endParaRPr lang="en-MY"/>
        </a:p>
      </dgm:t>
    </dgm:pt>
    <dgm:pt modelId="{8A1C26F5-E30A-4246-9608-167A73A1CFCA}" type="pres">
      <dgm:prSet presAssocID="{7A75F2D1-729F-48D4-8AEE-C9F7DB593367}" presName="spNode" presStyleCnt="0"/>
      <dgm:spPr/>
    </dgm:pt>
    <dgm:pt modelId="{490981E2-DB43-4BC3-BED8-DB23AAE492C1}" type="pres">
      <dgm:prSet presAssocID="{B247C127-2933-4B46-A309-C9CCE783125D}" presName="sibTrans" presStyleLbl="sibTrans1D1" presStyleIdx="4" presStyleCnt="5"/>
      <dgm:spPr/>
      <dgm:t>
        <a:bodyPr/>
        <a:lstStyle/>
        <a:p>
          <a:endParaRPr lang="en-MY"/>
        </a:p>
      </dgm:t>
    </dgm:pt>
  </dgm:ptLst>
  <dgm:cxnLst>
    <dgm:cxn modelId="{C1D147A5-90EB-4155-AADE-336EA889E4C9}" type="presOf" srcId="{7A75F2D1-729F-48D4-8AEE-C9F7DB593367}" destId="{21525698-3E0F-4963-915D-AA3AAA20E8F4}" srcOrd="0" destOrd="0" presId="urn:microsoft.com/office/officeart/2005/8/layout/cycle6"/>
    <dgm:cxn modelId="{5B8D3846-7772-491C-BD26-64936F1CAEE9}" type="presOf" srcId="{B247C127-2933-4B46-A309-C9CCE783125D}" destId="{490981E2-DB43-4BC3-BED8-DB23AAE492C1}" srcOrd="0" destOrd="0" presId="urn:microsoft.com/office/officeart/2005/8/layout/cycle6"/>
    <dgm:cxn modelId="{7932C73E-A9F9-4381-B112-DCEAC6B2D195}" type="presOf" srcId="{0D88A58D-9EE9-4F63-8420-E5FD8EBA9E50}" destId="{DBACDB21-4EFF-49A5-B71C-2B00BD5061C1}" srcOrd="0" destOrd="0" presId="urn:microsoft.com/office/officeart/2005/8/layout/cycle6"/>
    <dgm:cxn modelId="{C4FD4698-B1AA-4202-A551-7EB4EF160D8E}" srcId="{9FCDB68C-8C87-43B9-BF93-46CA1803E299}" destId="{B358523F-8A8F-43B4-9BA6-89A6EA9782C9}" srcOrd="3" destOrd="0" parTransId="{DE5E1D4C-25A9-41D2-90F9-1C8FA140F966}" sibTransId="{A220E8D4-4D1F-4F04-86F2-DA652033E094}"/>
    <dgm:cxn modelId="{2BC60433-DB45-4E7E-A331-295D4F1D03BA}" type="presOf" srcId="{1A0E6323-3B45-4053-A43A-84B068A69066}" destId="{254C7AB5-6AC6-45B4-8BC2-06675CEC2BF6}" srcOrd="0" destOrd="0" presId="urn:microsoft.com/office/officeart/2005/8/layout/cycle6"/>
    <dgm:cxn modelId="{6CB6FCC1-4B27-4EC9-8D9F-4EF29B2C4A15}" type="presOf" srcId="{3691E52F-78F7-4EE2-912B-E22AC476E681}" destId="{0FA3C28D-4E1B-44C1-B6F5-A412F8423BB6}" srcOrd="0" destOrd="0" presId="urn:microsoft.com/office/officeart/2005/8/layout/cycle6"/>
    <dgm:cxn modelId="{1CF3B241-D649-40DB-8A84-2B280A0F7653}" srcId="{9FCDB68C-8C87-43B9-BF93-46CA1803E299}" destId="{0D88A58D-9EE9-4F63-8420-E5FD8EBA9E50}" srcOrd="2" destOrd="0" parTransId="{79DCE977-18F3-497E-8C29-377F516E2249}" sibTransId="{AD61DCC0-6EF1-41EC-BCB9-89863E76C918}"/>
    <dgm:cxn modelId="{DED2EDBF-88BD-492F-9A2F-898564F14A3D}" type="presOf" srcId="{B358523F-8A8F-43B4-9BA6-89A6EA9782C9}" destId="{8EFE19F0-F4E6-40DD-9FFD-2886A782761A}" srcOrd="0" destOrd="0" presId="urn:microsoft.com/office/officeart/2005/8/layout/cycle6"/>
    <dgm:cxn modelId="{1A108A6B-339D-40C6-BA72-2938B373BDFF}" srcId="{9FCDB68C-8C87-43B9-BF93-46CA1803E299}" destId="{1FB93E2E-975D-4E16-9847-2ADC9A7C81CA}" srcOrd="1" destOrd="0" parTransId="{5237080B-7E24-46D1-AB61-01E1663F48AE}" sibTransId="{1A0E6323-3B45-4053-A43A-84B068A69066}"/>
    <dgm:cxn modelId="{6D7AC4CD-6608-4847-A7AA-E9E25E945CA6}" type="presOf" srcId="{FAEC716B-0211-4AEF-8A8B-2E8EB2859BE3}" destId="{F4F17ACB-E6B0-4544-A211-73A06744ED6F}" srcOrd="0" destOrd="0" presId="urn:microsoft.com/office/officeart/2005/8/layout/cycle6"/>
    <dgm:cxn modelId="{7BC6F3F0-4DE1-45C9-AB21-4F6B3865599B}" type="presOf" srcId="{9FCDB68C-8C87-43B9-BF93-46CA1803E299}" destId="{77787DC5-217B-4843-B671-6603F6CF6F4C}" srcOrd="0" destOrd="0" presId="urn:microsoft.com/office/officeart/2005/8/layout/cycle6"/>
    <dgm:cxn modelId="{A4E7111D-ECB2-4C05-8D34-45061C3C38FD}" srcId="{9FCDB68C-8C87-43B9-BF93-46CA1803E299}" destId="{7A75F2D1-729F-48D4-8AEE-C9F7DB593367}" srcOrd="4" destOrd="0" parTransId="{4A157BF6-2B30-4459-86B9-A8F9F7F666A3}" sibTransId="{B247C127-2933-4B46-A309-C9CCE783125D}"/>
    <dgm:cxn modelId="{9230FB0C-6D8B-4E15-BA35-3407DED6C60C}" type="presOf" srcId="{AD61DCC0-6EF1-41EC-BCB9-89863E76C918}" destId="{D0FB6494-86B4-4DC4-B0F5-D8DBD2E4AA99}" srcOrd="0" destOrd="0" presId="urn:microsoft.com/office/officeart/2005/8/layout/cycle6"/>
    <dgm:cxn modelId="{5F2A0222-77A4-4392-A2BB-E48C4C7FF10C}" type="presOf" srcId="{1FB93E2E-975D-4E16-9847-2ADC9A7C81CA}" destId="{E9A49B5A-3854-4C7E-B9A7-6C44084E218F}" srcOrd="0" destOrd="0" presId="urn:microsoft.com/office/officeart/2005/8/layout/cycle6"/>
    <dgm:cxn modelId="{55E04B3D-46E0-4E0B-ACB3-BC16FF4F339F}" type="presOf" srcId="{A220E8D4-4D1F-4F04-86F2-DA652033E094}" destId="{C4A40EA9-49A7-4C54-B3DC-354626BD8121}" srcOrd="0" destOrd="0" presId="urn:microsoft.com/office/officeart/2005/8/layout/cycle6"/>
    <dgm:cxn modelId="{6EC04C5B-E14C-4DA9-8AD1-59BF57EEEEE0}" srcId="{9FCDB68C-8C87-43B9-BF93-46CA1803E299}" destId="{3691E52F-78F7-4EE2-912B-E22AC476E681}" srcOrd="0" destOrd="0" parTransId="{62D3CEDA-E602-4116-BE71-8B7354D65EF3}" sibTransId="{FAEC716B-0211-4AEF-8A8B-2E8EB2859BE3}"/>
    <dgm:cxn modelId="{7C910EF1-DFBE-4CC4-8DB8-A4424B256C0D}" type="presParOf" srcId="{77787DC5-217B-4843-B671-6603F6CF6F4C}" destId="{0FA3C28D-4E1B-44C1-B6F5-A412F8423BB6}" srcOrd="0" destOrd="0" presId="urn:microsoft.com/office/officeart/2005/8/layout/cycle6"/>
    <dgm:cxn modelId="{E263E759-73AE-4D3E-865D-8616534AAA72}" type="presParOf" srcId="{77787DC5-217B-4843-B671-6603F6CF6F4C}" destId="{A85E8AB6-E3A2-4CFB-87A8-BD638E6A051F}" srcOrd="1" destOrd="0" presId="urn:microsoft.com/office/officeart/2005/8/layout/cycle6"/>
    <dgm:cxn modelId="{35713C8C-1B79-42CF-80DE-24887A74D2F5}" type="presParOf" srcId="{77787DC5-217B-4843-B671-6603F6CF6F4C}" destId="{F4F17ACB-E6B0-4544-A211-73A06744ED6F}" srcOrd="2" destOrd="0" presId="urn:microsoft.com/office/officeart/2005/8/layout/cycle6"/>
    <dgm:cxn modelId="{4259BC8F-F6AE-47A9-A879-04827844AFCD}" type="presParOf" srcId="{77787DC5-217B-4843-B671-6603F6CF6F4C}" destId="{E9A49B5A-3854-4C7E-B9A7-6C44084E218F}" srcOrd="3" destOrd="0" presId="urn:microsoft.com/office/officeart/2005/8/layout/cycle6"/>
    <dgm:cxn modelId="{83D446F9-D2A4-4651-82B4-E1549A3E9BFE}" type="presParOf" srcId="{77787DC5-217B-4843-B671-6603F6CF6F4C}" destId="{6D18B65A-7395-49BF-A9E7-AB7BD80B15E5}" srcOrd="4" destOrd="0" presId="urn:microsoft.com/office/officeart/2005/8/layout/cycle6"/>
    <dgm:cxn modelId="{8B6F9F45-6076-4E6D-8D18-1394ECF5A255}" type="presParOf" srcId="{77787DC5-217B-4843-B671-6603F6CF6F4C}" destId="{254C7AB5-6AC6-45B4-8BC2-06675CEC2BF6}" srcOrd="5" destOrd="0" presId="urn:microsoft.com/office/officeart/2005/8/layout/cycle6"/>
    <dgm:cxn modelId="{F766A3BE-582D-40FF-8310-5D1E48CCAC17}" type="presParOf" srcId="{77787DC5-217B-4843-B671-6603F6CF6F4C}" destId="{DBACDB21-4EFF-49A5-B71C-2B00BD5061C1}" srcOrd="6" destOrd="0" presId="urn:microsoft.com/office/officeart/2005/8/layout/cycle6"/>
    <dgm:cxn modelId="{E47A48A7-880D-429D-8A6E-4F9357D7C99C}" type="presParOf" srcId="{77787DC5-217B-4843-B671-6603F6CF6F4C}" destId="{5CA4CA85-F8F7-4DF4-B84B-6BDB408B5477}" srcOrd="7" destOrd="0" presId="urn:microsoft.com/office/officeart/2005/8/layout/cycle6"/>
    <dgm:cxn modelId="{CB1E6914-9ED7-4478-BCBD-CF7ED7B0DB0F}" type="presParOf" srcId="{77787DC5-217B-4843-B671-6603F6CF6F4C}" destId="{D0FB6494-86B4-4DC4-B0F5-D8DBD2E4AA99}" srcOrd="8" destOrd="0" presId="urn:microsoft.com/office/officeart/2005/8/layout/cycle6"/>
    <dgm:cxn modelId="{6F9B46C0-F458-4B4B-BD29-4498E40C30BD}" type="presParOf" srcId="{77787DC5-217B-4843-B671-6603F6CF6F4C}" destId="{8EFE19F0-F4E6-40DD-9FFD-2886A782761A}" srcOrd="9" destOrd="0" presId="urn:microsoft.com/office/officeart/2005/8/layout/cycle6"/>
    <dgm:cxn modelId="{9F122B9A-D835-4FB9-81BA-B4EF65C33CE5}" type="presParOf" srcId="{77787DC5-217B-4843-B671-6603F6CF6F4C}" destId="{136C60E0-3164-41B1-8BC2-90242F4A65F7}" srcOrd="10" destOrd="0" presId="urn:microsoft.com/office/officeart/2005/8/layout/cycle6"/>
    <dgm:cxn modelId="{251C4591-55AC-4F7B-B51F-4C78601F9984}" type="presParOf" srcId="{77787DC5-217B-4843-B671-6603F6CF6F4C}" destId="{C4A40EA9-49A7-4C54-B3DC-354626BD8121}" srcOrd="11" destOrd="0" presId="urn:microsoft.com/office/officeart/2005/8/layout/cycle6"/>
    <dgm:cxn modelId="{D889BFDF-DCEE-41C4-ABE5-8AF4369244C5}" type="presParOf" srcId="{77787DC5-217B-4843-B671-6603F6CF6F4C}" destId="{21525698-3E0F-4963-915D-AA3AAA20E8F4}" srcOrd="12" destOrd="0" presId="urn:microsoft.com/office/officeart/2005/8/layout/cycle6"/>
    <dgm:cxn modelId="{688D28EB-74D3-41F8-AB5A-6C9833F62AC9}" type="presParOf" srcId="{77787DC5-217B-4843-B671-6603F6CF6F4C}" destId="{8A1C26F5-E30A-4246-9608-167A73A1CFCA}" srcOrd="13" destOrd="0" presId="urn:microsoft.com/office/officeart/2005/8/layout/cycle6"/>
    <dgm:cxn modelId="{EF0E9DB6-4C15-41D4-BAC1-E1CC5DBCF500}" type="presParOf" srcId="{77787DC5-217B-4843-B671-6603F6CF6F4C}" destId="{490981E2-DB43-4BC3-BED8-DB23AAE492C1}" srcOrd="14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FA3C28D-4E1B-44C1-B6F5-A412F8423BB6}">
      <dsp:nvSpPr>
        <dsp:cNvPr id="0" name=""/>
        <dsp:cNvSpPr/>
      </dsp:nvSpPr>
      <dsp:spPr>
        <a:xfrm>
          <a:off x="2214159" y="0"/>
          <a:ext cx="1606721" cy="892584"/>
        </a:xfrm>
        <a:prstGeom prst="roundRect">
          <a:avLst/>
        </a:prstGeom>
        <a:solidFill>
          <a:srgbClr val="FF993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/>
            <a:t>Accelerate</a:t>
          </a:r>
          <a:endParaRPr lang="en-MY" sz="2400" b="1" kern="1200" dirty="0"/>
        </a:p>
      </dsp:txBody>
      <dsp:txXfrm>
        <a:off x="2257731" y="43572"/>
        <a:ext cx="1519577" cy="805440"/>
      </dsp:txXfrm>
    </dsp:sp>
    <dsp:sp modelId="{F4F17ACB-E6B0-4544-A211-73A06744ED6F}">
      <dsp:nvSpPr>
        <dsp:cNvPr id="0" name=""/>
        <dsp:cNvSpPr/>
      </dsp:nvSpPr>
      <dsp:spPr>
        <a:xfrm>
          <a:off x="1231088" y="444913"/>
          <a:ext cx="3568343" cy="3568343"/>
        </a:xfrm>
        <a:custGeom>
          <a:avLst/>
          <a:gdLst/>
          <a:ahLst/>
          <a:cxnLst/>
          <a:rect l="0" t="0" r="0" b="0"/>
          <a:pathLst>
            <a:path>
              <a:moveTo>
                <a:pt x="2597831" y="196334"/>
              </a:moveTo>
              <a:arcTo wR="1784171" hR="1784171" stAng="17827925" swAng="1722640"/>
            </a:path>
          </a:pathLst>
        </a:custGeom>
        <a:noFill/>
        <a:ln w="38100" cap="flat" cmpd="sng" algn="ctr">
          <a:solidFill>
            <a:schemeClr val="bg2">
              <a:lumMod val="7500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9A49B5A-3854-4C7E-B9A7-6C44084E218F}">
      <dsp:nvSpPr>
        <dsp:cNvPr id="0" name=""/>
        <dsp:cNvSpPr/>
      </dsp:nvSpPr>
      <dsp:spPr>
        <a:xfrm>
          <a:off x="4027764" y="1234811"/>
          <a:ext cx="1373207" cy="892584"/>
        </a:xfrm>
        <a:prstGeom prst="roundRect">
          <a:avLst/>
        </a:prstGeom>
        <a:solidFill>
          <a:srgbClr val="67529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/>
            <a:t>Cost </a:t>
          </a:r>
          <a:endParaRPr lang="en-MY" sz="2400" b="1" kern="1200" dirty="0"/>
        </a:p>
      </dsp:txBody>
      <dsp:txXfrm>
        <a:off x="4071336" y="1278383"/>
        <a:ext cx="1286063" cy="805440"/>
      </dsp:txXfrm>
    </dsp:sp>
    <dsp:sp modelId="{254C7AB5-6AC6-45B4-8BC2-06675CEC2BF6}">
      <dsp:nvSpPr>
        <dsp:cNvPr id="0" name=""/>
        <dsp:cNvSpPr/>
      </dsp:nvSpPr>
      <dsp:spPr>
        <a:xfrm>
          <a:off x="1240787" y="536824"/>
          <a:ext cx="3568343" cy="3568343"/>
        </a:xfrm>
        <a:custGeom>
          <a:avLst/>
          <a:gdLst/>
          <a:ahLst/>
          <a:cxnLst/>
          <a:rect l="0" t="0" r="0" b="0"/>
          <a:pathLst>
            <a:path>
              <a:moveTo>
                <a:pt x="3558654" y="1598480"/>
              </a:moveTo>
              <a:arcTo wR="1784171" hR="1784171" stAng="21241561" swAng="1514861"/>
            </a:path>
          </a:pathLst>
        </a:custGeom>
        <a:noFill/>
        <a:ln w="38100" cap="flat" cmpd="sng" algn="ctr">
          <a:solidFill>
            <a:schemeClr val="bg2">
              <a:lumMod val="7500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BACDB21-4EFF-49A5-B71C-2B00BD5061C1}">
      <dsp:nvSpPr>
        <dsp:cNvPr id="0" name=""/>
        <dsp:cNvSpPr/>
      </dsp:nvSpPr>
      <dsp:spPr>
        <a:xfrm>
          <a:off x="3696201" y="2917420"/>
          <a:ext cx="1500640" cy="892584"/>
        </a:xfrm>
        <a:prstGeom prst="roundRect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/>
            <a:t>Human Resource</a:t>
          </a:r>
          <a:endParaRPr lang="en-MY" sz="2400" b="1" kern="1200" dirty="0"/>
        </a:p>
      </dsp:txBody>
      <dsp:txXfrm>
        <a:off x="3739773" y="2960992"/>
        <a:ext cx="1413496" cy="805440"/>
      </dsp:txXfrm>
    </dsp:sp>
    <dsp:sp modelId="{D0FB6494-86B4-4DC4-B0F5-D8DBD2E4AA99}">
      <dsp:nvSpPr>
        <dsp:cNvPr id="0" name=""/>
        <dsp:cNvSpPr/>
      </dsp:nvSpPr>
      <dsp:spPr>
        <a:xfrm>
          <a:off x="1227376" y="496384"/>
          <a:ext cx="3568343" cy="3568343"/>
        </a:xfrm>
        <a:custGeom>
          <a:avLst/>
          <a:gdLst/>
          <a:ahLst/>
          <a:cxnLst/>
          <a:rect l="0" t="0" r="0" b="0"/>
          <a:pathLst>
            <a:path>
              <a:moveTo>
                <a:pt x="2684947" y="3324259"/>
              </a:moveTo>
              <a:arcTo wR="1784171" hR="1784171" stAng="3580634" swAng="4213490"/>
            </a:path>
          </a:pathLst>
        </a:custGeom>
        <a:noFill/>
        <a:ln w="38100" cap="flat" cmpd="sng" algn="ctr">
          <a:solidFill>
            <a:schemeClr val="bg2">
              <a:lumMod val="7500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EFE19F0-F4E6-40DD-9FFD-2886A782761A}">
      <dsp:nvSpPr>
        <dsp:cNvPr id="0" name=""/>
        <dsp:cNvSpPr/>
      </dsp:nvSpPr>
      <dsp:spPr>
        <a:xfrm>
          <a:off x="777233" y="2743206"/>
          <a:ext cx="1373207" cy="892584"/>
        </a:xfrm>
        <a:prstGeom prst="roundRect">
          <a:avLst/>
        </a:prstGeom>
        <a:solidFill>
          <a:srgbClr val="FF6699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/>
            <a:t>Data Quality</a:t>
          </a:r>
          <a:endParaRPr lang="en-MY" sz="2400" b="1" kern="1200" dirty="0"/>
        </a:p>
      </dsp:txBody>
      <dsp:txXfrm>
        <a:off x="820805" y="2786778"/>
        <a:ext cx="1286063" cy="805440"/>
      </dsp:txXfrm>
    </dsp:sp>
    <dsp:sp modelId="{C4A40EA9-49A7-4C54-B3DC-354626BD8121}">
      <dsp:nvSpPr>
        <dsp:cNvPr id="0" name=""/>
        <dsp:cNvSpPr/>
      </dsp:nvSpPr>
      <dsp:spPr>
        <a:xfrm>
          <a:off x="1199267" y="476842"/>
          <a:ext cx="3568343" cy="3568343"/>
        </a:xfrm>
        <a:custGeom>
          <a:avLst/>
          <a:gdLst/>
          <a:ahLst/>
          <a:cxnLst/>
          <a:rect l="0" t="0" r="0" b="0"/>
          <a:pathLst>
            <a:path>
              <a:moveTo>
                <a:pt x="64490" y="2259529"/>
              </a:moveTo>
              <a:arcTo wR="1784171" hR="1784171" stAng="9872881" swAng="1348968"/>
            </a:path>
          </a:pathLst>
        </a:custGeom>
        <a:noFill/>
        <a:ln w="38100" cap="flat" cmpd="sng" algn="ctr">
          <a:solidFill>
            <a:schemeClr val="bg2">
              <a:lumMod val="7500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1525698-3E0F-4963-915D-AA3AAA20E8F4}">
      <dsp:nvSpPr>
        <dsp:cNvPr id="0" name=""/>
        <dsp:cNvSpPr/>
      </dsp:nvSpPr>
      <dsp:spPr>
        <a:xfrm>
          <a:off x="634048" y="1143000"/>
          <a:ext cx="1373207" cy="892584"/>
        </a:xfrm>
        <a:prstGeom prst="roundRect">
          <a:avLst/>
        </a:prstGeom>
        <a:solidFill>
          <a:srgbClr val="6699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/>
            <a:t>Security</a:t>
          </a:r>
          <a:endParaRPr lang="en-MY" sz="2400" b="1" kern="1200" dirty="0"/>
        </a:p>
      </dsp:txBody>
      <dsp:txXfrm>
        <a:off x="677620" y="1186572"/>
        <a:ext cx="1286063" cy="805440"/>
      </dsp:txXfrm>
    </dsp:sp>
    <dsp:sp modelId="{490981E2-DB43-4BC3-BED8-DB23AAE492C1}">
      <dsp:nvSpPr>
        <dsp:cNvPr id="0" name=""/>
        <dsp:cNvSpPr/>
      </dsp:nvSpPr>
      <dsp:spPr>
        <a:xfrm>
          <a:off x="1174507" y="474388"/>
          <a:ext cx="3568343" cy="3568343"/>
        </a:xfrm>
        <a:custGeom>
          <a:avLst/>
          <a:gdLst/>
          <a:ahLst/>
          <a:cxnLst/>
          <a:rect l="0" t="0" r="0" b="0"/>
          <a:pathLst>
            <a:path>
              <a:moveTo>
                <a:pt x="396920" y="662208"/>
              </a:moveTo>
              <a:arcTo wR="1784171" hR="1784171" stAng="13137887" swAng="1566451"/>
            </a:path>
          </a:pathLst>
        </a:custGeom>
        <a:noFill/>
        <a:ln w="38100" cap="flat" cmpd="sng" algn="ctr">
          <a:solidFill>
            <a:schemeClr val="bg2">
              <a:lumMod val="7500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FA3C28D-4E1B-44C1-B6F5-A412F8423BB6}">
      <dsp:nvSpPr>
        <dsp:cNvPr id="0" name=""/>
        <dsp:cNvSpPr/>
      </dsp:nvSpPr>
      <dsp:spPr>
        <a:xfrm>
          <a:off x="2209799" y="-19629"/>
          <a:ext cx="1615441" cy="979022"/>
        </a:xfrm>
        <a:prstGeom prst="roundRect">
          <a:avLst/>
        </a:prstGeom>
        <a:solidFill>
          <a:srgbClr val="FF993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/>
            <a:t>Accelerate </a:t>
          </a:r>
          <a:endParaRPr lang="en-MY" sz="2400" b="1" kern="1200" dirty="0"/>
        </a:p>
      </dsp:txBody>
      <dsp:txXfrm>
        <a:off x="2257591" y="28163"/>
        <a:ext cx="1519857" cy="883438"/>
      </dsp:txXfrm>
    </dsp:sp>
    <dsp:sp modelId="{F4F17ACB-E6B0-4544-A211-73A06744ED6F}">
      <dsp:nvSpPr>
        <dsp:cNvPr id="0" name=""/>
        <dsp:cNvSpPr/>
      </dsp:nvSpPr>
      <dsp:spPr>
        <a:xfrm>
          <a:off x="1233348" y="469881"/>
          <a:ext cx="3568343" cy="3568343"/>
        </a:xfrm>
        <a:custGeom>
          <a:avLst/>
          <a:gdLst/>
          <a:ahLst/>
          <a:cxnLst/>
          <a:rect l="0" t="0" r="0" b="0"/>
          <a:pathLst>
            <a:path>
              <a:moveTo>
                <a:pt x="2599871" y="197381"/>
              </a:moveTo>
              <a:arcTo wR="1784171" hR="1784171" stAng="17832343" swAng="1710543"/>
            </a:path>
          </a:pathLst>
        </a:custGeom>
        <a:noFill/>
        <a:ln w="38100" cap="flat" cmpd="sng" algn="ctr">
          <a:solidFill>
            <a:schemeClr val="bg2">
              <a:lumMod val="7500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9A49B5A-3854-4C7E-B9A7-6C44084E218F}">
      <dsp:nvSpPr>
        <dsp:cNvPr id="0" name=""/>
        <dsp:cNvSpPr/>
      </dsp:nvSpPr>
      <dsp:spPr>
        <a:xfrm>
          <a:off x="4027764" y="1256421"/>
          <a:ext cx="1373207" cy="892584"/>
        </a:xfrm>
        <a:prstGeom prst="roundRect">
          <a:avLst/>
        </a:prstGeom>
        <a:solidFill>
          <a:srgbClr val="67529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/>
            <a:t>Cost </a:t>
          </a:r>
          <a:endParaRPr lang="en-MY" sz="2400" b="1" kern="1200" dirty="0"/>
        </a:p>
      </dsp:txBody>
      <dsp:txXfrm>
        <a:off x="4071336" y="1299993"/>
        <a:ext cx="1286063" cy="805440"/>
      </dsp:txXfrm>
    </dsp:sp>
    <dsp:sp modelId="{254C7AB5-6AC6-45B4-8BC2-06675CEC2BF6}">
      <dsp:nvSpPr>
        <dsp:cNvPr id="0" name=""/>
        <dsp:cNvSpPr/>
      </dsp:nvSpPr>
      <dsp:spPr>
        <a:xfrm>
          <a:off x="1233348" y="469881"/>
          <a:ext cx="3568343" cy="3568343"/>
        </a:xfrm>
        <a:custGeom>
          <a:avLst/>
          <a:gdLst/>
          <a:ahLst/>
          <a:cxnLst/>
          <a:rect l="0" t="0" r="0" b="0"/>
          <a:pathLst>
            <a:path>
              <a:moveTo>
                <a:pt x="3565884" y="1690533"/>
              </a:moveTo>
              <a:arcTo wR="1784171" hR="1784171" stAng="21419495" swAng="2197178"/>
            </a:path>
          </a:pathLst>
        </a:custGeom>
        <a:noFill/>
        <a:ln w="38100" cap="flat" cmpd="sng" algn="ctr">
          <a:solidFill>
            <a:schemeClr val="bg2">
              <a:lumMod val="7500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BACDB21-4EFF-49A5-B71C-2B00BD5061C1}">
      <dsp:nvSpPr>
        <dsp:cNvPr id="0" name=""/>
        <dsp:cNvSpPr/>
      </dsp:nvSpPr>
      <dsp:spPr>
        <a:xfrm>
          <a:off x="3315909" y="3251186"/>
          <a:ext cx="1500640" cy="892584"/>
        </a:xfrm>
        <a:prstGeom prst="roundRect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/>
            <a:t>Human Resource</a:t>
          </a:r>
          <a:endParaRPr lang="en-MY" sz="2400" b="1" kern="1200" dirty="0"/>
        </a:p>
      </dsp:txBody>
      <dsp:txXfrm>
        <a:off x="3359481" y="3294758"/>
        <a:ext cx="1413496" cy="805440"/>
      </dsp:txXfrm>
    </dsp:sp>
    <dsp:sp modelId="{D0FB6494-86B4-4DC4-B0F5-D8DBD2E4AA99}">
      <dsp:nvSpPr>
        <dsp:cNvPr id="0" name=""/>
        <dsp:cNvSpPr/>
      </dsp:nvSpPr>
      <dsp:spPr>
        <a:xfrm>
          <a:off x="1233348" y="469881"/>
          <a:ext cx="3568343" cy="3568343"/>
        </a:xfrm>
        <a:custGeom>
          <a:avLst/>
          <a:gdLst/>
          <a:ahLst/>
          <a:cxnLst/>
          <a:rect l="0" t="0" r="0" b="0"/>
          <a:pathLst>
            <a:path>
              <a:moveTo>
                <a:pt x="2076045" y="3544307"/>
              </a:moveTo>
              <a:arcTo wR="1784171" hR="1784171" stAng="4835077" swAng="1254783"/>
            </a:path>
          </a:pathLst>
        </a:custGeom>
        <a:noFill/>
        <a:ln w="38100" cap="flat" cmpd="sng" algn="ctr">
          <a:solidFill>
            <a:schemeClr val="bg2">
              <a:lumMod val="7500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EFE19F0-F4E6-40DD-9FFD-2886A782761A}">
      <dsp:nvSpPr>
        <dsp:cNvPr id="0" name=""/>
        <dsp:cNvSpPr/>
      </dsp:nvSpPr>
      <dsp:spPr>
        <a:xfrm>
          <a:off x="1282206" y="3251186"/>
          <a:ext cx="1373207" cy="892584"/>
        </a:xfrm>
        <a:prstGeom prst="roundRect">
          <a:avLst/>
        </a:prstGeom>
        <a:solidFill>
          <a:srgbClr val="FF6699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/>
            <a:t>Data Quality</a:t>
          </a:r>
          <a:endParaRPr lang="en-MY" sz="2400" b="1" kern="1200" dirty="0"/>
        </a:p>
      </dsp:txBody>
      <dsp:txXfrm>
        <a:off x="1325778" y="3294758"/>
        <a:ext cx="1286063" cy="805440"/>
      </dsp:txXfrm>
    </dsp:sp>
    <dsp:sp modelId="{C4A40EA9-49A7-4C54-B3DC-354626BD8121}">
      <dsp:nvSpPr>
        <dsp:cNvPr id="0" name=""/>
        <dsp:cNvSpPr/>
      </dsp:nvSpPr>
      <dsp:spPr>
        <a:xfrm>
          <a:off x="1210780" y="437187"/>
          <a:ext cx="3568343" cy="3568343"/>
        </a:xfrm>
        <a:custGeom>
          <a:avLst/>
          <a:gdLst/>
          <a:ahLst/>
          <a:cxnLst/>
          <a:rect l="0" t="0" r="0" b="0"/>
          <a:pathLst>
            <a:path>
              <a:moveTo>
                <a:pt x="320190" y="2803989"/>
              </a:moveTo>
              <a:arcTo wR="1784171" hR="1784171" stAng="8708321" swAng="2357430"/>
            </a:path>
          </a:pathLst>
        </a:custGeom>
        <a:noFill/>
        <a:ln w="38100" cap="flat" cmpd="sng" algn="ctr">
          <a:solidFill>
            <a:schemeClr val="bg2">
              <a:lumMod val="7500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1525698-3E0F-4963-915D-AA3AAA20E8F4}">
      <dsp:nvSpPr>
        <dsp:cNvPr id="0" name=""/>
        <dsp:cNvSpPr/>
      </dsp:nvSpPr>
      <dsp:spPr>
        <a:xfrm>
          <a:off x="634064" y="1178801"/>
          <a:ext cx="1373207" cy="892584"/>
        </a:xfrm>
        <a:prstGeom prst="roundRect">
          <a:avLst/>
        </a:prstGeom>
        <a:solidFill>
          <a:srgbClr val="6699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/>
            <a:t>Security</a:t>
          </a:r>
          <a:endParaRPr lang="en-MY" sz="2400" b="1" kern="1200" dirty="0"/>
        </a:p>
      </dsp:txBody>
      <dsp:txXfrm>
        <a:off x="677636" y="1222373"/>
        <a:ext cx="1286063" cy="805440"/>
      </dsp:txXfrm>
    </dsp:sp>
    <dsp:sp modelId="{490981E2-DB43-4BC3-BED8-DB23AAE492C1}">
      <dsp:nvSpPr>
        <dsp:cNvPr id="0" name=""/>
        <dsp:cNvSpPr/>
      </dsp:nvSpPr>
      <dsp:spPr>
        <a:xfrm>
          <a:off x="1182412" y="494733"/>
          <a:ext cx="3568343" cy="3568343"/>
        </a:xfrm>
        <a:custGeom>
          <a:avLst/>
          <a:gdLst/>
          <a:ahLst/>
          <a:cxnLst/>
          <a:rect l="0" t="0" r="0" b="0"/>
          <a:pathLst>
            <a:path>
              <a:moveTo>
                <a:pt x="384642" y="677561"/>
              </a:moveTo>
              <a:arcTo wR="1784171" hR="1784171" stAng="13100009" swAng="1578166"/>
            </a:path>
          </a:pathLst>
        </a:custGeom>
        <a:noFill/>
        <a:ln w="38100" cap="flat" cmpd="sng" algn="ctr">
          <a:solidFill>
            <a:schemeClr val="bg2">
              <a:lumMod val="7500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0.1087</cdr:x>
      <cdr:y>0</cdr:y>
    </cdr:from>
    <cdr:to>
      <cdr:x>0.15217</cdr:x>
      <cdr:y>0.775</cdr:y>
    </cdr:to>
    <cdr:sp macro="" textlink="">
      <cdr:nvSpPr>
        <cdr:cNvPr id="2" name="TextBox 1"/>
        <cdr:cNvSpPr txBox="1"/>
      </cdr:nvSpPr>
      <cdr:spPr>
        <a:xfrm xmlns:a="http://schemas.openxmlformats.org/drawingml/2006/main" rot="16200000">
          <a:off x="-266700" y="1028700"/>
          <a:ext cx="2362200" cy="304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200" dirty="0" smtClean="0"/>
            <a:t>Number of response (establishment)</a:t>
          </a:r>
          <a:endParaRPr lang="en-MY" sz="12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ms-MY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6A822D-94C3-497B-8D5F-98ED49328F00}" type="datetimeFigureOut">
              <a:rPr lang="ms-MY" smtClean="0"/>
              <a:pPr/>
              <a:t>10/04/2014</a:t>
            </a:fld>
            <a:endParaRPr lang="ms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ms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914B41-3527-4EE7-B90C-8F2C8D800376}" type="slidenum">
              <a:rPr lang="ms-MY" smtClean="0"/>
              <a:pPr/>
              <a:t>‹#›</a:t>
            </a:fld>
            <a:endParaRPr lang="ms-MY"/>
          </a:p>
        </p:txBody>
      </p:sp>
    </p:spTree>
    <p:extLst>
      <p:ext uri="{BB962C8B-B14F-4D97-AF65-F5344CB8AC3E}">
        <p14:creationId xmlns:p14="http://schemas.microsoft.com/office/powerpoint/2010/main" val="20780771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CF19F8-3F26-4AF6-80D1-AFD912562B54}" type="datetimeFigureOut">
              <a:rPr lang="en-US" smtClean="0"/>
              <a:pPr/>
              <a:t>4/10/2014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FEEED4-C06F-4312-B9D5-2E593DD1E16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812207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ms-MY"/>
          </a:p>
        </p:txBody>
      </p:sp>
    </p:spTree>
    <p:extLst>
      <p:ext uri="{BB962C8B-B14F-4D97-AF65-F5344CB8AC3E}">
        <p14:creationId xmlns:p14="http://schemas.microsoft.com/office/powerpoint/2010/main" val="31736368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4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8634" y="4714876"/>
            <a:ext cx="5440407" cy="4467225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4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8634" y="4714876"/>
            <a:ext cx="5440407" cy="4467225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ms-MY"/>
          </a:p>
        </p:txBody>
      </p:sp>
    </p:spTree>
    <p:extLst>
      <p:ext uri="{BB962C8B-B14F-4D97-AF65-F5344CB8AC3E}">
        <p14:creationId xmlns:p14="http://schemas.microsoft.com/office/powerpoint/2010/main" val="8645102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4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8634" y="4714876"/>
            <a:ext cx="5440407" cy="4467225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4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8634" y="4714876"/>
            <a:ext cx="5440407" cy="4467225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22582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05191-4924-4C71-80AB-0CF5405471D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4/10/2014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B7C7D-4CB5-4101-AFEB-3EC85CE311E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2404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ABB5-42B0-4C96-B8D6-202962326BB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4/10/2014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B7C7D-4CB5-4101-AFEB-3EC85CE311E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78001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77E6B-1E00-4F5A-B6E2-7298F76EE66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4/10/2014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B7C7D-4CB5-4101-AFEB-3EC85CE311E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260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400" y="274638"/>
            <a:ext cx="7086600" cy="868362"/>
          </a:xfrm>
          <a:prstGeom prst="rect">
            <a:avLst/>
          </a:prstGeom>
        </p:spPr>
        <p:txBody>
          <a:bodyPr rtlCol="0">
            <a:norm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lang="en-US" sz="3200" b="0" kern="1200" cap="none" spc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Optima" pitchFamily="2" charset="0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  <a:latin typeface="Optima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81795499-3C07-494D-9524-D258B6D8AB2A}" type="datetime1">
              <a:rPr lang="en-US" smtClean="0"/>
              <a:t>4/10/2014</a:t>
            </a:fld>
            <a:endParaRPr lang="en-US" dirty="0"/>
          </a:p>
        </p:txBody>
      </p:sp>
      <p:sp>
        <p:nvSpPr>
          <p:cNvPr id="4" name="Footer Placeholder 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  <a:latin typeface="Optima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  <a:latin typeface="Optima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E0A196F6-263C-40BB-9077-FF17010628A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31F3BF9A-DBBC-4C27-BE29-D4AF511D60E0}" type="datetime1">
              <a:rPr lang="en-US" altLang="en-US" smtClean="0"/>
              <a:t>4/10/2014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A5F308C8-CC13-49FE-B5D2-C7771638CE1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260392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DCCC5E-5DC4-46C8-9135-36C5B66AFC9D}" type="datetime1">
              <a:rPr lang="en-US" smtClean="0"/>
              <a:t>4/10/2014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AAE1F6-BB22-4447-962B-01FC2592F70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7379642"/>
      </p:ext>
    </p:extLst>
  </p:cSld>
  <p:clrMapOvr>
    <a:masterClrMapping/>
  </p:clrMapOvr>
  <p:transition spd="slow"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BAB2D8-FE43-4740-AB43-0131BC5FCFBB}" type="datetime1">
              <a:rPr lang="en-US" smtClean="0"/>
              <a:t>4/10/2014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3D5F31-03BF-4DA4-A3CF-FCBF64AE2BE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4450994"/>
      </p:ext>
    </p:extLst>
  </p:cSld>
  <p:clrMapOvr>
    <a:masterClrMapping/>
  </p:clrMapOvr>
  <p:transition spd="slow"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369A4A-7423-4531-8CBF-D4D71F20891A}" type="datetime1">
              <a:rPr lang="en-US" smtClean="0"/>
              <a:t>4/10/2014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10C614-C6FB-4582-B024-C4324AC18BE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0763363"/>
      </p:ext>
    </p:extLst>
  </p:cSld>
  <p:clrMapOvr>
    <a:masterClrMapping/>
  </p:clrMapOvr>
  <p:transition spd="slow"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C4ABB3-91D6-4BC1-8FDE-5151C5B92808}" type="datetime1">
              <a:rPr lang="en-US" smtClean="0"/>
              <a:t>4/10/2014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900CD9-BE83-4DCA-A87C-64C8F20C26B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2937228"/>
      </p:ext>
    </p:extLst>
  </p:cSld>
  <p:clrMapOvr>
    <a:masterClrMapping/>
  </p:clrMapOvr>
  <p:transition spd="slow"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9EC74F-1500-4341-999E-B85DE362DC81}" type="datetime1">
              <a:rPr lang="en-US" smtClean="0"/>
              <a:t>4/10/2014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13D1D3-A4E2-4EAD-9023-E758E3A46C6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3729502"/>
      </p:ext>
    </p:extLst>
  </p:cSld>
  <p:clrMapOvr>
    <a:masterClrMapping/>
  </p:clrMapOvr>
  <p:transition spd="slow"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B80DD8-F06E-4887-AF6F-E9BA779EAC05}" type="datetime1">
              <a:rPr lang="en-US" smtClean="0"/>
              <a:t>4/10/2014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971B1E-DDAE-40B0-BE47-5DF7C456591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0876307"/>
      </p:ext>
    </p:extLst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2E03A-F2F4-42E6-89C6-8A20C929D03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4/10/2014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B7C7D-4CB5-4101-AFEB-3EC85CE311E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2603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C9424F-D0E5-400E-A1F0-14B9852A65E2}" type="datetime1">
              <a:rPr lang="en-US" smtClean="0"/>
              <a:t>4/10/2014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C56110-CB90-49FB-9EB9-E495D9BA17F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5005415"/>
      </p:ext>
    </p:extLst>
  </p:cSld>
  <p:clrMapOvr>
    <a:masterClrMapping/>
  </p:clrMapOvr>
  <p:transition spd="slow"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06D34A-D7EF-4953-8259-257F848B4EB9}" type="datetime1">
              <a:rPr lang="en-US" smtClean="0"/>
              <a:t>4/10/2014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8D5BC3-9956-4636-8157-C5643F98202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6906024"/>
      </p:ext>
    </p:extLst>
  </p:cSld>
  <p:clrMapOvr>
    <a:masterClrMapping/>
  </p:clrMapOvr>
  <p:transition spd="slow"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MY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24EA19-88CB-4873-86DD-901D14146729}" type="datetime1">
              <a:rPr lang="en-US" smtClean="0"/>
              <a:t>4/10/2014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055D20-EDC6-4AE4-BF5C-397498F0D8E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234353"/>
      </p:ext>
    </p:extLst>
  </p:cSld>
  <p:clrMapOvr>
    <a:masterClrMapping/>
  </p:clrMapOvr>
  <p:transition spd="slow"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64C75C-E437-438C-A635-782C0F99D7B5}" type="datetime1">
              <a:rPr lang="en-US" smtClean="0"/>
              <a:t>4/10/2014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D8BE73-236A-4053-BBEA-CCD1C3B4096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5189975"/>
      </p:ext>
    </p:extLst>
  </p:cSld>
  <p:clrMapOvr>
    <a:masterClrMapping/>
  </p:clrMapOvr>
  <p:transition spd="slow">
    <p:fad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080B1D-615B-4E3A-BD48-390C184AB6C8}" type="datetime1">
              <a:rPr lang="en-US" smtClean="0"/>
              <a:t>4/10/2014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8324BB-21A1-43F4-9FD9-5CBF899D69F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5135014"/>
      </p:ext>
    </p:extLst>
  </p:cSld>
  <p:clrMapOvr>
    <a:masterClrMapping/>
  </p:clrMapOvr>
  <p:transition spd="slow">
    <p:fad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400" y="274638"/>
            <a:ext cx="7086600" cy="868362"/>
          </a:xfrm>
          <a:prstGeom prst="rect">
            <a:avLst/>
          </a:prstGeom>
        </p:spPr>
        <p:txBody>
          <a:bodyPr rtlCol="0">
            <a:norm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lang="en-US" sz="3200" b="0" kern="1200" cap="none" spc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Optima" pitchFamily="2" charset="0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 dirty="0">
                <a:solidFill>
                  <a:srgbClr val="000000"/>
                </a:solidFill>
                <a:latin typeface="Optima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1EED4F87-A906-4625-A2A7-63C694C30481}" type="datetime1">
              <a:rPr lang="en-US" smtClean="0"/>
              <a:t>4/10/2014</a:t>
            </a:fld>
            <a:endParaRPr lang="en-US"/>
          </a:p>
        </p:txBody>
      </p:sp>
      <p:sp>
        <p:nvSpPr>
          <p:cNvPr id="4" name="Footer Placeholder 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 dirty="0">
                <a:solidFill>
                  <a:srgbClr val="000000"/>
                </a:solidFill>
                <a:latin typeface="Optima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  <a:latin typeface="Optima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2FED29F0-EEB7-4B14-8E2D-80392747AA3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1745845"/>
      </p:ext>
    </p:extLst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1CAA0-C1A0-4970-8A64-23D362A31D0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4/10/2014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B7C7D-4CB5-4101-AFEB-3EC85CE311E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61940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C4475-A330-4056-B143-086893BE7DA5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4/10/2014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B7C7D-4CB5-4101-AFEB-3EC85CE311E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86374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3DBBA-E08A-41E2-A692-543F636955E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4/10/2014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B7C7D-4CB5-4101-AFEB-3EC85CE311E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4412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49E4A-07A1-406D-85B6-9386E840D8E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4/10/2014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B7C7D-4CB5-4101-AFEB-3EC85CE311E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26926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0061C-809B-4561-BB1E-BCFCEC5E36E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4/10/2014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B7C7D-4CB5-4101-AFEB-3EC85CE311E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71460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C5BA9-D84A-49B0-A576-410842BE5DC5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4/10/2014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B7C7D-4CB5-4101-AFEB-3EC85CE311E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6905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MY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9851E-FEC8-4885-A635-86D56E816BED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4/10/2014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B7C7D-4CB5-4101-AFEB-3EC85CE311E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4985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vortex dir="r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179743-A186-4334-AE25-6EB65279057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4/10/2014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AB7C7D-4CB5-4101-AFEB-3EC85CE311E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85126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27" r:id="rId3"/>
    <p:sldLayoutId id="2147483728" r:id="rId4"/>
    <p:sldLayoutId id="2147483729" r:id="rId5"/>
    <p:sldLayoutId id="2147483730" r:id="rId6"/>
    <p:sldLayoutId id="2147483731" r:id="rId7"/>
    <p:sldLayoutId id="2147483732" r:id="rId8"/>
    <p:sldLayoutId id="2147483733" r:id="rId9"/>
    <p:sldLayoutId id="2147483734" r:id="rId10"/>
    <p:sldLayoutId id="2147483735" r:id="rId11"/>
    <p:sldLayoutId id="2147483749" r:id="rId12"/>
    <p:sldLayoutId id="2147483810" r:id="rId13"/>
  </p:sldLayoutIdLst>
  <mc:AlternateContent xmlns:mc="http://schemas.openxmlformats.org/markup-compatibility/2006" xmlns:p14="http://schemas.microsoft.com/office/powerpoint/2010/main">
    <mc:Choice Requires="p14">
      <p:transition spd="slow" p14:dur="2000">
        <p14:vortex dir="r"/>
      </p:transition>
    </mc:Choice>
    <mc:Fallback xmlns="">
      <p:transition spd="slow">
        <p:fade/>
      </p:transition>
    </mc:Fallback>
  </mc:AlternateConten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MY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CB071BF-AB8D-455F-9E45-8E7D8F50D2E4}" type="datetime1">
              <a:rPr lang="en-US" smtClean="0"/>
              <a:t>4/10/2014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5ECE20B-D07C-4DF7-B53E-56D62C3B854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61358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0" r:id="rId1"/>
    <p:sldLayoutId id="2147483791" r:id="rId2"/>
    <p:sldLayoutId id="2147483792" r:id="rId3"/>
    <p:sldLayoutId id="2147483793" r:id="rId4"/>
    <p:sldLayoutId id="2147483794" r:id="rId5"/>
    <p:sldLayoutId id="2147483795" r:id="rId6"/>
    <p:sldLayoutId id="2147483796" r:id="rId7"/>
    <p:sldLayoutId id="2147483797" r:id="rId8"/>
    <p:sldLayoutId id="2147483798" r:id="rId9"/>
    <p:sldLayoutId id="2147483799" r:id="rId10"/>
    <p:sldLayoutId id="2147483800" r:id="rId11"/>
    <p:sldLayoutId id="2147483801" r:id="rId12"/>
  </p:sldLayoutIdLst>
  <p:transition spd="slow">
    <p:fade/>
  </p:transition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image" Target="../media/image6.jpeg"/><Relationship Id="rId7" Type="http://schemas.openxmlformats.org/officeDocument/2006/relationships/image" Target="../media/image10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9.jpeg"/><Relationship Id="rId11" Type="http://schemas.openxmlformats.org/officeDocument/2006/relationships/image" Target="../media/image14.png"/><Relationship Id="rId5" Type="http://schemas.openxmlformats.org/officeDocument/2006/relationships/image" Target="../media/image8.jpeg"/><Relationship Id="rId10" Type="http://schemas.openxmlformats.org/officeDocument/2006/relationships/image" Target="../media/image13.jpeg"/><Relationship Id="rId4" Type="http://schemas.openxmlformats.org/officeDocument/2006/relationships/image" Target="../media/image7.png"/><Relationship Id="rId9" Type="http://schemas.openxmlformats.org/officeDocument/2006/relationships/image" Target="../media/image1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Anonymous\Dropbox\toGo\Dr. Siva\Pic\Jata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028" y="381000"/>
            <a:ext cx="1156772" cy="9647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766643" y="3581400"/>
            <a:ext cx="561826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IMPLEMENTATION OF E-SURVEY IN </a:t>
            </a:r>
          </a:p>
          <a:p>
            <a:pPr algn="ctr"/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DEPARTMENT OF STATISTICS MALAYSIA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38201" y="1447800"/>
            <a:ext cx="7467600" cy="1981200"/>
          </a:xfrm>
          <a:prstGeom prst="rect">
            <a:avLst/>
          </a:prstGeom>
          <a:solidFill>
            <a:srgbClr val="675290"/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marL="174625" indent="3175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ms-MY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MEETING ON </a:t>
            </a:r>
          </a:p>
          <a:p>
            <a:pPr marL="174625" indent="3175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ms-MY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THE MANAGEMENT OF STATISTICAL INFORMATION SYSTEMS</a:t>
            </a:r>
          </a:p>
          <a:p>
            <a:pPr marL="174625" indent="3175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ms-MY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14-16 APRIL 2014</a:t>
            </a:r>
          </a:p>
          <a:p>
            <a:pPr marL="174625" indent="3175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ms-MY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MANILA</a:t>
            </a:r>
            <a:endParaRPr lang="ms-MY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  <p:cxnSp>
        <p:nvCxnSpPr>
          <p:cNvPr id="6" name="Straight Connector 19"/>
          <p:cNvCxnSpPr>
            <a:cxnSpLocks noChangeShapeType="1"/>
          </p:cNvCxnSpPr>
          <p:nvPr/>
        </p:nvCxnSpPr>
        <p:spPr bwMode="auto">
          <a:xfrm>
            <a:off x="1182688" y="3657600"/>
            <a:ext cx="6970712" cy="0"/>
          </a:xfrm>
          <a:prstGeom prst="line">
            <a:avLst/>
          </a:prstGeom>
          <a:noFill/>
          <a:ln w="19050" algn="ctr">
            <a:solidFill>
              <a:schemeClr val="accent4">
                <a:lumMod val="75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" name="TextBox 14"/>
          <p:cNvSpPr txBox="1"/>
          <p:nvPr/>
        </p:nvSpPr>
        <p:spPr>
          <a:xfrm>
            <a:off x="914401" y="3440113"/>
            <a:ext cx="750411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 Narrow" pitchFamily="34" charset="0"/>
              <a:cs typeface="Lucida Sans" pitchFamily="34" charset="0"/>
            </a:endParaRPr>
          </a:p>
        </p:txBody>
      </p:sp>
      <p:pic>
        <p:nvPicPr>
          <p:cNvPr id="8" name="Picture 14" descr="logo JP_new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13735" y="304800"/>
            <a:ext cx="1096865" cy="11508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2756810" y="5172670"/>
            <a:ext cx="4116833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by </a:t>
            </a:r>
          </a:p>
          <a:p>
            <a:pPr algn="ctr"/>
            <a:r>
              <a:rPr lang="en-US" dirty="0" err="1" smtClean="0"/>
              <a:t>Habsah</a:t>
            </a:r>
            <a:r>
              <a:rPr lang="en-US" dirty="0" smtClean="0"/>
              <a:t> </a:t>
            </a:r>
            <a:r>
              <a:rPr lang="en-US" dirty="0" err="1" smtClean="0"/>
              <a:t>Salleh</a:t>
            </a:r>
            <a:endParaRPr lang="en-US" dirty="0" smtClean="0"/>
          </a:p>
          <a:p>
            <a:pPr algn="ctr"/>
            <a:r>
              <a:rPr lang="en-US" dirty="0" smtClean="0"/>
              <a:t>Department of Statistics Malaysia (DOSM)</a:t>
            </a:r>
          </a:p>
          <a:p>
            <a:pPr algn="ctr"/>
            <a:endParaRPr lang="en-US" dirty="0" smtClean="0"/>
          </a:p>
          <a:p>
            <a:endParaRPr lang="en-MY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B7C7D-4CB5-4101-AFEB-3EC85CE311E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3480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0" y="1524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2400" b="1">
                <a:solidFill>
                  <a:schemeClr val="bg1"/>
                </a:solidFill>
              </a:rPr>
              <a:t>LABOUR: LOW-SKILLED WITH LOW PRODUCTIVITY</a:t>
            </a:r>
          </a:p>
        </p:txBody>
      </p:sp>
      <p:sp>
        <p:nvSpPr>
          <p:cNvPr id="4" name="TextBox 45"/>
          <p:cNvSpPr txBox="1">
            <a:spLocks noChangeArrowheads="1"/>
          </p:cNvSpPr>
          <p:nvPr/>
        </p:nvSpPr>
        <p:spPr bwMode="auto">
          <a:xfrm>
            <a:off x="457200" y="228600"/>
            <a:ext cx="8001000" cy="685799"/>
          </a:xfrm>
          <a:prstGeom prst="rect">
            <a:avLst/>
          </a:prstGeom>
          <a:solidFill>
            <a:srgbClr val="675290"/>
          </a:solidFill>
          <a:extLst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marL="174625" indent="3175" algn="ctr" fontAlgn="auto">
              <a:spcBef>
                <a:spcPts val="0"/>
              </a:spcBef>
              <a:spcAft>
                <a:spcPts val="0"/>
              </a:spcAft>
              <a:defRPr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algn="l"/>
            <a:r>
              <a:rPr lang="en-US" altLang="ms-MY" sz="2800" dirty="0" smtClean="0"/>
              <a:t>Implications/Benefits</a:t>
            </a:r>
          </a:p>
        </p:txBody>
      </p:sp>
      <p:graphicFrame>
        <p:nvGraphicFramePr>
          <p:cNvPr id="9" name="Diagram 8"/>
          <p:cNvGraphicFramePr>
            <a:graphicFrameLocks noChangeAspect="1"/>
          </p:cNvGraphicFramePr>
          <p:nvPr/>
        </p:nvGraphicFramePr>
        <p:xfrm>
          <a:off x="-91440" y="2369820"/>
          <a:ext cx="6035040" cy="41833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5181600" y="2254984"/>
            <a:ext cx="33528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SzPct val="70000"/>
              <a:buFont typeface="Wingdings" pitchFamily="2" charset="2"/>
              <a:buChar char="ü"/>
            </a:pPr>
            <a:r>
              <a:rPr lang="en-US" sz="2000" dirty="0" smtClean="0"/>
              <a:t> Saving in transportation,</a:t>
            </a:r>
          </a:p>
          <a:p>
            <a:pPr>
              <a:buSzPct val="70000"/>
            </a:pPr>
            <a:r>
              <a:rPr lang="en-US" sz="2000" dirty="0" smtClean="0"/>
              <a:t>    courier and printing  cost</a:t>
            </a:r>
          </a:p>
          <a:p>
            <a:pPr>
              <a:buSzPct val="70000"/>
              <a:buFont typeface="Wingdings" pitchFamily="2" charset="2"/>
              <a:buChar char="ü"/>
            </a:pPr>
            <a:r>
              <a:rPr lang="en-US" sz="2000" dirty="0" smtClean="0"/>
              <a:t> Numbers of </a:t>
            </a:r>
            <a:r>
              <a:rPr lang="en-US" sz="2000" dirty="0" err="1" smtClean="0"/>
              <a:t>labour</a:t>
            </a:r>
            <a:r>
              <a:rPr lang="en-US" sz="2000" dirty="0" smtClean="0"/>
              <a:t> </a:t>
            </a:r>
          </a:p>
          <a:p>
            <a:pPr>
              <a:buSzPct val="70000"/>
            </a:pPr>
            <a:r>
              <a:rPr lang="en-US" sz="2000" dirty="0" smtClean="0"/>
              <a:t>    reduced</a:t>
            </a:r>
          </a:p>
          <a:p>
            <a:endParaRPr lang="en-MY" sz="2000" dirty="0"/>
          </a:p>
        </p:txBody>
      </p:sp>
      <p:sp>
        <p:nvSpPr>
          <p:cNvPr id="12" name="TextBox 11"/>
          <p:cNvSpPr txBox="1"/>
          <p:nvPr/>
        </p:nvSpPr>
        <p:spPr>
          <a:xfrm>
            <a:off x="5257800" y="4461808"/>
            <a:ext cx="3200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SzPct val="70000"/>
              <a:buFont typeface="Wingdings" pitchFamily="2" charset="2"/>
              <a:buChar char="v"/>
            </a:pPr>
            <a:r>
              <a:rPr lang="en-US" sz="2000" dirty="0" smtClean="0"/>
              <a:t> Exposure to new </a:t>
            </a:r>
          </a:p>
          <a:p>
            <a:pPr>
              <a:buSzPct val="70000"/>
            </a:pPr>
            <a:r>
              <a:rPr lang="en-US" sz="2000" dirty="0" smtClean="0"/>
              <a:t>     data collection method</a:t>
            </a:r>
          </a:p>
          <a:p>
            <a:pPr>
              <a:buSzPct val="70000"/>
              <a:buFont typeface="Wingdings" pitchFamily="2" charset="2"/>
              <a:buChar char="v"/>
            </a:pPr>
            <a:r>
              <a:rPr lang="en-US" sz="2000" dirty="0" smtClean="0"/>
              <a:t> Accustom technology </a:t>
            </a:r>
          </a:p>
          <a:p>
            <a:pPr>
              <a:buSzPct val="70000"/>
            </a:pPr>
            <a:r>
              <a:rPr lang="en-US" sz="2000" dirty="0" smtClean="0"/>
              <a:t>     in working culture</a:t>
            </a:r>
          </a:p>
          <a:p>
            <a:pPr>
              <a:buSzPct val="70000"/>
              <a:buFont typeface="Wingdings" pitchFamily="2" charset="2"/>
              <a:buChar char="v"/>
            </a:pPr>
            <a:r>
              <a:rPr lang="en-US" sz="2000" dirty="0" smtClean="0"/>
              <a:t> Systematic work culture</a:t>
            </a:r>
          </a:p>
          <a:p>
            <a:pPr>
              <a:buSzPct val="70000"/>
              <a:buFont typeface="Wingdings" pitchFamily="2" charset="2"/>
              <a:buChar char="v"/>
            </a:pPr>
            <a:r>
              <a:rPr lang="en-US" sz="2000" dirty="0" smtClean="0"/>
              <a:t> Work load reduced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09600" y="1267361"/>
            <a:ext cx="4800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SzPct val="70000"/>
              <a:buFont typeface="Wingdings" pitchFamily="2" charset="2"/>
              <a:buChar char="§"/>
            </a:pPr>
            <a:r>
              <a:rPr lang="en-US" sz="2000" dirty="0" smtClean="0"/>
              <a:t> Speed up data preparation </a:t>
            </a:r>
          </a:p>
          <a:p>
            <a:pPr>
              <a:buSzPct val="70000"/>
            </a:pPr>
            <a:r>
              <a:rPr lang="en-US" sz="2000" dirty="0" smtClean="0"/>
              <a:t>  processes - no data entry and verification</a:t>
            </a:r>
          </a:p>
          <a:p>
            <a:pPr>
              <a:buSzPct val="70000"/>
              <a:buFont typeface="Wingdings" pitchFamily="2" charset="2"/>
              <a:buChar char="§"/>
            </a:pPr>
            <a:r>
              <a:rPr lang="en-US" sz="2000" dirty="0" smtClean="0"/>
              <a:t> Correspondence via electronic means  </a:t>
            </a:r>
          </a:p>
          <a:p>
            <a:pPr>
              <a:buSzPct val="70000"/>
              <a:buFont typeface="Wingdings" pitchFamily="2" charset="2"/>
              <a:buChar char="§"/>
            </a:pPr>
            <a:endParaRPr lang="en-US" sz="2000" dirty="0" smtClean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308C8-CC13-49FE-B5D2-C7771638CE1A}" type="slidenum">
              <a:rPr lang="en-US" altLang="en-US" smtClean="0"/>
              <a:pPr/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0336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0" y="1524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2400" b="1">
                <a:solidFill>
                  <a:schemeClr val="bg1"/>
                </a:solidFill>
              </a:rPr>
              <a:t>LABOUR: LOW-SKILLED WITH LOW PRODUCTIVITY</a:t>
            </a:r>
          </a:p>
        </p:txBody>
      </p:sp>
      <p:sp>
        <p:nvSpPr>
          <p:cNvPr id="4" name="TextBox 45"/>
          <p:cNvSpPr txBox="1">
            <a:spLocks noChangeArrowheads="1"/>
          </p:cNvSpPr>
          <p:nvPr/>
        </p:nvSpPr>
        <p:spPr bwMode="auto">
          <a:xfrm>
            <a:off x="457200" y="228600"/>
            <a:ext cx="8001000" cy="685799"/>
          </a:xfrm>
          <a:prstGeom prst="rect">
            <a:avLst/>
          </a:prstGeom>
          <a:solidFill>
            <a:srgbClr val="675290"/>
          </a:solidFill>
          <a:extLst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marL="174625" indent="3175" algn="ctr" fontAlgn="auto">
              <a:spcBef>
                <a:spcPts val="0"/>
              </a:spcBef>
              <a:spcAft>
                <a:spcPts val="0"/>
              </a:spcAft>
              <a:defRPr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algn="l"/>
            <a:r>
              <a:rPr lang="en-US" altLang="ms-MY" sz="2800" dirty="0" smtClean="0"/>
              <a:t>Implications/Benefits</a:t>
            </a:r>
          </a:p>
        </p:txBody>
      </p:sp>
      <p:graphicFrame>
        <p:nvGraphicFramePr>
          <p:cNvPr id="9" name="Diagram 8"/>
          <p:cNvGraphicFramePr>
            <a:graphicFrameLocks noChangeAspect="1"/>
          </p:cNvGraphicFramePr>
          <p:nvPr/>
        </p:nvGraphicFramePr>
        <p:xfrm>
          <a:off x="2804160" y="1752600"/>
          <a:ext cx="6035040" cy="41833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609600" y="4419600"/>
            <a:ext cx="35052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SzPct val="70000"/>
              <a:buFont typeface="Wingdings" pitchFamily="2" charset="2"/>
              <a:buChar char="Ø"/>
            </a:pPr>
            <a:r>
              <a:rPr lang="en-US" sz="2000" dirty="0" smtClean="0"/>
              <a:t> Reduce non-sampling error</a:t>
            </a:r>
          </a:p>
          <a:p>
            <a:pPr>
              <a:buSzPct val="70000"/>
              <a:buFont typeface="Wingdings" pitchFamily="2" charset="2"/>
              <a:buChar char="Ø"/>
            </a:pPr>
            <a:r>
              <a:rPr lang="en-US" sz="2000" dirty="0" smtClean="0"/>
              <a:t> Fixed-term accurate feedback</a:t>
            </a:r>
          </a:p>
          <a:p>
            <a:pPr>
              <a:buSzPct val="70000"/>
              <a:buFont typeface="Wingdings" pitchFamily="2" charset="2"/>
              <a:buChar char="Ø"/>
            </a:pPr>
            <a:r>
              <a:rPr lang="en-US" sz="2000" dirty="0" smtClean="0"/>
              <a:t> Eliminate data entry</a:t>
            </a:r>
          </a:p>
          <a:p>
            <a:pPr>
              <a:buSzPct val="70000"/>
              <a:buFont typeface="Wingdings" pitchFamily="2" charset="2"/>
              <a:buChar char="Ø"/>
            </a:pPr>
            <a:r>
              <a:rPr lang="en-US" sz="2000" dirty="0" smtClean="0"/>
              <a:t> Ensure data integrity &amp; </a:t>
            </a:r>
          </a:p>
          <a:p>
            <a:pPr>
              <a:buSzPct val="70000"/>
            </a:pPr>
            <a:r>
              <a:rPr lang="en-US" sz="2000" dirty="0" smtClean="0"/>
              <a:t>   reliability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838200" y="1524000"/>
            <a:ext cx="2971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SzPct val="70000"/>
              <a:buFont typeface="Wingdings" pitchFamily="2" charset="2"/>
              <a:buChar char="ü"/>
            </a:pPr>
            <a:r>
              <a:rPr lang="en-US" sz="2000" dirty="0" smtClean="0"/>
              <a:t> Confidentiality of data </a:t>
            </a:r>
          </a:p>
          <a:p>
            <a:pPr>
              <a:buSzPct val="70000"/>
            </a:pPr>
            <a:r>
              <a:rPr lang="en-US" sz="2000" dirty="0" smtClean="0"/>
              <a:t>   ensured</a:t>
            </a:r>
          </a:p>
          <a:p>
            <a:pPr>
              <a:buSzPct val="70000"/>
              <a:buFont typeface="Wingdings" pitchFamily="2" charset="2"/>
              <a:buChar char="ü"/>
            </a:pPr>
            <a:r>
              <a:rPr lang="en-US" sz="2000" dirty="0" smtClean="0"/>
              <a:t> Flexibility of feedback</a:t>
            </a:r>
          </a:p>
          <a:p>
            <a:pPr>
              <a:buSzPct val="70000"/>
              <a:buFont typeface="Wingdings" pitchFamily="2" charset="2"/>
              <a:buChar char="ü"/>
            </a:pPr>
            <a:r>
              <a:rPr lang="en-US" sz="2000" dirty="0" smtClean="0"/>
              <a:t> Authorization to access 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308C8-CC13-49FE-B5D2-C7771638CE1A}" type="slidenum">
              <a:rPr lang="en-US" altLang="en-US" smtClean="0"/>
              <a:pPr/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0336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0" y="1524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2400" b="1">
                <a:solidFill>
                  <a:schemeClr val="bg1"/>
                </a:solidFill>
              </a:rPr>
              <a:t>LABOUR: LOW-SKILLED WITH LOW PRODUCTIVITY</a:t>
            </a:r>
          </a:p>
        </p:txBody>
      </p:sp>
      <p:sp>
        <p:nvSpPr>
          <p:cNvPr id="4" name="TextBox 45"/>
          <p:cNvSpPr txBox="1">
            <a:spLocks noChangeArrowheads="1"/>
          </p:cNvSpPr>
          <p:nvPr/>
        </p:nvSpPr>
        <p:spPr bwMode="auto">
          <a:xfrm>
            <a:off x="457200" y="228600"/>
            <a:ext cx="8001000" cy="685799"/>
          </a:xfrm>
          <a:prstGeom prst="rect">
            <a:avLst/>
          </a:prstGeom>
          <a:solidFill>
            <a:srgbClr val="675290"/>
          </a:solidFill>
          <a:extLst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marL="174625" indent="3175" algn="ctr" fontAlgn="auto">
              <a:spcBef>
                <a:spcPts val="0"/>
              </a:spcBef>
              <a:spcAft>
                <a:spcPts val="0"/>
              </a:spcAft>
              <a:defRPr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algn="l"/>
            <a:r>
              <a:rPr lang="en-US" altLang="ms-MY" sz="2800" dirty="0" smtClean="0"/>
              <a:t>Limitation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85800" y="1143000"/>
            <a:ext cx="57912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3050" indent="-273050"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en-MY" sz="2000" dirty="0" smtClean="0"/>
              <a:t>Depend on the targeted population and the goal of the research project</a:t>
            </a:r>
          </a:p>
          <a:p>
            <a:pPr marL="273050" indent="-273050"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en-MY" sz="2000" b="1" dirty="0" smtClean="0"/>
              <a:t>time-consuming development</a:t>
            </a:r>
            <a:r>
              <a:rPr lang="en-MY" sz="2000" dirty="0" smtClean="0"/>
              <a:t> </a:t>
            </a:r>
          </a:p>
          <a:p>
            <a:pPr marL="273050" indent="-273050"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en-MY" sz="2000" b="1" dirty="0" smtClean="0"/>
              <a:t>limited access to potential users </a:t>
            </a:r>
            <a:r>
              <a:rPr lang="en-MY" sz="2000" dirty="0" smtClean="0"/>
              <a:t>(only those with internet access) </a:t>
            </a:r>
          </a:p>
          <a:p>
            <a:pPr marL="273050" indent="-273050"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en-MY" sz="2000" b="1" dirty="0" smtClean="0"/>
              <a:t>potential technological problems</a:t>
            </a:r>
            <a:endParaRPr lang="en-MY" sz="2000" dirty="0" smtClean="0"/>
          </a:p>
          <a:p>
            <a:pPr marL="273050" indent="-273050"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en-MY" sz="2000" dirty="0" smtClean="0"/>
              <a:t>possibility of </a:t>
            </a:r>
            <a:r>
              <a:rPr lang="en-MY" sz="2000" b="1" dirty="0" smtClean="0"/>
              <a:t>poor security </a:t>
            </a:r>
            <a:r>
              <a:rPr lang="en-MY" sz="2000" dirty="0" smtClean="0"/>
              <a:t>threatening the validity of the study</a:t>
            </a:r>
          </a:p>
        </p:txBody>
      </p:sp>
      <p:sp>
        <p:nvSpPr>
          <p:cNvPr id="15" name="Rectangle 14"/>
          <p:cNvSpPr/>
          <p:nvPr/>
        </p:nvSpPr>
        <p:spPr>
          <a:xfrm>
            <a:off x="609600" y="5232737"/>
            <a:ext cx="7924800" cy="1015663"/>
          </a:xfrm>
          <a:prstGeom prst="rect">
            <a:avLst/>
          </a:prstGeom>
          <a:ln cmpd="sng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MY" sz="2000" dirty="0" smtClean="0"/>
              <a:t>Both parties, DOSM and respondents, must be ready to be equipped with e-survey </a:t>
            </a:r>
            <a:r>
              <a:rPr lang="en-MY" sz="2000" b="1" dirty="0" smtClean="0"/>
              <a:t>infrastructures</a:t>
            </a:r>
            <a:r>
              <a:rPr lang="en-MY" sz="2000" dirty="0" smtClean="0"/>
              <a:t>; and the </a:t>
            </a:r>
            <a:r>
              <a:rPr lang="en-MY" sz="2000" b="1" dirty="0" smtClean="0"/>
              <a:t>willingness</a:t>
            </a:r>
            <a:r>
              <a:rPr lang="en-MY" sz="2000" dirty="0" smtClean="0"/>
              <a:t> to participate in the survey.</a:t>
            </a:r>
            <a:endParaRPr lang="en-MY" sz="2000" dirty="0"/>
          </a:p>
        </p:txBody>
      </p:sp>
      <p:pic>
        <p:nvPicPr>
          <p:cNvPr id="3076" name="Picture 4" descr="C:\Users\rosnah_ali\Documents\RMA\limitation.pn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629399" y="1066800"/>
            <a:ext cx="2133601" cy="2124118"/>
          </a:xfrm>
          <a:prstGeom prst="rect">
            <a:avLst/>
          </a:prstGeom>
          <a:noFill/>
        </p:spPr>
      </p:pic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308C8-CC13-49FE-B5D2-C7771638CE1A}" type="slidenum">
              <a:rPr lang="en-US" altLang="en-US" smtClean="0"/>
              <a:pPr/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0336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0" y="1524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2400" b="1">
                <a:solidFill>
                  <a:schemeClr val="bg1"/>
                </a:solidFill>
              </a:rPr>
              <a:t>LABOUR: LOW-SKILLED WITH LOW PRODUCTIVITY</a:t>
            </a:r>
          </a:p>
        </p:txBody>
      </p:sp>
      <p:sp>
        <p:nvSpPr>
          <p:cNvPr id="4" name="TextBox 45"/>
          <p:cNvSpPr txBox="1">
            <a:spLocks noChangeArrowheads="1"/>
          </p:cNvSpPr>
          <p:nvPr/>
        </p:nvSpPr>
        <p:spPr bwMode="auto">
          <a:xfrm>
            <a:off x="457200" y="228600"/>
            <a:ext cx="8001000" cy="685799"/>
          </a:xfrm>
          <a:prstGeom prst="rect">
            <a:avLst/>
          </a:prstGeom>
          <a:solidFill>
            <a:srgbClr val="675290"/>
          </a:solidFill>
          <a:extLst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marL="174625" indent="3175" algn="ctr" fontAlgn="auto">
              <a:spcBef>
                <a:spcPts val="0"/>
              </a:spcBef>
              <a:spcAft>
                <a:spcPts val="0"/>
              </a:spcAft>
              <a:defRPr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algn="l"/>
            <a:r>
              <a:rPr lang="en-US" altLang="ms-MY" sz="2800" dirty="0" smtClean="0"/>
              <a:t>Way Forward</a:t>
            </a:r>
          </a:p>
        </p:txBody>
      </p:sp>
      <p:pic>
        <p:nvPicPr>
          <p:cNvPr id="3077" name="Picture 5" descr="C:\Users\rosnah_ali\Documents\RMA\way forward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4800" y="4394200"/>
            <a:ext cx="2590800" cy="2159000"/>
          </a:xfrm>
          <a:prstGeom prst="rect">
            <a:avLst/>
          </a:prstGeom>
          <a:noFill/>
        </p:spPr>
      </p:pic>
      <p:sp>
        <p:nvSpPr>
          <p:cNvPr id="18" name="Rectangle 17"/>
          <p:cNvSpPr/>
          <p:nvPr/>
        </p:nvSpPr>
        <p:spPr>
          <a:xfrm>
            <a:off x="609600" y="1280279"/>
            <a:ext cx="76962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MY" sz="2000" dirty="0" smtClean="0"/>
              <a:t>The department is promoting the usage of web-based method in data collection.  </a:t>
            </a:r>
            <a:endParaRPr lang="en-MY" sz="2000" dirty="0"/>
          </a:p>
        </p:txBody>
      </p:sp>
      <p:sp>
        <p:nvSpPr>
          <p:cNvPr id="19" name="Rectangle 18"/>
          <p:cNvSpPr/>
          <p:nvPr/>
        </p:nvSpPr>
        <p:spPr>
          <a:xfrm>
            <a:off x="685800" y="2240101"/>
            <a:ext cx="77724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MY" sz="2000" dirty="0" smtClean="0"/>
              <a:t>Various strategies have been introduced to increase participation such as: </a:t>
            </a:r>
          </a:p>
          <a:p>
            <a:endParaRPr lang="en-MY" sz="2000" dirty="0" smtClean="0"/>
          </a:p>
          <a:p>
            <a:pPr marL="95250" indent="-95250">
              <a:buFont typeface="Arial" pitchFamily="34" charset="0"/>
              <a:buChar char="•"/>
            </a:pPr>
            <a:r>
              <a:rPr lang="en-MY" sz="2000" dirty="0" smtClean="0"/>
              <a:t> Organising session with respondents to inform them on the usage of e-survey and hands-on. </a:t>
            </a:r>
          </a:p>
          <a:p>
            <a:pPr marL="95250" indent="-95250">
              <a:buFont typeface="Arial" pitchFamily="34" charset="0"/>
              <a:buChar char="•"/>
            </a:pPr>
            <a:r>
              <a:rPr lang="en-MY" sz="2000" dirty="0" smtClean="0"/>
              <a:t> Sending pamphlets and brochures on e-survey to establishments with e-mail address.</a:t>
            </a:r>
          </a:p>
          <a:p>
            <a:pPr>
              <a:buFont typeface="Arial" pitchFamily="34" charset="0"/>
              <a:buChar char="•"/>
            </a:pPr>
            <a:r>
              <a:rPr lang="en-MY" sz="2000" dirty="0" smtClean="0"/>
              <a:t> Determine target responds (KPI) </a:t>
            </a:r>
          </a:p>
          <a:p>
            <a:pPr>
              <a:buFont typeface="Arial" pitchFamily="34" charset="0"/>
              <a:buChar char="•"/>
            </a:pPr>
            <a:r>
              <a:rPr lang="en-MY" sz="2000" dirty="0" smtClean="0"/>
              <a:t> Assist respondents in registration as portal user</a:t>
            </a:r>
          </a:p>
          <a:p>
            <a:pPr>
              <a:buFont typeface="Arial" pitchFamily="34" charset="0"/>
              <a:buChar char="•"/>
            </a:pPr>
            <a:r>
              <a:rPr lang="en-MY" sz="2000" dirty="0" smtClean="0"/>
              <a:t> Sharing of findings on industries related to respondents. </a:t>
            </a:r>
            <a:endParaRPr lang="en-MY" sz="20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308C8-CC13-49FE-B5D2-C7771638CE1A}" type="slidenum">
              <a:rPr lang="en-US" altLang="en-US" smtClean="0"/>
              <a:pPr/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0336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0" y="1524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2400" b="1">
                <a:solidFill>
                  <a:schemeClr val="bg1"/>
                </a:solidFill>
              </a:rPr>
              <a:t>LABOUR: LOW-SKILLED WITH LOW PRODUCTIVITY</a:t>
            </a:r>
          </a:p>
        </p:txBody>
      </p:sp>
      <p:sp>
        <p:nvSpPr>
          <p:cNvPr id="4" name="TextBox 45"/>
          <p:cNvSpPr txBox="1">
            <a:spLocks noChangeArrowheads="1"/>
          </p:cNvSpPr>
          <p:nvPr/>
        </p:nvSpPr>
        <p:spPr bwMode="auto">
          <a:xfrm>
            <a:off x="457200" y="228600"/>
            <a:ext cx="8001000" cy="685799"/>
          </a:xfrm>
          <a:prstGeom prst="rect">
            <a:avLst/>
          </a:prstGeom>
          <a:solidFill>
            <a:srgbClr val="675290"/>
          </a:solidFill>
          <a:extLst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marL="174625" indent="3175" algn="ctr" fontAlgn="auto">
              <a:spcBef>
                <a:spcPts val="0"/>
              </a:spcBef>
              <a:spcAft>
                <a:spcPts val="0"/>
              </a:spcAft>
              <a:defRPr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algn="l"/>
            <a:r>
              <a:rPr lang="en-US" altLang="ms-MY" sz="2800" dirty="0" smtClean="0"/>
              <a:t>Way Forward</a:t>
            </a:r>
          </a:p>
        </p:txBody>
      </p:sp>
      <p:pic>
        <p:nvPicPr>
          <p:cNvPr id="3077" name="Picture 5" descr="C:\Users\rosnah_ali\Documents\RMA\way forward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4800" y="4267200"/>
            <a:ext cx="2743200" cy="2286000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533400" y="1490008"/>
            <a:ext cx="77724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MY" sz="2000" dirty="0" smtClean="0"/>
              <a:t>DOSM is continuously finding ways to increase the usage of e-survey to replace the conventional method. Apart from increasing the number response in the establishment surveys, plans are being made to apply e-survey in the household surveys.</a:t>
            </a:r>
            <a:endParaRPr lang="en-MY" sz="2000" dirty="0"/>
          </a:p>
        </p:txBody>
      </p:sp>
      <p:sp>
        <p:nvSpPr>
          <p:cNvPr id="9" name="Rectangle 8"/>
          <p:cNvSpPr/>
          <p:nvPr/>
        </p:nvSpPr>
        <p:spPr>
          <a:xfrm>
            <a:off x="2667000" y="3581400"/>
            <a:ext cx="5715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MY" sz="2000" dirty="0" smtClean="0"/>
              <a:t>DOSM needs to develop a group of technical expertise in the design of questionnaires which are user friendly in term of the sequencing of questions, system features and stable network. </a:t>
            </a:r>
            <a:endParaRPr lang="en-MY" sz="2000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308C8-CC13-49FE-B5D2-C7771638CE1A}" type="slidenum">
              <a:rPr lang="en-US" altLang="en-US" smtClean="0"/>
              <a:pPr/>
              <a:t>14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0336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819400" y="2545140"/>
            <a:ext cx="280717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4000" dirty="0">
                <a:solidFill>
                  <a:srgbClr val="002060"/>
                </a:solidFill>
                <a:latin typeface="Brush Script MT" pitchFamily="66" charset="0"/>
                <a:cs typeface="Arial" pitchFamily="34" charset="0"/>
              </a:rPr>
              <a:t>THANK </a:t>
            </a:r>
            <a:r>
              <a:rPr lang="en-US" sz="4000" dirty="0" smtClean="0">
                <a:solidFill>
                  <a:srgbClr val="002060"/>
                </a:solidFill>
                <a:latin typeface="Brush Script MT" pitchFamily="66" charset="0"/>
                <a:cs typeface="Arial" pitchFamily="34" charset="0"/>
              </a:rPr>
              <a:t>YOU</a:t>
            </a:r>
            <a:endParaRPr lang="en-US" sz="4000" dirty="0">
              <a:solidFill>
                <a:srgbClr val="002060"/>
              </a:solidFill>
              <a:latin typeface="Brush Script MT" pitchFamily="66" charset="0"/>
              <a:cs typeface="Arial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C56110-CB90-49FB-9EB9-E495D9BA17FD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6231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1523" name="Rectangle 3"/>
          <p:cNvSpPr>
            <a:spLocks noChangeArrowheads="1"/>
          </p:cNvSpPr>
          <p:nvPr/>
        </p:nvSpPr>
        <p:spPr bwMode="auto">
          <a:xfrm>
            <a:off x="381000" y="3276600"/>
            <a:ext cx="85344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lang="en-US" sz="3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/>
            </a:r>
            <a:br>
              <a:rPr lang="en-US" sz="3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</a:br>
            <a:r>
              <a:rPr lang="en-US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/>
            </a:r>
            <a:br>
              <a:rPr lang="en-US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</a:br>
            <a:r>
              <a:rPr lang="en-US" sz="3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/>
            </a:r>
            <a:br>
              <a:rPr lang="en-US" sz="3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</a:br>
            <a:endParaRPr lang="en-US" sz="340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685800" y="533400"/>
            <a:ext cx="7772400" cy="762000"/>
          </a:xfrm>
          <a:prstGeom prst="rect">
            <a:avLst/>
          </a:prstGeom>
          <a:solidFill>
            <a:srgbClr val="675290"/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174625" indent="3175"/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is e-survey</a:t>
            </a:r>
            <a:endParaRPr lang="en-US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5801" y="1752600"/>
            <a:ext cx="7772399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Low" fontAlgn="base">
              <a:spcBef>
                <a:spcPct val="0"/>
              </a:spcBef>
              <a:spcAft>
                <a:spcPct val="0"/>
              </a:spcAft>
            </a:pPr>
            <a:r>
              <a:rPr lang="en-GB" sz="2400" dirty="0" smtClean="0">
                <a:ea typeface="Times New Roman" pitchFamily="18" charset="0"/>
                <a:cs typeface="Times New Roman" pitchFamily="18" charset="0"/>
              </a:rPr>
              <a:t>An electronic web-based survey instrument where the questionnaire is in the server network and connected to other organisation via internet . </a:t>
            </a:r>
          </a:p>
          <a:p>
            <a:pPr lvl="0" algn="justLow" fontAlgn="base">
              <a:spcBef>
                <a:spcPct val="0"/>
              </a:spcBef>
              <a:spcAft>
                <a:spcPct val="0"/>
              </a:spcAft>
            </a:pPr>
            <a:endParaRPr lang="en-GB" sz="2400" dirty="0" smtClean="0">
              <a:ea typeface="Times New Roman" pitchFamily="18" charset="0"/>
              <a:cs typeface="Times New Roman" pitchFamily="18" charset="0"/>
            </a:endParaRPr>
          </a:p>
          <a:p>
            <a:pPr lvl="0" algn="justLow" fontAlgn="base">
              <a:spcBef>
                <a:spcPct val="0"/>
              </a:spcBef>
              <a:spcAft>
                <a:spcPct val="0"/>
              </a:spcAft>
            </a:pPr>
            <a:r>
              <a:rPr lang="en-GB" sz="2400" dirty="0" smtClean="0">
                <a:ea typeface="Times New Roman" pitchFamily="18" charset="0"/>
                <a:cs typeface="Times New Roman" pitchFamily="18" charset="0"/>
              </a:rPr>
              <a:t>This medium of data collection is a safe and secured e-service platform that allows user to submit business survey via the internet. It provides a safe and convenient way to submit the survey returns and check for submission status.  </a:t>
            </a:r>
            <a:endParaRPr lang="en-GB" sz="2400" dirty="0" smtClean="0">
              <a:cs typeface="Arial" pitchFamily="34" charset="0"/>
            </a:endParaRPr>
          </a:p>
          <a:p>
            <a:endParaRPr lang="en-MY" sz="2400" dirty="0"/>
          </a:p>
        </p:txBody>
      </p:sp>
    </p:spTree>
    <p:extLst>
      <p:ext uri="{BB962C8B-B14F-4D97-AF65-F5344CB8AC3E}">
        <p14:creationId xmlns:p14="http://schemas.microsoft.com/office/powerpoint/2010/main" val="294005686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5" name="Rectangle 1"/>
          <p:cNvSpPr>
            <a:spLocks noChangeArrowheads="1"/>
          </p:cNvSpPr>
          <p:nvPr/>
        </p:nvSpPr>
        <p:spPr bwMode="auto">
          <a:xfrm>
            <a:off x="3200400" y="4183530"/>
            <a:ext cx="5562600" cy="2377142"/>
          </a:xfrm>
          <a:prstGeom prst="roundRect">
            <a:avLst>
              <a:gd name="adj" fmla="val 9907"/>
            </a:avLst>
          </a:prstGeom>
          <a:noFill/>
          <a:ln w="50800" cmpd="dbl">
            <a:solidFill>
              <a:srgbClr val="7030A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Low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GB" sz="2000" dirty="0" smtClean="0"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Low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E-survey in DOSM was first introduced in 2008 for the International Trade-In Services Survey.  The application of the method was then extended to the Monthly Manufacturing Survey in 2009 and Quarterly Services Survey (2012).</a:t>
            </a:r>
            <a:endParaRPr kumimoji="0" lang="en-GB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685800" y="533400"/>
            <a:ext cx="7772400" cy="762000"/>
          </a:xfrm>
          <a:prstGeom prst="rect">
            <a:avLst/>
          </a:prstGeom>
          <a:solidFill>
            <a:srgbClr val="675290"/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174625" indent="3175"/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Background</a:t>
            </a:r>
            <a:endParaRPr lang="en-US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609600" y="1447800"/>
            <a:ext cx="5943600" cy="3000732"/>
          </a:xfrm>
          <a:prstGeom prst="roundRect">
            <a:avLst>
              <a:gd name="adj" fmla="val 8479"/>
            </a:avLst>
          </a:prstGeom>
          <a:solidFill>
            <a:schemeClr val="bg1"/>
          </a:solidFill>
          <a:ln w="50800" cap="rnd" cmpd="dbl"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r>
              <a:rPr lang="en-GB" sz="2000" dirty="0" smtClean="0"/>
              <a:t>As part of the modernization program, the DOSM has started using this electronic medium for data collection </a:t>
            </a:r>
          </a:p>
          <a:p>
            <a:endParaRPr lang="en-GB" sz="2000" dirty="0" smtClean="0"/>
          </a:p>
          <a:p>
            <a:pPr marL="257175" indent="-257175">
              <a:buFont typeface="Wingdings" pitchFamily="2" charset="2"/>
              <a:buChar char="§"/>
            </a:pPr>
            <a:r>
              <a:rPr lang="en-GB" sz="2000" dirty="0" smtClean="0"/>
              <a:t>Computer-assisted personal interview (CAPI) - monthly prices</a:t>
            </a:r>
          </a:p>
          <a:p>
            <a:pPr marL="257175" indent="-257175">
              <a:buFont typeface="Wingdings" pitchFamily="2" charset="2"/>
              <a:buChar char="§"/>
            </a:pPr>
            <a:r>
              <a:rPr lang="en-GB" sz="2000" dirty="0" smtClean="0"/>
              <a:t>Computer-assisted telephone interview (CATI) - labour force survey</a:t>
            </a:r>
          </a:p>
          <a:p>
            <a:pPr marL="257175" indent="-257175">
              <a:buFont typeface="Wingdings" pitchFamily="2" charset="2"/>
              <a:buChar char="§"/>
            </a:pPr>
            <a:r>
              <a:rPr lang="en-GB" sz="2000" dirty="0" smtClean="0"/>
              <a:t>E-mail and e-survey for economic surveys </a:t>
            </a:r>
            <a:endParaRPr lang="en-MY" sz="2000" dirty="0"/>
          </a:p>
        </p:txBody>
      </p:sp>
      <p:pic>
        <p:nvPicPr>
          <p:cNvPr id="2050" name="Picture 2" descr="C:\Users\rosnah_ali\Documents\RMA\modernization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3640" b="9636"/>
          <a:stretch>
            <a:fillRect/>
          </a:stretch>
        </p:blipFill>
        <p:spPr bwMode="auto">
          <a:xfrm>
            <a:off x="6620213" y="1676400"/>
            <a:ext cx="2523787" cy="2286000"/>
          </a:xfrm>
          <a:prstGeom prst="rect">
            <a:avLst/>
          </a:prstGeom>
          <a:noFill/>
        </p:spPr>
      </p:pic>
      <p:pic>
        <p:nvPicPr>
          <p:cNvPr id="2051" name="Picture 3" descr="C:\Users\rosnah_ali\Documents\RMA\PC%20Modernization%20Concept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9600" y="4800600"/>
            <a:ext cx="1981200" cy="197549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94005686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7000" y="1374651"/>
            <a:ext cx="1864762" cy="1216149"/>
          </a:xfrm>
          <a:prstGeom prst="rect">
            <a:avLst/>
          </a:prstGeom>
        </p:spPr>
      </p:pic>
      <p:grpSp>
        <p:nvGrpSpPr>
          <p:cNvPr id="2" name="Group 23"/>
          <p:cNvGrpSpPr/>
          <p:nvPr/>
        </p:nvGrpSpPr>
        <p:grpSpPr>
          <a:xfrm>
            <a:off x="633825" y="4724400"/>
            <a:ext cx="3328575" cy="1435991"/>
            <a:chOff x="24289" y="5085184"/>
            <a:chExt cx="3328575" cy="1435991"/>
          </a:xfrm>
        </p:grpSpPr>
        <p:pic>
          <p:nvPicPr>
            <p:cNvPr id="18" name="Picture 17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63888" y="5398006"/>
              <a:ext cx="1688976" cy="1123169"/>
            </a:xfrm>
            <a:prstGeom prst="rect">
              <a:avLst/>
            </a:prstGeom>
          </p:spPr>
        </p:pic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4289" y="5085184"/>
              <a:ext cx="1896169" cy="1197174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7800" y="1066800"/>
            <a:ext cx="1504578" cy="1127324"/>
          </a:xfrm>
          <a:prstGeom prst="rect">
            <a:avLst/>
          </a:prstGeom>
        </p:spPr>
      </p:pic>
      <p:grpSp>
        <p:nvGrpSpPr>
          <p:cNvPr id="3" name="Group 22"/>
          <p:cNvGrpSpPr/>
          <p:nvPr/>
        </p:nvGrpSpPr>
        <p:grpSpPr>
          <a:xfrm>
            <a:off x="775802" y="376689"/>
            <a:ext cx="3110398" cy="2823711"/>
            <a:chOff x="179512" y="20513"/>
            <a:chExt cx="3110398" cy="2823711"/>
          </a:xfrm>
        </p:grpSpPr>
        <p:pic>
          <p:nvPicPr>
            <p:cNvPr id="20" name="Picture 19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09552" y="20513"/>
              <a:ext cx="1080358" cy="1077245"/>
            </a:xfrm>
            <a:prstGeom prst="rect">
              <a:avLst/>
            </a:prstGeom>
          </p:spPr>
        </p:pic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2567" y="66347"/>
              <a:ext cx="1384343" cy="949077"/>
            </a:xfrm>
            <a:prstGeom prst="rect">
              <a:avLst/>
            </a:prstGeom>
          </p:spPr>
        </p:pic>
        <p:pic>
          <p:nvPicPr>
            <p:cNvPr id="22" name="Picture 21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9512" y="1025775"/>
              <a:ext cx="2424598" cy="1818449"/>
            </a:xfrm>
            <a:prstGeom prst="rect">
              <a:avLst/>
            </a:prstGeom>
          </p:spPr>
        </p:pic>
      </p:grpSp>
      <p:grpSp>
        <p:nvGrpSpPr>
          <p:cNvPr id="4" name="Group 29"/>
          <p:cNvGrpSpPr/>
          <p:nvPr/>
        </p:nvGrpSpPr>
        <p:grpSpPr>
          <a:xfrm>
            <a:off x="5029200" y="3810000"/>
            <a:ext cx="3211607" cy="2664296"/>
            <a:chOff x="5109090" y="4149080"/>
            <a:chExt cx="3211607" cy="2664296"/>
          </a:xfrm>
        </p:grpSpPr>
        <p:pic>
          <p:nvPicPr>
            <p:cNvPr id="27" name="Picture 26"/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09090" y="5457042"/>
              <a:ext cx="1704544" cy="1206638"/>
            </a:xfrm>
            <a:prstGeom prst="rect">
              <a:avLst/>
            </a:prstGeom>
          </p:spPr>
        </p:pic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216619" y="4149080"/>
              <a:ext cx="2104078" cy="1577156"/>
            </a:xfrm>
            <a:prstGeom prst="rect">
              <a:avLst/>
            </a:prstGeom>
          </p:spPr>
        </p:pic>
        <p:pic>
          <p:nvPicPr>
            <p:cNvPr id="26" name="Picture 25"/>
            <p:cNvPicPr>
              <a:picLocks noChangeAspect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85490" y="5533322"/>
              <a:ext cx="1371487" cy="1280054"/>
            </a:xfrm>
            <a:prstGeom prst="rect">
              <a:avLst/>
            </a:prstGeom>
          </p:spPr>
        </p:pic>
      </p:grpSp>
      <p:sp>
        <p:nvSpPr>
          <p:cNvPr id="21" name="TextBox 20"/>
          <p:cNvSpPr txBox="1"/>
          <p:nvPr/>
        </p:nvSpPr>
        <p:spPr>
          <a:xfrm>
            <a:off x="533400" y="2895600"/>
            <a:ext cx="1066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SzPct val="70000"/>
            </a:pPr>
            <a:r>
              <a:rPr lang="en-US" sz="2000" b="1" dirty="0" smtClean="0"/>
              <a:t>Efficient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81000" y="3886200"/>
            <a:ext cx="1447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SzPct val="70000"/>
            </a:pPr>
            <a:r>
              <a:rPr lang="en-US" sz="2000" b="1" dirty="0" smtClean="0"/>
              <a:t>Time reduction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629400" y="2819400"/>
            <a:ext cx="152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SzPct val="70000"/>
            </a:pPr>
            <a:r>
              <a:rPr lang="en-US" sz="2000" b="1" dirty="0" smtClean="0"/>
              <a:t>Cost effective</a:t>
            </a:r>
          </a:p>
        </p:txBody>
      </p:sp>
      <p:sp>
        <p:nvSpPr>
          <p:cNvPr id="30" name="Cloud Callout 29"/>
          <p:cNvSpPr>
            <a:spLocks noChangeArrowheads="1"/>
          </p:cNvSpPr>
          <p:nvPr/>
        </p:nvSpPr>
        <p:spPr bwMode="auto">
          <a:xfrm>
            <a:off x="2590800" y="2971800"/>
            <a:ext cx="3657600" cy="1219200"/>
          </a:xfrm>
          <a:prstGeom prst="cloudCallout">
            <a:avLst/>
          </a:prstGeom>
          <a:solidFill>
            <a:srgbClr val="675290"/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174625" indent="3175"/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Expectation</a:t>
            </a:r>
            <a:endParaRPr lang="en-US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2" name="Oval 31"/>
          <p:cNvSpPr/>
          <p:nvPr/>
        </p:nvSpPr>
        <p:spPr>
          <a:xfrm>
            <a:off x="3581400" y="4114800"/>
            <a:ext cx="457200" cy="1143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B7C7D-4CB5-4101-AFEB-3EC85CE311E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696814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:\Documents and Settings\habsah\My Documents\Proses Kerja MM eSurvey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685800"/>
            <a:ext cx="8686800" cy="60274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45"/>
          <p:cNvSpPr txBox="1">
            <a:spLocks noChangeArrowheads="1"/>
          </p:cNvSpPr>
          <p:nvPr/>
        </p:nvSpPr>
        <p:spPr bwMode="auto">
          <a:xfrm>
            <a:off x="762000" y="380999"/>
            <a:ext cx="7620000" cy="914401"/>
          </a:xfrm>
          <a:prstGeom prst="rect">
            <a:avLst/>
          </a:prstGeom>
          <a:solidFill>
            <a:srgbClr val="675290"/>
          </a:solidFill>
          <a:extLst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marL="174625" indent="3175" algn="ctr" fontAlgn="auto">
              <a:spcBef>
                <a:spcPts val="0"/>
              </a:spcBef>
              <a:spcAft>
                <a:spcPts val="0"/>
              </a:spcAft>
              <a:defRPr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algn="l"/>
            <a:r>
              <a:rPr lang="en-US" altLang="ms-MY" sz="2800" dirty="0" smtClean="0"/>
              <a:t>Workflow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B7C7D-4CB5-4101-AFEB-3EC85CE311E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2809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1523" name="Rectangle 3"/>
          <p:cNvSpPr>
            <a:spLocks noChangeArrowheads="1"/>
          </p:cNvSpPr>
          <p:nvPr/>
        </p:nvSpPr>
        <p:spPr bwMode="auto">
          <a:xfrm>
            <a:off x="381000" y="3276600"/>
            <a:ext cx="85344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lang="en-US" sz="3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/>
            </a:r>
            <a:br>
              <a:rPr lang="en-US" sz="3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</a:br>
            <a:r>
              <a:rPr lang="en-US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/>
            </a:r>
            <a:br>
              <a:rPr lang="en-US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</a:br>
            <a:r>
              <a:rPr lang="en-US" sz="3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/>
            </a:r>
            <a:br>
              <a:rPr lang="en-US" sz="3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</a:br>
            <a:endParaRPr lang="en-US" sz="340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685800" y="533400"/>
            <a:ext cx="7772400" cy="762000"/>
          </a:xfrm>
          <a:prstGeom prst="rect">
            <a:avLst/>
          </a:prstGeom>
          <a:solidFill>
            <a:srgbClr val="675290"/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174625" indent="3175"/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Implementation</a:t>
            </a:r>
            <a:endParaRPr lang="en-US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1313" name="Rectangle 1"/>
          <p:cNvSpPr>
            <a:spLocks noChangeArrowheads="1"/>
          </p:cNvSpPr>
          <p:nvPr/>
        </p:nvSpPr>
        <p:spPr bwMode="auto">
          <a:xfrm>
            <a:off x="609600" y="1700244"/>
            <a:ext cx="792480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57188" marR="0" lvl="0" indent="-357188" algn="justLow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GB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Criteria:</a:t>
            </a:r>
            <a:r>
              <a:rPr kumimoji="0" lang="en-GB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</a:p>
          <a:p>
            <a:pPr marL="357188" marR="0" lvl="0" indent="-357188" algn="justLow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GB" sz="2400" dirty="0" smtClean="0">
                <a:ea typeface="Times New Roman" pitchFamily="18" charset="0"/>
                <a:cs typeface="Times New Roman" pitchFamily="18" charset="0"/>
              </a:rPr>
              <a:t>		- </a:t>
            </a:r>
            <a:r>
              <a:rPr kumimoji="0" lang="en-GB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Short questionnaire</a:t>
            </a:r>
            <a:r>
              <a:rPr kumimoji="0" lang="en-GB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 </a:t>
            </a:r>
          </a:p>
          <a:p>
            <a:pPr marL="357188" marR="0" lvl="0" indent="-357188" algn="justLow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GB" sz="2400" dirty="0" smtClean="0">
                <a:ea typeface="Times New Roman" pitchFamily="18" charset="0"/>
                <a:cs typeface="Times New Roman" pitchFamily="18" charset="0"/>
              </a:rPr>
              <a:t>		- F</a:t>
            </a:r>
            <a:r>
              <a:rPr kumimoji="0" lang="en-GB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requency of data</a:t>
            </a:r>
            <a:r>
              <a:rPr kumimoji="0" lang="en-GB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collection is more often </a:t>
            </a:r>
            <a:endParaRPr kumimoji="0" lang="en-GB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  <a:cs typeface="Times New Roman" pitchFamily="18" charset="0"/>
            </a:endParaRPr>
          </a:p>
          <a:p>
            <a:pPr marL="357188" marR="0" lvl="0" indent="-357188" algn="justLow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GB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357188" marR="0" lvl="0" indent="-357188" algn="justLow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GB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Preparation</a:t>
            </a:r>
            <a:r>
              <a:rPr kumimoji="0" lang="en-GB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: </a:t>
            </a:r>
            <a:r>
              <a:rPr kumimoji="0" lang="en-GB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endParaRPr lang="en-GB" sz="2400" dirty="0" smtClean="0">
              <a:ea typeface="Times New Roman" pitchFamily="18" charset="0"/>
              <a:cs typeface="Times New Roman" pitchFamily="18" charset="0"/>
            </a:endParaRPr>
          </a:p>
          <a:p>
            <a:pPr marL="914400" lvl="1" indent="-457200" algn="justLow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GB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	Contacts</a:t>
            </a:r>
            <a:r>
              <a:rPr kumimoji="0" lang="en-GB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-&gt; m</a:t>
            </a:r>
            <a:r>
              <a:rPr kumimoji="0" lang="en-GB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ake</a:t>
            </a:r>
            <a:r>
              <a:rPr kumimoji="0" lang="en-GB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a visit –&gt; introduce e-survey –&gt; guide the usage of e-survey </a:t>
            </a:r>
            <a:endParaRPr kumimoji="0" lang="en-GB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  <a:cs typeface="Times New Roman" pitchFamily="18" charset="0"/>
            </a:endParaRPr>
          </a:p>
          <a:p>
            <a:pPr marL="357188" marR="0" lvl="0" indent="-357188" algn="justLow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en-GB" sz="2400" dirty="0" smtClean="0">
              <a:cs typeface="Arial" pitchFamily="34" charset="0"/>
            </a:endParaRPr>
          </a:p>
          <a:p>
            <a:pPr marL="357188" marR="0" lvl="0" indent="-357188" algn="justLow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GB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Attempts :  </a:t>
            </a:r>
          </a:p>
          <a:p>
            <a:pPr marL="357188" marR="0" lvl="0" indent="-357188" algn="justLow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GB" sz="2400" dirty="0" smtClean="0">
                <a:ea typeface="Times New Roman" pitchFamily="18" charset="0"/>
                <a:cs typeface="Times New Roman" pitchFamily="18" charset="0"/>
              </a:rPr>
              <a:t>		- </a:t>
            </a:r>
            <a:r>
              <a:rPr kumimoji="0" lang="en-GB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Made from time to time to increase</a:t>
            </a:r>
            <a:r>
              <a:rPr kumimoji="0" lang="en-GB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	 participation</a:t>
            </a:r>
          </a:p>
          <a:p>
            <a:pPr marL="357188" marR="0" lvl="0" indent="-357188" algn="justLow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GB" sz="2400" baseline="0" dirty="0" smtClean="0">
                <a:ea typeface="Times New Roman" pitchFamily="18" charset="0"/>
                <a:cs typeface="Times New Roman" pitchFamily="18" charset="0"/>
              </a:rPr>
              <a:t>		- Keep good relationship</a:t>
            </a:r>
          </a:p>
          <a:p>
            <a:pPr marL="357188" marR="0" lvl="0" indent="-357188" algn="justLow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GB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		- Engagement program organised on regular basis</a:t>
            </a:r>
            <a:r>
              <a:rPr kumimoji="0" lang="en-GB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Times New Roman" pitchFamily="18" charset="0"/>
              </a:rPr>
              <a:t>	</a:t>
            </a:r>
            <a:endParaRPr kumimoji="0" lang="en-GB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005686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1523" name="Rectangle 3"/>
          <p:cNvSpPr>
            <a:spLocks noChangeArrowheads="1"/>
          </p:cNvSpPr>
          <p:nvPr/>
        </p:nvSpPr>
        <p:spPr bwMode="auto">
          <a:xfrm>
            <a:off x="381000" y="3276600"/>
            <a:ext cx="85344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lang="en-US" sz="3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/>
            </a:r>
            <a:br>
              <a:rPr lang="en-US" sz="3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</a:br>
            <a:r>
              <a:rPr lang="en-US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/>
            </a:r>
            <a:br>
              <a:rPr lang="en-US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</a:br>
            <a:r>
              <a:rPr lang="en-US" sz="3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/>
            </a:r>
            <a:br>
              <a:rPr lang="en-US" sz="3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</a:br>
            <a:endParaRPr lang="en-US" sz="340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685800" y="533400"/>
            <a:ext cx="7772400" cy="762000"/>
          </a:xfrm>
          <a:prstGeom prst="rect">
            <a:avLst/>
          </a:prstGeom>
          <a:solidFill>
            <a:srgbClr val="675290"/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174625" indent="3175"/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Implementation</a:t>
            </a:r>
            <a:endParaRPr lang="en-US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1313" name="Rectangle 1"/>
          <p:cNvSpPr>
            <a:spLocks noChangeArrowheads="1"/>
          </p:cNvSpPr>
          <p:nvPr/>
        </p:nvSpPr>
        <p:spPr bwMode="auto">
          <a:xfrm>
            <a:off x="762000" y="1812727"/>
            <a:ext cx="75438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57188" marR="0" lvl="0" indent="-357188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GB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  <a:cs typeface="Times New Roman" pitchFamily="18" charset="0"/>
            </a:endParaRPr>
          </a:p>
          <a:p>
            <a:pPr marL="357188" marR="0" lvl="0" indent="-357188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GB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Training guide to respondents</a:t>
            </a:r>
            <a:r>
              <a:rPr lang="en-GB" sz="2400" dirty="0" smtClean="0">
                <a:ea typeface="Times New Roman" pitchFamily="18" charset="0"/>
                <a:cs typeface="Times New Roman" pitchFamily="18" charset="0"/>
              </a:rPr>
              <a:t>:</a:t>
            </a:r>
          </a:p>
          <a:p>
            <a:pPr marL="814388" lvl="1" indent="-357188" algn="justLow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400" dirty="0" smtClean="0"/>
              <a:t>	Training guide to respondents on the usage of e-survey system is normally held at their premises but some are also invited to the office where DOSM organise training session. Identification number will be provided to the respondents.</a:t>
            </a:r>
            <a:endParaRPr lang="en-GB" sz="2400" dirty="0" smtClean="0">
              <a:ea typeface="Times New Roman" pitchFamily="18" charset="0"/>
              <a:cs typeface="Times New Roman" pitchFamily="18" charset="0"/>
            </a:endParaRPr>
          </a:p>
          <a:p>
            <a:pPr marL="814388" lvl="1" indent="-357188" algn="justLow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GB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Times New Roman" pitchFamily="18" charset="0"/>
              </a:rPr>
              <a:t>	</a:t>
            </a:r>
            <a:endParaRPr kumimoji="0" lang="en-GB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005686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0" y="1524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2400" b="1">
                <a:solidFill>
                  <a:schemeClr val="bg1"/>
                </a:solidFill>
              </a:rPr>
              <a:t>LABOUR: LOW-SKILLED WITH LOW PRODUCTIVITY</a:t>
            </a:r>
          </a:p>
        </p:txBody>
      </p:sp>
      <p:sp>
        <p:nvSpPr>
          <p:cNvPr id="4" name="TextBox 45"/>
          <p:cNvSpPr txBox="1">
            <a:spLocks noChangeArrowheads="1"/>
          </p:cNvSpPr>
          <p:nvPr/>
        </p:nvSpPr>
        <p:spPr bwMode="auto">
          <a:xfrm>
            <a:off x="457200" y="381001"/>
            <a:ext cx="8001000" cy="685799"/>
          </a:xfrm>
          <a:prstGeom prst="rect">
            <a:avLst/>
          </a:prstGeom>
          <a:solidFill>
            <a:srgbClr val="675290"/>
          </a:solidFill>
          <a:extLst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marL="174625" indent="3175" algn="ctr" fontAlgn="auto">
              <a:spcBef>
                <a:spcPts val="0"/>
              </a:spcBef>
              <a:spcAft>
                <a:spcPts val="0"/>
              </a:spcAft>
              <a:defRPr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algn="l"/>
            <a:r>
              <a:rPr lang="en-US" altLang="ms-MY" sz="2800" dirty="0" smtClean="0"/>
              <a:t>Results</a:t>
            </a:r>
          </a:p>
        </p:txBody>
      </p:sp>
      <p:graphicFrame>
        <p:nvGraphicFramePr>
          <p:cNvPr id="5" name="Chart 4"/>
          <p:cNvGraphicFramePr/>
          <p:nvPr/>
        </p:nvGraphicFramePr>
        <p:xfrm>
          <a:off x="457200" y="2133600"/>
          <a:ext cx="4495800" cy="2895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060638" y="1752600"/>
            <a:ext cx="41689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International Trade in Services Survey (ITS)</a:t>
            </a:r>
            <a:endParaRPr lang="en-MY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3400" y="1295400"/>
            <a:ext cx="4572000" cy="400110"/>
          </a:xfrm>
          <a:prstGeom prst="rect">
            <a:avLst/>
          </a:prstGeom>
          <a:solidFill>
            <a:schemeClr val="tx1"/>
          </a:solidFill>
          <a:ln cmpd="sng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</a:rPr>
              <a:t>International Trade-in Services Survey</a:t>
            </a:r>
            <a:endParaRPr lang="en-MY" sz="2000" b="1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257800" y="2057400"/>
            <a:ext cx="3200400" cy="286232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38100">
            <a:noFill/>
          </a:ln>
          <a:effectLst>
            <a:outerShdw blurRad="50800" dist="50800" dir="5400000" algn="ctr" rotWithShape="0">
              <a:schemeClr val="accent1">
                <a:lumMod val="50000"/>
              </a:schemeClr>
            </a:outerShdw>
          </a:effectLst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000" dirty="0" smtClean="0"/>
              <a:t> launched in April 2008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 subsector: Transportation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 sample size about 240 establishments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 30 percent responded via e-survey  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 data compilation shortened from 10 to 7 weeks</a:t>
            </a:r>
          </a:p>
          <a:p>
            <a:pPr>
              <a:buFont typeface="Arial" pitchFamily="34" charset="0"/>
              <a:buChar char="•"/>
            </a:pPr>
            <a:endParaRPr lang="en-MY" sz="2000" dirty="0"/>
          </a:p>
        </p:txBody>
      </p:sp>
      <p:cxnSp>
        <p:nvCxnSpPr>
          <p:cNvPr id="12" name="Straight Connector 11"/>
          <p:cNvCxnSpPr/>
          <p:nvPr/>
        </p:nvCxnSpPr>
        <p:spPr>
          <a:xfrm rot="10800000">
            <a:off x="1143000" y="2590800"/>
            <a:ext cx="3657600" cy="0"/>
          </a:xfrm>
          <a:prstGeom prst="line">
            <a:avLst/>
          </a:prstGeom>
          <a:ln w="1587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308C8-CC13-49FE-B5D2-C7771638CE1A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0336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0" y="1524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2400" b="1">
                <a:solidFill>
                  <a:schemeClr val="bg1"/>
                </a:solidFill>
              </a:rPr>
              <a:t>LABOUR: LOW-SKILLED WITH LOW PRODUCTIVITY</a:t>
            </a:r>
          </a:p>
        </p:txBody>
      </p:sp>
      <p:sp>
        <p:nvSpPr>
          <p:cNvPr id="4" name="TextBox 45"/>
          <p:cNvSpPr txBox="1">
            <a:spLocks noChangeArrowheads="1"/>
          </p:cNvSpPr>
          <p:nvPr/>
        </p:nvSpPr>
        <p:spPr bwMode="auto">
          <a:xfrm>
            <a:off x="457200" y="228600"/>
            <a:ext cx="8001000" cy="685799"/>
          </a:xfrm>
          <a:prstGeom prst="rect">
            <a:avLst/>
          </a:prstGeom>
          <a:solidFill>
            <a:srgbClr val="675290"/>
          </a:solidFill>
          <a:extLst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marL="174625" indent="3175" algn="ctr" fontAlgn="auto">
              <a:spcBef>
                <a:spcPts val="0"/>
              </a:spcBef>
              <a:spcAft>
                <a:spcPts val="0"/>
              </a:spcAft>
              <a:defRPr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algn="l"/>
            <a:r>
              <a:rPr lang="en-US" altLang="ms-MY" sz="2800" dirty="0" smtClean="0"/>
              <a:t>Results</a:t>
            </a:r>
          </a:p>
        </p:txBody>
      </p:sp>
      <p:graphicFrame>
        <p:nvGraphicFramePr>
          <p:cNvPr id="14" name="Chart 13"/>
          <p:cNvGraphicFramePr/>
          <p:nvPr/>
        </p:nvGraphicFramePr>
        <p:xfrm>
          <a:off x="1143000" y="1828800"/>
          <a:ext cx="6477000" cy="304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533400" y="1143000"/>
            <a:ext cx="3657600" cy="400110"/>
          </a:xfrm>
          <a:prstGeom prst="rect">
            <a:avLst/>
          </a:prstGeom>
          <a:solidFill>
            <a:schemeClr val="tx1"/>
          </a:solidFill>
          <a:ln cmpd="sng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</a:rPr>
              <a:t> Monthly Manufacturing Survey</a:t>
            </a:r>
            <a:endParaRPr lang="en-MY" sz="2000" b="1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14401" y="4876800"/>
            <a:ext cx="7391400" cy="1631216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effectLst>
            <a:outerShdw blurRad="50800" dist="50800" dir="5400000" algn="ctr" rotWithShape="0">
              <a:schemeClr val="accent5">
                <a:lumMod val="75000"/>
              </a:schemeClr>
            </a:outerShdw>
          </a:effectLst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000" dirty="0" smtClean="0"/>
              <a:t> launched in 2009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 sample size: about 4500 establishments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 2009-2011 : very low  response (less than 5 percent)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 achieved 33 percent response rate in 2013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 data processing time reduced from 7 to 6 weeks </a:t>
            </a:r>
            <a:endParaRPr lang="en-MY" sz="2000" dirty="0"/>
          </a:p>
        </p:txBody>
      </p:sp>
      <p:cxnSp>
        <p:nvCxnSpPr>
          <p:cNvPr id="7" name="Straight Connector 6"/>
          <p:cNvCxnSpPr/>
          <p:nvPr/>
        </p:nvCxnSpPr>
        <p:spPr>
          <a:xfrm rot="10800000">
            <a:off x="2667000" y="2133600"/>
            <a:ext cx="4800600" cy="1"/>
          </a:xfrm>
          <a:prstGeom prst="line">
            <a:avLst/>
          </a:prstGeom>
          <a:ln w="1587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308C8-CC13-49FE-B5D2-C7771638CE1A}" type="slidenum">
              <a:rPr lang="en-US" altLang="en-US" smtClean="0"/>
              <a:pPr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0336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4_Office Theme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19043</TotalTime>
  <Words>677</Words>
  <Application>Microsoft Office PowerPoint</Application>
  <PresentationFormat>On-screen Show (4:3)</PresentationFormat>
  <Paragraphs>137</Paragraphs>
  <Slides>15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1_Office Theme</vt:lpstr>
      <vt:lpstr>4_Office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Acer</dc:creator>
  <cp:lastModifiedBy>Marko Javorsek</cp:lastModifiedBy>
  <cp:revision>1224</cp:revision>
  <cp:lastPrinted>2014-03-31T04:05:49Z</cp:lastPrinted>
  <dcterms:created xsi:type="dcterms:W3CDTF">2012-10-16T14:25:00Z</dcterms:created>
  <dcterms:modified xsi:type="dcterms:W3CDTF">2014-04-10T04:28:12Z</dcterms:modified>
</cp:coreProperties>
</file>