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Lst>
  <p:notesMasterIdLst>
    <p:notesMasterId r:id="rId39"/>
  </p:notesMasterIdLst>
  <p:sldIdLst>
    <p:sldId id="259" r:id="rId3"/>
    <p:sldId id="287" r:id="rId4"/>
    <p:sldId id="288" r:id="rId5"/>
    <p:sldId id="320" r:id="rId6"/>
    <p:sldId id="319" r:id="rId7"/>
    <p:sldId id="321" r:id="rId8"/>
    <p:sldId id="322" r:id="rId9"/>
    <p:sldId id="289" r:id="rId10"/>
    <p:sldId id="297" r:id="rId11"/>
    <p:sldId id="296" r:id="rId12"/>
    <p:sldId id="324" r:id="rId13"/>
    <p:sldId id="325" r:id="rId14"/>
    <p:sldId id="299" r:id="rId15"/>
    <p:sldId id="298" r:id="rId16"/>
    <p:sldId id="326" r:id="rId17"/>
    <p:sldId id="329" r:id="rId18"/>
    <p:sldId id="327" r:id="rId19"/>
    <p:sldId id="306" r:id="rId20"/>
    <p:sldId id="300" r:id="rId21"/>
    <p:sldId id="308" r:id="rId22"/>
    <p:sldId id="307" r:id="rId23"/>
    <p:sldId id="313" r:id="rId24"/>
    <p:sldId id="315" r:id="rId25"/>
    <p:sldId id="317" r:id="rId26"/>
    <p:sldId id="302" r:id="rId27"/>
    <p:sldId id="292" r:id="rId28"/>
    <p:sldId id="293" r:id="rId29"/>
    <p:sldId id="309" r:id="rId30"/>
    <p:sldId id="310" r:id="rId31"/>
    <p:sldId id="311" r:id="rId32"/>
    <p:sldId id="312" r:id="rId33"/>
    <p:sldId id="301" r:id="rId34"/>
    <p:sldId id="330" r:id="rId35"/>
    <p:sldId id="332" r:id="rId36"/>
    <p:sldId id="277" r:id="rId37"/>
    <p:sldId id="295" r:id="rId38"/>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8553" autoAdjust="0"/>
  </p:normalViewPr>
  <p:slideViewPr>
    <p:cSldViewPr>
      <p:cViewPr>
        <p:scale>
          <a:sx n="98" d="100"/>
          <a:sy n="98" d="100"/>
        </p:scale>
        <p:origin x="-1428"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2B13E-2BD4-4D06-B885-EC6AB09A15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64A8F35-8A2D-4698-B215-49C884BCDA6A}">
      <dgm:prSet phldrT="[Testo]" custT="1">
        <dgm:style>
          <a:lnRef idx="1">
            <a:schemeClr val="accent1"/>
          </a:lnRef>
          <a:fillRef idx="2">
            <a:schemeClr val="accent1"/>
          </a:fillRef>
          <a:effectRef idx="1">
            <a:schemeClr val="accent1"/>
          </a:effectRef>
          <a:fontRef idx="minor">
            <a:schemeClr val="dk1"/>
          </a:fontRef>
        </dgm:style>
      </dgm:prSet>
      <dgm:spPr>
        <a:solidFill>
          <a:schemeClr val="tx2">
            <a:lumMod val="40000"/>
            <a:lumOff val="60000"/>
          </a:schemeClr>
        </a:solidFill>
      </dgm:spPr>
      <dgm:t>
        <a:bodyPr/>
        <a:lstStyle/>
        <a:p>
          <a:r>
            <a:rPr lang="it-IT" sz="1600" b="1" kern="1200" baseline="0" dirty="0" smtClean="0">
              <a:solidFill>
                <a:srgbClr val="7F142A"/>
              </a:solidFill>
              <a:latin typeface="Arial" pitchFamily="34" charset="0"/>
              <a:ea typeface="+mn-ea"/>
              <a:cs typeface="+mn-cs"/>
            </a:rPr>
            <a:t>Service </a:t>
          </a:r>
          <a:r>
            <a:rPr lang="it-IT" sz="1600" b="1" kern="1200" baseline="0" dirty="0" err="1" smtClean="0">
              <a:solidFill>
                <a:srgbClr val="7F142A"/>
              </a:solidFill>
              <a:latin typeface="Arial" pitchFamily="34" charset="0"/>
              <a:ea typeface="+mn-ea"/>
              <a:cs typeface="+mn-cs"/>
            </a:rPr>
            <a:t>strategy</a:t>
          </a:r>
          <a:r>
            <a:rPr lang="it-IT" sz="1600" b="1" kern="1200" baseline="0" dirty="0" smtClean="0">
              <a:solidFill>
                <a:srgbClr val="7F142A"/>
              </a:solidFill>
              <a:latin typeface="Arial" pitchFamily="34" charset="0"/>
              <a:ea typeface="+mn-ea"/>
              <a:cs typeface="+mn-cs"/>
            </a:rPr>
            <a:t> </a:t>
          </a:r>
          <a:endParaRPr lang="en-US" sz="1600" b="1" kern="1200" baseline="0" dirty="0">
            <a:solidFill>
              <a:srgbClr val="7F142A"/>
            </a:solidFill>
            <a:latin typeface="Arial" pitchFamily="34" charset="0"/>
            <a:ea typeface="+mn-ea"/>
            <a:cs typeface="+mn-cs"/>
          </a:endParaRPr>
        </a:p>
      </dgm:t>
    </dgm:pt>
    <dgm:pt modelId="{D12BEFAA-1D56-4731-991A-B9D9DA86E0C6}" type="parTrans" cxnId="{A3CEF7AA-0D30-4BC6-B63C-3C886840EE1D}">
      <dgm:prSet/>
      <dgm:spPr/>
      <dgm:t>
        <a:bodyPr/>
        <a:lstStyle/>
        <a:p>
          <a:endParaRPr lang="en-US"/>
        </a:p>
      </dgm:t>
    </dgm:pt>
    <dgm:pt modelId="{2B48BB5F-8DB2-4D58-9A6E-0C4178CF6371}" type="sibTrans" cxnId="{A3CEF7AA-0D30-4BC6-B63C-3C886840EE1D}">
      <dgm:prSet/>
      <dgm:spPr/>
      <dgm:t>
        <a:bodyPr/>
        <a:lstStyle/>
        <a:p>
          <a:endParaRPr lang="en-US"/>
        </a:p>
      </dgm:t>
    </dgm:pt>
    <dgm:pt modelId="{C5E95D2B-FB0A-4774-96F9-9E77D5BD51BB}">
      <dgm:prSet phldrT="[Testo]"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lstStyle/>
        <a:p>
          <a:r>
            <a:rPr lang="it-IT" sz="1600" b="1" kern="1200" baseline="0" dirty="0" smtClean="0">
              <a:solidFill>
                <a:srgbClr val="7F142A"/>
              </a:solidFill>
              <a:latin typeface="Arial" pitchFamily="34" charset="0"/>
              <a:ea typeface="+mn-ea"/>
              <a:cs typeface="+mn-cs"/>
            </a:rPr>
            <a:t>Service </a:t>
          </a:r>
          <a:r>
            <a:rPr lang="it-IT" sz="1600" b="1" kern="1200" baseline="0" dirty="0" err="1" smtClean="0">
              <a:solidFill>
                <a:srgbClr val="7F142A"/>
              </a:solidFill>
              <a:latin typeface="Arial" pitchFamily="34" charset="0"/>
              <a:ea typeface="+mn-ea"/>
              <a:cs typeface="+mn-cs"/>
            </a:rPr>
            <a:t>operation</a:t>
          </a:r>
          <a:endParaRPr lang="it-IT" sz="1600" b="1" kern="1200" baseline="0" dirty="0" smtClean="0">
            <a:solidFill>
              <a:srgbClr val="7F142A"/>
            </a:solidFill>
            <a:latin typeface="Arial" pitchFamily="34" charset="0"/>
            <a:ea typeface="+mn-ea"/>
            <a:cs typeface="+mn-cs"/>
          </a:endParaRPr>
        </a:p>
        <a:p>
          <a:r>
            <a:rPr lang="en-US" sz="1200" kern="0" baseline="0" dirty="0" smtClean="0">
              <a:solidFill>
                <a:srgbClr val="5F5F5F"/>
              </a:solidFill>
              <a:latin typeface="+mn-lt"/>
              <a:ea typeface="+mn-ea"/>
              <a:cs typeface="+mn-cs"/>
            </a:rPr>
            <a:t>introduce </a:t>
          </a:r>
          <a:r>
            <a:rPr lang="en-US" sz="1200" kern="0" baseline="0" dirty="0" smtClean="0">
              <a:solidFill>
                <a:srgbClr val="5F5F5F"/>
              </a:solidFill>
              <a:latin typeface="+mn-lt"/>
              <a:ea typeface="+mn-ea"/>
              <a:cs typeface="+mn-cs"/>
            </a:rPr>
            <a:t>a trouble ticketing system and standardize the supporting operation of  statistical processing;</a:t>
          </a:r>
          <a:endParaRPr lang="en-US" sz="1600" b="1" kern="1200" baseline="0" dirty="0">
            <a:solidFill>
              <a:srgbClr val="7F142A"/>
            </a:solidFill>
            <a:latin typeface="Arial" pitchFamily="34" charset="0"/>
            <a:ea typeface="+mn-ea"/>
            <a:cs typeface="+mn-cs"/>
          </a:endParaRPr>
        </a:p>
      </dgm:t>
    </dgm:pt>
    <dgm:pt modelId="{AC6BAC5F-B4BA-48D1-A662-C45EDB14A69E}" type="parTrans" cxnId="{A17E8B8E-BA3D-41BF-9ED0-070203BA0D7E}">
      <dgm:prSet/>
      <dgm:spPr/>
      <dgm:t>
        <a:bodyPr/>
        <a:lstStyle/>
        <a:p>
          <a:endParaRPr lang="en-US"/>
        </a:p>
      </dgm:t>
    </dgm:pt>
    <dgm:pt modelId="{2D830DE7-B74C-4993-A307-575B4889AF96}" type="sibTrans" cxnId="{A17E8B8E-BA3D-41BF-9ED0-070203BA0D7E}">
      <dgm:prSet/>
      <dgm:spPr/>
      <dgm:t>
        <a:bodyPr/>
        <a:lstStyle/>
        <a:p>
          <a:endParaRPr lang="en-US"/>
        </a:p>
      </dgm:t>
    </dgm:pt>
    <dgm:pt modelId="{52D41FF1-A50E-4455-A641-5AD198E83FEC}">
      <dgm:prSet phldrT="[Testo]"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5">
              <a:lumMod val="10000"/>
            </a:schemeClr>
          </a:solidFill>
        </a:ln>
      </dgm:spPr>
      <dgm:t>
        <a:bodyPr/>
        <a:lstStyle/>
        <a:p>
          <a:r>
            <a:rPr lang="it-IT" sz="1600" b="1" kern="1200" baseline="0" dirty="0" smtClean="0">
              <a:solidFill>
                <a:srgbClr val="7F142A"/>
              </a:solidFill>
              <a:latin typeface="Arial" pitchFamily="34" charset="0"/>
              <a:ea typeface="+mn-ea"/>
              <a:cs typeface="+mn-cs"/>
            </a:rPr>
            <a:t>Service </a:t>
          </a:r>
          <a:r>
            <a:rPr lang="it-IT" sz="1600" b="1" kern="1200" baseline="0" dirty="0" err="1" smtClean="0">
              <a:solidFill>
                <a:srgbClr val="7F142A"/>
              </a:solidFill>
              <a:latin typeface="Arial" pitchFamily="34" charset="0"/>
              <a:ea typeface="+mn-ea"/>
              <a:cs typeface="+mn-cs"/>
            </a:rPr>
            <a:t>transition</a:t>
          </a:r>
          <a:endParaRPr lang="en-US" sz="1600" b="1" kern="1200" baseline="0" dirty="0">
            <a:solidFill>
              <a:srgbClr val="7F142A"/>
            </a:solidFill>
            <a:latin typeface="Arial" pitchFamily="34" charset="0"/>
            <a:ea typeface="+mn-ea"/>
            <a:cs typeface="+mn-cs"/>
          </a:endParaRPr>
        </a:p>
      </dgm:t>
    </dgm:pt>
    <dgm:pt modelId="{203353D5-2848-48E6-9D58-C4700BF9EA1E}" type="parTrans" cxnId="{F61CD0C9-0E9F-4765-B3D9-F5CC1D57810D}">
      <dgm:prSet/>
      <dgm:spPr/>
      <dgm:t>
        <a:bodyPr/>
        <a:lstStyle/>
        <a:p>
          <a:endParaRPr lang="en-US"/>
        </a:p>
      </dgm:t>
    </dgm:pt>
    <dgm:pt modelId="{93848046-B443-478F-B610-52322F7303C9}" type="sibTrans" cxnId="{F61CD0C9-0E9F-4765-B3D9-F5CC1D57810D}">
      <dgm:prSet/>
      <dgm:spPr/>
      <dgm:t>
        <a:bodyPr/>
        <a:lstStyle/>
        <a:p>
          <a:endParaRPr lang="en-US"/>
        </a:p>
      </dgm:t>
    </dgm:pt>
    <dgm:pt modelId="{B9405EEA-E9F9-4E50-B1AE-F33AAC5D9BFD}">
      <dgm:prSet phldrT="[Testo]"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lstStyle/>
        <a:p>
          <a:endParaRPr lang="en-US" sz="1050" kern="1200" dirty="0"/>
        </a:p>
      </dgm:t>
    </dgm:pt>
    <dgm:pt modelId="{F98432F6-8AD9-4E4C-A447-488CD460DFAE}" type="parTrans" cxnId="{6AACA270-C71A-4D60-A320-7748B553D168}">
      <dgm:prSet/>
      <dgm:spPr/>
      <dgm:t>
        <a:bodyPr/>
        <a:lstStyle/>
        <a:p>
          <a:endParaRPr lang="en-US"/>
        </a:p>
      </dgm:t>
    </dgm:pt>
    <dgm:pt modelId="{25E6FF87-50A1-4669-B168-074E3CD14577}" type="sibTrans" cxnId="{6AACA270-C71A-4D60-A320-7748B553D168}">
      <dgm:prSet/>
      <dgm:spPr/>
      <dgm:t>
        <a:bodyPr/>
        <a:lstStyle/>
        <a:p>
          <a:endParaRPr lang="en-US"/>
        </a:p>
      </dgm:t>
    </dgm:pt>
    <dgm:pt modelId="{DDB6B47A-AEB2-419F-836C-A8BF7289ABD8}">
      <dgm:prSet phldrT="[Testo]" custT="1">
        <dgm:style>
          <a:lnRef idx="1">
            <a:schemeClr val="accent1"/>
          </a:lnRef>
          <a:fillRef idx="2">
            <a:schemeClr val="accent1"/>
          </a:fillRef>
          <a:effectRef idx="1">
            <a:schemeClr val="accent1"/>
          </a:effectRef>
          <a:fontRef idx="minor">
            <a:schemeClr val="dk1"/>
          </a:fontRef>
        </dgm:style>
      </dgm:prSet>
      <dgm:spPr>
        <a:solidFill>
          <a:schemeClr val="tx2">
            <a:lumMod val="40000"/>
            <a:lumOff val="60000"/>
          </a:schemeClr>
        </a:solidFill>
      </dgm:spPr>
      <dgm:t>
        <a:bodyPr/>
        <a:lstStyle/>
        <a:p>
          <a:r>
            <a:rPr lang="en-US" sz="1200" kern="0" baseline="0" dirty="0" smtClean="0">
              <a:solidFill>
                <a:srgbClr val="5F5F5F"/>
              </a:solidFill>
              <a:latin typeface="+mn-lt"/>
              <a:ea typeface="+mn-ea"/>
              <a:cs typeface="+mn-cs"/>
            </a:rPr>
            <a:t>align all players to ICT Standards and guidelines (ICT Architecture). </a:t>
          </a:r>
          <a:endParaRPr lang="en-US" sz="1200" kern="0" baseline="0" dirty="0">
            <a:solidFill>
              <a:srgbClr val="5F5F5F"/>
            </a:solidFill>
            <a:latin typeface="+mn-lt"/>
            <a:ea typeface="+mn-ea"/>
            <a:cs typeface="+mn-cs"/>
          </a:endParaRPr>
        </a:p>
      </dgm:t>
    </dgm:pt>
    <dgm:pt modelId="{0BECBEEA-BEF6-481D-9417-2D8FE0752D6C}" type="sibTrans" cxnId="{C98A9A74-6DFD-4561-AD63-D2701339EA73}">
      <dgm:prSet/>
      <dgm:spPr/>
      <dgm:t>
        <a:bodyPr/>
        <a:lstStyle/>
        <a:p>
          <a:endParaRPr lang="en-US"/>
        </a:p>
      </dgm:t>
    </dgm:pt>
    <dgm:pt modelId="{BEE04B2E-7F0B-4E95-9D2A-38727B2BF076}" type="parTrans" cxnId="{C98A9A74-6DFD-4561-AD63-D2701339EA73}">
      <dgm:prSet/>
      <dgm:spPr/>
      <dgm:t>
        <a:bodyPr/>
        <a:lstStyle/>
        <a:p>
          <a:endParaRPr lang="en-US"/>
        </a:p>
      </dgm:t>
    </dgm:pt>
    <dgm:pt modelId="{F6D3C842-EB1E-422B-828C-B954CDAC210F}">
      <dgm:prSet custT="1"/>
      <dgm:spPr>
        <a:solidFill>
          <a:schemeClr val="tx2">
            <a:lumMod val="40000"/>
            <a:lumOff val="60000"/>
          </a:schemeClr>
        </a:solidFill>
      </dgm:spPr>
      <dgm:t>
        <a:bodyPr/>
        <a:lstStyle/>
        <a:p>
          <a:r>
            <a:rPr lang="en-US" sz="1200" kern="0" baseline="0" smtClean="0">
              <a:solidFill>
                <a:srgbClr val="5F5F5F"/>
              </a:solidFill>
              <a:latin typeface="+mn-lt"/>
              <a:ea typeface="+mn-ea"/>
              <a:cs typeface="+mn-cs"/>
            </a:rPr>
            <a:t>create a service and portfolio catalogue to support statistical environment;</a:t>
          </a:r>
          <a:endParaRPr lang="it-IT" sz="1200" kern="0" baseline="0" smtClean="0">
            <a:solidFill>
              <a:srgbClr val="5F5F5F"/>
            </a:solidFill>
            <a:latin typeface="+mn-lt"/>
            <a:ea typeface="+mn-ea"/>
            <a:cs typeface="+mn-cs"/>
          </a:endParaRPr>
        </a:p>
      </dgm:t>
    </dgm:pt>
    <dgm:pt modelId="{704A7CBA-6562-4729-9DBD-2B4D6B3C2339}" type="parTrans" cxnId="{8224E1F8-7AA8-41C8-B803-F170D5B6ECA1}">
      <dgm:prSet/>
      <dgm:spPr/>
      <dgm:t>
        <a:bodyPr/>
        <a:lstStyle/>
        <a:p>
          <a:endParaRPr lang="it-IT"/>
        </a:p>
      </dgm:t>
    </dgm:pt>
    <dgm:pt modelId="{A6E9A605-EDE1-44D9-A934-2C1B35312C06}" type="sibTrans" cxnId="{8224E1F8-7AA8-41C8-B803-F170D5B6ECA1}">
      <dgm:prSet/>
      <dgm:spPr/>
      <dgm:t>
        <a:bodyPr/>
        <a:lstStyle/>
        <a:p>
          <a:endParaRPr lang="it-IT"/>
        </a:p>
      </dgm:t>
    </dgm:pt>
    <dgm:pt modelId="{D01542A1-DC44-49C3-9C5A-2BA29EC75F93}">
      <dgm:prSet custT="1"/>
      <dgm:spPr>
        <a:solidFill>
          <a:schemeClr val="tx2">
            <a:lumMod val="40000"/>
            <a:lumOff val="60000"/>
          </a:schemeClr>
        </a:solidFill>
      </dgm:spPr>
      <dgm:t>
        <a:bodyPr/>
        <a:lstStyle/>
        <a:p>
          <a:r>
            <a:rPr lang="en-US" sz="1200" kern="0" baseline="0" dirty="0" smtClean="0">
              <a:solidFill>
                <a:srgbClr val="5F5F5F"/>
              </a:solidFill>
              <a:latin typeface="+mn-lt"/>
              <a:ea typeface="+mn-ea"/>
              <a:cs typeface="+mn-cs"/>
            </a:rPr>
            <a:t>consolidate the planning phases with the Statistical Department defining priorities, activities, allocation of financial and human resources </a:t>
          </a:r>
          <a:endParaRPr lang="it-IT" sz="1200" kern="0" baseline="0" dirty="0" smtClean="0">
            <a:solidFill>
              <a:srgbClr val="5F5F5F"/>
            </a:solidFill>
            <a:latin typeface="+mn-lt"/>
            <a:ea typeface="+mn-ea"/>
            <a:cs typeface="+mn-cs"/>
          </a:endParaRPr>
        </a:p>
      </dgm:t>
    </dgm:pt>
    <dgm:pt modelId="{2F4D6870-47FA-41F2-AAE6-6E3B452017B6}" type="parTrans" cxnId="{04FD3DEC-8E80-48D0-AFD7-E9B235DE2E22}">
      <dgm:prSet/>
      <dgm:spPr/>
      <dgm:t>
        <a:bodyPr/>
        <a:lstStyle/>
        <a:p>
          <a:endParaRPr lang="it-IT"/>
        </a:p>
      </dgm:t>
    </dgm:pt>
    <dgm:pt modelId="{0600D4E0-A4E1-401E-946F-E585E7A6EAFA}" type="sibTrans" cxnId="{04FD3DEC-8E80-48D0-AFD7-E9B235DE2E22}">
      <dgm:prSet/>
      <dgm:spPr/>
      <dgm:t>
        <a:bodyPr/>
        <a:lstStyle/>
        <a:p>
          <a:endParaRPr lang="it-IT"/>
        </a:p>
      </dgm:t>
    </dgm:pt>
    <dgm:pt modelId="{47CCC738-AB80-4584-8CF5-9FE2FDB3C85F}">
      <dgm:prSet custT="1"/>
      <dgm:spPr>
        <a:solidFill>
          <a:srgbClr val="92D050"/>
        </a:solidFill>
      </dgm:spPr>
      <dgm:t>
        <a:bodyPr/>
        <a:lstStyle/>
        <a:p>
          <a:r>
            <a:rPr lang="en-US" sz="1200" kern="0" baseline="0" dirty="0" err="1" smtClean="0">
              <a:solidFill>
                <a:srgbClr val="5F5F5F"/>
              </a:solidFill>
              <a:latin typeface="+mn-lt"/>
              <a:ea typeface="+mn-ea"/>
              <a:cs typeface="+mn-cs"/>
            </a:rPr>
            <a:t>ensure the continuity of business operation throughout ICT monitored infrastructure (fast incident detection/resolution); </a:t>
          </a:r>
          <a:endParaRPr lang="it-IT" sz="1200" kern="0" baseline="0" dirty="0" err="1" smtClean="0">
            <a:solidFill>
              <a:srgbClr val="5F5F5F"/>
            </a:solidFill>
            <a:latin typeface="+mn-lt"/>
            <a:ea typeface="+mn-ea"/>
            <a:cs typeface="+mn-cs"/>
          </a:endParaRPr>
        </a:p>
      </dgm:t>
    </dgm:pt>
    <dgm:pt modelId="{17E54E51-01CA-4980-9A05-7E3125BE29CE}" type="parTrans" cxnId="{D36F888A-7D9F-4FD9-A303-9CE8B925D60E}">
      <dgm:prSet/>
      <dgm:spPr/>
      <dgm:t>
        <a:bodyPr/>
        <a:lstStyle/>
        <a:p>
          <a:endParaRPr lang="it-IT"/>
        </a:p>
      </dgm:t>
    </dgm:pt>
    <dgm:pt modelId="{AD2BDBA1-E4B4-4592-895A-5457E2A42800}" type="sibTrans" cxnId="{D36F888A-7D9F-4FD9-A303-9CE8B925D60E}">
      <dgm:prSet/>
      <dgm:spPr/>
      <dgm:t>
        <a:bodyPr/>
        <a:lstStyle/>
        <a:p>
          <a:endParaRPr lang="it-IT"/>
        </a:p>
      </dgm:t>
    </dgm:pt>
    <dgm:pt modelId="{A2D93FF7-C25B-4A26-A0D1-44DE3E5D7ED2}">
      <dgm:prSet custT="1"/>
      <dgm:spPr>
        <a:solidFill>
          <a:srgbClr val="92D050"/>
        </a:solidFill>
      </dgm:spPr>
      <dgm:t>
        <a:bodyPr/>
        <a:lstStyle/>
        <a:p>
          <a:endParaRPr lang="it-IT" sz="1200" kern="0" baseline="0" dirty="0" err="1" smtClean="0">
            <a:solidFill>
              <a:srgbClr val="5F5F5F"/>
            </a:solidFill>
            <a:latin typeface="+mn-lt"/>
            <a:ea typeface="+mn-ea"/>
            <a:cs typeface="+mn-cs"/>
          </a:endParaRPr>
        </a:p>
      </dgm:t>
    </dgm:pt>
    <dgm:pt modelId="{3065B71A-0C0F-4CAF-A55A-F66F2A984D83}" type="parTrans" cxnId="{97F417DB-3692-447C-92C1-15E929F75954}">
      <dgm:prSet/>
      <dgm:spPr/>
      <dgm:t>
        <a:bodyPr/>
        <a:lstStyle/>
        <a:p>
          <a:endParaRPr lang="it-IT"/>
        </a:p>
      </dgm:t>
    </dgm:pt>
    <dgm:pt modelId="{99A03051-13AA-405A-B029-E54F24193863}" type="sibTrans" cxnId="{97F417DB-3692-447C-92C1-15E929F75954}">
      <dgm:prSet/>
      <dgm:spPr/>
      <dgm:t>
        <a:bodyPr/>
        <a:lstStyle/>
        <a:p>
          <a:endParaRPr lang="it-IT"/>
        </a:p>
      </dgm:t>
    </dgm:pt>
    <dgm:pt modelId="{4D59832C-CCC9-41BB-B1CE-B04DD9D61F91}">
      <dgm:prSet custT="1"/>
      <dgm:spPr>
        <a:solidFill>
          <a:schemeClr val="accent6">
            <a:lumMod val="60000"/>
            <a:lumOff val="40000"/>
          </a:schemeClr>
        </a:solidFill>
      </dgm:spPr>
      <dgm:t>
        <a:bodyPr/>
        <a:lstStyle/>
        <a:p>
          <a:endParaRPr lang="it-IT" sz="1200" kern="0" baseline="0" dirty="0" smtClean="0">
            <a:solidFill>
              <a:srgbClr val="5F5F5F"/>
            </a:solidFill>
            <a:latin typeface="+mn-lt"/>
            <a:ea typeface="+mn-ea"/>
            <a:cs typeface="+mn-cs"/>
          </a:endParaRPr>
        </a:p>
      </dgm:t>
    </dgm:pt>
    <dgm:pt modelId="{690773F2-402D-4D0A-AA6E-B0DF2CBAD364}" type="parTrans" cxnId="{96D1F5EB-B136-453D-B7F8-BA28FA9B0ABB}">
      <dgm:prSet/>
      <dgm:spPr/>
      <dgm:t>
        <a:bodyPr/>
        <a:lstStyle/>
        <a:p>
          <a:endParaRPr lang="it-IT"/>
        </a:p>
      </dgm:t>
    </dgm:pt>
    <dgm:pt modelId="{76A48D38-34BB-48A6-91F2-E4B38292E18F}" type="sibTrans" cxnId="{96D1F5EB-B136-453D-B7F8-BA28FA9B0ABB}">
      <dgm:prSet/>
      <dgm:spPr/>
      <dgm:t>
        <a:bodyPr/>
        <a:lstStyle/>
        <a:p>
          <a:endParaRPr lang="it-IT"/>
        </a:p>
      </dgm:t>
    </dgm:pt>
    <dgm:pt modelId="{FB3E2C54-E006-4370-B593-4FC0BE0DD95E}">
      <dgm:prSet custT="1"/>
      <dgm:spPr>
        <a:solidFill>
          <a:schemeClr val="accent6">
            <a:lumMod val="60000"/>
            <a:lumOff val="40000"/>
          </a:schemeClr>
        </a:solidFill>
      </dgm:spPr>
      <dgm:t>
        <a:bodyPr/>
        <a:lstStyle/>
        <a:p>
          <a:endParaRPr lang="it-IT" sz="1200" kern="0" baseline="0" dirty="0" smtClean="0">
            <a:solidFill>
              <a:srgbClr val="5F5F5F"/>
            </a:solidFill>
            <a:latin typeface="+mn-lt"/>
            <a:ea typeface="+mn-ea"/>
            <a:cs typeface="+mn-cs"/>
          </a:endParaRPr>
        </a:p>
      </dgm:t>
    </dgm:pt>
    <dgm:pt modelId="{1DC48F04-CCEF-414A-BBE0-C97164558C6D}" type="sibTrans" cxnId="{40390A15-258F-4337-B6D8-BD188A26399E}">
      <dgm:prSet/>
      <dgm:spPr/>
      <dgm:t>
        <a:bodyPr/>
        <a:lstStyle/>
        <a:p>
          <a:endParaRPr lang="it-IT"/>
        </a:p>
      </dgm:t>
    </dgm:pt>
    <dgm:pt modelId="{EF7F1E9A-8C8D-4E07-957F-78F5FD3C4CF2}" type="parTrans" cxnId="{40390A15-258F-4337-B6D8-BD188A26399E}">
      <dgm:prSet/>
      <dgm:spPr/>
      <dgm:t>
        <a:bodyPr/>
        <a:lstStyle/>
        <a:p>
          <a:endParaRPr lang="it-IT"/>
        </a:p>
      </dgm:t>
    </dgm:pt>
    <dgm:pt modelId="{A1BFA46C-2E34-49BE-98F0-6FBCF26117F5}">
      <dgm:prSet custT="1"/>
      <dgm:spPr>
        <a:solidFill>
          <a:schemeClr val="accent6">
            <a:lumMod val="60000"/>
            <a:lumOff val="40000"/>
          </a:schemeClr>
        </a:solidFill>
      </dgm:spPr>
      <dgm:t>
        <a:bodyPr/>
        <a:lstStyle/>
        <a:p>
          <a:endParaRPr lang="it-IT" sz="1200" kern="0" baseline="0" dirty="0" smtClean="0">
            <a:solidFill>
              <a:srgbClr val="5F5F5F"/>
            </a:solidFill>
            <a:latin typeface="+mn-lt"/>
            <a:ea typeface="+mn-ea"/>
            <a:cs typeface="+mn-cs"/>
          </a:endParaRPr>
        </a:p>
      </dgm:t>
    </dgm:pt>
    <dgm:pt modelId="{9FA2F3E5-2163-4A32-9C12-56B0B0DA8CAA}" type="sibTrans" cxnId="{CF425663-C60D-468E-A6DB-8346BFF6BE38}">
      <dgm:prSet/>
      <dgm:spPr/>
      <dgm:t>
        <a:bodyPr/>
        <a:lstStyle/>
        <a:p>
          <a:endParaRPr lang="it-IT"/>
        </a:p>
      </dgm:t>
    </dgm:pt>
    <dgm:pt modelId="{94B111AD-D78D-4023-9072-EDBCE1A8BA9D}" type="parTrans" cxnId="{CF425663-C60D-468E-A6DB-8346BFF6BE38}">
      <dgm:prSet/>
      <dgm:spPr/>
      <dgm:t>
        <a:bodyPr/>
        <a:lstStyle/>
        <a:p>
          <a:endParaRPr lang="it-IT"/>
        </a:p>
      </dgm:t>
    </dgm:pt>
    <dgm:pt modelId="{C85C5F06-118D-4D04-BB50-AD1C220443AB}">
      <dgm:prSet phldrT="[Testo]"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5">
              <a:lumMod val="10000"/>
            </a:schemeClr>
          </a:solidFill>
        </a:ln>
      </dgm:spPr>
      <dgm:t>
        <a:bodyPr/>
        <a:lstStyle/>
        <a:p>
          <a:r>
            <a:rPr lang="en-US" sz="1200" kern="0" baseline="0" dirty="0" smtClean="0">
              <a:solidFill>
                <a:srgbClr val="5F5F5F"/>
              </a:solidFill>
              <a:latin typeface="+mn-lt"/>
              <a:ea typeface="+mn-ea"/>
              <a:cs typeface="+mn-cs"/>
            </a:rPr>
            <a:t>assure the governance of ICT configuration items throughout </a:t>
          </a:r>
          <a:r>
            <a:rPr lang="it-IT" sz="1200" kern="0" baseline="0" dirty="0" smtClean="0">
              <a:solidFill>
                <a:srgbClr val="5F5F5F"/>
              </a:solidFill>
              <a:latin typeface="+mn-lt"/>
              <a:ea typeface="+mn-ea"/>
              <a:cs typeface="+mn-cs"/>
            </a:rPr>
            <a:t>a </a:t>
          </a:r>
          <a:r>
            <a:rPr lang="it-IT" sz="1200" kern="0" baseline="0" dirty="0" err="1" smtClean="0">
              <a:solidFill>
                <a:srgbClr val="5F5F5F"/>
              </a:solidFill>
              <a:latin typeface="+mn-lt"/>
              <a:ea typeface="+mn-ea"/>
              <a:cs typeface="+mn-cs"/>
            </a:rPr>
            <a:t>Configuration</a:t>
          </a:r>
          <a:r>
            <a:rPr lang="it-IT" sz="1200" kern="0" baseline="0" dirty="0" smtClean="0">
              <a:solidFill>
                <a:srgbClr val="5F5F5F"/>
              </a:solidFill>
              <a:latin typeface="+mn-lt"/>
              <a:ea typeface="+mn-ea"/>
              <a:cs typeface="+mn-cs"/>
            </a:rPr>
            <a:t> Management Data Base (CMDB</a:t>
          </a:r>
          <a:r>
            <a:rPr lang="it-IT" sz="1200" kern="0" baseline="0" dirty="0" smtClean="0">
              <a:solidFill>
                <a:srgbClr val="5F5F5F"/>
              </a:solidFill>
              <a:latin typeface="+mn-lt"/>
              <a:ea typeface="+mn-ea"/>
              <a:cs typeface="+mn-cs"/>
            </a:rPr>
            <a:t>);</a:t>
          </a:r>
          <a:r>
            <a:rPr lang="en-US" sz="1200" kern="0" baseline="0" dirty="0" smtClean="0">
              <a:solidFill>
                <a:srgbClr val="5F5F5F"/>
              </a:solidFill>
              <a:latin typeface="+mn-lt"/>
              <a:ea typeface="+mn-ea"/>
              <a:cs typeface="+mn-cs"/>
            </a:rPr>
            <a:t>	</a:t>
          </a:r>
          <a:endParaRPr lang="en-US" sz="1200" kern="0" baseline="0" dirty="0">
            <a:solidFill>
              <a:srgbClr val="5F5F5F"/>
            </a:solidFill>
            <a:latin typeface="+mn-lt"/>
            <a:ea typeface="+mn-ea"/>
            <a:cs typeface="+mn-cs"/>
          </a:endParaRPr>
        </a:p>
      </dgm:t>
    </dgm:pt>
    <dgm:pt modelId="{D6B30FEA-70FE-4595-BB31-4FA84742D9F9}" type="sibTrans" cxnId="{32E9629F-4B70-4951-A909-4C9D0C6C400E}">
      <dgm:prSet/>
      <dgm:spPr/>
      <dgm:t>
        <a:bodyPr/>
        <a:lstStyle/>
        <a:p>
          <a:endParaRPr lang="en-US"/>
        </a:p>
      </dgm:t>
    </dgm:pt>
    <dgm:pt modelId="{4EE2E273-E4D8-41CC-9817-2B49ABEC7CA5}" type="parTrans" cxnId="{32E9629F-4B70-4951-A909-4C9D0C6C400E}">
      <dgm:prSet/>
      <dgm:spPr/>
      <dgm:t>
        <a:bodyPr/>
        <a:lstStyle/>
        <a:p>
          <a:endParaRPr lang="en-US"/>
        </a:p>
      </dgm:t>
    </dgm:pt>
    <dgm:pt modelId="{6C6F9F07-0B0B-4C0C-BC91-E47627082E79}">
      <dgm:prSet phldrT="[Testo]"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5">
              <a:lumMod val="10000"/>
            </a:schemeClr>
          </a:solidFill>
        </a:ln>
      </dgm:spPr>
      <dgm:t>
        <a:bodyPr/>
        <a:lstStyle/>
        <a:p>
          <a:endParaRPr lang="en-US" sz="1200" kern="0" baseline="0" dirty="0">
            <a:solidFill>
              <a:srgbClr val="5F5F5F"/>
            </a:solidFill>
            <a:latin typeface="+mn-lt"/>
            <a:ea typeface="+mn-ea"/>
            <a:cs typeface="+mn-cs"/>
          </a:endParaRPr>
        </a:p>
      </dgm:t>
    </dgm:pt>
    <dgm:pt modelId="{70F6050E-4C0D-4496-8F4E-8C0C28B9F608}" type="parTrans" cxnId="{39638E19-92AF-488F-9580-9010B7858AFC}">
      <dgm:prSet/>
      <dgm:spPr/>
      <dgm:t>
        <a:bodyPr/>
        <a:lstStyle/>
        <a:p>
          <a:endParaRPr lang="it-IT"/>
        </a:p>
      </dgm:t>
    </dgm:pt>
    <dgm:pt modelId="{82786586-2384-4320-87C2-8AD7946D3C36}" type="sibTrans" cxnId="{39638E19-92AF-488F-9580-9010B7858AFC}">
      <dgm:prSet/>
      <dgm:spPr/>
      <dgm:t>
        <a:bodyPr/>
        <a:lstStyle/>
        <a:p>
          <a:endParaRPr lang="it-IT"/>
        </a:p>
      </dgm:t>
    </dgm:pt>
    <dgm:pt modelId="{88C244CB-386E-4442-AD6F-027AE7A29626}">
      <dgm:prSet phldrT="[Testo]"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5">
              <a:lumMod val="10000"/>
            </a:schemeClr>
          </a:solidFill>
        </a:ln>
      </dgm:spPr>
      <dgm:t>
        <a:bodyPr/>
        <a:lstStyle/>
        <a:p>
          <a:endParaRPr lang="en-US" sz="1200" kern="0" baseline="0" dirty="0">
            <a:solidFill>
              <a:srgbClr val="5F5F5F"/>
            </a:solidFill>
            <a:latin typeface="+mn-lt"/>
            <a:ea typeface="+mn-ea"/>
            <a:cs typeface="+mn-cs"/>
          </a:endParaRPr>
        </a:p>
      </dgm:t>
    </dgm:pt>
    <dgm:pt modelId="{6F0C0EB0-B990-4927-9901-93C875C7F809}" type="parTrans" cxnId="{403CA2A6-9BC2-40DD-92E0-5AB71064AEB3}">
      <dgm:prSet/>
      <dgm:spPr/>
      <dgm:t>
        <a:bodyPr/>
        <a:lstStyle/>
        <a:p>
          <a:endParaRPr lang="it-IT"/>
        </a:p>
      </dgm:t>
    </dgm:pt>
    <dgm:pt modelId="{D04529CF-D7BB-4AB8-A90B-17AF10811CCF}" type="sibTrans" cxnId="{403CA2A6-9BC2-40DD-92E0-5AB71064AEB3}">
      <dgm:prSet/>
      <dgm:spPr/>
      <dgm:t>
        <a:bodyPr/>
        <a:lstStyle/>
        <a:p>
          <a:endParaRPr lang="it-IT"/>
        </a:p>
      </dgm:t>
    </dgm:pt>
    <dgm:pt modelId="{BEA8D471-9661-45BB-903B-DED3028C9725}">
      <dgm:prSet phldrT="[Testo]"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5">
              <a:lumMod val="10000"/>
            </a:schemeClr>
          </a:solidFill>
        </a:ln>
      </dgm:spPr>
      <dgm:t>
        <a:bodyPr/>
        <a:lstStyle/>
        <a:p>
          <a:endParaRPr lang="en-US" sz="1200" kern="0" baseline="0" dirty="0">
            <a:solidFill>
              <a:srgbClr val="5F5F5F"/>
            </a:solidFill>
            <a:latin typeface="+mn-lt"/>
            <a:ea typeface="+mn-ea"/>
            <a:cs typeface="+mn-cs"/>
          </a:endParaRPr>
        </a:p>
      </dgm:t>
    </dgm:pt>
    <dgm:pt modelId="{EA4819AA-A298-40B8-9B47-1061B97C46C0}" type="parTrans" cxnId="{19685D19-50DF-4B77-B460-927AB05E415E}">
      <dgm:prSet/>
      <dgm:spPr/>
      <dgm:t>
        <a:bodyPr/>
        <a:lstStyle/>
        <a:p>
          <a:endParaRPr lang="it-IT"/>
        </a:p>
      </dgm:t>
    </dgm:pt>
    <dgm:pt modelId="{7E084117-5229-46A7-911C-0678A5549C1B}" type="sibTrans" cxnId="{19685D19-50DF-4B77-B460-927AB05E415E}">
      <dgm:prSet/>
      <dgm:spPr/>
      <dgm:t>
        <a:bodyPr/>
        <a:lstStyle/>
        <a:p>
          <a:endParaRPr lang="it-IT"/>
        </a:p>
      </dgm:t>
    </dgm:pt>
    <dgm:pt modelId="{67F1E58A-6839-4BC3-A274-F8DEC2248DCF}">
      <dgm:prSet phldrT="[Testo]"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5">
              <a:lumMod val="10000"/>
            </a:schemeClr>
          </a:solidFill>
        </a:ln>
      </dgm:spPr>
      <dgm:t>
        <a:bodyPr/>
        <a:lstStyle/>
        <a:p>
          <a:r>
            <a:rPr lang="en-US" sz="1200" kern="0" baseline="0" dirty="0" smtClean="0">
              <a:solidFill>
                <a:srgbClr val="5F5F5F"/>
              </a:solidFill>
              <a:latin typeface="+mn-lt"/>
              <a:ea typeface="+mn-ea"/>
              <a:cs typeface="+mn-cs"/>
            </a:rPr>
            <a:t>standardize the release of ICT Application and ensure the performance of testing &amp; quality control procedures.</a:t>
          </a:r>
          <a:endParaRPr lang="en-US" sz="1200" kern="0" baseline="0" dirty="0">
            <a:solidFill>
              <a:srgbClr val="5F5F5F"/>
            </a:solidFill>
            <a:latin typeface="+mn-lt"/>
            <a:ea typeface="+mn-ea"/>
            <a:cs typeface="+mn-cs"/>
          </a:endParaRPr>
        </a:p>
      </dgm:t>
    </dgm:pt>
    <dgm:pt modelId="{CB121EF5-5DDB-40CE-8010-2E5D2D175311}" type="parTrans" cxnId="{BD807EAE-4AF0-4BD3-BB82-85420475A844}">
      <dgm:prSet/>
      <dgm:spPr/>
      <dgm:t>
        <a:bodyPr/>
        <a:lstStyle/>
        <a:p>
          <a:endParaRPr lang="it-IT"/>
        </a:p>
      </dgm:t>
    </dgm:pt>
    <dgm:pt modelId="{112A0ED6-F534-4B05-9845-B352753FEC4C}" type="sibTrans" cxnId="{BD807EAE-4AF0-4BD3-BB82-85420475A844}">
      <dgm:prSet/>
      <dgm:spPr/>
      <dgm:t>
        <a:bodyPr/>
        <a:lstStyle/>
        <a:p>
          <a:endParaRPr lang="it-IT"/>
        </a:p>
      </dgm:t>
    </dgm:pt>
    <dgm:pt modelId="{9E02F880-4C95-4929-8766-0A9A2F45EEAE}" type="pres">
      <dgm:prSet presAssocID="{0F82B13E-2BD4-4D06-B885-EC6AB09A15DD}" presName="Name0" presStyleCnt="0">
        <dgm:presLayoutVars>
          <dgm:dir/>
          <dgm:resizeHandles val="exact"/>
        </dgm:presLayoutVars>
      </dgm:prSet>
      <dgm:spPr/>
      <dgm:t>
        <a:bodyPr/>
        <a:lstStyle/>
        <a:p>
          <a:endParaRPr lang="en-US"/>
        </a:p>
      </dgm:t>
    </dgm:pt>
    <dgm:pt modelId="{414F8492-9C49-404A-B84E-6990B46ED012}" type="pres">
      <dgm:prSet presAssocID="{364A8F35-8A2D-4698-B215-49C884BCDA6A}" presName="node" presStyleLbl="node1" presStyleIdx="0" presStyleCnt="3" custLinFactNeighborX="55976">
        <dgm:presLayoutVars>
          <dgm:bulletEnabled val="1"/>
        </dgm:presLayoutVars>
      </dgm:prSet>
      <dgm:spPr/>
      <dgm:t>
        <a:bodyPr/>
        <a:lstStyle/>
        <a:p>
          <a:endParaRPr lang="en-US"/>
        </a:p>
      </dgm:t>
    </dgm:pt>
    <dgm:pt modelId="{6955DCDA-D784-4BCA-8DB5-D58D86526701}" type="pres">
      <dgm:prSet presAssocID="{2B48BB5F-8DB2-4D58-9A6E-0C4178CF6371}" presName="sibTrans" presStyleCnt="0"/>
      <dgm:spPr/>
    </dgm:pt>
    <dgm:pt modelId="{C0F85A57-BAD1-4974-ADE9-287587750541}" type="pres">
      <dgm:prSet presAssocID="{C5E95D2B-FB0A-4774-96F9-9E77D5BD51BB}" presName="node" presStyleLbl="node1" presStyleIdx="1" presStyleCnt="3" custScaleX="106191">
        <dgm:presLayoutVars>
          <dgm:bulletEnabled val="1"/>
        </dgm:presLayoutVars>
      </dgm:prSet>
      <dgm:spPr/>
      <dgm:t>
        <a:bodyPr/>
        <a:lstStyle/>
        <a:p>
          <a:endParaRPr lang="en-US"/>
        </a:p>
      </dgm:t>
    </dgm:pt>
    <dgm:pt modelId="{77C13353-364A-4635-839A-BEF3FEB27D10}" type="pres">
      <dgm:prSet presAssocID="{2D830DE7-B74C-4993-A307-575B4889AF96}" presName="sibTrans" presStyleCnt="0"/>
      <dgm:spPr/>
    </dgm:pt>
    <dgm:pt modelId="{D7AA53B1-770E-4213-AAA1-8CE032563E99}" type="pres">
      <dgm:prSet presAssocID="{52D41FF1-A50E-4455-A641-5AD198E83FEC}" presName="node" presStyleLbl="node1" presStyleIdx="2" presStyleCnt="3" custLinFactNeighborX="-2585" custLinFactNeighborY="-1534">
        <dgm:presLayoutVars>
          <dgm:bulletEnabled val="1"/>
        </dgm:presLayoutVars>
      </dgm:prSet>
      <dgm:spPr/>
      <dgm:t>
        <a:bodyPr/>
        <a:lstStyle/>
        <a:p>
          <a:endParaRPr lang="en-US"/>
        </a:p>
      </dgm:t>
    </dgm:pt>
  </dgm:ptLst>
  <dgm:cxnLst>
    <dgm:cxn modelId="{403CA2A6-9BC2-40DD-92E0-5AB71064AEB3}" srcId="{52D41FF1-A50E-4455-A641-5AD198E83FEC}" destId="{88C244CB-386E-4442-AD6F-027AE7A29626}" srcOrd="3" destOrd="0" parTransId="{6F0C0EB0-B990-4927-9901-93C875C7F809}" sibTransId="{D04529CF-D7BB-4AB8-A90B-17AF10811CCF}"/>
    <dgm:cxn modelId="{E987587D-26D3-41AC-AFF1-09B747EAB8C5}" type="presOf" srcId="{BEA8D471-9661-45BB-903B-DED3028C9725}" destId="{D7AA53B1-770E-4213-AAA1-8CE032563E99}" srcOrd="0" destOrd="3" presId="urn:microsoft.com/office/officeart/2005/8/layout/hList6"/>
    <dgm:cxn modelId="{B9F0606F-2B3B-43A3-9B27-08B4E03E59C6}" type="presOf" srcId="{6C6F9F07-0B0B-4C0C-BC91-E47627082E79}" destId="{D7AA53B1-770E-4213-AAA1-8CE032563E99}" srcOrd="0" destOrd="5" presId="urn:microsoft.com/office/officeart/2005/8/layout/hList6"/>
    <dgm:cxn modelId="{1252D013-DF59-48F6-AE99-3BC5D29387F5}" type="presOf" srcId="{DDB6B47A-AEB2-419F-836C-A8BF7289ABD8}" destId="{414F8492-9C49-404A-B84E-6990B46ED012}" srcOrd="0" destOrd="1" presId="urn:microsoft.com/office/officeart/2005/8/layout/hList6"/>
    <dgm:cxn modelId="{A45BD808-BEF5-497C-B55D-4E627E08263D}" type="presOf" srcId="{F6D3C842-EB1E-422B-828C-B954CDAC210F}" destId="{414F8492-9C49-404A-B84E-6990B46ED012}" srcOrd="0" destOrd="2" presId="urn:microsoft.com/office/officeart/2005/8/layout/hList6"/>
    <dgm:cxn modelId="{5F3D7292-CC87-4FA3-997A-1B4937285F79}" type="presOf" srcId="{364A8F35-8A2D-4698-B215-49C884BCDA6A}" destId="{414F8492-9C49-404A-B84E-6990B46ED012}" srcOrd="0" destOrd="0" presId="urn:microsoft.com/office/officeart/2005/8/layout/hList6"/>
    <dgm:cxn modelId="{015B954D-77A4-4862-88AC-79B2A85A4F65}" type="presOf" srcId="{4D59832C-CCC9-41BB-B1CE-B04DD9D61F91}" destId="{D7AA53B1-770E-4213-AAA1-8CE032563E99}" srcOrd="0" destOrd="8" presId="urn:microsoft.com/office/officeart/2005/8/layout/hList6"/>
    <dgm:cxn modelId="{A9568ADA-039D-4D52-8837-DF91EAF0E440}" type="presOf" srcId="{88C244CB-386E-4442-AD6F-027AE7A29626}" destId="{D7AA53B1-770E-4213-AAA1-8CE032563E99}" srcOrd="0" destOrd="4" presId="urn:microsoft.com/office/officeart/2005/8/layout/hList6"/>
    <dgm:cxn modelId="{7861F784-D263-4B8B-8524-C01D283AB990}" type="presOf" srcId="{67F1E58A-6839-4BC3-A274-F8DEC2248DCF}" destId="{D7AA53B1-770E-4213-AAA1-8CE032563E99}" srcOrd="0" destOrd="2" presId="urn:microsoft.com/office/officeart/2005/8/layout/hList6"/>
    <dgm:cxn modelId="{19685D19-50DF-4B77-B460-927AB05E415E}" srcId="{52D41FF1-A50E-4455-A641-5AD198E83FEC}" destId="{BEA8D471-9661-45BB-903B-DED3028C9725}" srcOrd="2" destOrd="0" parTransId="{EA4819AA-A298-40B8-9B47-1061B97C46C0}" sibTransId="{7E084117-5229-46A7-911C-0678A5549C1B}"/>
    <dgm:cxn modelId="{A3CEF7AA-0D30-4BC6-B63C-3C886840EE1D}" srcId="{0F82B13E-2BD4-4D06-B885-EC6AB09A15DD}" destId="{364A8F35-8A2D-4698-B215-49C884BCDA6A}" srcOrd="0" destOrd="0" parTransId="{D12BEFAA-1D56-4731-991A-B9D9DA86E0C6}" sibTransId="{2B48BB5F-8DB2-4D58-9A6E-0C4178CF6371}"/>
    <dgm:cxn modelId="{FFF304E6-BB37-48B6-939A-A81B1F43B82B}" type="presOf" srcId="{C5E95D2B-FB0A-4774-96F9-9E77D5BD51BB}" destId="{C0F85A57-BAD1-4974-ADE9-287587750541}" srcOrd="0" destOrd="0" presId="urn:microsoft.com/office/officeart/2005/8/layout/hList6"/>
    <dgm:cxn modelId="{6AACA270-C71A-4D60-A320-7748B553D168}" srcId="{C5E95D2B-FB0A-4774-96F9-9E77D5BD51BB}" destId="{B9405EEA-E9F9-4E50-B1AE-F33AAC5D9BFD}" srcOrd="2" destOrd="0" parTransId="{F98432F6-8AD9-4E4C-A447-488CD460DFAE}" sibTransId="{25E6FF87-50A1-4669-B168-074E3CD14577}"/>
    <dgm:cxn modelId="{85D16236-7B1B-4498-81D1-728E6BD660DD}" type="presOf" srcId="{B9405EEA-E9F9-4E50-B1AE-F33AAC5D9BFD}" destId="{C0F85A57-BAD1-4974-ADE9-287587750541}" srcOrd="0" destOrd="3" presId="urn:microsoft.com/office/officeart/2005/8/layout/hList6"/>
    <dgm:cxn modelId="{40390A15-258F-4337-B6D8-BD188A26399E}" srcId="{52D41FF1-A50E-4455-A641-5AD198E83FEC}" destId="{FB3E2C54-E006-4370-B593-4FC0BE0DD95E}" srcOrd="6" destOrd="0" parTransId="{EF7F1E9A-8C8D-4E07-957F-78F5FD3C4CF2}" sibTransId="{1DC48F04-CCEF-414A-BBE0-C97164558C6D}"/>
    <dgm:cxn modelId="{686CF7E0-42A8-4613-BBBE-D365AB059557}" type="presOf" srcId="{FB3E2C54-E006-4370-B593-4FC0BE0DD95E}" destId="{D7AA53B1-770E-4213-AAA1-8CE032563E99}" srcOrd="0" destOrd="7" presId="urn:microsoft.com/office/officeart/2005/8/layout/hList6"/>
    <dgm:cxn modelId="{04FD3DEC-8E80-48D0-AFD7-E9B235DE2E22}" srcId="{364A8F35-8A2D-4698-B215-49C884BCDA6A}" destId="{D01542A1-DC44-49C3-9C5A-2BA29EC75F93}" srcOrd="2" destOrd="0" parTransId="{2F4D6870-47FA-41F2-AAE6-6E3B452017B6}" sibTransId="{0600D4E0-A4E1-401E-946F-E585E7A6EAFA}"/>
    <dgm:cxn modelId="{8224E1F8-7AA8-41C8-B803-F170D5B6ECA1}" srcId="{364A8F35-8A2D-4698-B215-49C884BCDA6A}" destId="{F6D3C842-EB1E-422B-828C-B954CDAC210F}" srcOrd="1" destOrd="0" parTransId="{704A7CBA-6562-4729-9DBD-2B4D6B3C2339}" sibTransId="{A6E9A605-EDE1-44D9-A934-2C1B35312C06}"/>
    <dgm:cxn modelId="{32E9629F-4B70-4951-A909-4C9D0C6C400E}" srcId="{52D41FF1-A50E-4455-A641-5AD198E83FEC}" destId="{C85C5F06-118D-4D04-BB50-AD1C220443AB}" srcOrd="0" destOrd="0" parTransId="{4EE2E273-E4D8-41CC-9817-2B49ABEC7CA5}" sibTransId="{D6B30FEA-70FE-4595-BB31-4FA84742D9F9}"/>
    <dgm:cxn modelId="{39638E19-92AF-488F-9580-9010B7858AFC}" srcId="{52D41FF1-A50E-4455-A641-5AD198E83FEC}" destId="{6C6F9F07-0B0B-4C0C-BC91-E47627082E79}" srcOrd="4" destOrd="0" parTransId="{70F6050E-4C0D-4496-8F4E-8C0C28B9F608}" sibTransId="{82786586-2384-4320-87C2-8AD7946D3C36}"/>
    <dgm:cxn modelId="{96D1F5EB-B136-453D-B7F8-BA28FA9B0ABB}" srcId="{52D41FF1-A50E-4455-A641-5AD198E83FEC}" destId="{4D59832C-CCC9-41BB-B1CE-B04DD9D61F91}" srcOrd="7" destOrd="0" parTransId="{690773F2-402D-4D0A-AA6E-B0DF2CBAD364}" sibTransId="{76A48D38-34BB-48A6-91F2-E4B38292E18F}"/>
    <dgm:cxn modelId="{BA79636E-44EE-482B-91B8-EFDAC37A906B}" type="presOf" srcId="{47CCC738-AB80-4584-8CF5-9FE2FDB3C85F}" destId="{C0F85A57-BAD1-4974-ADE9-287587750541}" srcOrd="0" destOrd="1" presId="urn:microsoft.com/office/officeart/2005/8/layout/hList6"/>
    <dgm:cxn modelId="{A17E8B8E-BA3D-41BF-9ED0-070203BA0D7E}" srcId="{0F82B13E-2BD4-4D06-B885-EC6AB09A15DD}" destId="{C5E95D2B-FB0A-4774-96F9-9E77D5BD51BB}" srcOrd="1" destOrd="0" parTransId="{AC6BAC5F-B4BA-48D1-A662-C45EDB14A69E}" sibTransId="{2D830DE7-B74C-4993-A307-575B4889AF96}"/>
    <dgm:cxn modelId="{97F417DB-3692-447C-92C1-15E929F75954}" srcId="{C5E95D2B-FB0A-4774-96F9-9E77D5BD51BB}" destId="{A2D93FF7-C25B-4A26-A0D1-44DE3E5D7ED2}" srcOrd="1" destOrd="0" parTransId="{3065B71A-0C0F-4CAF-A55A-F66F2A984D83}" sibTransId="{99A03051-13AA-405A-B029-E54F24193863}"/>
    <dgm:cxn modelId="{3C964EED-8B78-4708-958F-04611F3E5FC2}" type="presOf" srcId="{A1BFA46C-2E34-49BE-98F0-6FBCF26117F5}" destId="{D7AA53B1-770E-4213-AAA1-8CE032563E99}" srcOrd="0" destOrd="6" presId="urn:microsoft.com/office/officeart/2005/8/layout/hList6"/>
    <dgm:cxn modelId="{1357D483-199E-4CD6-8C33-2F4A3FE75FD1}" type="presOf" srcId="{52D41FF1-A50E-4455-A641-5AD198E83FEC}" destId="{D7AA53B1-770E-4213-AAA1-8CE032563E99}" srcOrd="0" destOrd="0" presId="urn:microsoft.com/office/officeart/2005/8/layout/hList6"/>
    <dgm:cxn modelId="{ACF0FD33-EEE7-45D6-A0E4-CFFEBFE09EE6}" type="presOf" srcId="{0F82B13E-2BD4-4D06-B885-EC6AB09A15DD}" destId="{9E02F880-4C95-4929-8766-0A9A2F45EEAE}" srcOrd="0" destOrd="0" presId="urn:microsoft.com/office/officeart/2005/8/layout/hList6"/>
    <dgm:cxn modelId="{A41BB2D8-8CB1-4165-A417-12B72943FBEE}" type="presOf" srcId="{D01542A1-DC44-49C3-9C5A-2BA29EC75F93}" destId="{414F8492-9C49-404A-B84E-6990B46ED012}" srcOrd="0" destOrd="3" presId="urn:microsoft.com/office/officeart/2005/8/layout/hList6"/>
    <dgm:cxn modelId="{F61CD0C9-0E9F-4765-B3D9-F5CC1D57810D}" srcId="{0F82B13E-2BD4-4D06-B885-EC6AB09A15DD}" destId="{52D41FF1-A50E-4455-A641-5AD198E83FEC}" srcOrd="2" destOrd="0" parTransId="{203353D5-2848-48E6-9D58-C4700BF9EA1E}" sibTransId="{93848046-B443-478F-B610-52322F7303C9}"/>
    <dgm:cxn modelId="{C6FC5055-DC23-43A5-A0CC-70E6358181CC}" type="presOf" srcId="{A2D93FF7-C25B-4A26-A0D1-44DE3E5D7ED2}" destId="{C0F85A57-BAD1-4974-ADE9-287587750541}" srcOrd="0" destOrd="2" presId="urn:microsoft.com/office/officeart/2005/8/layout/hList6"/>
    <dgm:cxn modelId="{BD807EAE-4AF0-4BD3-BB82-85420475A844}" srcId="{52D41FF1-A50E-4455-A641-5AD198E83FEC}" destId="{67F1E58A-6839-4BC3-A274-F8DEC2248DCF}" srcOrd="1" destOrd="0" parTransId="{CB121EF5-5DDB-40CE-8010-2E5D2D175311}" sibTransId="{112A0ED6-F534-4B05-9845-B352753FEC4C}"/>
    <dgm:cxn modelId="{CF425663-C60D-468E-A6DB-8346BFF6BE38}" srcId="{52D41FF1-A50E-4455-A641-5AD198E83FEC}" destId="{A1BFA46C-2E34-49BE-98F0-6FBCF26117F5}" srcOrd="5" destOrd="0" parTransId="{94B111AD-D78D-4023-9072-EDBCE1A8BA9D}" sibTransId="{9FA2F3E5-2163-4A32-9C12-56B0B0DA8CAA}"/>
    <dgm:cxn modelId="{D36F888A-7D9F-4FD9-A303-9CE8B925D60E}" srcId="{C5E95D2B-FB0A-4774-96F9-9E77D5BD51BB}" destId="{47CCC738-AB80-4584-8CF5-9FE2FDB3C85F}" srcOrd="0" destOrd="0" parTransId="{17E54E51-01CA-4980-9A05-7E3125BE29CE}" sibTransId="{AD2BDBA1-E4B4-4592-895A-5457E2A42800}"/>
    <dgm:cxn modelId="{C98A9A74-6DFD-4561-AD63-D2701339EA73}" srcId="{364A8F35-8A2D-4698-B215-49C884BCDA6A}" destId="{DDB6B47A-AEB2-419F-836C-A8BF7289ABD8}" srcOrd="0" destOrd="0" parTransId="{BEE04B2E-7F0B-4E95-9D2A-38727B2BF076}" sibTransId="{0BECBEEA-BEF6-481D-9417-2D8FE0752D6C}"/>
    <dgm:cxn modelId="{6E765410-171F-40DA-B4D7-7BF82FD2E4F9}" type="presOf" srcId="{C85C5F06-118D-4D04-BB50-AD1C220443AB}" destId="{D7AA53B1-770E-4213-AAA1-8CE032563E99}" srcOrd="0" destOrd="1" presId="urn:microsoft.com/office/officeart/2005/8/layout/hList6"/>
    <dgm:cxn modelId="{ED8289BE-F964-4D4A-9F2B-96F3ECACA3B5}" type="presParOf" srcId="{9E02F880-4C95-4929-8766-0A9A2F45EEAE}" destId="{414F8492-9C49-404A-B84E-6990B46ED012}" srcOrd="0" destOrd="0" presId="urn:microsoft.com/office/officeart/2005/8/layout/hList6"/>
    <dgm:cxn modelId="{1A73295C-23BF-407E-B38E-3AC3CB0911B3}" type="presParOf" srcId="{9E02F880-4C95-4929-8766-0A9A2F45EEAE}" destId="{6955DCDA-D784-4BCA-8DB5-D58D86526701}" srcOrd="1" destOrd="0" presId="urn:microsoft.com/office/officeart/2005/8/layout/hList6"/>
    <dgm:cxn modelId="{9005DE8A-7D09-4061-A618-643B309FADA3}" type="presParOf" srcId="{9E02F880-4C95-4929-8766-0A9A2F45EEAE}" destId="{C0F85A57-BAD1-4974-ADE9-287587750541}" srcOrd="2" destOrd="0" presId="urn:microsoft.com/office/officeart/2005/8/layout/hList6"/>
    <dgm:cxn modelId="{2ABF4996-C4CB-4BB7-9111-0A20A577ABEE}" type="presParOf" srcId="{9E02F880-4C95-4929-8766-0A9A2F45EEAE}" destId="{77C13353-364A-4635-839A-BEF3FEB27D10}" srcOrd="3" destOrd="0" presId="urn:microsoft.com/office/officeart/2005/8/layout/hList6"/>
    <dgm:cxn modelId="{EF01D41A-AA81-4EA7-BA12-35A6686F4E70}" type="presParOf" srcId="{9E02F880-4C95-4929-8766-0A9A2F45EEAE}" destId="{D7AA53B1-770E-4213-AAA1-8CE032563E9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F8492-9C49-404A-B84E-6990B46ED012}">
      <dsp:nvSpPr>
        <dsp:cNvPr id="0" name=""/>
        <dsp:cNvSpPr/>
      </dsp:nvSpPr>
      <dsp:spPr>
        <a:xfrm rot="16200000">
          <a:off x="-176192" y="292796"/>
          <a:ext cx="3262312" cy="2676718"/>
        </a:xfrm>
        <a:prstGeom prst="flowChartManualOperation">
          <a:avLst/>
        </a:prstGeom>
        <a:solidFill>
          <a:schemeClr val="tx2">
            <a:lumMod val="40000"/>
            <a:lumOff val="6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it-IT" sz="1600" b="1" kern="1200" baseline="0" dirty="0" smtClean="0">
              <a:solidFill>
                <a:srgbClr val="7F142A"/>
              </a:solidFill>
              <a:latin typeface="Arial" pitchFamily="34" charset="0"/>
              <a:ea typeface="+mn-ea"/>
              <a:cs typeface="+mn-cs"/>
            </a:rPr>
            <a:t>Service </a:t>
          </a:r>
          <a:r>
            <a:rPr lang="it-IT" sz="1600" b="1" kern="1200" baseline="0" dirty="0" err="1" smtClean="0">
              <a:solidFill>
                <a:srgbClr val="7F142A"/>
              </a:solidFill>
              <a:latin typeface="Arial" pitchFamily="34" charset="0"/>
              <a:ea typeface="+mn-ea"/>
              <a:cs typeface="+mn-cs"/>
            </a:rPr>
            <a:t>strategy</a:t>
          </a:r>
          <a:r>
            <a:rPr lang="it-IT" sz="1600" b="1" kern="1200" baseline="0" dirty="0" smtClean="0">
              <a:solidFill>
                <a:srgbClr val="7F142A"/>
              </a:solidFill>
              <a:latin typeface="Arial" pitchFamily="34" charset="0"/>
              <a:ea typeface="+mn-ea"/>
              <a:cs typeface="+mn-cs"/>
            </a:rPr>
            <a:t> </a:t>
          </a:r>
          <a:endParaRPr lang="en-US" sz="1600" b="1" kern="1200" baseline="0" dirty="0">
            <a:solidFill>
              <a:srgbClr val="7F142A"/>
            </a:solidFill>
            <a:latin typeface="Arial" pitchFamily="34" charset="0"/>
            <a:ea typeface="+mn-ea"/>
            <a:cs typeface="+mn-cs"/>
          </a:endParaRPr>
        </a:p>
        <a:p>
          <a:pPr marL="114300" lvl="1" indent="-114300" algn="l" defTabSz="533400">
            <a:lnSpc>
              <a:spcPct val="90000"/>
            </a:lnSpc>
            <a:spcBef>
              <a:spcPct val="0"/>
            </a:spcBef>
            <a:spcAft>
              <a:spcPct val="15000"/>
            </a:spcAft>
            <a:buChar char="••"/>
          </a:pPr>
          <a:r>
            <a:rPr lang="en-US" sz="1200" kern="0" baseline="0" dirty="0" smtClean="0">
              <a:solidFill>
                <a:srgbClr val="5F5F5F"/>
              </a:solidFill>
              <a:latin typeface="+mn-lt"/>
              <a:ea typeface="+mn-ea"/>
              <a:cs typeface="+mn-cs"/>
            </a:rPr>
            <a:t>align all players to ICT Standards and guidelines (ICT Architecture). </a:t>
          </a:r>
          <a:endParaRPr lang="en-US" sz="1200" kern="0" baseline="0" dirty="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r>
            <a:rPr lang="en-US" sz="1200" kern="0" baseline="0" smtClean="0">
              <a:solidFill>
                <a:srgbClr val="5F5F5F"/>
              </a:solidFill>
              <a:latin typeface="+mn-lt"/>
              <a:ea typeface="+mn-ea"/>
              <a:cs typeface="+mn-cs"/>
            </a:rPr>
            <a:t>create a service and portfolio catalogue to support statistical environment;</a:t>
          </a:r>
          <a:endParaRPr lang="it-IT" sz="1200" kern="0" baseline="0" smtClean="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r>
            <a:rPr lang="en-US" sz="1200" kern="0" baseline="0" dirty="0" smtClean="0">
              <a:solidFill>
                <a:srgbClr val="5F5F5F"/>
              </a:solidFill>
              <a:latin typeface="+mn-lt"/>
              <a:ea typeface="+mn-ea"/>
              <a:cs typeface="+mn-cs"/>
            </a:rPr>
            <a:t>consolidate the planning phases with the Statistical Department defining priorities, activities, allocation of financial and human resources </a:t>
          </a:r>
          <a:endParaRPr lang="it-IT" sz="1200" kern="0" baseline="0" dirty="0" smtClean="0">
            <a:solidFill>
              <a:srgbClr val="5F5F5F"/>
            </a:solidFill>
            <a:latin typeface="+mn-lt"/>
            <a:ea typeface="+mn-ea"/>
            <a:cs typeface="+mn-cs"/>
          </a:endParaRPr>
        </a:p>
      </dsp:txBody>
      <dsp:txXfrm rot="5400000">
        <a:off x="116605" y="652461"/>
        <a:ext cx="2676718" cy="1957388"/>
      </dsp:txXfrm>
    </dsp:sp>
    <dsp:sp modelId="{C0F85A57-BAD1-4974-ADE9-287587750541}">
      <dsp:nvSpPr>
        <dsp:cNvPr id="0" name=""/>
        <dsp:cNvSpPr/>
      </dsp:nvSpPr>
      <dsp:spPr>
        <a:xfrm rot="16200000">
          <a:off x="2671763" y="209939"/>
          <a:ext cx="3262312" cy="2842433"/>
        </a:xfrm>
        <a:prstGeom prst="flowChartManualOperation">
          <a:avLst/>
        </a:prstGeom>
        <a:solidFill>
          <a:srgbClr val="92D050"/>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it-IT" sz="1600" b="1" kern="1200" baseline="0" dirty="0" smtClean="0">
              <a:solidFill>
                <a:srgbClr val="7F142A"/>
              </a:solidFill>
              <a:latin typeface="Arial" pitchFamily="34" charset="0"/>
              <a:ea typeface="+mn-ea"/>
              <a:cs typeface="+mn-cs"/>
            </a:rPr>
            <a:t>Service </a:t>
          </a:r>
          <a:r>
            <a:rPr lang="it-IT" sz="1600" b="1" kern="1200" baseline="0" dirty="0" err="1" smtClean="0">
              <a:solidFill>
                <a:srgbClr val="7F142A"/>
              </a:solidFill>
              <a:latin typeface="Arial" pitchFamily="34" charset="0"/>
              <a:ea typeface="+mn-ea"/>
              <a:cs typeface="+mn-cs"/>
            </a:rPr>
            <a:t>operation</a:t>
          </a:r>
          <a:endParaRPr lang="it-IT" sz="1600" b="1" kern="1200" baseline="0" dirty="0" smtClean="0">
            <a:solidFill>
              <a:srgbClr val="7F142A"/>
            </a:solidFill>
            <a:latin typeface="Arial" pitchFamily="34" charset="0"/>
            <a:ea typeface="+mn-ea"/>
            <a:cs typeface="+mn-cs"/>
          </a:endParaRPr>
        </a:p>
        <a:p>
          <a:pPr lvl="0" algn="l" defTabSz="711200">
            <a:lnSpc>
              <a:spcPct val="90000"/>
            </a:lnSpc>
            <a:spcBef>
              <a:spcPct val="0"/>
            </a:spcBef>
            <a:spcAft>
              <a:spcPct val="35000"/>
            </a:spcAft>
          </a:pPr>
          <a:r>
            <a:rPr lang="en-US" sz="1200" kern="0" baseline="0" dirty="0" smtClean="0">
              <a:solidFill>
                <a:srgbClr val="5F5F5F"/>
              </a:solidFill>
              <a:latin typeface="+mn-lt"/>
              <a:ea typeface="+mn-ea"/>
              <a:cs typeface="+mn-cs"/>
            </a:rPr>
            <a:t>introduce </a:t>
          </a:r>
          <a:r>
            <a:rPr lang="en-US" sz="1200" kern="0" baseline="0" dirty="0" smtClean="0">
              <a:solidFill>
                <a:srgbClr val="5F5F5F"/>
              </a:solidFill>
              <a:latin typeface="+mn-lt"/>
              <a:ea typeface="+mn-ea"/>
              <a:cs typeface="+mn-cs"/>
            </a:rPr>
            <a:t>a trouble ticketing system and standardize the supporting operation of  statistical processing;</a:t>
          </a:r>
          <a:endParaRPr lang="en-US" sz="1600" b="1" kern="1200" baseline="0" dirty="0">
            <a:solidFill>
              <a:srgbClr val="7F142A"/>
            </a:solidFill>
            <a:latin typeface="Arial" pitchFamily="34" charset="0"/>
            <a:ea typeface="+mn-ea"/>
            <a:cs typeface="+mn-cs"/>
          </a:endParaRPr>
        </a:p>
        <a:p>
          <a:pPr marL="114300" lvl="1" indent="-114300" algn="l" defTabSz="533400">
            <a:lnSpc>
              <a:spcPct val="90000"/>
            </a:lnSpc>
            <a:spcBef>
              <a:spcPct val="0"/>
            </a:spcBef>
            <a:spcAft>
              <a:spcPct val="15000"/>
            </a:spcAft>
            <a:buChar char="••"/>
          </a:pPr>
          <a:r>
            <a:rPr lang="en-US" sz="1200" kern="0" baseline="0" dirty="0" err="1" smtClean="0">
              <a:solidFill>
                <a:srgbClr val="5F5F5F"/>
              </a:solidFill>
              <a:latin typeface="+mn-lt"/>
              <a:ea typeface="+mn-ea"/>
              <a:cs typeface="+mn-cs"/>
            </a:rPr>
            <a:t>ensure the continuity of business operation throughout ICT monitored infrastructure (fast incident detection/resolution); </a:t>
          </a:r>
          <a:endParaRPr lang="it-IT" sz="1200" kern="0" baseline="0" dirty="0" err="1" smtClean="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endParaRPr lang="it-IT" sz="1200" kern="0" baseline="0" dirty="0" err="1" smtClean="0">
            <a:solidFill>
              <a:srgbClr val="5F5F5F"/>
            </a:solidFill>
            <a:latin typeface="+mn-lt"/>
            <a:ea typeface="+mn-ea"/>
            <a:cs typeface="+mn-cs"/>
          </a:endParaRPr>
        </a:p>
        <a:p>
          <a:pPr marL="57150" lvl="1" indent="-57150" algn="l" defTabSz="466725">
            <a:lnSpc>
              <a:spcPct val="90000"/>
            </a:lnSpc>
            <a:spcBef>
              <a:spcPct val="0"/>
            </a:spcBef>
            <a:spcAft>
              <a:spcPct val="15000"/>
            </a:spcAft>
            <a:buChar char="••"/>
          </a:pPr>
          <a:endParaRPr lang="en-US" sz="1050" kern="1200" dirty="0"/>
        </a:p>
      </dsp:txBody>
      <dsp:txXfrm rot="5400000">
        <a:off x="2881703" y="652461"/>
        <a:ext cx="2842433" cy="1957388"/>
      </dsp:txXfrm>
    </dsp:sp>
    <dsp:sp modelId="{D7AA53B1-770E-4213-AAA1-8CE032563E99}">
      <dsp:nvSpPr>
        <dsp:cNvPr id="0" name=""/>
        <dsp:cNvSpPr/>
      </dsp:nvSpPr>
      <dsp:spPr>
        <a:xfrm rot="16200000">
          <a:off x="5626903" y="292796"/>
          <a:ext cx="3262312" cy="2676718"/>
        </a:xfrm>
        <a:prstGeom prst="flowChartManualOperation">
          <a:avLst/>
        </a:prstGeom>
        <a:solidFill>
          <a:schemeClr val="accent6">
            <a:lumMod val="60000"/>
            <a:lumOff val="40000"/>
          </a:schemeClr>
        </a:solidFill>
        <a:ln w="9525" cap="flat" cmpd="sng" algn="ctr">
          <a:solidFill>
            <a:schemeClr val="accent5">
              <a:lumMod val="10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it-IT" sz="1600" b="1" kern="1200" baseline="0" dirty="0" smtClean="0">
              <a:solidFill>
                <a:srgbClr val="7F142A"/>
              </a:solidFill>
              <a:latin typeface="Arial" pitchFamily="34" charset="0"/>
              <a:ea typeface="+mn-ea"/>
              <a:cs typeface="+mn-cs"/>
            </a:rPr>
            <a:t>Service </a:t>
          </a:r>
          <a:r>
            <a:rPr lang="it-IT" sz="1600" b="1" kern="1200" baseline="0" dirty="0" err="1" smtClean="0">
              <a:solidFill>
                <a:srgbClr val="7F142A"/>
              </a:solidFill>
              <a:latin typeface="Arial" pitchFamily="34" charset="0"/>
              <a:ea typeface="+mn-ea"/>
              <a:cs typeface="+mn-cs"/>
            </a:rPr>
            <a:t>transition</a:t>
          </a:r>
          <a:endParaRPr lang="en-US" sz="1600" b="1" kern="1200" baseline="0" dirty="0">
            <a:solidFill>
              <a:srgbClr val="7F142A"/>
            </a:solidFill>
            <a:latin typeface="Arial" pitchFamily="34" charset="0"/>
            <a:ea typeface="+mn-ea"/>
            <a:cs typeface="+mn-cs"/>
          </a:endParaRPr>
        </a:p>
        <a:p>
          <a:pPr marL="114300" lvl="1" indent="-114300" algn="l" defTabSz="533400">
            <a:lnSpc>
              <a:spcPct val="90000"/>
            </a:lnSpc>
            <a:spcBef>
              <a:spcPct val="0"/>
            </a:spcBef>
            <a:spcAft>
              <a:spcPct val="15000"/>
            </a:spcAft>
            <a:buChar char="••"/>
          </a:pPr>
          <a:r>
            <a:rPr lang="en-US" sz="1200" kern="0" baseline="0" dirty="0" smtClean="0">
              <a:solidFill>
                <a:srgbClr val="5F5F5F"/>
              </a:solidFill>
              <a:latin typeface="+mn-lt"/>
              <a:ea typeface="+mn-ea"/>
              <a:cs typeface="+mn-cs"/>
            </a:rPr>
            <a:t>assure the governance of ICT configuration items throughout </a:t>
          </a:r>
          <a:r>
            <a:rPr lang="it-IT" sz="1200" kern="0" baseline="0" dirty="0" smtClean="0">
              <a:solidFill>
                <a:srgbClr val="5F5F5F"/>
              </a:solidFill>
              <a:latin typeface="+mn-lt"/>
              <a:ea typeface="+mn-ea"/>
              <a:cs typeface="+mn-cs"/>
            </a:rPr>
            <a:t>a </a:t>
          </a:r>
          <a:r>
            <a:rPr lang="it-IT" sz="1200" kern="0" baseline="0" dirty="0" err="1" smtClean="0">
              <a:solidFill>
                <a:srgbClr val="5F5F5F"/>
              </a:solidFill>
              <a:latin typeface="+mn-lt"/>
              <a:ea typeface="+mn-ea"/>
              <a:cs typeface="+mn-cs"/>
            </a:rPr>
            <a:t>Configuration</a:t>
          </a:r>
          <a:r>
            <a:rPr lang="it-IT" sz="1200" kern="0" baseline="0" dirty="0" smtClean="0">
              <a:solidFill>
                <a:srgbClr val="5F5F5F"/>
              </a:solidFill>
              <a:latin typeface="+mn-lt"/>
              <a:ea typeface="+mn-ea"/>
              <a:cs typeface="+mn-cs"/>
            </a:rPr>
            <a:t> Management Data Base (CMDB</a:t>
          </a:r>
          <a:r>
            <a:rPr lang="it-IT" sz="1200" kern="0" baseline="0" dirty="0" smtClean="0">
              <a:solidFill>
                <a:srgbClr val="5F5F5F"/>
              </a:solidFill>
              <a:latin typeface="+mn-lt"/>
              <a:ea typeface="+mn-ea"/>
              <a:cs typeface="+mn-cs"/>
            </a:rPr>
            <a:t>);</a:t>
          </a:r>
          <a:r>
            <a:rPr lang="en-US" sz="1200" kern="0" baseline="0" dirty="0" smtClean="0">
              <a:solidFill>
                <a:srgbClr val="5F5F5F"/>
              </a:solidFill>
              <a:latin typeface="+mn-lt"/>
              <a:ea typeface="+mn-ea"/>
              <a:cs typeface="+mn-cs"/>
            </a:rPr>
            <a:t>	</a:t>
          </a:r>
          <a:endParaRPr lang="en-US" sz="1200" kern="0" baseline="0" dirty="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r>
            <a:rPr lang="en-US" sz="1200" kern="0" baseline="0" dirty="0" smtClean="0">
              <a:solidFill>
                <a:srgbClr val="5F5F5F"/>
              </a:solidFill>
              <a:latin typeface="+mn-lt"/>
              <a:ea typeface="+mn-ea"/>
              <a:cs typeface="+mn-cs"/>
            </a:rPr>
            <a:t>standardize the release of ICT Application and ensure the performance of testing &amp; quality control procedures.</a:t>
          </a:r>
          <a:endParaRPr lang="en-US" sz="1200" kern="0" baseline="0" dirty="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endParaRPr lang="en-US" sz="1200" kern="0" baseline="0" dirty="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endParaRPr lang="en-US" sz="1200" kern="0" baseline="0" dirty="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endParaRPr lang="en-US" sz="1200" kern="0" baseline="0" dirty="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endParaRPr lang="it-IT" sz="1200" kern="0" baseline="0" dirty="0" smtClean="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endParaRPr lang="it-IT" sz="1200" kern="0" baseline="0" dirty="0" smtClean="0">
            <a:solidFill>
              <a:srgbClr val="5F5F5F"/>
            </a:solidFill>
            <a:latin typeface="+mn-lt"/>
            <a:ea typeface="+mn-ea"/>
            <a:cs typeface="+mn-cs"/>
          </a:endParaRPr>
        </a:p>
        <a:p>
          <a:pPr marL="114300" lvl="1" indent="-114300" algn="l" defTabSz="533400">
            <a:lnSpc>
              <a:spcPct val="90000"/>
            </a:lnSpc>
            <a:spcBef>
              <a:spcPct val="0"/>
            </a:spcBef>
            <a:spcAft>
              <a:spcPct val="15000"/>
            </a:spcAft>
            <a:buChar char="••"/>
          </a:pPr>
          <a:endParaRPr lang="it-IT" sz="1200" kern="0" baseline="0" dirty="0" smtClean="0">
            <a:solidFill>
              <a:srgbClr val="5F5F5F"/>
            </a:solidFill>
            <a:latin typeface="+mn-lt"/>
            <a:ea typeface="+mn-ea"/>
            <a:cs typeface="+mn-cs"/>
          </a:endParaRPr>
        </a:p>
      </dsp:txBody>
      <dsp:txXfrm rot="5400000">
        <a:off x="5919700" y="652461"/>
        <a:ext cx="2676718" cy="195738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5DAD898-AB18-476E-B9D3-3F10B01A2899}" type="datetimeFigureOut">
              <a:rPr lang="en-US" smtClean="0"/>
              <a:t>4/12/2014</a:t>
            </a:fld>
            <a:endParaRPr lang="en-US"/>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BC7029D7-D7F7-441D-966E-FD6D647B42E8}" type="slidenum">
              <a:rPr lang="en-US" smtClean="0"/>
              <a:t>‹N›</a:t>
            </a:fld>
            <a:endParaRPr lang="en-US"/>
          </a:p>
        </p:txBody>
      </p:sp>
    </p:spTree>
    <p:extLst>
      <p:ext uri="{BB962C8B-B14F-4D97-AF65-F5344CB8AC3E}">
        <p14:creationId xmlns:p14="http://schemas.microsoft.com/office/powerpoint/2010/main" val="149512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03054" indent="-270405" eaLnBrk="0" hangingPunct="0">
              <a:defRPr>
                <a:solidFill>
                  <a:schemeClr val="tx1"/>
                </a:solidFill>
                <a:latin typeface="Arial" pitchFamily="34" charset="0"/>
              </a:defRPr>
            </a:lvl2pPr>
            <a:lvl3pPr marL="1081621" indent="-216324" eaLnBrk="0" hangingPunct="0">
              <a:defRPr>
                <a:solidFill>
                  <a:schemeClr val="tx1"/>
                </a:solidFill>
                <a:latin typeface="Arial" pitchFamily="34" charset="0"/>
              </a:defRPr>
            </a:lvl3pPr>
            <a:lvl4pPr marL="1514269" indent="-216324" eaLnBrk="0" hangingPunct="0">
              <a:defRPr>
                <a:solidFill>
                  <a:schemeClr val="tx1"/>
                </a:solidFill>
                <a:latin typeface="Arial" pitchFamily="34" charset="0"/>
              </a:defRPr>
            </a:lvl4pPr>
            <a:lvl5pPr marL="1946918" indent="-216324" eaLnBrk="0" hangingPunct="0">
              <a:defRPr>
                <a:solidFill>
                  <a:schemeClr val="tx1"/>
                </a:solidFill>
                <a:latin typeface="Arial" pitchFamily="34" charset="0"/>
              </a:defRPr>
            </a:lvl5pPr>
            <a:lvl6pPr marL="2379566" indent="-216324" eaLnBrk="0" fontAlgn="base" hangingPunct="0">
              <a:spcBef>
                <a:spcPct val="0"/>
              </a:spcBef>
              <a:spcAft>
                <a:spcPct val="0"/>
              </a:spcAft>
              <a:defRPr>
                <a:solidFill>
                  <a:schemeClr val="tx1"/>
                </a:solidFill>
                <a:latin typeface="Arial" pitchFamily="34" charset="0"/>
              </a:defRPr>
            </a:lvl6pPr>
            <a:lvl7pPr marL="2812214" indent="-216324" eaLnBrk="0" fontAlgn="base" hangingPunct="0">
              <a:spcBef>
                <a:spcPct val="0"/>
              </a:spcBef>
              <a:spcAft>
                <a:spcPct val="0"/>
              </a:spcAft>
              <a:defRPr>
                <a:solidFill>
                  <a:schemeClr val="tx1"/>
                </a:solidFill>
                <a:latin typeface="Arial" pitchFamily="34" charset="0"/>
              </a:defRPr>
            </a:lvl7pPr>
            <a:lvl8pPr marL="3244863" indent="-216324" eaLnBrk="0" fontAlgn="base" hangingPunct="0">
              <a:spcBef>
                <a:spcPct val="0"/>
              </a:spcBef>
              <a:spcAft>
                <a:spcPct val="0"/>
              </a:spcAft>
              <a:defRPr>
                <a:solidFill>
                  <a:schemeClr val="tx1"/>
                </a:solidFill>
                <a:latin typeface="Arial" pitchFamily="34" charset="0"/>
              </a:defRPr>
            </a:lvl8pPr>
            <a:lvl9pPr marL="3677511" indent="-216324" eaLnBrk="0" fontAlgn="base" hangingPunct="0">
              <a:spcBef>
                <a:spcPct val="0"/>
              </a:spcBef>
              <a:spcAft>
                <a:spcPct val="0"/>
              </a:spcAft>
              <a:defRPr>
                <a:solidFill>
                  <a:schemeClr val="tx1"/>
                </a:solidFill>
                <a:latin typeface="Arial" pitchFamily="34" charset="0"/>
              </a:defRPr>
            </a:lvl9pPr>
          </a:lstStyle>
          <a:p>
            <a:pPr eaLnBrk="1" hangingPunct="1"/>
            <a:fld id="{17DF66D5-5522-4EBB-B873-37A9CE20A40A}" type="slidenum">
              <a:rPr lang="it-IT">
                <a:solidFill>
                  <a:prstClr val="black"/>
                </a:solidFill>
              </a:rPr>
              <a:pPr eaLnBrk="1" hangingPunct="1"/>
              <a:t>1</a:t>
            </a:fld>
            <a:endParaRPr lang="it-IT">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28</a:t>
            </a:fld>
            <a:endParaRPr lang="it-IT">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29</a:t>
            </a:fld>
            <a:endParaRPr lang="it-IT">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30</a:t>
            </a:fld>
            <a:endParaRPr lang="it-IT">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31</a:t>
            </a:fld>
            <a:endParaRPr lang="it-IT">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7029D7-D7F7-441D-966E-FD6D647B42E8}" type="slidenum">
              <a:rPr lang="en-US" smtClean="0"/>
              <a:t>9</a:t>
            </a:fld>
            <a:endParaRPr lang="en-US"/>
          </a:p>
        </p:txBody>
      </p:sp>
    </p:spTree>
    <p:extLst>
      <p:ext uri="{BB962C8B-B14F-4D97-AF65-F5344CB8AC3E}">
        <p14:creationId xmlns:p14="http://schemas.microsoft.com/office/powerpoint/2010/main" val="35258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7029D7-D7F7-441D-966E-FD6D647B42E8}" type="slidenum">
              <a:rPr lang="en-US" smtClean="0"/>
              <a:t>11</a:t>
            </a:fld>
            <a:endParaRPr lang="en-US"/>
          </a:p>
        </p:txBody>
      </p:sp>
    </p:spTree>
    <p:extLst>
      <p:ext uri="{BB962C8B-B14F-4D97-AF65-F5344CB8AC3E}">
        <p14:creationId xmlns:p14="http://schemas.microsoft.com/office/powerpoint/2010/main" val="35258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7029D7-D7F7-441D-966E-FD6D647B42E8}" type="slidenum">
              <a:rPr lang="en-US" smtClean="0"/>
              <a:t>12</a:t>
            </a:fld>
            <a:endParaRPr lang="en-US"/>
          </a:p>
        </p:txBody>
      </p:sp>
    </p:spTree>
    <p:extLst>
      <p:ext uri="{BB962C8B-B14F-4D97-AF65-F5344CB8AC3E}">
        <p14:creationId xmlns:p14="http://schemas.microsoft.com/office/powerpoint/2010/main" val="35258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dirty="0"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20</a:t>
            </a:fld>
            <a:endParaRPr lang="it-IT">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21</a:t>
            </a:fld>
            <a:endParaRPr lang="it-IT">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7029D7-D7F7-441D-966E-FD6D647B42E8}" type="slidenum">
              <a:rPr lang="en-US" smtClean="0"/>
              <a:t>25</a:t>
            </a:fld>
            <a:endParaRPr lang="en-US"/>
          </a:p>
        </p:txBody>
      </p:sp>
    </p:spTree>
    <p:extLst>
      <p:ext uri="{BB962C8B-B14F-4D97-AF65-F5344CB8AC3E}">
        <p14:creationId xmlns:p14="http://schemas.microsoft.com/office/powerpoint/2010/main" val="417925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dirty="0"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26</a:t>
            </a:fld>
            <a:endParaRPr lang="it-IT">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31863" y="742950"/>
            <a:ext cx="4933950" cy="3700463"/>
          </a:xfrm>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D3C20CF7-CBB6-4FAC-89B5-3842D60D891D}" type="slidenum">
              <a:rPr lang="it-IT">
                <a:solidFill>
                  <a:prstClr val="black"/>
                </a:solidFill>
              </a:rPr>
              <a:pPr/>
              <a:t>27</a:t>
            </a:fld>
            <a:endParaRPr lang="it-IT">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Tree>
    <p:extLst>
      <p:ext uri="{BB962C8B-B14F-4D97-AF65-F5344CB8AC3E}">
        <p14:creationId xmlns:p14="http://schemas.microsoft.com/office/powerpoint/2010/main" val="185299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87157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65950" y="114300"/>
            <a:ext cx="1924050" cy="61293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93800" y="114300"/>
            <a:ext cx="5619750" cy="61293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65484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93800" y="114300"/>
            <a:ext cx="7696200" cy="952500"/>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1244600" y="1333500"/>
            <a:ext cx="3721100" cy="49101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118100" y="1333500"/>
            <a:ext cx="3721100" cy="49101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75947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193800" y="114300"/>
            <a:ext cx="7696200" cy="952500"/>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1244600" y="1333500"/>
            <a:ext cx="3721100" cy="49101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5118100" y="1333500"/>
            <a:ext cx="3721100" cy="23780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5118100" y="3863975"/>
            <a:ext cx="3721100" cy="23796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81959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82D03D6C-A490-488B-9242-65CE96CAE37F}" type="datetime1">
              <a:rPr lang="it-IT" smtClean="0">
                <a:solidFill>
                  <a:prstClr val="black"/>
                </a:solidFill>
              </a:rPr>
              <a:t>12/04/2014</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F2A17C48-C537-4630-926B-1F925AB603E2}"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17878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C397EEAE-0ADA-4627-99D1-14A0537C1EDC}" type="datetime1">
              <a:rPr lang="it-IT" smtClean="0">
                <a:solidFill>
                  <a:prstClr val="black"/>
                </a:solidFill>
              </a:rPr>
              <a:t>12/04/2014</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3B32BC6-E789-4096-86C4-EFFBE6FD17FE}"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272679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B297A1A-3CE6-4854-9270-C51B7E8A6F6E}" type="datetime1">
              <a:rPr lang="it-IT" smtClean="0">
                <a:solidFill>
                  <a:prstClr val="black"/>
                </a:solidFill>
              </a:rPr>
              <a:t>12/04/2014</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79C29E7-1FDE-481A-AAB9-B6CD16CF5B4C}"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211665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BDE07A7-1BC1-4757-A195-849A5684674F}" type="datetime1">
              <a:rPr lang="it-IT" smtClean="0">
                <a:solidFill>
                  <a:prstClr val="black"/>
                </a:solidFill>
              </a:rPr>
              <a:t>12/04/2014</a:t>
            </a:fld>
            <a:endParaRPr lang="it-IT">
              <a:solidFill>
                <a:prstClr val="black"/>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98CF8951-0903-4BF8-BC46-A6CF99208EF6}"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2685394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D3C51CA1-006D-4432-A470-949326D4562C}" type="datetime1">
              <a:rPr lang="it-IT" smtClean="0">
                <a:solidFill>
                  <a:prstClr val="black"/>
                </a:solidFill>
              </a:rPr>
              <a:t>12/04/2014</a:t>
            </a:fld>
            <a:endParaRPr lang="it-IT">
              <a:solidFill>
                <a:prstClr val="black"/>
              </a:solidFill>
            </a:endParaRPr>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59E89895-62D5-4FA8-8E6A-AA88223BB259}"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4110237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1B6EFA4-F8F0-4ED5-B995-86EF17F2E83F}" type="datetime1">
              <a:rPr lang="it-IT" smtClean="0">
                <a:solidFill>
                  <a:prstClr val="black"/>
                </a:solidFill>
              </a:rPr>
              <a:t>12/04/2014</a:t>
            </a:fld>
            <a:endParaRPr lang="it-IT">
              <a:solidFill>
                <a:prstClr val="black"/>
              </a:solidFill>
            </a:endParaRP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C9FEC25A-BD1C-4485-91FF-0DD3D033499C}"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72772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206252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3E3A7A52-7A2A-4CCC-88A0-A1274410B135}" type="datetime1">
              <a:rPr lang="it-IT" smtClean="0">
                <a:solidFill>
                  <a:prstClr val="black"/>
                </a:solidFill>
              </a:rPr>
              <a:t>12/04/2014</a:t>
            </a:fld>
            <a:endParaRPr lang="it-IT">
              <a:solidFill>
                <a:prstClr val="black"/>
              </a:solidFill>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DBF5A458-2659-4214-8BC6-21EF66D7E73F}"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134865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E7FDACE-3DA6-4D8A-8BD0-245413D63450}" type="datetime1">
              <a:rPr lang="it-IT" smtClean="0">
                <a:solidFill>
                  <a:prstClr val="black"/>
                </a:solidFill>
              </a:rPr>
              <a:t>12/04/2014</a:t>
            </a:fld>
            <a:endParaRPr lang="it-IT">
              <a:solidFill>
                <a:prstClr val="black"/>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607A7FB0-A978-4B5C-963C-987267754A53}"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1956341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8778F7D-94C1-4566-B849-78AE153A6FE7}" type="datetime1">
              <a:rPr lang="it-IT" smtClean="0">
                <a:solidFill>
                  <a:prstClr val="black"/>
                </a:solidFill>
              </a:rPr>
              <a:t>12/04/2014</a:t>
            </a:fld>
            <a:endParaRPr lang="it-IT">
              <a:solidFill>
                <a:prstClr val="black"/>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9D711A17-9DEA-47B6-B73A-3C71DB7BC9CF}"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343126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7EB181F-CE22-475C-BA74-5048DB648063}" type="datetime1">
              <a:rPr lang="it-IT" smtClean="0">
                <a:solidFill>
                  <a:prstClr val="black"/>
                </a:solidFill>
              </a:rPr>
              <a:t>12/04/2014</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A8E0B352-4AC5-4D12-9FC1-75EF1EA3C5F5}"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178840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D4472085-69D0-4FF1-BD6E-1A659AB2BCF7}" type="datetime1">
              <a:rPr lang="it-IT" smtClean="0">
                <a:solidFill>
                  <a:prstClr val="black"/>
                </a:solidFill>
              </a:rPr>
              <a:t>12/04/2014</a:t>
            </a:fld>
            <a:endParaRPr lang="it-IT">
              <a:solidFill>
                <a:prstClr val="black"/>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r>
              <a:rPr lang="it-IT" smtClean="0">
                <a:solidFill>
                  <a:prstClr val="black"/>
                </a:solidFill>
              </a:rPr>
              <a:t>Silvia Losco</a:t>
            </a:r>
            <a:endParaRPr lang="it-IT">
              <a:solidFill>
                <a:prstClr val="black"/>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9EB64B77-B565-4A28-B90D-FD58A1D52714}" type="slidenum">
              <a:rPr lang="it-IT">
                <a:solidFill>
                  <a:prstClr val="black"/>
                </a:solidFill>
              </a:rPr>
              <a:pPr defTabSz="457200">
                <a:defRPr/>
              </a:pPr>
              <a:t>‹N›</a:t>
            </a:fld>
            <a:endParaRPr lang="it-IT">
              <a:solidFill>
                <a:prstClr val="black"/>
              </a:solidFill>
            </a:endParaRPr>
          </a:p>
        </p:txBody>
      </p:sp>
    </p:spTree>
    <p:extLst>
      <p:ext uri="{BB962C8B-B14F-4D97-AF65-F5344CB8AC3E}">
        <p14:creationId xmlns:p14="http://schemas.microsoft.com/office/powerpoint/2010/main" val="3817271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88059"/>
            <a:ext cx="2515438" cy="779700"/>
          </a:xfrm>
          <a:prstGeom prst="rect">
            <a:avLst/>
          </a:prstGeo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397555"/>
            <a:ext cx="6054720" cy="338554"/>
          </a:xfrm>
          <a:prstGeom prst="rect">
            <a:avLst/>
          </a:prstGeo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2287150"/>
            <a:ext cx="8232776" cy="2283702"/>
          </a:xfrm>
          <a:prstGeom prst="rect">
            <a:avLst/>
          </a:prstGeo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15977548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88059"/>
            <a:ext cx="2515438" cy="779700"/>
          </a:xfrm>
          <a:prstGeom prst="rect">
            <a:avLst/>
          </a:prstGeo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397555"/>
            <a:ext cx="6054720" cy="338554"/>
          </a:xfrm>
          <a:prstGeom prst="rect">
            <a:avLst/>
          </a:prstGeo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2287153"/>
            <a:ext cx="8232776" cy="2283702"/>
          </a:xfrm>
          <a:prstGeom prst="rect">
            <a:avLst/>
          </a:prstGeo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92572846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188059"/>
            <a:ext cx="2515438" cy="779700"/>
          </a:xfrm>
          <a:prstGeom prst="rect">
            <a:avLst/>
          </a:prstGeom>
        </p:spPr>
        <p:txBody>
          <a:bodyPr/>
          <a:lstStyle/>
          <a:p>
            <a:r>
              <a:rPr lang="en-US" dirty="0" smtClean="0"/>
              <a:t>Click to edit title</a:t>
            </a:r>
            <a:endParaRPr lang="en-US" dirty="0"/>
          </a:p>
        </p:txBody>
      </p:sp>
      <p:sp>
        <p:nvSpPr>
          <p:cNvPr id="6" name="Text Placeholder 2"/>
          <p:cNvSpPr>
            <a:spLocks noGrp="1"/>
          </p:cNvSpPr>
          <p:nvPr>
            <p:ph type="body" sz="quarter" idx="12" hasCustomPrompt="1"/>
          </p:nvPr>
        </p:nvSpPr>
        <p:spPr>
          <a:xfrm flipH="1">
            <a:off x="2635255" y="397555"/>
            <a:ext cx="6054720" cy="338554"/>
          </a:xfrm>
          <a:prstGeom prst="rect">
            <a:avLst/>
          </a:prstGeo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subtitle</a:t>
            </a:r>
            <a:endParaRPr lang="en-US" dirty="0"/>
          </a:p>
        </p:txBody>
      </p:sp>
      <p:sp>
        <p:nvSpPr>
          <p:cNvPr id="4" name="Content Placeholder 3"/>
          <p:cNvSpPr>
            <a:spLocks noGrp="1"/>
          </p:cNvSpPr>
          <p:nvPr>
            <p:ph sz="quarter" idx="11" hasCustomPrompt="1"/>
          </p:nvPr>
        </p:nvSpPr>
        <p:spPr>
          <a:xfrm>
            <a:off x="457200" y="2287152"/>
            <a:ext cx="8232776" cy="2283702"/>
          </a:xfrm>
          <a:prstGeom prst="rect">
            <a:avLst/>
          </a:prstGeo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459954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48900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1244600" y="1333500"/>
            <a:ext cx="37211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118100" y="1333500"/>
            <a:ext cx="3721100" cy="4910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7057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1087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Tree>
    <p:extLst>
      <p:ext uri="{BB962C8B-B14F-4D97-AF65-F5344CB8AC3E}">
        <p14:creationId xmlns:p14="http://schemas.microsoft.com/office/powerpoint/2010/main" val="154409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42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96675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27326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93800" y="114300"/>
            <a:ext cx="769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1244600" y="1333500"/>
            <a:ext cx="7594600"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Line 7"/>
          <p:cNvSpPr>
            <a:spLocks noChangeShapeType="1"/>
          </p:cNvSpPr>
          <p:nvPr userDrawn="1"/>
        </p:nvSpPr>
        <p:spPr bwMode="auto">
          <a:xfrm>
            <a:off x="0" y="838200"/>
            <a:ext cx="16160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pic>
        <p:nvPicPr>
          <p:cNvPr id="1029" name="Picture 9" descr="LateraleLogoPerPpt"/>
          <p:cNvPicPr>
            <a:picLocks noChangeAspect="1" noChangeArrowheads="1"/>
          </p:cNvPicPr>
          <p:nvPr userDrawn="1"/>
        </p:nvPicPr>
        <p:blipFill>
          <a:blip r:embed="rId15">
            <a:extLst>
              <a:ext uri="{28A0092B-C50C-407E-A947-70E740481C1C}">
                <a14:useLocalDpi xmlns:a14="http://schemas.microsoft.com/office/drawing/2010/main" val="0"/>
              </a:ext>
            </a:extLst>
          </a:blip>
          <a:srcRect l="32451" t="18532" b="6003"/>
          <a:stretch>
            <a:fillRect/>
          </a:stretch>
        </p:blipFill>
        <p:spPr bwMode="auto">
          <a:xfrm>
            <a:off x="0" y="0"/>
            <a:ext cx="10953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10"/>
          <p:cNvSpPr>
            <a:spLocks noChangeShapeType="1"/>
          </p:cNvSpPr>
          <p:nvPr userDrawn="1"/>
        </p:nvSpPr>
        <p:spPr bwMode="auto">
          <a:xfrm>
            <a:off x="1066800" y="838200"/>
            <a:ext cx="8077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sp>
        <p:nvSpPr>
          <p:cNvPr id="1031" name="Line 11"/>
          <p:cNvSpPr>
            <a:spLocks noChangeShapeType="1"/>
          </p:cNvSpPr>
          <p:nvPr userDrawn="1"/>
        </p:nvSpPr>
        <p:spPr bwMode="auto">
          <a:xfrm>
            <a:off x="0" y="838200"/>
            <a:ext cx="10826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endParaRPr>
          </a:p>
        </p:txBody>
      </p:sp>
      <p:pic>
        <p:nvPicPr>
          <p:cNvPr id="1032" name="Picture 12" descr="Logo a colori"/>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05750" y="6440488"/>
            <a:ext cx="841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5"/>
          <p:cNvSpPr txBox="1">
            <a:spLocks noChangeArrowheads="1"/>
          </p:cNvSpPr>
          <p:nvPr userDrawn="1"/>
        </p:nvSpPr>
        <p:spPr bwMode="auto">
          <a:xfrm>
            <a:off x="1909763" y="6502400"/>
            <a:ext cx="47561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it-IT" sz="1000">
                <a:solidFill>
                  <a:srgbClr val="5F5F5F"/>
                </a:solidFill>
                <a:ea typeface="MS PGothic" pitchFamily="34" charset="-128"/>
              </a:rPr>
              <a:t>Roma, 4 Marzo 2008</a:t>
            </a:r>
          </a:p>
        </p:txBody>
      </p:sp>
      <p:sp>
        <p:nvSpPr>
          <p:cNvPr id="1034" name="Text Box 16"/>
          <p:cNvSpPr txBox="1">
            <a:spLocks noChangeArrowheads="1"/>
          </p:cNvSpPr>
          <p:nvPr userDrawn="1"/>
        </p:nvSpPr>
        <p:spPr bwMode="auto">
          <a:xfrm>
            <a:off x="85725" y="211138"/>
            <a:ext cx="919163" cy="54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it-IT" sz="900" b="1">
                <a:solidFill>
                  <a:srgbClr val="FFFFFF"/>
                </a:solidFill>
                <a:ea typeface="MS PGothic" pitchFamily="34" charset="-128"/>
              </a:rPr>
              <a:t>L’uso di R </a:t>
            </a:r>
            <a:br>
              <a:rPr lang="it-IT" sz="900" b="1">
                <a:solidFill>
                  <a:srgbClr val="FFFFFF"/>
                </a:solidFill>
                <a:ea typeface="MS PGothic" pitchFamily="34" charset="-128"/>
              </a:rPr>
            </a:br>
            <a:r>
              <a:rPr lang="it-IT" sz="900" b="1">
                <a:solidFill>
                  <a:srgbClr val="FFFFFF"/>
                </a:solidFill>
                <a:ea typeface="MS PGothic" pitchFamily="34" charset="-128"/>
              </a:rPr>
              <a:t>per il calcolo </a:t>
            </a:r>
            <a:br>
              <a:rPr lang="it-IT" sz="900" b="1">
                <a:solidFill>
                  <a:srgbClr val="FFFFFF"/>
                </a:solidFill>
                <a:ea typeface="MS PGothic" pitchFamily="34" charset="-128"/>
              </a:rPr>
            </a:br>
            <a:r>
              <a:rPr lang="it-IT" sz="900" b="1">
                <a:solidFill>
                  <a:srgbClr val="FFFFFF"/>
                </a:solidFill>
                <a:ea typeface="MS PGothic" pitchFamily="34" charset="-128"/>
              </a:rPr>
              <a:t>delle stime </a:t>
            </a:r>
            <a:br>
              <a:rPr lang="it-IT" sz="900" b="1">
                <a:solidFill>
                  <a:srgbClr val="FFFFFF"/>
                </a:solidFill>
                <a:ea typeface="MS PGothic" pitchFamily="34" charset="-128"/>
              </a:rPr>
            </a:br>
            <a:r>
              <a:rPr lang="it-IT" sz="900" b="1">
                <a:solidFill>
                  <a:srgbClr val="FFFFFF"/>
                </a:solidFill>
                <a:ea typeface="MS PGothic" pitchFamily="34" charset="-128"/>
              </a:rPr>
              <a:t>e degli errori</a:t>
            </a:r>
          </a:p>
        </p:txBody>
      </p:sp>
    </p:spTree>
    <p:extLst>
      <p:ext uri="{BB962C8B-B14F-4D97-AF65-F5344CB8AC3E}">
        <p14:creationId xmlns:p14="http://schemas.microsoft.com/office/powerpoint/2010/main" val="277971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dt="0"/>
  <p:txStyles>
    <p:titleStyle>
      <a:lvl1pPr algn="l" rtl="0" eaLnBrk="0" fontAlgn="base" hangingPunct="0">
        <a:spcBef>
          <a:spcPct val="0"/>
        </a:spcBef>
        <a:spcAft>
          <a:spcPct val="0"/>
        </a:spcAft>
        <a:defRPr sz="2000" b="1">
          <a:solidFill>
            <a:srgbClr val="808080"/>
          </a:solidFill>
          <a:latin typeface="+mj-lt"/>
          <a:ea typeface="+mj-ea"/>
          <a:cs typeface="+mj-cs"/>
        </a:defRPr>
      </a:lvl1pPr>
      <a:lvl2pPr algn="l" rtl="0" eaLnBrk="0" fontAlgn="base" hangingPunct="0">
        <a:spcBef>
          <a:spcPct val="0"/>
        </a:spcBef>
        <a:spcAft>
          <a:spcPct val="0"/>
        </a:spcAft>
        <a:defRPr sz="2000" b="1">
          <a:solidFill>
            <a:srgbClr val="808080"/>
          </a:solidFill>
          <a:latin typeface="Arial" charset="0"/>
        </a:defRPr>
      </a:lvl2pPr>
      <a:lvl3pPr algn="l" rtl="0" eaLnBrk="0" fontAlgn="base" hangingPunct="0">
        <a:spcBef>
          <a:spcPct val="0"/>
        </a:spcBef>
        <a:spcAft>
          <a:spcPct val="0"/>
        </a:spcAft>
        <a:defRPr sz="2000" b="1">
          <a:solidFill>
            <a:srgbClr val="808080"/>
          </a:solidFill>
          <a:latin typeface="Arial" charset="0"/>
        </a:defRPr>
      </a:lvl3pPr>
      <a:lvl4pPr algn="l" rtl="0" eaLnBrk="0" fontAlgn="base" hangingPunct="0">
        <a:spcBef>
          <a:spcPct val="0"/>
        </a:spcBef>
        <a:spcAft>
          <a:spcPct val="0"/>
        </a:spcAft>
        <a:defRPr sz="2000" b="1">
          <a:solidFill>
            <a:srgbClr val="808080"/>
          </a:solidFill>
          <a:latin typeface="Arial" charset="0"/>
        </a:defRPr>
      </a:lvl4pPr>
      <a:lvl5pPr algn="l" rtl="0" eaLnBrk="0" fontAlgn="base" hangingPunct="0">
        <a:spcBef>
          <a:spcPct val="0"/>
        </a:spcBef>
        <a:spcAft>
          <a:spcPct val="0"/>
        </a:spcAft>
        <a:defRPr sz="2000" b="1">
          <a:solidFill>
            <a:srgbClr val="808080"/>
          </a:solidFill>
          <a:latin typeface="Arial" charset="0"/>
        </a:defRPr>
      </a:lvl5pPr>
      <a:lvl6pPr marL="457200" algn="l" rtl="0" fontAlgn="base">
        <a:spcBef>
          <a:spcPct val="0"/>
        </a:spcBef>
        <a:spcAft>
          <a:spcPct val="0"/>
        </a:spcAft>
        <a:defRPr sz="2000" b="1">
          <a:solidFill>
            <a:srgbClr val="808080"/>
          </a:solidFill>
          <a:latin typeface="Arial" charset="0"/>
        </a:defRPr>
      </a:lvl6pPr>
      <a:lvl7pPr marL="914400" algn="l" rtl="0" fontAlgn="base">
        <a:spcBef>
          <a:spcPct val="0"/>
        </a:spcBef>
        <a:spcAft>
          <a:spcPct val="0"/>
        </a:spcAft>
        <a:defRPr sz="2000" b="1">
          <a:solidFill>
            <a:srgbClr val="808080"/>
          </a:solidFill>
          <a:latin typeface="Arial" charset="0"/>
        </a:defRPr>
      </a:lvl7pPr>
      <a:lvl8pPr marL="1371600" algn="l" rtl="0" fontAlgn="base">
        <a:spcBef>
          <a:spcPct val="0"/>
        </a:spcBef>
        <a:spcAft>
          <a:spcPct val="0"/>
        </a:spcAft>
        <a:defRPr sz="2000" b="1">
          <a:solidFill>
            <a:srgbClr val="808080"/>
          </a:solidFill>
          <a:latin typeface="Arial" charset="0"/>
        </a:defRPr>
      </a:lvl8pPr>
      <a:lvl9pPr marL="1828800" algn="l" rtl="0" fontAlgn="base">
        <a:spcBef>
          <a:spcPct val="0"/>
        </a:spcBef>
        <a:spcAft>
          <a:spcPct val="0"/>
        </a:spcAft>
        <a:defRPr sz="2000" b="1">
          <a:solidFill>
            <a:srgbClr val="808080"/>
          </a:solidFill>
          <a:latin typeface="Arial" charset="0"/>
        </a:defRPr>
      </a:lvl9pPr>
    </p:titleStyle>
    <p:bodyStyle>
      <a:lvl1pPr marL="342900" indent="-342900" algn="l" rtl="0" eaLnBrk="0" fontAlgn="base" hangingPunct="0">
        <a:spcBef>
          <a:spcPct val="20000"/>
        </a:spcBef>
        <a:spcAft>
          <a:spcPct val="0"/>
        </a:spcAft>
        <a:buChar char="•"/>
        <a:defRPr sz="28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800">
          <a:solidFill>
            <a:srgbClr val="5F5F5F"/>
          </a:solidFill>
          <a:latin typeface="+mn-lt"/>
        </a:defRPr>
      </a:lvl2pPr>
      <a:lvl3pPr marL="1143000" indent="-228600" algn="l" rtl="0" eaLnBrk="0" fontAlgn="base" hangingPunct="0">
        <a:spcBef>
          <a:spcPct val="20000"/>
        </a:spcBef>
        <a:spcAft>
          <a:spcPct val="0"/>
        </a:spcAft>
        <a:buChar char="•"/>
        <a:defRPr sz="2800">
          <a:solidFill>
            <a:srgbClr val="5F5F5F"/>
          </a:solidFill>
          <a:latin typeface="+mn-lt"/>
        </a:defRPr>
      </a:lvl3pPr>
      <a:lvl4pPr marL="1600200" indent="-228600" algn="l" rtl="0" eaLnBrk="0" fontAlgn="base" hangingPunct="0">
        <a:spcBef>
          <a:spcPct val="20000"/>
        </a:spcBef>
        <a:spcAft>
          <a:spcPct val="0"/>
        </a:spcAft>
        <a:buChar char="–"/>
        <a:defRPr sz="2800">
          <a:solidFill>
            <a:srgbClr val="5F5F5F"/>
          </a:solidFill>
          <a:latin typeface="+mn-lt"/>
        </a:defRPr>
      </a:lvl4pPr>
      <a:lvl5pPr marL="2057400" indent="-228600" algn="l" rtl="0" eaLnBrk="0" fontAlgn="base" hangingPunct="0">
        <a:spcBef>
          <a:spcPct val="20000"/>
        </a:spcBef>
        <a:spcAft>
          <a:spcPct val="0"/>
        </a:spcAft>
        <a:buChar char="»"/>
        <a:defRPr sz="2800">
          <a:solidFill>
            <a:srgbClr val="5F5F5F"/>
          </a:solidFill>
          <a:latin typeface="+mn-lt"/>
        </a:defRPr>
      </a:lvl5pPr>
      <a:lvl6pPr marL="2514600" indent="-228600" algn="l" rtl="0" fontAlgn="base">
        <a:spcBef>
          <a:spcPct val="20000"/>
        </a:spcBef>
        <a:spcAft>
          <a:spcPct val="0"/>
        </a:spcAft>
        <a:buChar char="»"/>
        <a:defRPr sz="2800">
          <a:solidFill>
            <a:srgbClr val="5F5F5F"/>
          </a:solidFill>
          <a:latin typeface="+mn-lt"/>
        </a:defRPr>
      </a:lvl6pPr>
      <a:lvl7pPr marL="2971800" indent="-228600" algn="l" rtl="0" fontAlgn="base">
        <a:spcBef>
          <a:spcPct val="20000"/>
        </a:spcBef>
        <a:spcAft>
          <a:spcPct val="0"/>
        </a:spcAft>
        <a:buChar char="»"/>
        <a:defRPr sz="2800">
          <a:solidFill>
            <a:srgbClr val="5F5F5F"/>
          </a:solidFill>
          <a:latin typeface="+mn-lt"/>
        </a:defRPr>
      </a:lvl7pPr>
      <a:lvl8pPr marL="3429000" indent="-228600" algn="l" rtl="0" fontAlgn="base">
        <a:spcBef>
          <a:spcPct val="20000"/>
        </a:spcBef>
        <a:spcAft>
          <a:spcPct val="0"/>
        </a:spcAft>
        <a:buChar char="»"/>
        <a:defRPr sz="2800">
          <a:solidFill>
            <a:srgbClr val="5F5F5F"/>
          </a:solidFill>
          <a:latin typeface="+mn-lt"/>
        </a:defRPr>
      </a:lvl8pPr>
      <a:lvl9pPr marL="3886200" indent="-228600" algn="l" rtl="0" fontAlgn="base">
        <a:spcBef>
          <a:spcPct val="20000"/>
        </a:spcBef>
        <a:spcAft>
          <a:spcPct val="0"/>
        </a:spcAft>
        <a:buChar char="»"/>
        <a:defRPr sz="28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Font typeface="Times New Roman" pitchFamily="-28" charset="0"/>
              <a:buNone/>
              <a:defRPr/>
            </a:pPr>
            <a:endParaRPr lang="en-US">
              <a:solidFill>
                <a:prstClr val="white"/>
              </a:solidFill>
            </a:endParaRPr>
          </a:p>
        </p:txBody>
      </p:sp>
      <p:cxnSp>
        <p:nvCxnSpPr>
          <p:cNvPr id="9" name="Connettore 1 8"/>
          <p:cNvCxnSpPr/>
          <p:nvPr userDrawn="1"/>
        </p:nvCxnSpPr>
        <p:spPr>
          <a:xfrm>
            <a:off x="777875" y="6254750"/>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028" name="Immagine 10" descr="marchio 2.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58088" y="6346825"/>
            <a:ext cx="806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3834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iming>
    <p:tnLst>
      <p:par>
        <p:cTn id="1" dur="indefinite" restart="never" nodeType="tmRoot"/>
      </p:par>
    </p:tnLst>
  </p:timing>
  <p:hf sldNum="0"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pitchFamily="34" charset="0"/>
        </a:defRPr>
      </a:lvl2pPr>
      <a:lvl3pPr algn="ctr" defTabSz="457200" rtl="0" fontAlgn="base">
        <a:spcBef>
          <a:spcPct val="0"/>
        </a:spcBef>
        <a:spcAft>
          <a:spcPct val="0"/>
        </a:spcAft>
        <a:defRPr sz="4400">
          <a:solidFill>
            <a:schemeClr val="tx1"/>
          </a:solidFill>
          <a:latin typeface="Arial" pitchFamily="34" charset="0"/>
        </a:defRPr>
      </a:lvl3pPr>
      <a:lvl4pPr algn="ctr" defTabSz="457200" rtl="0" fontAlgn="base">
        <a:spcBef>
          <a:spcPct val="0"/>
        </a:spcBef>
        <a:spcAft>
          <a:spcPct val="0"/>
        </a:spcAft>
        <a:defRPr sz="4400">
          <a:solidFill>
            <a:schemeClr val="tx1"/>
          </a:solidFill>
          <a:latin typeface="Arial" pitchFamily="34" charset="0"/>
        </a:defRPr>
      </a:lvl4pPr>
      <a:lvl5pPr algn="ctr" defTabSz="457200" rtl="0" fontAlgn="base">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3333"/>
        </a:solidFill>
        <a:effectLst/>
      </p:bgPr>
    </p:bg>
    <p:spTree>
      <p:nvGrpSpPr>
        <p:cNvPr id="1" name=""/>
        <p:cNvGrpSpPr/>
        <p:nvPr/>
      </p:nvGrpSpPr>
      <p:grpSpPr>
        <a:xfrm>
          <a:off x="0" y="0"/>
          <a:ext cx="0" cy="0"/>
          <a:chOff x="0" y="0"/>
          <a:chExt cx="0" cy="0"/>
        </a:xfrm>
      </p:grpSpPr>
      <p:sp>
        <p:nvSpPr>
          <p:cNvPr id="2050" name="Text Box 25"/>
          <p:cNvSpPr txBox="1">
            <a:spLocks noChangeArrowheads="1"/>
          </p:cNvSpPr>
          <p:nvPr/>
        </p:nvSpPr>
        <p:spPr bwMode="auto">
          <a:xfrm>
            <a:off x="1793875" y="4790771"/>
            <a:ext cx="701675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it-IT" b="1" dirty="0" smtClean="0">
                <a:solidFill>
                  <a:srgbClr val="DDDDDD"/>
                </a:solidFill>
              </a:rPr>
              <a:t>Silvia Losco</a:t>
            </a:r>
            <a:endParaRPr lang="it-IT" b="1" dirty="0">
              <a:solidFill>
                <a:srgbClr val="DDDDDD"/>
              </a:solidFill>
            </a:endParaRPr>
          </a:p>
          <a:p>
            <a:pPr eaLnBrk="1" fontAlgn="base" hangingPunct="1">
              <a:spcBef>
                <a:spcPct val="0"/>
              </a:spcBef>
              <a:spcAft>
                <a:spcPct val="0"/>
              </a:spcAft>
            </a:pPr>
            <a:r>
              <a:rPr lang="it-IT" sz="1400" dirty="0" err="1" smtClean="0">
                <a:solidFill>
                  <a:srgbClr val="FFFFFF"/>
                </a:solidFill>
              </a:rPr>
              <a:t>Operation</a:t>
            </a:r>
            <a:r>
              <a:rPr lang="it-IT" sz="1400" dirty="0" smtClean="0">
                <a:solidFill>
                  <a:srgbClr val="FFFFFF"/>
                </a:solidFill>
              </a:rPr>
              <a:t> Unit Manager – ICT Strategic Planning and IT </a:t>
            </a:r>
            <a:r>
              <a:rPr lang="it-IT" sz="1400" dirty="0" err="1" smtClean="0">
                <a:solidFill>
                  <a:srgbClr val="FFFFFF"/>
                </a:solidFill>
              </a:rPr>
              <a:t>asset</a:t>
            </a:r>
            <a:r>
              <a:rPr lang="it-IT" sz="1400" dirty="0" smtClean="0">
                <a:solidFill>
                  <a:srgbClr val="FFFFFF"/>
                </a:solidFill>
              </a:rPr>
              <a:t> management</a:t>
            </a:r>
          </a:p>
          <a:p>
            <a:pPr eaLnBrk="1" fontAlgn="base" hangingPunct="1">
              <a:spcBef>
                <a:spcPct val="0"/>
              </a:spcBef>
              <a:spcAft>
                <a:spcPct val="0"/>
              </a:spcAft>
            </a:pPr>
            <a:r>
              <a:rPr lang="it-IT" sz="1400" dirty="0">
                <a:solidFill>
                  <a:srgbClr val="FFFFFF"/>
                </a:solidFill>
              </a:rPr>
              <a:t>ISTAT – </a:t>
            </a:r>
            <a:r>
              <a:rPr lang="en-US" sz="1400" dirty="0">
                <a:solidFill>
                  <a:srgbClr val="FFFFFF"/>
                </a:solidFill>
              </a:rPr>
              <a:t>Italian National Institute of Statistics</a:t>
            </a:r>
            <a:r>
              <a:rPr lang="it-IT" sz="1400" dirty="0" smtClean="0">
                <a:solidFill>
                  <a:srgbClr val="FFFFFF"/>
                </a:solidFill>
              </a:rPr>
              <a:t> </a:t>
            </a:r>
          </a:p>
          <a:p>
            <a:pPr eaLnBrk="1" fontAlgn="base" hangingPunct="1">
              <a:spcBef>
                <a:spcPct val="0"/>
              </a:spcBef>
              <a:spcAft>
                <a:spcPct val="0"/>
              </a:spcAft>
            </a:pPr>
            <a:endParaRPr lang="it-IT" sz="1400" dirty="0" smtClean="0">
              <a:solidFill>
                <a:srgbClr val="FFFFFF"/>
              </a:solidFill>
            </a:endParaRPr>
          </a:p>
        </p:txBody>
      </p:sp>
      <p:pic>
        <p:nvPicPr>
          <p:cNvPr id="2051" name="Picture 6" descr="LateraleLogoPerPpt"/>
          <p:cNvPicPr>
            <a:picLocks noChangeAspect="1" noChangeArrowheads="1"/>
          </p:cNvPicPr>
          <p:nvPr/>
        </p:nvPicPr>
        <p:blipFill>
          <a:blip r:embed="rId3">
            <a:lum bright="100000" contrast="100000"/>
            <a:grayscl/>
            <a:biLevel thresh="50000"/>
            <a:extLst>
              <a:ext uri="{28A0092B-C50C-407E-A947-70E740481C1C}">
                <a14:useLocalDpi xmlns:a14="http://schemas.microsoft.com/office/drawing/2010/main" val="0"/>
              </a:ext>
            </a:extLst>
          </a:blip>
          <a:srcRect l="32469" t="18527" b="6009"/>
          <a:stretch>
            <a:fillRect/>
          </a:stretch>
        </p:blipFill>
        <p:spPr bwMode="auto">
          <a:xfrm>
            <a:off x="-4763" y="0"/>
            <a:ext cx="1619251"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Logo a colo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75" y="419100"/>
            <a:ext cx="8667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
          <p:cNvSpPr txBox="1">
            <a:spLocks noChangeArrowheads="1"/>
          </p:cNvSpPr>
          <p:nvPr/>
        </p:nvSpPr>
        <p:spPr bwMode="auto">
          <a:xfrm>
            <a:off x="1856565" y="998290"/>
            <a:ext cx="6996112"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50000"/>
              </a:spcBef>
              <a:spcAft>
                <a:spcPct val="0"/>
              </a:spcAft>
            </a:pPr>
            <a:endParaRPr lang="it-IT" sz="3200" b="1" dirty="0">
              <a:solidFill>
                <a:srgbClr val="FFFFFF"/>
              </a:solidFill>
            </a:endParaRPr>
          </a:p>
          <a:p>
            <a:pPr eaLnBrk="1" fontAlgn="base" hangingPunct="1">
              <a:spcBef>
                <a:spcPct val="50000"/>
              </a:spcBef>
              <a:spcAft>
                <a:spcPct val="0"/>
              </a:spcAft>
            </a:pPr>
            <a:r>
              <a:rPr lang="it-IT" sz="2800" b="1" dirty="0" smtClean="0">
                <a:solidFill>
                  <a:srgbClr val="FFFFFF"/>
                </a:solidFill>
              </a:rPr>
              <a:t>The ICT </a:t>
            </a:r>
            <a:r>
              <a:rPr lang="it-IT" sz="2800" b="1" dirty="0" err="1" smtClean="0">
                <a:solidFill>
                  <a:srgbClr val="FFFFFF"/>
                </a:solidFill>
              </a:rPr>
              <a:t>Change</a:t>
            </a:r>
            <a:r>
              <a:rPr lang="it-IT" sz="2800" b="1" dirty="0" smtClean="0">
                <a:solidFill>
                  <a:srgbClr val="FFFFFF"/>
                </a:solidFill>
              </a:rPr>
              <a:t> Management </a:t>
            </a:r>
          </a:p>
          <a:p>
            <a:pPr eaLnBrk="1" fontAlgn="base" hangingPunct="1">
              <a:spcBef>
                <a:spcPct val="50000"/>
              </a:spcBef>
              <a:spcAft>
                <a:spcPct val="0"/>
              </a:spcAft>
            </a:pPr>
            <a:r>
              <a:rPr lang="it-IT" sz="2800" b="1" dirty="0" err="1" smtClean="0">
                <a:solidFill>
                  <a:srgbClr val="FFFFFF"/>
                </a:solidFill>
              </a:rPr>
              <a:t>at</a:t>
            </a:r>
            <a:r>
              <a:rPr lang="it-IT" sz="2800" b="1" dirty="0" smtClean="0">
                <a:solidFill>
                  <a:srgbClr val="FFFFFF"/>
                </a:solidFill>
              </a:rPr>
              <a:t> </a:t>
            </a:r>
            <a:r>
              <a:rPr lang="it-IT" sz="2800" b="1" dirty="0" err="1" smtClean="0">
                <a:solidFill>
                  <a:srgbClr val="FFFFFF"/>
                </a:solidFill>
              </a:rPr>
              <a:t>Italian</a:t>
            </a:r>
            <a:r>
              <a:rPr lang="it-IT" sz="2800" b="1" dirty="0" smtClean="0">
                <a:solidFill>
                  <a:srgbClr val="FFFFFF"/>
                </a:solidFill>
              </a:rPr>
              <a:t> National </a:t>
            </a:r>
            <a:r>
              <a:rPr lang="it-IT" sz="2800" b="1" dirty="0" err="1" smtClean="0">
                <a:solidFill>
                  <a:srgbClr val="FFFFFF"/>
                </a:solidFill>
              </a:rPr>
              <a:t>Institute</a:t>
            </a:r>
            <a:r>
              <a:rPr lang="it-IT" sz="2800" b="1" dirty="0" smtClean="0">
                <a:solidFill>
                  <a:srgbClr val="FFFFFF"/>
                </a:solidFill>
              </a:rPr>
              <a:t> </a:t>
            </a:r>
            <a:r>
              <a:rPr lang="it-IT" sz="2800" b="1" dirty="0" smtClean="0">
                <a:solidFill>
                  <a:srgbClr val="FFFFFF"/>
                </a:solidFill>
              </a:rPr>
              <a:t>of </a:t>
            </a:r>
            <a:r>
              <a:rPr lang="it-IT" sz="2800" b="1" dirty="0" err="1" smtClean="0">
                <a:solidFill>
                  <a:srgbClr val="FFFFFF"/>
                </a:solidFill>
              </a:rPr>
              <a:t>Statistics</a:t>
            </a:r>
            <a:endParaRPr lang="it-IT" sz="2800" b="1" dirty="0">
              <a:solidFill>
                <a:srgbClr val="FFFFFF"/>
              </a:solidFill>
            </a:endParaRPr>
          </a:p>
        </p:txBody>
      </p:sp>
      <p:sp>
        <p:nvSpPr>
          <p:cNvPr id="2055" name="Rectangle 20"/>
          <p:cNvSpPr>
            <a:spLocks noChangeArrowheads="1"/>
          </p:cNvSpPr>
          <p:nvPr/>
        </p:nvSpPr>
        <p:spPr bwMode="auto">
          <a:xfrm>
            <a:off x="6943725" y="5943600"/>
            <a:ext cx="1866900" cy="914400"/>
          </a:xfrm>
          <a:prstGeom prst="rect">
            <a:avLst/>
          </a:prstGeom>
          <a:solidFill>
            <a:srgbClr val="99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056" name="Line 23"/>
          <p:cNvSpPr>
            <a:spLocks noChangeShapeType="1"/>
          </p:cNvSpPr>
          <p:nvPr/>
        </p:nvSpPr>
        <p:spPr bwMode="auto">
          <a:xfrm flipH="1" flipV="1">
            <a:off x="0" y="838200"/>
            <a:ext cx="1638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57" name="Line 24"/>
          <p:cNvSpPr>
            <a:spLocks noChangeShapeType="1"/>
          </p:cNvSpPr>
          <p:nvPr/>
        </p:nvSpPr>
        <p:spPr bwMode="auto">
          <a:xfrm>
            <a:off x="1600200" y="838200"/>
            <a:ext cx="7543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59" name="Text Box 30"/>
          <p:cNvSpPr txBox="1">
            <a:spLocks noChangeArrowheads="1"/>
          </p:cNvSpPr>
          <p:nvPr/>
        </p:nvSpPr>
        <p:spPr bwMode="auto">
          <a:xfrm>
            <a:off x="1909762" y="6463543"/>
            <a:ext cx="5470549" cy="276999"/>
          </a:xfrm>
          <a:prstGeom prst="rect">
            <a:avLst/>
          </a:prstGeom>
          <a:solidFill>
            <a:srgbClr val="99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fontAlgn="base">
              <a:spcBef>
                <a:spcPct val="0"/>
              </a:spcBef>
              <a:spcAft>
                <a:spcPct val="0"/>
              </a:spcAft>
              <a:defRPr>
                <a:solidFill>
                  <a:srgbClr val="000000"/>
                </a:solidFill>
              </a:defRPr>
            </a:lvl1pPr>
          </a:lstStyle>
          <a:p>
            <a:r>
              <a:rPr lang="en-US" sz="1400" dirty="0" smtClean="0"/>
              <a:t>MSIS 2014</a:t>
            </a:r>
            <a:r>
              <a:rPr lang="it-IT" sz="1400" dirty="0" smtClean="0"/>
              <a:t>, </a:t>
            </a:r>
            <a:r>
              <a:rPr lang="en-US" sz="1400" dirty="0" smtClean="0"/>
              <a:t>Dublin and Manila14-16 </a:t>
            </a:r>
            <a:r>
              <a:rPr lang="en-US" sz="1400" dirty="0"/>
              <a:t>April 2014</a:t>
            </a:r>
            <a:endParaRPr lang="it-IT" sz="1400" dirty="0"/>
          </a:p>
        </p:txBody>
      </p:sp>
      <p:sp>
        <p:nvSpPr>
          <p:cNvPr id="2" name="Rettangolo 1"/>
          <p:cNvSpPr/>
          <p:nvPr/>
        </p:nvSpPr>
        <p:spPr>
          <a:xfrm>
            <a:off x="1614488" y="0"/>
            <a:ext cx="7422008" cy="523220"/>
          </a:xfrm>
          <a:prstGeom prst="rect">
            <a:avLst/>
          </a:prstGeom>
        </p:spPr>
        <p:txBody>
          <a:bodyPr wrap="square">
            <a:spAutoFit/>
          </a:bodyPr>
          <a:lstStyle/>
          <a:p>
            <a:r>
              <a:rPr lang="en-US" sz="1400" dirty="0" smtClean="0">
                <a:solidFill>
                  <a:srgbClr val="FFFFFF"/>
                </a:solidFill>
                <a:latin typeface="Arial" pitchFamily="34" charset="0"/>
              </a:rPr>
              <a:t>Joint UNECE/Eurostat/OECD</a:t>
            </a:r>
          </a:p>
          <a:p>
            <a:r>
              <a:rPr lang="en-US" sz="1400" dirty="0" smtClean="0">
                <a:solidFill>
                  <a:srgbClr val="FFFFFF"/>
                </a:solidFill>
                <a:latin typeface="Arial" pitchFamily="34" charset="0"/>
              </a:rPr>
              <a:t>Meeting </a:t>
            </a:r>
            <a:r>
              <a:rPr lang="en-US" sz="1400" dirty="0">
                <a:solidFill>
                  <a:srgbClr val="FFFFFF"/>
                </a:solidFill>
                <a:latin typeface="Arial" pitchFamily="34" charset="0"/>
              </a:rPr>
              <a:t>on the Management of Statistical Information </a:t>
            </a:r>
            <a:r>
              <a:rPr lang="en-US" sz="1400" dirty="0" smtClean="0">
                <a:solidFill>
                  <a:srgbClr val="FFFFFF"/>
                </a:solidFill>
                <a:latin typeface="Arial" pitchFamily="34" charset="0"/>
              </a:rPr>
              <a:t>Systems</a:t>
            </a:r>
          </a:p>
        </p:txBody>
      </p:sp>
    </p:spTree>
    <p:extLst>
      <p:ext uri="{BB962C8B-B14F-4D97-AF65-F5344CB8AC3E}">
        <p14:creationId xmlns:p14="http://schemas.microsoft.com/office/powerpoint/2010/main" val="2457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1" indent="0" fontAlgn="base">
              <a:spcBef>
                <a:spcPct val="0"/>
              </a:spcBef>
              <a:spcAft>
                <a:spcPct val="0"/>
              </a:spcAft>
            </a:pPr>
            <a:r>
              <a:rPr lang="it-IT" sz="2400" b="1" dirty="0" smtClean="0"/>
              <a:t>The </a:t>
            </a:r>
            <a:r>
              <a:rPr lang="it-IT" sz="2400" b="1" dirty="0"/>
              <a:t>ICT </a:t>
            </a:r>
            <a:r>
              <a:rPr lang="it-IT" sz="2400" b="1" dirty="0" err="1"/>
              <a:t>Change</a:t>
            </a:r>
            <a:r>
              <a:rPr lang="it-IT" sz="2400" b="1" dirty="0"/>
              <a:t> Management </a:t>
            </a:r>
            <a:r>
              <a:rPr lang="it-IT" sz="2400" b="1" dirty="0" err="1"/>
              <a:t>project</a:t>
            </a:r>
            <a:r>
              <a:rPr lang="it-IT" sz="2400" b="1" dirty="0"/>
              <a:t> </a:t>
            </a:r>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23528" y="1556792"/>
            <a:ext cx="86719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marL="0" lvl="1" indent="0" algn="just"/>
            <a:r>
              <a:rPr lang="en-US" sz="1600" b="1" dirty="0">
                <a:solidFill>
                  <a:srgbClr val="7F142A"/>
                </a:solidFill>
              </a:rPr>
              <a:t>Project goals </a:t>
            </a:r>
            <a:endParaRPr lang="en-US" sz="1600" b="1" dirty="0" smtClean="0">
              <a:solidFill>
                <a:srgbClr val="7F142A"/>
              </a:solidFill>
            </a:endParaRPr>
          </a:p>
          <a:p>
            <a:pPr marL="0" lvl="1" indent="0" algn="just"/>
            <a:endParaRPr lang="en-US" sz="1600" b="1" dirty="0">
              <a:solidFill>
                <a:srgbClr val="7F142A"/>
              </a:solidFill>
            </a:endParaRPr>
          </a:p>
          <a:p>
            <a:pPr marL="0" lvl="1" indent="0" algn="just"/>
            <a:r>
              <a:rPr lang="en-US" sz="1600" kern="0" dirty="0">
                <a:latin typeface="Arial"/>
              </a:rPr>
              <a:t>The object of the project is </a:t>
            </a:r>
            <a:r>
              <a:rPr lang="en-US" sz="1600" kern="0" dirty="0" smtClean="0">
                <a:latin typeface="Arial"/>
              </a:rPr>
              <a:t>to design </a:t>
            </a:r>
            <a:r>
              <a:rPr lang="en-US" sz="1600" kern="0" dirty="0">
                <a:latin typeface="Arial"/>
              </a:rPr>
              <a:t>and </a:t>
            </a:r>
            <a:r>
              <a:rPr lang="en-US" sz="1600" kern="0" dirty="0" smtClean="0">
                <a:latin typeface="Arial"/>
              </a:rPr>
              <a:t>implement </a:t>
            </a:r>
            <a:r>
              <a:rPr lang="en-US" sz="1600" kern="0" dirty="0">
                <a:latin typeface="Arial"/>
              </a:rPr>
              <a:t>a more efficient IT organizational structure by clearly defined processes, roles and responsibilities, to improve the governance and execution of IT function within the Institute</a:t>
            </a:r>
            <a:r>
              <a:rPr lang="en-US" sz="1600" kern="0" dirty="0" smtClean="0">
                <a:latin typeface="Arial"/>
              </a:rPr>
              <a:t>.</a:t>
            </a:r>
          </a:p>
          <a:p>
            <a:pPr marL="0" lvl="1" indent="0" algn="just"/>
            <a:endParaRPr lang="en-US" sz="1600" kern="0" dirty="0" smtClean="0">
              <a:latin typeface="Arial"/>
            </a:endParaRPr>
          </a:p>
          <a:p>
            <a:pPr marL="0" lvl="1" indent="0" algn="just"/>
            <a:r>
              <a:rPr lang="en-US" sz="1600" kern="0" dirty="0" smtClean="0">
                <a:latin typeface="Arial"/>
              </a:rPr>
              <a:t>The </a:t>
            </a:r>
            <a:r>
              <a:rPr lang="en-US" sz="1600" kern="0" dirty="0">
                <a:latin typeface="Arial"/>
              </a:rPr>
              <a:t>model will be built on the basis of ITIL best practices (representing an international reference for the organization of complex IT functions</a:t>
            </a:r>
            <a:r>
              <a:rPr lang="en-US" sz="1600" kern="0" dirty="0" smtClean="0">
                <a:latin typeface="Arial"/>
              </a:rPr>
              <a:t>). </a:t>
            </a:r>
          </a:p>
          <a:p>
            <a:pPr marL="0" lvl="1" indent="0" algn="just"/>
            <a:endParaRPr lang="en-US" sz="1600" kern="0" dirty="0">
              <a:latin typeface="Arial"/>
            </a:endParaRPr>
          </a:p>
          <a:p>
            <a:pPr marL="0" lvl="1" indent="0" algn="just"/>
            <a:r>
              <a:rPr lang="en-US" sz="1600" kern="0" dirty="0" smtClean="0">
                <a:latin typeface="Arial"/>
              </a:rPr>
              <a:t>The </a:t>
            </a:r>
            <a:r>
              <a:rPr lang="en-US" sz="1600" kern="0" dirty="0">
                <a:latin typeface="Arial"/>
              </a:rPr>
              <a:t>new model will be oriented to processes (</a:t>
            </a:r>
            <a:r>
              <a:rPr lang="en-US" sz="1600" i="1" kern="0" dirty="0">
                <a:latin typeface="Arial"/>
              </a:rPr>
              <a:t>standard activities</a:t>
            </a:r>
            <a:r>
              <a:rPr lang="en-US" sz="1600" kern="0" dirty="0">
                <a:latin typeface="Arial"/>
              </a:rPr>
              <a:t>), performances (</a:t>
            </a:r>
            <a:r>
              <a:rPr lang="en-US" sz="1600" i="1" kern="0" dirty="0">
                <a:latin typeface="Arial"/>
              </a:rPr>
              <a:t>KPIs</a:t>
            </a:r>
            <a:r>
              <a:rPr lang="en-US" sz="1600" kern="0" dirty="0">
                <a:latin typeface="Arial"/>
              </a:rPr>
              <a:t>), results (</a:t>
            </a:r>
            <a:r>
              <a:rPr lang="en-US" sz="1600" i="1" kern="0" dirty="0">
                <a:latin typeface="Arial"/>
              </a:rPr>
              <a:t>expected outputs</a:t>
            </a:r>
            <a:r>
              <a:rPr lang="en-US" sz="1600" kern="0" dirty="0">
                <a:latin typeface="Arial"/>
              </a:rPr>
              <a:t>) and compliance (adherence to international standards and regulations</a:t>
            </a:r>
            <a:r>
              <a:rPr lang="en-US" sz="1600" kern="0" dirty="0" smtClean="0">
                <a:solidFill>
                  <a:srgbClr val="5F5F5F"/>
                </a:solidFill>
                <a:latin typeface="Arial"/>
              </a:rPr>
              <a:t>).</a:t>
            </a:r>
            <a:endParaRPr lang="en-US" sz="1600" kern="0" dirty="0">
              <a:solidFill>
                <a:srgbClr val="5F5F5F"/>
              </a:solidFill>
              <a:latin typeface="Arial"/>
            </a:endParaRPr>
          </a:p>
        </p:txBody>
      </p:sp>
      <p:sp>
        <p:nvSpPr>
          <p:cNvPr id="2" name="Segnaposto piè di pagina 1"/>
          <p:cNvSpPr>
            <a:spLocks noGrp="1"/>
          </p:cNvSpPr>
          <p:nvPr>
            <p:ph type="ftr" sz="quarter" idx="11"/>
          </p:nvPr>
        </p:nvSpPr>
        <p:spPr>
          <a:xfrm>
            <a:off x="827584" y="6356350"/>
            <a:ext cx="5192216"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430135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it-IT" sz="2400" b="1" dirty="0" smtClean="0"/>
              <a:t>ICT </a:t>
            </a:r>
            <a:r>
              <a:rPr lang="it-IT" sz="2400" b="1" dirty="0" err="1" smtClean="0"/>
              <a:t>organization</a:t>
            </a:r>
            <a:r>
              <a:rPr lang="it-IT" sz="2400" b="1" dirty="0" smtClean="0"/>
              <a:t> </a:t>
            </a:r>
            <a:r>
              <a:rPr lang="it-IT" sz="2400" b="1" dirty="0" err="1" smtClean="0"/>
              <a:t>evolution</a:t>
            </a:r>
            <a:r>
              <a:rPr lang="it-IT" sz="2400" b="1" dirty="0" smtClean="0"/>
              <a:t> </a:t>
            </a:r>
            <a:r>
              <a:rPr lang="it-IT" sz="2400" b="1" dirty="0" err="1" smtClean="0"/>
              <a:t>within</a:t>
            </a:r>
            <a:r>
              <a:rPr lang="it-IT" sz="2400" b="1" dirty="0" smtClean="0"/>
              <a:t> a </a:t>
            </a:r>
            <a:r>
              <a:rPr lang="it-IT" sz="2400" b="1" dirty="0" err="1" smtClean="0"/>
              <a:t>governance</a:t>
            </a:r>
            <a:r>
              <a:rPr lang="it-IT" sz="2400" b="1" dirty="0" smtClean="0"/>
              <a:t> scope  </a:t>
            </a:r>
            <a:endParaRPr lang="it-IT" sz="2400" b="1" dirty="0"/>
          </a:p>
        </p:txBody>
      </p:sp>
      <p:sp>
        <p:nvSpPr>
          <p:cNvPr id="18435" name="CasellaDiTesto 5"/>
          <p:cNvSpPr txBox="1">
            <a:spLocks noChangeArrowheads="1"/>
          </p:cNvSpPr>
          <p:nvPr/>
        </p:nvSpPr>
        <p:spPr bwMode="auto">
          <a:xfrm>
            <a:off x="253697" y="1678388"/>
            <a:ext cx="8671914"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marL="457200" lvl="1" indent="0" algn="just"/>
            <a:endParaRPr lang="it-IT" sz="1400" kern="0" dirty="0" smtClean="0">
              <a:solidFill>
                <a:srgbClr val="5F5F5F"/>
              </a:solidFill>
              <a:latin typeface="Arial"/>
            </a:endParaRPr>
          </a:p>
          <a:p>
            <a:pPr marL="0" lvl="1" indent="0" algn="just"/>
            <a:r>
              <a:rPr lang="it-IT" sz="1600" b="1" dirty="0" smtClean="0">
                <a:solidFill>
                  <a:srgbClr val="7F142A"/>
                </a:solidFill>
              </a:rPr>
              <a:t>The ICT </a:t>
            </a:r>
            <a:r>
              <a:rPr lang="it-IT" sz="1600" b="1" dirty="0" err="1" smtClean="0">
                <a:solidFill>
                  <a:srgbClr val="7F142A"/>
                </a:solidFill>
              </a:rPr>
              <a:t>Change</a:t>
            </a:r>
            <a:r>
              <a:rPr lang="it-IT" sz="1600" b="1" dirty="0" smtClean="0">
                <a:solidFill>
                  <a:srgbClr val="7F142A"/>
                </a:solidFill>
              </a:rPr>
              <a:t> Management </a:t>
            </a:r>
            <a:r>
              <a:rPr lang="it-IT" sz="1600" b="1" dirty="0" err="1" smtClean="0">
                <a:solidFill>
                  <a:srgbClr val="7F142A"/>
                </a:solidFill>
              </a:rPr>
              <a:t>project</a:t>
            </a:r>
            <a:r>
              <a:rPr lang="it-IT" sz="1600" b="1" dirty="0" smtClean="0">
                <a:solidFill>
                  <a:srgbClr val="7F142A"/>
                </a:solidFill>
              </a:rPr>
              <a:t> </a:t>
            </a:r>
          </a:p>
          <a:p>
            <a:pPr marL="0" lvl="1" indent="0" algn="just"/>
            <a:endParaRPr lang="en-US" sz="1600" kern="0" dirty="0" smtClean="0">
              <a:solidFill>
                <a:srgbClr val="5F5F5F"/>
              </a:solidFill>
              <a:latin typeface="Arial"/>
            </a:endParaRPr>
          </a:p>
          <a:p>
            <a:pPr marL="0" lvl="1" indent="0" algn="just"/>
            <a:endParaRPr lang="en-US" sz="1600" kern="0" dirty="0">
              <a:solidFill>
                <a:srgbClr val="5F5F5F"/>
              </a:solidFill>
              <a:latin typeface="Arial"/>
            </a:endParaRPr>
          </a:p>
          <a:p>
            <a:pPr marL="0" lvl="1" indent="0" algn="just"/>
            <a:r>
              <a:rPr lang="en-US" sz="1600" kern="0" dirty="0" smtClean="0">
                <a:latin typeface="Arial"/>
              </a:rPr>
              <a:t>The ICT </a:t>
            </a:r>
            <a:r>
              <a:rPr lang="en-US" sz="1600" kern="0" dirty="0">
                <a:latin typeface="Arial"/>
              </a:rPr>
              <a:t>Change </a:t>
            </a:r>
            <a:r>
              <a:rPr lang="en-US" sz="1600" kern="0" dirty="0" smtClean="0">
                <a:latin typeface="Arial"/>
              </a:rPr>
              <a:t>Management, ongoing project, enables the </a:t>
            </a:r>
            <a:r>
              <a:rPr lang="en-US" sz="1600" kern="0" dirty="0">
                <a:latin typeface="Arial"/>
              </a:rPr>
              <a:t>transition </a:t>
            </a:r>
            <a:r>
              <a:rPr lang="en-US" sz="1600" kern="0" dirty="0" smtClean="0">
                <a:latin typeface="Arial"/>
              </a:rPr>
              <a:t>from the actual status </a:t>
            </a:r>
            <a:r>
              <a:rPr lang="en-US" sz="1600" kern="0" dirty="0" smtClean="0">
                <a:solidFill>
                  <a:srgbClr val="5F5F5F"/>
                </a:solidFill>
                <a:latin typeface="Arial"/>
              </a:rPr>
              <a:t>(</a:t>
            </a:r>
            <a:r>
              <a:rPr lang="en-US" sz="1600" b="1" dirty="0">
                <a:solidFill>
                  <a:srgbClr val="7F142A"/>
                </a:solidFill>
              </a:rPr>
              <a:t>As Is</a:t>
            </a:r>
            <a:r>
              <a:rPr lang="en-US" sz="1600" kern="0" dirty="0">
                <a:solidFill>
                  <a:srgbClr val="5F5F5F"/>
                </a:solidFill>
                <a:latin typeface="Arial"/>
              </a:rPr>
              <a:t>) </a:t>
            </a:r>
            <a:r>
              <a:rPr lang="en-US" sz="1600" kern="0" dirty="0">
                <a:latin typeface="Arial"/>
              </a:rPr>
              <a:t>to </a:t>
            </a:r>
            <a:r>
              <a:rPr lang="en-US" sz="1600" kern="0" dirty="0" smtClean="0">
                <a:latin typeface="Arial"/>
              </a:rPr>
              <a:t>the planned future status </a:t>
            </a:r>
            <a:r>
              <a:rPr lang="en-US" sz="1600" kern="0" dirty="0" smtClean="0">
                <a:solidFill>
                  <a:srgbClr val="5F5F5F"/>
                </a:solidFill>
                <a:latin typeface="Arial"/>
              </a:rPr>
              <a:t>(</a:t>
            </a:r>
            <a:r>
              <a:rPr lang="en-US" sz="1600" b="1" dirty="0">
                <a:solidFill>
                  <a:srgbClr val="7F142A"/>
                </a:solidFill>
              </a:rPr>
              <a:t>To Be</a:t>
            </a:r>
            <a:r>
              <a:rPr lang="en-US" sz="1600" kern="0" dirty="0">
                <a:solidFill>
                  <a:srgbClr val="5F5F5F"/>
                </a:solidFill>
                <a:latin typeface="Arial"/>
              </a:rPr>
              <a:t>) </a:t>
            </a:r>
            <a:r>
              <a:rPr lang="en-US" sz="1600" kern="0" dirty="0">
                <a:latin typeface="Arial"/>
              </a:rPr>
              <a:t>through a</a:t>
            </a:r>
            <a:r>
              <a:rPr lang="en-US" sz="1600" kern="0" dirty="0">
                <a:solidFill>
                  <a:srgbClr val="5F5F5F"/>
                </a:solidFill>
                <a:latin typeface="Arial"/>
              </a:rPr>
              <a:t> </a:t>
            </a:r>
            <a:r>
              <a:rPr lang="en-US" sz="1600" b="1" dirty="0">
                <a:solidFill>
                  <a:srgbClr val="7F142A"/>
                </a:solidFill>
              </a:rPr>
              <a:t>structured approach.</a:t>
            </a:r>
          </a:p>
          <a:p>
            <a:pPr marL="0" lvl="1" indent="0" algn="just"/>
            <a:endParaRPr lang="it-IT" sz="1600" kern="0" dirty="0">
              <a:solidFill>
                <a:srgbClr val="5F5F5F"/>
              </a:solidFill>
              <a:latin typeface="Arial"/>
            </a:endParaRPr>
          </a:p>
          <a:p>
            <a:pPr marL="0" lvl="1" indent="0" algn="just"/>
            <a:r>
              <a:rPr lang="en-US" sz="1600" kern="0" dirty="0" smtClean="0">
                <a:latin typeface="Arial"/>
              </a:rPr>
              <a:t>The approach used analyzes the current ICT organization to design the new ICT model focusing on a process based organization.</a:t>
            </a:r>
          </a:p>
          <a:p>
            <a:pPr marL="0" lvl="1" indent="0" algn="just"/>
            <a:r>
              <a:rPr lang="en-US" sz="1600" kern="0" dirty="0" smtClean="0">
                <a:latin typeface="Arial"/>
              </a:rPr>
              <a:t>In this way we can overcome the tendency to work stand alone </a:t>
            </a:r>
            <a:r>
              <a:rPr lang="en-US" sz="1600" i="1" kern="0" dirty="0" smtClean="0">
                <a:latin typeface="Arial"/>
              </a:rPr>
              <a:t>as a silos </a:t>
            </a:r>
            <a:r>
              <a:rPr lang="en-US" sz="1600" kern="0" dirty="0" smtClean="0">
                <a:latin typeface="Arial"/>
              </a:rPr>
              <a:t>allowing the ICT organization to work more integrated </a:t>
            </a:r>
            <a:r>
              <a:rPr lang="en-US" sz="1600" i="1" kern="0" dirty="0" smtClean="0">
                <a:latin typeface="Arial"/>
              </a:rPr>
              <a:t>(by process</a:t>
            </a:r>
            <a:r>
              <a:rPr lang="en-US" sz="1600" kern="0" dirty="0" smtClean="0">
                <a:latin typeface="Arial"/>
              </a:rPr>
              <a:t>).</a:t>
            </a:r>
          </a:p>
          <a:p>
            <a:pPr marL="0" lvl="1" indent="0" algn="just"/>
            <a:endParaRPr lang="en-US" sz="1600" kern="0" dirty="0" smtClean="0">
              <a:solidFill>
                <a:srgbClr val="5F5F5F"/>
              </a:solidFill>
              <a:latin typeface="Arial"/>
            </a:endParaRPr>
          </a:p>
          <a:p>
            <a:pPr marL="0" lvl="1" indent="0" algn="just"/>
            <a:r>
              <a:rPr lang="en-US" sz="1600" kern="0" dirty="0" smtClean="0">
                <a:solidFill>
                  <a:srgbClr val="5F5F5F"/>
                </a:solidFill>
                <a:latin typeface="Arial"/>
              </a:rPr>
              <a:t> </a:t>
            </a:r>
            <a:endParaRPr lang="en-US" sz="1600" kern="0" dirty="0">
              <a:solidFill>
                <a:srgbClr val="5F5F5F"/>
              </a:solidFill>
              <a:latin typeface="Arial"/>
            </a:endParaRPr>
          </a:p>
        </p:txBody>
      </p:sp>
      <p:sp>
        <p:nvSpPr>
          <p:cNvPr id="2" name="Segnaposto piè di pagina 1"/>
          <p:cNvSpPr>
            <a:spLocks noGrp="1"/>
          </p:cNvSpPr>
          <p:nvPr>
            <p:ph type="ftr" sz="quarter" idx="11"/>
          </p:nvPr>
        </p:nvSpPr>
        <p:spPr>
          <a:xfrm>
            <a:off x="737636" y="6356350"/>
            <a:ext cx="5282164" cy="365125"/>
          </a:xfrm>
        </p:spPr>
        <p:txBody>
          <a:bodyPr/>
          <a:lstStyle/>
          <a:p>
            <a:pPr defTabSz="457200">
              <a:defRPr/>
            </a:pPr>
            <a:r>
              <a:rPr lang="it-IT" sz="1000" dirty="0" smtClean="0">
                <a:solidFill>
                  <a:prstClr val="black"/>
                </a:solidFill>
              </a:rPr>
              <a:t>Silvia Losco</a:t>
            </a:r>
            <a:endParaRPr lang="it-IT" sz="1000" dirty="0">
              <a:solidFill>
                <a:prstClr val="black"/>
              </a:solidFill>
            </a:endParaRPr>
          </a:p>
        </p:txBody>
      </p:sp>
    </p:spTree>
    <p:extLst>
      <p:ext uri="{BB962C8B-B14F-4D97-AF65-F5344CB8AC3E}">
        <p14:creationId xmlns:p14="http://schemas.microsoft.com/office/powerpoint/2010/main" val="402455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it-IT" sz="2400" b="1" dirty="0" smtClean="0"/>
              <a:t>ICT </a:t>
            </a:r>
            <a:r>
              <a:rPr lang="it-IT" sz="2400" b="1" dirty="0" err="1" smtClean="0"/>
              <a:t>organization</a:t>
            </a:r>
            <a:r>
              <a:rPr lang="it-IT" sz="2400" b="1" dirty="0" smtClean="0"/>
              <a:t> </a:t>
            </a:r>
            <a:r>
              <a:rPr lang="it-IT" sz="2400" b="1" dirty="0" err="1" smtClean="0"/>
              <a:t>evolution</a:t>
            </a:r>
            <a:r>
              <a:rPr lang="it-IT" sz="2400" b="1" dirty="0" smtClean="0"/>
              <a:t> </a:t>
            </a:r>
            <a:r>
              <a:rPr lang="it-IT" sz="2400" b="1" dirty="0" err="1" smtClean="0"/>
              <a:t>within</a:t>
            </a:r>
            <a:r>
              <a:rPr lang="it-IT" sz="2400" b="1" dirty="0" smtClean="0"/>
              <a:t> a </a:t>
            </a:r>
            <a:r>
              <a:rPr lang="it-IT" sz="2400" b="1" dirty="0" err="1" smtClean="0"/>
              <a:t>governance</a:t>
            </a:r>
            <a:r>
              <a:rPr lang="it-IT" sz="2400" b="1" dirty="0" smtClean="0"/>
              <a:t> scope  </a:t>
            </a:r>
            <a:endParaRPr lang="it-IT" sz="2400" b="1" dirty="0"/>
          </a:p>
        </p:txBody>
      </p:sp>
      <p:sp>
        <p:nvSpPr>
          <p:cNvPr id="18435" name="CasellaDiTesto 5"/>
          <p:cNvSpPr txBox="1">
            <a:spLocks noChangeArrowheads="1"/>
          </p:cNvSpPr>
          <p:nvPr/>
        </p:nvSpPr>
        <p:spPr bwMode="auto">
          <a:xfrm>
            <a:off x="253697" y="1678388"/>
            <a:ext cx="867191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marL="457200" lvl="1" indent="0" algn="just"/>
            <a:endParaRPr lang="it-IT" sz="1400" kern="0" dirty="0" smtClean="0">
              <a:solidFill>
                <a:srgbClr val="5F5F5F"/>
              </a:solidFill>
              <a:latin typeface="Arial"/>
            </a:endParaRPr>
          </a:p>
          <a:p>
            <a:pPr marL="0" lvl="1" indent="0" algn="just"/>
            <a:r>
              <a:rPr lang="it-IT" sz="1600" b="1" dirty="0" smtClean="0">
                <a:solidFill>
                  <a:srgbClr val="7F142A"/>
                </a:solidFill>
              </a:rPr>
              <a:t>Benefits of the </a:t>
            </a:r>
            <a:r>
              <a:rPr lang="it-IT" sz="1600" b="1" dirty="0" err="1" smtClean="0">
                <a:solidFill>
                  <a:srgbClr val="7F142A"/>
                </a:solidFill>
              </a:rPr>
              <a:t>project</a:t>
            </a:r>
            <a:r>
              <a:rPr lang="it-IT" sz="1600" b="1" dirty="0" smtClean="0">
                <a:solidFill>
                  <a:srgbClr val="7F142A"/>
                </a:solidFill>
              </a:rPr>
              <a:t> </a:t>
            </a:r>
          </a:p>
          <a:p>
            <a:pPr marL="0" lvl="1" indent="0" algn="just"/>
            <a:endParaRPr lang="en-US" sz="1600" kern="0" dirty="0" smtClean="0">
              <a:solidFill>
                <a:srgbClr val="5F5F5F"/>
              </a:solidFill>
              <a:latin typeface="Arial"/>
            </a:endParaRPr>
          </a:p>
          <a:p>
            <a:pPr marL="0" lvl="1" indent="0" algn="just"/>
            <a:endParaRPr lang="en-US" sz="1600" kern="0" dirty="0">
              <a:solidFill>
                <a:srgbClr val="5F5F5F"/>
              </a:solidFill>
              <a:latin typeface="Arial"/>
            </a:endParaRPr>
          </a:p>
          <a:p>
            <a:pPr marL="285750" lvl="0" indent="-285750">
              <a:buFont typeface="Arial" panose="020B0604020202020204" pitchFamily="34" charset="0"/>
              <a:buChar char="•"/>
            </a:pPr>
            <a:r>
              <a:rPr lang="en-US" sz="1600" dirty="0"/>
              <a:t>better alignment of business and IT, basing the approach on statistical </a:t>
            </a:r>
            <a:r>
              <a:rPr lang="en-US" sz="1600" dirty="0" smtClean="0"/>
              <a:t>focus</a:t>
            </a:r>
          </a:p>
          <a:p>
            <a:pPr lvl="0"/>
            <a:endParaRPr lang="it-IT" sz="1600" dirty="0"/>
          </a:p>
          <a:p>
            <a:pPr marL="285750" lvl="0" indent="-285750">
              <a:buFont typeface="Arial" panose="020B0604020202020204" pitchFamily="34" charset="0"/>
              <a:buChar char="•"/>
            </a:pPr>
            <a:r>
              <a:rPr lang="en-US" sz="1600" dirty="0"/>
              <a:t>shared understanding amongst all statistical and technician stakeholders, creating a common </a:t>
            </a:r>
            <a:r>
              <a:rPr lang="en-US" sz="1600" dirty="0" smtClean="0"/>
              <a:t>language</a:t>
            </a:r>
          </a:p>
          <a:p>
            <a:pPr lvl="0"/>
            <a:endParaRPr lang="it-IT" sz="1600" dirty="0"/>
          </a:p>
          <a:p>
            <a:pPr marL="285750" lvl="0" indent="-285750">
              <a:buFont typeface="Arial" panose="020B0604020202020204" pitchFamily="34" charset="0"/>
              <a:buChar char="•"/>
            </a:pPr>
            <a:r>
              <a:rPr lang="en-US" sz="1600" dirty="0"/>
              <a:t>an understandable view of what IT does for business management and statistical </a:t>
            </a:r>
            <a:r>
              <a:rPr lang="en-US" sz="1600" dirty="0" smtClean="0"/>
              <a:t>processes</a:t>
            </a:r>
          </a:p>
          <a:p>
            <a:pPr lvl="0"/>
            <a:endParaRPr lang="it-IT" sz="1600" dirty="0"/>
          </a:p>
          <a:p>
            <a:pPr marL="285750" lvl="0" indent="-285750">
              <a:buFont typeface="Arial" panose="020B0604020202020204" pitchFamily="34" charset="0"/>
              <a:buChar char="•"/>
            </a:pPr>
            <a:r>
              <a:rPr lang="en-US" sz="1600" dirty="0"/>
              <a:t>clear ownership and responsibilities, based on process </a:t>
            </a:r>
            <a:r>
              <a:rPr lang="en-US" sz="1600" dirty="0" smtClean="0"/>
              <a:t>orientation</a:t>
            </a:r>
          </a:p>
          <a:p>
            <a:pPr lvl="0"/>
            <a:endParaRPr lang="it-IT" sz="1600" dirty="0"/>
          </a:p>
          <a:p>
            <a:pPr marL="285750" indent="-285750">
              <a:buFont typeface="Arial" panose="020B0604020202020204" pitchFamily="34" charset="0"/>
              <a:buChar char="•"/>
            </a:pPr>
            <a:r>
              <a:rPr lang="en-US" sz="1600" dirty="0"/>
              <a:t>fulfillment of the risk management requirements for IT control environment</a:t>
            </a:r>
            <a:endParaRPr lang="en-US" sz="1600" kern="0" dirty="0" smtClean="0">
              <a:solidFill>
                <a:srgbClr val="5F5F5F"/>
              </a:solidFill>
              <a:latin typeface="Arial"/>
            </a:endParaRPr>
          </a:p>
        </p:txBody>
      </p:sp>
      <p:sp>
        <p:nvSpPr>
          <p:cNvPr id="2" name="Segnaposto piè di pagina 1"/>
          <p:cNvSpPr>
            <a:spLocks noGrp="1"/>
          </p:cNvSpPr>
          <p:nvPr>
            <p:ph type="ftr" sz="quarter" idx="11"/>
          </p:nvPr>
        </p:nvSpPr>
        <p:spPr>
          <a:xfrm>
            <a:off x="737636" y="6356350"/>
            <a:ext cx="5282164" cy="365125"/>
          </a:xfrm>
        </p:spPr>
        <p:txBody>
          <a:bodyPr/>
          <a:lstStyle/>
          <a:p>
            <a:pPr defTabSz="457200">
              <a:defRPr/>
            </a:pPr>
            <a:r>
              <a:rPr lang="it-IT" sz="1000" dirty="0" smtClean="0">
                <a:solidFill>
                  <a:prstClr val="black"/>
                </a:solidFill>
              </a:rPr>
              <a:t>Silvia Losco</a:t>
            </a:r>
            <a:endParaRPr lang="it-IT" sz="1000" dirty="0">
              <a:solidFill>
                <a:prstClr val="black"/>
              </a:solidFill>
            </a:endParaRPr>
          </a:p>
        </p:txBody>
      </p:sp>
    </p:spTree>
    <p:extLst>
      <p:ext uri="{BB962C8B-B14F-4D97-AF65-F5344CB8AC3E}">
        <p14:creationId xmlns:p14="http://schemas.microsoft.com/office/powerpoint/2010/main" val="1529674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1" indent="0" fontAlgn="base">
              <a:spcBef>
                <a:spcPct val="0"/>
              </a:spcBef>
              <a:spcAft>
                <a:spcPct val="0"/>
              </a:spcAft>
            </a:pPr>
            <a:r>
              <a:rPr lang="it-IT" sz="2400" b="1" dirty="0" smtClean="0"/>
              <a:t>The </a:t>
            </a:r>
            <a:r>
              <a:rPr lang="it-IT" sz="2400" b="1" dirty="0" err="1" smtClean="0"/>
              <a:t>main</a:t>
            </a:r>
            <a:r>
              <a:rPr lang="it-IT" sz="2400" b="1" dirty="0" smtClean="0"/>
              <a:t> </a:t>
            </a:r>
            <a:r>
              <a:rPr lang="it-IT" sz="2400" b="1" dirty="0" err="1" smtClean="0"/>
              <a:t>pahases</a:t>
            </a:r>
            <a:r>
              <a:rPr lang="it-IT" sz="2400" b="1" dirty="0" smtClean="0"/>
              <a:t> of the </a:t>
            </a:r>
            <a:r>
              <a:rPr lang="it-IT" sz="2400" b="1" dirty="0" err="1" smtClean="0"/>
              <a:t>project</a:t>
            </a:r>
            <a:r>
              <a:rPr lang="it-IT" sz="2400" b="1" dirty="0" smtClean="0"/>
              <a:t> </a:t>
            </a:r>
            <a:endParaRPr lang="it-IT" sz="2400" b="1" dirty="0"/>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23528" y="1556792"/>
            <a:ext cx="8671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r>
              <a:rPr lang="en-US" dirty="0"/>
              <a:t>The project  is articulated in three main phases:</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132856"/>
            <a:ext cx="61849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a:xfrm>
            <a:off x="737636" y="6356350"/>
            <a:ext cx="5282164"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48686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smtClean="0"/>
              <a:t>The phase 1 of the project: </a:t>
            </a:r>
            <a:r>
              <a:rPr lang="en-US" sz="2400" b="1" dirty="0"/>
              <a:t>scope and activities</a:t>
            </a:r>
            <a:endParaRPr lang="it-IT" sz="2400" b="1" dirty="0"/>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4283968" y="2348880"/>
            <a:ext cx="4489081"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marL="0" lvl="1" indent="0" algn="just"/>
            <a:endParaRPr lang="en-US" sz="1400" b="1" dirty="0">
              <a:solidFill>
                <a:srgbClr val="7F142A"/>
              </a:solidFill>
            </a:endParaRPr>
          </a:p>
          <a:p>
            <a:r>
              <a:rPr lang="en-US" sz="1600" b="1" dirty="0" smtClean="0"/>
              <a:t>Design  </a:t>
            </a:r>
            <a:r>
              <a:rPr lang="en-US" sz="1600" b="1" dirty="0"/>
              <a:t>of ITIL Process  Model</a:t>
            </a:r>
            <a:r>
              <a:rPr lang="en-US" sz="1600" dirty="0"/>
              <a:t> : </a:t>
            </a:r>
            <a:r>
              <a:rPr lang="en-US" sz="1600" i="1" dirty="0"/>
              <a:t>Reengineering of key process  to operate as ICT Service provider  </a:t>
            </a:r>
            <a:endParaRPr lang="en-US" sz="1600" i="1" dirty="0" smtClean="0"/>
          </a:p>
          <a:p>
            <a:endParaRPr lang="it-IT" sz="1600" dirty="0"/>
          </a:p>
          <a:p>
            <a:r>
              <a:rPr lang="en-US" sz="1600" b="1" dirty="0"/>
              <a:t>Organization</a:t>
            </a:r>
            <a:r>
              <a:rPr lang="en-US" sz="1600" b="1" i="1" dirty="0"/>
              <a:t>: </a:t>
            </a:r>
            <a:r>
              <a:rPr lang="en-US" sz="1600" i="1" dirty="0"/>
              <a:t>Definition of</a:t>
            </a:r>
            <a:r>
              <a:rPr lang="en-US" sz="1600" b="1" i="1" dirty="0"/>
              <a:t> </a:t>
            </a:r>
            <a:r>
              <a:rPr lang="en-US" sz="1600" i="1" dirty="0"/>
              <a:t> rules and responsibilities in line with ITIL Process </a:t>
            </a:r>
            <a:r>
              <a:rPr lang="en-US" sz="1600" i="1" dirty="0" smtClean="0"/>
              <a:t>Model</a:t>
            </a:r>
          </a:p>
          <a:p>
            <a:endParaRPr lang="it-IT" sz="1600" dirty="0"/>
          </a:p>
          <a:p>
            <a:r>
              <a:rPr lang="en-US" sz="1600" b="1" dirty="0"/>
              <a:t>Tools:</a:t>
            </a:r>
            <a:r>
              <a:rPr lang="en-US" sz="1600" dirty="0"/>
              <a:t> </a:t>
            </a:r>
            <a:r>
              <a:rPr lang="en-US" sz="1600" i="1" dirty="0"/>
              <a:t>Set up of supporting tools</a:t>
            </a:r>
            <a:r>
              <a:rPr lang="en-US" sz="1600" i="1" dirty="0" smtClean="0"/>
              <a:t>.</a:t>
            </a:r>
          </a:p>
          <a:p>
            <a:endParaRPr lang="it-IT" sz="1600" dirty="0"/>
          </a:p>
          <a:p>
            <a:r>
              <a:rPr lang="en-US" sz="1600" b="1" dirty="0"/>
              <a:t>Compliance and Regulatory guidelines: </a:t>
            </a:r>
            <a:r>
              <a:rPr lang="en-US" sz="1600" i="1" dirty="0"/>
              <a:t>compliance</a:t>
            </a:r>
            <a:r>
              <a:rPr lang="en-US" sz="1600" b="1" dirty="0"/>
              <a:t> </a:t>
            </a:r>
            <a:r>
              <a:rPr lang="en-US" sz="1600" i="1" dirty="0"/>
              <a:t>check on ICT security policies and regulatory guidelines. </a:t>
            </a:r>
            <a:endParaRPr lang="it-IT" sz="1600" dirty="0"/>
          </a:p>
        </p:txBody>
      </p:sp>
      <p:pic>
        <p:nvPicPr>
          <p:cNvPr id="2050" name="Diagramma 1"/>
          <p:cNvPicPr>
            <a:picLocks noChangeArrowheads="1"/>
          </p:cNvPicPr>
          <p:nvPr/>
        </p:nvPicPr>
        <p:blipFill>
          <a:blip r:embed="rId2">
            <a:extLst>
              <a:ext uri="{28A0092B-C50C-407E-A947-70E740481C1C}">
                <a14:useLocalDpi xmlns:a14="http://schemas.microsoft.com/office/drawing/2010/main" val="0"/>
              </a:ext>
            </a:extLst>
          </a:blip>
          <a:srcRect l="-40555" t="-4996" r="-40604" b="-5658"/>
          <a:stretch>
            <a:fillRect/>
          </a:stretch>
        </p:blipFill>
        <p:spPr bwMode="auto">
          <a:xfrm>
            <a:off x="-601999" y="2636912"/>
            <a:ext cx="5400601"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800032" y="1379383"/>
            <a:ext cx="7804415" cy="646331"/>
          </a:xfrm>
          <a:prstGeom prst="rect">
            <a:avLst/>
          </a:prstGeom>
        </p:spPr>
        <p:txBody>
          <a:bodyPr wrap="square">
            <a:spAutoFit/>
          </a:bodyPr>
          <a:lstStyle/>
          <a:p>
            <a:r>
              <a:rPr lang="en-US" dirty="0"/>
              <a:t>The Phase 1 of  ICT Change Management Project   is structured in four main lines of </a:t>
            </a:r>
            <a:r>
              <a:rPr lang="en-US" dirty="0" smtClean="0"/>
              <a:t>activities.</a:t>
            </a:r>
            <a:endParaRPr lang="it-IT" dirty="0"/>
          </a:p>
        </p:txBody>
      </p:sp>
      <p:sp>
        <p:nvSpPr>
          <p:cNvPr id="3" name="Segnaposto piè di pagina 2"/>
          <p:cNvSpPr>
            <a:spLocks noGrp="1"/>
          </p:cNvSpPr>
          <p:nvPr>
            <p:ph type="ftr" sz="quarter" idx="11"/>
          </p:nvPr>
        </p:nvSpPr>
        <p:spPr>
          <a:xfrm>
            <a:off x="800032" y="6356350"/>
            <a:ext cx="5219768"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485095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smtClean="0"/>
              <a:t>The phase 1 of the project : the teams</a:t>
            </a:r>
            <a:endParaRPr lang="it-IT" sz="2400" b="1" dirty="0"/>
          </a:p>
          <a:p>
            <a:pPr fontAlgn="base">
              <a:spcBef>
                <a:spcPct val="0"/>
              </a:spcBef>
              <a:spcAft>
                <a:spcPct val="0"/>
              </a:spcAft>
            </a:pPr>
            <a:endParaRPr lang="it-IT" sz="2400" b="1" dirty="0"/>
          </a:p>
        </p:txBody>
      </p:sp>
      <p:pic>
        <p:nvPicPr>
          <p:cNvPr id="2050" name="Diagramma 1"/>
          <p:cNvPicPr>
            <a:picLocks noChangeArrowheads="1"/>
          </p:cNvPicPr>
          <p:nvPr/>
        </p:nvPicPr>
        <p:blipFill>
          <a:blip r:embed="rId2">
            <a:extLst>
              <a:ext uri="{28A0092B-C50C-407E-A947-70E740481C1C}">
                <a14:useLocalDpi xmlns:a14="http://schemas.microsoft.com/office/drawing/2010/main" val="0"/>
              </a:ext>
            </a:extLst>
          </a:blip>
          <a:srcRect l="-40555" t="-4996" r="-40604" b="-5658"/>
          <a:stretch>
            <a:fillRect/>
          </a:stretch>
        </p:blipFill>
        <p:spPr bwMode="auto">
          <a:xfrm>
            <a:off x="-972617" y="1988840"/>
            <a:ext cx="5400601"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203848" y="1379383"/>
            <a:ext cx="5400599" cy="4247317"/>
          </a:xfrm>
          <a:prstGeom prst="rect">
            <a:avLst/>
          </a:prstGeom>
        </p:spPr>
        <p:txBody>
          <a:bodyPr wrap="square">
            <a:spAutoFit/>
          </a:bodyPr>
          <a:lstStyle/>
          <a:p>
            <a:r>
              <a:rPr lang="en-GB" dirty="0"/>
              <a:t>The line of activities </a:t>
            </a:r>
            <a:r>
              <a:rPr lang="en-GB" dirty="0" smtClean="0"/>
              <a:t>are </a:t>
            </a:r>
            <a:r>
              <a:rPr lang="en-GB" dirty="0"/>
              <a:t>led by teams that involve human resources spanning across various </a:t>
            </a:r>
            <a:r>
              <a:rPr lang="en-GB" dirty="0" err="1"/>
              <a:t>Istat</a:t>
            </a:r>
            <a:r>
              <a:rPr lang="en-GB" dirty="0"/>
              <a:t> IT organization units and focusing on specific and different IT areas of competence </a:t>
            </a:r>
            <a:r>
              <a:rPr lang="en-GB" dirty="0" smtClean="0"/>
              <a:t>:</a:t>
            </a:r>
          </a:p>
          <a:p>
            <a:endParaRPr lang="en-GB" dirty="0" smtClean="0"/>
          </a:p>
          <a:p>
            <a:pPr marL="285750" indent="-285750">
              <a:buFont typeface="Arial" panose="020B0604020202020204" pitchFamily="34" charset="0"/>
              <a:buChar char="•"/>
            </a:pPr>
            <a:r>
              <a:rPr lang="en-GB" dirty="0" smtClean="0"/>
              <a:t>software </a:t>
            </a:r>
            <a:r>
              <a:rPr lang="en-GB" dirty="0"/>
              <a:t>development </a:t>
            </a:r>
            <a:r>
              <a:rPr lang="en-GB" dirty="0" smtClean="0"/>
              <a:t>division</a:t>
            </a:r>
          </a:p>
          <a:p>
            <a:pPr marL="285750" indent="-285750">
              <a:buFont typeface="Arial" panose="020B0604020202020204" pitchFamily="34" charset="0"/>
              <a:buChar char="•"/>
            </a:pPr>
            <a:r>
              <a:rPr lang="en-GB" dirty="0" smtClean="0"/>
              <a:t>IT </a:t>
            </a:r>
            <a:r>
              <a:rPr lang="en-GB" dirty="0"/>
              <a:t>infrastructure </a:t>
            </a:r>
            <a:r>
              <a:rPr lang="en-GB" dirty="0" smtClean="0"/>
              <a:t>division</a:t>
            </a:r>
          </a:p>
          <a:p>
            <a:pPr marL="285750" indent="-285750">
              <a:buFont typeface="Arial" panose="020B0604020202020204" pitchFamily="34" charset="0"/>
              <a:buChar char="•"/>
            </a:pPr>
            <a:r>
              <a:rPr lang="en-GB" dirty="0" smtClean="0"/>
              <a:t>EA unit</a:t>
            </a:r>
          </a:p>
          <a:p>
            <a:pPr marL="285750" indent="-285750">
              <a:buFont typeface="Arial" panose="020B0604020202020204" pitchFamily="34" charset="0"/>
              <a:buChar char="•"/>
            </a:pPr>
            <a:r>
              <a:rPr lang="en-GB" dirty="0" smtClean="0"/>
              <a:t>IT unit of statistical department.</a:t>
            </a:r>
            <a:endParaRPr lang="en-GB" dirty="0" smtClean="0"/>
          </a:p>
          <a:p>
            <a:pPr marL="285750" indent="-285750">
              <a:buFont typeface="Arial" panose="020B0604020202020204" pitchFamily="34" charset="0"/>
              <a:buChar char="•"/>
            </a:pPr>
            <a:endParaRPr lang="en-GB" dirty="0"/>
          </a:p>
          <a:p>
            <a:r>
              <a:rPr lang="en-GB" dirty="0" smtClean="0"/>
              <a:t>The </a:t>
            </a:r>
            <a:r>
              <a:rPr lang="en-GB" dirty="0"/>
              <a:t>governance of the project is provided by the IT Steering Committee and a Working Group, that are in charge of its coordination, design, monitoring and assessment.</a:t>
            </a:r>
            <a:endParaRPr lang="it-IT" dirty="0"/>
          </a:p>
          <a:p>
            <a:endParaRPr lang="it-IT" dirty="0"/>
          </a:p>
        </p:txBody>
      </p:sp>
      <p:sp>
        <p:nvSpPr>
          <p:cNvPr id="3" name="Segnaposto piè di pagina 2"/>
          <p:cNvSpPr>
            <a:spLocks noGrp="1"/>
          </p:cNvSpPr>
          <p:nvPr>
            <p:ph type="ftr" sz="quarter" idx="11"/>
          </p:nvPr>
        </p:nvSpPr>
        <p:spPr>
          <a:xfrm>
            <a:off x="800032" y="6356350"/>
            <a:ext cx="5219768"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2939263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smtClean="0"/>
              <a:t>P</a:t>
            </a:r>
            <a:r>
              <a:rPr lang="en-GB" sz="2400" b="1" dirty="0" err="1" smtClean="0"/>
              <a:t>rinciples</a:t>
            </a:r>
            <a:r>
              <a:rPr lang="en-GB" sz="2400" b="1" dirty="0" smtClean="0"/>
              <a:t> </a:t>
            </a:r>
            <a:r>
              <a:rPr lang="en-GB" sz="2400" b="1" dirty="0"/>
              <a:t>and </a:t>
            </a:r>
            <a:r>
              <a:rPr lang="en-GB" sz="2400" b="1" dirty="0" smtClean="0"/>
              <a:t>frameworks</a:t>
            </a:r>
            <a:r>
              <a:rPr lang="en-US" sz="2400" b="1" dirty="0" smtClean="0"/>
              <a:t> </a:t>
            </a:r>
            <a:endParaRPr lang="it-IT" sz="2400" b="1" dirty="0"/>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75965" y="975489"/>
            <a:ext cx="83529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endParaRPr lang="en-US" sz="1600" dirty="0" smtClean="0"/>
          </a:p>
          <a:p>
            <a:pPr algn="just"/>
            <a:endParaRPr lang="en-US" sz="1600" dirty="0" smtClean="0"/>
          </a:p>
          <a:p>
            <a:pPr marL="0" lvl="1" indent="0" algn="just"/>
            <a:r>
              <a:rPr lang="en-US" sz="1600" b="1" dirty="0" smtClean="0">
                <a:solidFill>
                  <a:srgbClr val="7F142A"/>
                </a:solidFill>
              </a:rPr>
              <a:t>ITIL for the IT service management linked to GSBPM</a:t>
            </a:r>
          </a:p>
          <a:p>
            <a:pPr algn="just"/>
            <a:endParaRPr lang="en-US" sz="1600" dirty="0" smtClean="0"/>
          </a:p>
          <a:p>
            <a:pPr algn="just"/>
            <a:endParaRPr lang="en-US" sz="1600" dirty="0" smtClean="0"/>
          </a:p>
        </p:txBody>
      </p:sp>
      <p:sp>
        <p:nvSpPr>
          <p:cNvPr id="2" name="Segnaposto piè di pagina 1"/>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pic>
        <p:nvPicPr>
          <p:cNvPr id="5" name="Picture 2" descr="GSBP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708920"/>
            <a:ext cx="394338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1-ITIL-Lif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37" y="2619672"/>
            <a:ext cx="3713506" cy="33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908994" y="2114262"/>
            <a:ext cx="2578591" cy="369332"/>
          </a:xfrm>
          <a:prstGeom prst="rect">
            <a:avLst/>
          </a:prstGeom>
        </p:spPr>
        <p:txBody>
          <a:bodyPr wrap="none">
            <a:spAutoFit/>
          </a:bodyPr>
          <a:lstStyle/>
          <a:p>
            <a:r>
              <a:rPr lang="en-US" dirty="0"/>
              <a:t>IT Infrastructure Library</a:t>
            </a:r>
            <a:endParaRPr lang="it-IT" dirty="0"/>
          </a:p>
        </p:txBody>
      </p:sp>
      <p:sp>
        <p:nvSpPr>
          <p:cNvPr id="4" name="CasellaDiTesto 3"/>
          <p:cNvSpPr txBox="1"/>
          <p:nvPr/>
        </p:nvSpPr>
        <p:spPr>
          <a:xfrm>
            <a:off x="4976665" y="2109484"/>
            <a:ext cx="3736920" cy="369332"/>
          </a:xfrm>
          <a:prstGeom prst="rect">
            <a:avLst/>
          </a:prstGeom>
          <a:noFill/>
        </p:spPr>
        <p:txBody>
          <a:bodyPr wrap="none" rtlCol="0">
            <a:spAutoFit/>
          </a:bodyPr>
          <a:lstStyle/>
          <a:p>
            <a:r>
              <a:rPr lang="it-IT" dirty="0" err="1" smtClean="0"/>
              <a:t>Generic</a:t>
            </a:r>
            <a:r>
              <a:rPr lang="it-IT" dirty="0" smtClean="0"/>
              <a:t> Statistical Business Model</a:t>
            </a:r>
            <a:endParaRPr lang="it-IT" dirty="0"/>
          </a:p>
        </p:txBody>
      </p:sp>
    </p:spTree>
    <p:extLst>
      <p:ext uri="{BB962C8B-B14F-4D97-AF65-F5344CB8AC3E}">
        <p14:creationId xmlns:p14="http://schemas.microsoft.com/office/powerpoint/2010/main" val="278986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a:t>P</a:t>
            </a:r>
            <a:r>
              <a:rPr lang="en-GB" sz="2400" b="1" dirty="0" err="1"/>
              <a:t>rinciples</a:t>
            </a:r>
            <a:r>
              <a:rPr lang="en-GB" sz="2400" b="1" dirty="0"/>
              <a:t> and </a:t>
            </a:r>
            <a:r>
              <a:rPr lang="en-GB" sz="2400" b="1" dirty="0" smtClean="0"/>
              <a:t>framework</a:t>
            </a:r>
            <a:r>
              <a:rPr lang="en-US" sz="2400" b="1" dirty="0" smtClean="0"/>
              <a:t> </a:t>
            </a:r>
            <a:endParaRPr lang="it-IT" sz="2400" b="1" dirty="0"/>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965026" y="2132855"/>
            <a:ext cx="4763866"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r>
              <a:rPr lang="en-US" sz="1600" dirty="0" err="1" smtClean="0"/>
              <a:t>Istat</a:t>
            </a:r>
            <a:r>
              <a:rPr lang="en-US" sz="1600" dirty="0" smtClean="0"/>
              <a:t> </a:t>
            </a:r>
            <a:r>
              <a:rPr lang="en-US" sz="1600" dirty="0"/>
              <a:t>has adopted the ITIL (IT Infrastructure Library) </a:t>
            </a:r>
            <a:r>
              <a:rPr lang="en-US" sz="1600" dirty="0" smtClean="0"/>
              <a:t>framework, considered  </a:t>
            </a:r>
            <a:r>
              <a:rPr lang="en-US" sz="1600" dirty="0"/>
              <a:t>the most widely accepted approach to implement </a:t>
            </a:r>
            <a:r>
              <a:rPr lang="en-US" sz="1600" dirty="0" smtClean="0"/>
              <a:t>IT </a:t>
            </a:r>
            <a:r>
              <a:rPr lang="en-US" sz="1600" dirty="0"/>
              <a:t>Service Management. </a:t>
            </a:r>
            <a:endParaRPr lang="en-US" sz="1600" dirty="0" smtClean="0"/>
          </a:p>
          <a:p>
            <a:pPr algn="just"/>
            <a:endParaRPr lang="en-US" sz="1600" dirty="0"/>
          </a:p>
          <a:p>
            <a:pPr algn="just"/>
            <a:r>
              <a:rPr lang="en-US" sz="1600" dirty="0"/>
              <a:t>The primary objective of </a:t>
            </a:r>
            <a:r>
              <a:rPr lang="en-US" sz="1600" dirty="0" smtClean="0"/>
              <a:t>IT Service </a:t>
            </a:r>
            <a:r>
              <a:rPr lang="en-US" sz="1600" dirty="0"/>
              <a:t>Management is to ensure that the IT services are aligned to the business needs and actively support them. </a:t>
            </a:r>
            <a:endParaRPr lang="en-US" sz="1600" dirty="0" smtClean="0"/>
          </a:p>
          <a:p>
            <a:pPr algn="just"/>
            <a:endParaRPr lang="en-US" sz="1600" dirty="0"/>
          </a:p>
          <a:p>
            <a:pPr algn="just"/>
            <a:r>
              <a:rPr lang="en-US" sz="1600" dirty="0" smtClean="0"/>
              <a:t>It </a:t>
            </a:r>
            <a:r>
              <a:rPr lang="en-US" sz="1600" dirty="0"/>
              <a:t>is imperative that the IT services underpin the business </a:t>
            </a:r>
            <a:r>
              <a:rPr lang="en-US" sz="1600" dirty="0" smtClean="0"/>
              <a:t>processes and statistical process but </a:t>
            </a:r>
            <a:r>
              <a:rPr lang="en-US" sz="1600" dirty="0"/>
              <a:t>it is also increasingly important that IT acts as an agent for change to facilitate </a:t>
            </a:r>
            <a:r>
              <a:rPr lang="en-US" sz="1600" dirty="0" smtClean="0"/>
              <a:t>business and statistical  transformation and evolution.</a:t>
            </a:r>
            <a:endParaRPr lang="it-IT" sz="1600" dirty="0"/>
          </a:p>
          <a:p>
            <a:pPr algn="just"/>
            <a:endParaRPr lang="en-US" sz="1600" dirty="0" smtClean="0"/>
          </a:p>
          <a:p>
            <a:pPr algn="just"/>
            <a:endParaRPr lang="en-US" sz="1600" dirty="0"/>
          </a:p>
          <a:p>
            <a:pPr algn="just"/>
            <a:endParaRPr lang="en-US" sz="1600" dirty="0" smtClean="0"/>
          </a:p>
        </p:txBody>
      </p:sp>
      <p:sp>
        <p:nvSpPr>
          <p:cNvPr id="2" name="Segnaposto piè di pagina 1"/>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pic>
        <p:nvPicPr>
          <p:cNvPr id="5" name="Picture 2" descr="1-ITIL-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314767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a:spLocks noChangeArrowheads="1"/>
          </p:cNvSpPr>
          <p:nvPr/>
        </p:nvSpPr>
        <p:spPr bwMode="auto">
          <a:xfrm>
            <a:off x="375965" y="975489"/>
            <a:ext cx="83529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endParaRPr lang="en-US" sz="1600" dirty="0" smtClean="0"/>
          </a:p>
          <a:p>
            <a:pPr marL="0" lvl="1" indent="0" algn="just"/>
            <a:r>
              <a:rPr lang="en-US" sz="1600" b="1" dirty="0" smtClean="0">
                <a:solidFill>
                  <a:srgbClr val="7F142A"/>
                </a:solidFill>
              </a:rPr>
              <a:t>ITIL for the IT service management linked to GSBPM</a:t>
            </a:r>
          </a:p>
          <a:p>
            <a:pPr algn="just"/>
            <a:endParaRPr lang="en-US" sz="1600" dirty="0" smtClean="0"/>
          </a:p>
          <a:p>
            <a:pPr algn="just"/>
            <a:endParaRPr lang="en-US" sz="1600" dirty="0" smtClean="0"/>
          </a:p>
        </p:txBody>
      </p:sp>
    </p:spTree>
    <p:extLst>
      <p:ext uri="{BB962C8B-B14F-4D97-AF65-F5344CB8AC3E}">
        <p14:creationId xmlns:p14="http://schemas.microsoft.com/office/powerpoint/2010/main" val="170371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a:t>P</a:t>
            </a:r>
            <a:r>
              <a:rPr lang="en-GB" sz="2400" b="1" dirty="0" err="1"/>
              <a:t>rinciples</a:t>
            </a:r>
            <a:r>
              <a:rPr lang="en-GB" sz="2400" b="1" dirty="0"/>
              <a:t> and framework</a:t>
            </a:r>
            <a:r>
              <a:rPr lang="en-US" sz="2400" b="1" dirty="0"/>
              <a:t> </a:t>
            </a:r>
            <a:endParaRPr lang="it-IT" sz="2400" b="1" dirty="0"/>
          </a:p>
          <a:p>
            <a:pPr fontAlgn="base">
              <a:spcBef>
                <a:spcPct val="0"/>
              </a:spcBef>
              <a:spcAft>
                <a:spcPct val="0"/>
              </a:spcAft>
            </a:pPr>
            <a:endParaRPr lang="it-IT" sz="2400" b="1" dirty="0"/>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467544" y="975489"/>
            <a:ext cx="826134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marL="0" lvl="1" indent="0" algn="just"/>
            <a:r>
              <a:rPr lang="en-US" sz="1600" b="1" dirty="0">
                <a:solidFill>
                  <a:srgbClr val="7F142A"/>
                </a:solidFill>
              </a:rPr>
              <a:t>ITIL for the IT service management linked to GSBPM</a:t>
            </a:r>
          </a:p>
          <a:p>
            <a:r>
              <a:rPr lang="en-US" dirty="0"/>
              <a:t> </a:t>
            </a:r>
          </a:p>
          <a:p>
            <a:pPr algn="just"/>
            <a:r>
              <a:rPr lang="en-US" sz="1600" dirty="0"/>
              <a:t>The GSBPM provide a basis for statistical organizations to agree on standard terminology to aid their discussions on developing statistical metadata systems and processes. </a:t>
            </a:r>
            <a:endParaRPr lang="it-IT"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ttangolo 2"/>
          <p:cNvSpPr/>
          <p:nvPr/>
        </p:nvSpPr>
        <p:spPr>
          <a:xfrm>
            <a:off x="4283968" y="2473338"/>
            <a:ext cx="4572000" cy="2554545"/>
          </a:xfrm>
          <a:prstGeom prst="rect">
            <a:avLst/>
          </a:prstGeom>
        </p:spPr>
        <p:txBody>
          <a:bodyPr>
            <a:spAutoFit/>
          </a:bodyPr>
          <a:lstStyle/>
          <a:p>
            <a:pPr algn="just"/>
            <a:r>
              <a:rPr lang="en-US" sz="1600" dirty="0"/>
              <a:t>Therefore , the GSBPM should be seen as a flexible tool to describe and define the set of business processes needed to produce official statistics. </a:t>
            </a:r>
            <a:endParaRPr lang="it-IT" sz="1600" dirty="0"/>
          </a:p>
          <a:p>
            <a:pPr algn="just"/>
            <a:r>
              <a:rPr lang="en-US" sz="1600" dirty="0"/>
              <a:t>Istat linked the IT Service Management to the </a:t>
            </a:r>
            <a:r>
              <a:rPr lang="en-US" sz="1600" dirty="0" smtClean="0"/>
              <a:t>GSBPM</a:t>
            </a:r>
            <a:r>
              <a:rPr lang="en-US" sz="1600" dirty="0"/>
              <a:t>. The use of this model can also be envisaged in other separate, but often related contexts such as harmonizing statistical computing infrastructures, facilitating the sharing of software </a:t>
            </a:r>
            <a:r>
              <a:rPr lang="en-US" sz="1600" dirty="0" smtClean="0"/>
              <a:t>components</a:t>
            </a:r>
            <a:r>
              <a:rPr lang="en-US" sz="1600" dirty="0"/>
              <a:t>.</a:t>
            </a:r>
            <a:r>
              <a:rPr lang="en-US" sz="1600" dirty="0" smtClean="0"/>
              <a:t> </a:t>
            </a:r>
            <a:endParaRPr lang="it-IT" sz="1600" dirty="0"/>
          </a:p>
        </p:txBody>
      </p:sp>
      <p:pic>
        <p:nvPicPr>
          <p:cNvPr id="5122" name="Picture 2" descr="GSBP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24944"/>
            <a:ext cx="338137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piè di pagina 3"/>
          <p:cNvSpPr>
            <a:spLocks noGrp="1"/>
          </p:cNvSpPr>
          <p:nvPr>
            <p:ph type="ftr" sz="quarter" idx="11"/>
          </p:nvPr>
        </p:nvSpPr>
        <p:spPr>
          <a:xfrm>
            <a:off x="827584" y="6356350"/>
            <a:ext cx="5192216"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1386544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smtClean="0"/>
              <a:t>Why ITIL </a:t>
            </a:r>
            <a:endParaRPr lang="it-IT" sz="2400" b="1" dirty="0"/>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75965" y="975489"/>
            <a:ext cx="83529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endParaRPr lang="en-US" sz="1600" dirty="0" smtClean="0"/>
          </a:p>
          <a:p>
            <a:pPr algn="just"/>
            <a:endParaRPr lang="en-US" sz="1600" dirty="0" smtClean="0"/>
          </a:p>
          <a:p>
            <a:r>
              <a:rPr lang="en-GB" sz="1600" dirty="0"/>
              <a:t>From a statistical perspective, the adoption of ITIL to design the IT process model ensure many benefits. </a:t>
            </a:r>
            <a:endParaRPr lang="en-GB" sz="1600" dirty="0" smtClean="0"/>
          </a:p>
          <a:p>
            <a:endParaRPr lang="en-GB" sz="1600" dirty="0"/>
          </a:p>
          <a:p>
            <a:pPr marL="342900" indent="-342900">
              <a:buFont typeface="+mj-lt"/>
              <a:buAutoNum type="arabicPeriod"/>
            </a:pPr>
            <a:r>
              <a:rPr lang="en-GB" sz="1600" dirty="0" smtClean="0"/>
              <a:t>All </a:t>
            </a:r>
            <a:r>
              <a:rPr lang="en-GB" sz="1600" dirty="0"/>
              <a:t>the IT services are aligned better with the statistical priorities and objectives; </a:t>
            </a:r>
            <a:endParaRPr lang="en-GB" sz="1600" dirty="0" smtClean="0"/>
          </a:p>
          <a:p>
            <a:endParaRPr lang="en-GB" sz="1600" dirty="0" smtClean="0"/>
          </a:p>
          <a:p>
            <a:pPr marL="342900" indent="-342900">
              <a:buFont typeface="+mj-lt"/>
              <a:buAutoNum type="arabicPeriod" startAt="2"/>
            </a:pPr>
            <a:r>
              <a:rPr lang="en-GB" sz="1600" dirty="0" smtClean="0"/>
              <a:t> </a:t>
            </a:r>
            <a:r>
              <a:rPr lang="en-GB" sz="1600" dirty="0"/>
              <a:t>IT service </a:t>
            </a:r>
            <a:r>
              <a:rPr lang="en-GB" sz="1600" dirty="0" smtClean="0"/>
              <a:t>under an ITIL organization are </a:t>
            </a:r>
            <a:r>
              <a:rPr lang="en-GB" sz="1600" dirty="0"/>
              <a:t>more reliable and work better for statistical users so this IT organizations helps the increased statistical productivity, efficiency and effectiveness. </a:t>
            </a:r>
            <a:endParaRPr lang="en-GB" sz="1600" dirty="0" smtClean="0"/>
          </a:p>
          <a:p>
            <a:pPr marL="342900" indent="-342900">
              <a:buFont typeface="+mj-lt"/>
              <a:buAutoNum type="arabicPeriod" startAt="2"/>
            </a:pPr>
            <a:endParaRPr lang="en-GB" sz="1600" dirty="0"/>
          </a:p>
          <a:p>
            <a:pPr marL="342900" indent="-342900">
              <a:buFont typeface="+mj-lt"/>
              <a:buAutoNum type="arabicPeriod" startAt="2"/>
            </a:pPr>
            <a:r>
              <a:rPr lang="en-GB" sz="1600" dirty="0" smtClean="0"/>
              <a:t>ITIL helps  </a:t>
            </a:r>
            <a:r>
              <a:rPr lang="en-GB" sz="1600" dirty="0"/>
              <a:t>a more effective change management, enabling the statistical environment to keep </a:t>
            </a:r>
            <a:r>
              <a:rPr lang="en-GB" sz="1600" dirty="0" smtClean="0"/>
              <a:t>peace </a:t>
            </a:r>
            <a:r>
              <a:rPr lang="en-GB" sz="1600" dirty="0"/>
              <a:t>with change.</a:t>
            </a:r>
            <a:endParaRPr lang="it-IT" sz="1600" dirty="0"/>
          </a:p>
          <a:p>
            <a:pPr algn="just"/>
            <a:endParaRPr lang="en-US" sz="1600" dirty="0" smtClean="0"/>
          </a:p>
          <a:p>
            <a:pPr algn="just"/>
            <a:endParaRPr lang="en-US" sz="1600" dirty="0"/>
          </a:p>
          <a:p>
            <a:pPr algn="just"/>
            <a:endParaRPr lang="en-US" sz="1600" dirty="0" smtClean="0"/>
          </a:p>
        </p:txBody>
      </p:sp>
      <p:sp>
        <p:nvSpPr>
          <p:cNvPr id="2" name="Segnaposto piè di pagina 1"/>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70757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5115" y="499222"/>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it-IT" sz="2400" b="1" dirty="0" smtClean="0"/>
              <a:t>My area </a:t>
            </a:r>
            <a:endParaRPr lang="it-IT" sz="2400" b="1" dirty="0"/>
          </a:p>
        </p:txBody>
      </p:sp>
      <p:sp>
        <p:nvSpPr>
          <p:cNvPr id="18435" name="CasellaDiTesto 5"/>
          <p:cNvSpPr txBox="1">
            <a:spLocks noChangeArrowheads="1"/>
          </p:cNvSpPr>
          <p:nvPr/>
        </p:nvSpPr>
        <p:spPr bwMode="auto">
          <a:xfrm>
            <a:off x="267910" y="1333910"/>
            <a:ext cx="8696578" cy="380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lvl="0" fontAlgn="base">
              <a:spcBef>
                <a:spcPct val="20000"/>
              </a:spcBef>
              <a:spcAft>
                <a:spcPct val="0"/>
              </a:spcAft>
            </a:pPr>
            <a:r>
              <a:rPr lang="it-IT" b="1" dirty="0" smtClean="0">
                <a:solidFill>
                  <a:srgbClr val="7F142A"/>
                </a:solidFill>
              </a:rPr>
              <a:t>Strategic planning, ICT </a:t>
            </a:r>
            <a:r>
              <a:rPr lang="it-IT" b="1" dirty="0" err="1" smtClean="0">
                <a:solidFill>
                  <a:srgbClr val="7F142A"/>
                </a:solidFill>
              </a:rPr>
              <a:t>procurement</a:t>
            </a:r>
            <a:r>
              <a:rPr lang="it-IT" b="1" dirty="0" smtClean="0">
                <a:solidFill>
                  <a:srgbClr val="7F142A"/>
                </a:solidFill>
              </a:rPr>
              <a:t> and </a:t>
            </a:r>
            <a:r>
              <a:rPr lang="it-IT" b="1" dirty="0" err="1" smtClean="0">
                <a:solidFill>
                  <a:srgbClr val="7F142A"/>
                </a:solidFill>
              </a:rPr>
              <a:t>purchasing</a:t>
            </a:r>
            <a:r>
              <a:rPr lang="it-IT" b="1" dirty="0" smtClean="0">
                <a:solidFill>
                  <a:srgbClr val="7F142A"/>
                </a:solidFill>
              </a:rPr>
              <a:t>, IT </a:t>
            </a:r>
            <a:r>
              <a:rPr lang="it-IT" b="1" dirty="0" err="1" smtClean="0">
                <a:solidFill>
                  <a:srgbClr val="7F142A"/>
                </a:solidFill>
              </a:rPr>
              <a:t>assets</a:t>
            </a:r>
            <a:r>
              <a:rPr lang="it-IT" b="1" dirty="0" smtClean="0">
                <a:solidFill>
                  <a:srgbClr val="7F142A"/>
                </a:solidFill>
              </a:rPr>
              <a:t> </a:t>
            </a:r>
            <a:endParaRPr lang="it-IT" b="1" dirty="0">
              <a:solidFill>
                <a:srgbClr val="7F142A"/>
              </a:solidFill>
            </a:endParaRPr>
          </a:p>
          <a:p>
            <a:pPr lvl="0" algn="just" fontAlgn="base">
              <a:spcBef>
                <a:spcPct val="20000"/>
              </a:spcBef>
              <a:spcAft>
                <a:spcPct val="0"/>
              </a:spcAft>
            </a:pPr>
            <a:r>
              <a:rPr lang="en-US" sz="1600" dirty="0"/>
              <a:t>Within the activities of the Central Directorate for </a:t>
            </a:r>
            <a:r>
              <a:rPr lang="en-US" sz="1600" dirty="0" smtClean="0"/>
              <a:t>Information and Communication  Technologies, </a:t>
            </a:r>
            <a:r>
              <a:rPr lang="en-US" sz="1600" dirty="0"/>
              <a:t>I am responsible </a:t>
            </a:r>
            <a:r>
              <a:rPr lang="en-US" sz="1600" dirty="0" smtClean="0"/>
              <a:t>for the management of ICT </a:t>
            </a:r>
            <a:r>
              <a:rPr lang="en-US" sz="1600" dirty="0"/>
              <a:t>strategic </a:t>
            </a:r>
            <a:r>
              <a:rPr lang="en-US" sz="1600" dirty="0" smtClean="0"/>
              <a:t>planning, the ICT procurement and </a:t>
            </a:r>
            <a:r>
              <a:rPr lang="en-US" sz="1600" dirty="0"/>
              <a:t>the </a:t>
            </a:r>
            <a:r>
              <a:rPr lang="en-US" sz="1600" dirty="0" smtClean="0"/>
              <a:t>management of ICT assets of the Institute.</a:t>
            </a:r>
          </a:p>
          <a:p>
            <a:pPr lvl="0" algn="just" fontAlgn="base">
              <a:spcBef>
                <a:spcPct val="20000"/>
              </a:spcBef>
              <a:spcAft>
                <a:spcPct val="0"/>
              </a:spcAft>
            </a:pPr>
            <a:endParaRPr lang="it-IT" sz="1600" kern="0" dirty="0" smtClean="0">
              <a:solidFill>
                <a:srgbClr val="5F5F5F"/>
              </a:solidFill>
              <a:latin typeface="Arial"/>
            </a:endParaRPr>
          </a:p>
          <a:p>
            <a:pPr lvl="0" fontAlgn="base">
              <a:spcBef>
                <a:spcPct val="20000"/>
              </a:spcBef>
              <a:spcAft>
                <a:spcPct val="0"/>
              </a:spcAft>
            </a:pPr>
            <a:r>
              <a:rPr lang="it-IT" b="1" dirty="0" smtClean="0">
                <a:solidFill>
                  <a:srgbClr val="7F142A"/>
                </a:solidFill>
              </a:rPr>
              <a:t>Core </a:t>
            </a:r>
            <a:r>
              <a:rPr lang="it-IT" b="1" dirty="0" err="1" smtClean="0">
                <a:solidFill>
                  <a:srgbClr val="7F142A"/>
                </a:solidFill>
              </a:rPr>
              <a:t>activities</a:t>
            </a:r>
            <a:r>
              <a:rPr lang="it-IT" b="1" dirty="0" smtClean="0">
                <a:solidFill>
                  <a:srgbClr val="7F142A"/>
                </a:solidFill>
              </a:rPr>
              <a:t> of the </a:t>
            </a:r>
            <a:r>
              <a:rPr lang="it-IT" b="1" dirty="0" err="1" smtClean="0">
                <a:solidFill>
                  <a:srgbClr val="7F142A"/>
                </a:solidFill>
              </a:rPr>
              <a:t>unit</a:t>
            </a:r>
            <a:r>
              <a:rPr lang="it-IT" b="1" dirty="0" smtClean="0">
                <a:solidFill>
                  <a:srgbClr val="7F142A"/>
                </a:solidFill>
              </a:rPr>
              <a:t>: </a:t>
            </a:r>
            <a:endParaRPr lang="it-IT" b="1" dirty="0">
              <a:solidFill>
                <a:srgbClr val="7F142A"/>
              </a:solidFill>
            </a:endParaRPr>
          </a:p>
          <a:p>
            <a:pPr lvl="0" fontAlgn="base">
              <a:spcBef>
                <a:spcPct val="20000"/>
              </a:spcBef>
              <a:spcAft>
                <a:spcPct val="0"/>
              </a:spcAft>
            </a:pPr>
            <a:r>
              <a:rPr lang="en-US" sz="1600" dirty="0" smtClean="0"/>
              <a:t>Strategic IT planning </a:t>
            </a:r>
            <a:r>
              <a:rPr lang="en-US" sz="1600" dirty="0"/>
              <a:t>and </a:t>
            </a:r>
            <a:r>
              <a:rPr lang="en-US" sz="1600" dirty="0" smtClean="0"/>
              <a:t> </a:t>
            </a:r>
            <a:r>
              <a:rPr lang="en-US" sz="1600" dirty="0"/>
              <a:t>the </a:t>
            </a:r>
            <a:r>
              <a:rPr lang="en-US" sz="1600" dirty="0" smtClean="0"/>
              <a:t>ICT change </a:t>
            </a:r>
            <a:r>
              <a:rPr lang="en-US" sz="1600" dirty="0"/>
              <a:t>management </a:t>
            </a:r>
            <a:r>
              <a:rPr lang="en-US" sz="1600" dirty="0" smtClean="0"/>
              <a:t>project</a:t>
            </a:r>
          </a:p>
          <a:p>
            <a:pPr lvl="0" fontAlgn="base">
              <a:spcBef>
                <a:spcPct val="20000"/>
              </a:spcBef>
              <a:spcAft>
                <a:spcPct val="0"/>
              </a:spcAft>
            </a:pPr>
            <a:endParaRPr lang="en-US" sz="1600" b="1" i="1" dirty="0" smtClean="0"/>
          </a:p>
          <a:p>
            <a:pPr lvl="0" fontAlgn="base">
              <a:spcBef>
                <a:spcPct val="20000"/>
              </a:spcBef>
              <a:spcAft>
                <a:spcPct val="0"/>
              </a:spcAft>
            </a:pPr>
            <a:r>
              <a:rPr lang="en-US" sz="1600" b="1" i="1" dirty="0" smtClean="0"/>
              <a:t>Main Products</a:t>
            </a:r>
          </a:p>
          <a:p>
            <a:pPr marL="1028700" lvl="1" fontAlgn="base">
              <a:spcBef>
                <a:spcPct val="20000"/>
              </a:spcBef>
              <a:spcAft>
                <a:spcPct val="0"/>
              </a:spcAft>
              <a:buFont typeface="Wingdings" pitchFamily="2" charset="2"/>
              <a:buChar char="Ø"/>
            </a:pPr>
            <a:r>
              <a:rPr lang="en-US" sz="1600" dirty="0" smtClean="0"/>
              <a:t>ICT 3-year strategic plan and operative plans </a:t>
            </a:r>
            <a:r>
              <a:rPr lang="en-US" sz="1600" dirty="0"/>
              <a:t>for </a:t>
            </a:r>
            <a:r>
              <a:rPr lang="en-US" sz="1600" dirty="0" smtClean="0"/>
              <a:t>Institute computerization following </a:t>
            </a:r>
            <a:r>
              <a:rPr lang="en-US" sz="1600" dirty="0"/>
              <a:t>the requirements for the Digital Agenda</a:t>
            </a:r>
            <a:endParaRPr lang="en-US" sz="1600" dirty="0" smtClean="0"/>
          </a:p>
          <a:p>
            <a:pPr marL="1028700" lvl="1" fontAlgn="base">
              <a:spcBef>
                <a:spcPct val="20000"/>
              </a:spcBef>
              <a:spcAft>
                <a:spcPct val="0"/>
              </a:spcAft>
              <a:buFont typeface="Wingdings" pitchFamily="2" charset="2"/>
              <a:buChar char="Ø"/>
            </a:pPr>
            <a:r>
              <a:rPr lang="en-US" sz="1600" dirty="0" smtClean="0"/>
              <a:t>Design of  the </a:t>
            </a:r>
            <a:r>
              <a:rPr lang="it-IT" sz="1600" b="1" dirty="0" smtClean="0"/>
              <a:t>ICT </a:t>
            </a:r>
            <a:r>
              <a:rPr lang="it-IT" sz="1600" b="1" dirty="0" err="1"/>
              <a:t>organization</a:t>
            </a:r>
            <a:r>
              <a:rPr lang="it-IT" sz="1600" b="1" dirty="0"/>
              <a:t> </a:t>
            </a:r>
            <a:r>
              <a:rPr lang="it-IT" sz="1600" b="1" dirty="0" smtClean="0"/>
              <a:t> </a:t>
            </a:r>
            <a:r>
              <a:rPr lang="it-IT" sz="1600" b="1" dirty="0" err="1"/>
              <a:t>within</a:t>
            </a:r>
            <a:r>
              <a:rPr lang="it-IT" sz="1600" b="1" dirty="0"/>
              <a:t> a </a:t>
            </a:r>
            <a:r>
              <a:rPr lang="it-IT" sz="1600" b="1" dirty="0" err="1"/>
              <a:t>governance</a:t>
            </a:r>
            <a:r>
              <a:rPr lang="it-IT" sz="1600" b="1" dirty="0"/>
              <a:t> scope </a:t>
            </a:r>
            <a:endParaRPr lang="en-US" sz="1600" dirty="0" smtClean="0"/>
          </a:p>
          <a:p>
            <a:pPr lvl="1" indent="0" fontAlgn="base">
              <a:spcBef>
                <a:spcPct val="20000"/>
              </a:spcBef>
              <a:spcAft>
                <a:spcPct val="0"/>
              </a:spcAft>
            </a:pPr>
            <a:endParaRPr lang="en-US" sz="1600" dirty="0" smtClean="0"/>
          </a:p>
        </p:txBody>
      </p:sp>
      <p:sp>
        <p:nvSpPr>
          <p:cNvPr id="2" name="Segnaposto piè di pagina 1"/>
          <p:cNvSpPr>
            <a:spLocks noGrp="1"/>
          </p:cNvSpPr>
          <p:nvPr>
            <p:ph type="ftr" sz="quarter" idx="11"/>
          </p:nvPr>
        </p:nvSpPr>
        <p:spPr>
          <a:xfrm>
            <a:off x="827584" y="6309320"/>
            <a:ext cx="5192216" cy="41215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693771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830997"/>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pPr lvl="0"/>
            <a:r>
              <a:rPr lang="it-IT" dirty="0" err="1" smtClean="0">
                <a:solidFill>
                  <a:schemeClr val="tx1"/>
                </a:solidFill>
              </a:rPr>
              <a:t>Why</a:t>
            </a:r>
            <a:r>
              <a:rPr lang="it-IT" dirty="0" smtClean="0">
                <a:solidFill>
                  <a:schemeClr val="tx1"/>
                </a:solidFill>
              </a:rPr>
              <a:t> ITIL</a:t>
            </a:r>
            <a:endParaRPr lang="it-IT" dirty="0">
              <a:solidFill>
                <a:schemeClr val="tx1"/>
              </a:solidFill>
            </a:endParaRPr>
          </a:p>
          <a:p>
            <a:endParaRPr lang="it-IT" dirty="0">
              <a:solidFill>
                <a:schemeClr val="tx1"/>
              </a:solidFill>
            </a:endParaRPr>
          </a:p>
        </p:txBody>
      </p:sp>
      <p:sp>
        <p:nvSpPr>
          <p:cNvPr id="140" name="Rectangle 3"/>
          <p:cNvSpPr txBox="1">
            <a:spLocks noChangeArrowheads="1"/>
          </p:cNvSpPr>
          <p:nvPr/>
        </p:nvSpPr>
        <p:spPr bwMode="auto">
          <a:xfrm>
            <a:off x="354438" y="1034152"/>
            <a:ext cx="8139229" cy="1083374"/>
          </a:xfrm>
          <a:prstGeom prst="rect">
            <a:avLst/>
          </a:prstGeom>
          <a:noFill/>
          <a:ln w="9525">
            <a:noFill/>
            <a:miter lim="800000"/>
            <a:headEnd/>
            <a:tailEnd/>
          </a:ln>
        </p:spPr>
        <p:txBody>
          <a:bodyPr wrap="square" lIns="0" tIns="0" rIns="0" bIns="0">
            <a:spAutoFit/>
          </a:bodyPr>
          <a:lstStyle/>
          <a:p>
            <a:endParaRPr lang="en-US" sz="1600" dirty="0" smtClean="0"/>
          </a:p>
          <a:p>
            <a:r>
              <a:rPr lang="en-US" sz="1600" dirty="0" smtClean="0"/>
              <a:t>The </a:t>
            </a:r>
            <a:r>
              <a:rPr lang="en-US" sz="1600" dirty="0"/>
              <a:t>ITIL Framework is divided into 4 main Sections</a:t>
            </a:r>
            <a:endParaRPr lang="it-IT" sz="1600" dirty="0"/>
          </a:p>
          <a:p>
            <a:pPr algn="just">
              <a:spcBef>
                <a:spcPct val="20000"/>
              </a:spcBef>
            </a:pPr>
            <a:endParaRPr lang="en-US" sz="1600" kern="0" dirty="0">
              <a:solidFill>
                <a:srgbClr val="5F5F5F"/>
              </a:solidFill>
            </a:endParaRPr>
          </a:p>
          <a:p>
            <a:pPr algn="just">
              <a:spcBef>
                <a:spcPct val="20000"/>
              </a:spcBef>
            </a:pPr>
            <a:endParaRPr lang="en-US" sz="1600" kern="0" dirty="0" smtClean="0">
              <a:solidFill>
                <a:srgbClr val="5F5F5F"/>
              </a:solidFill>
            </a:endParaRPr>
          </a:p>
        </p:txBody>
      </p:sp>
      <p:pic>
        <p:nvPicPr>
          <p:cNvPr id="6146" name="Picture 2" descr="1-ITIL-Lif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38" y="2060848"/>
            <a:ext cx="4339860" cy="38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322413" y="2574196"/>
            <a:ext cx="1992853" cy="369332"/>
          </a:xfrm>
          <a:prstGeom prst="rect">
            <a:avLst/>
          </a:prstGeom>
        </p:spPr>
        <p:txBody>
          <a:bodyPr wrap="none">
            <a:spAutoFit/>
          </a:bodyPr>
          <a:lstStyle/>
          <a:p>
            <a:r>
              <a:rPr lang="en-US" b="1" dirty="0" smtClean="0"/>
              <a:t>Service </a:t>
            </a:r>
            <a:r>
              <a:rPr lang="en-US" b="1" dirty="0"/>
              <a:t>Strategy</a:t>
            </a:r>
            <a:endParaRPr lang="it-IT" dirty="0"/>
          </a:p>
        </p:txBody>
      </p:sp>
      <p:sp>
        <p:nvSpPr>
          <p:cNvPr id="6" name="Rettangolo 5"/>
          <p:cNvSpPr/>
          <p:nvPr/>
        </p:nvSpPr>
        <p:spPr>
          <a:xfrm>
            <a:off x="5322413" y="3284984"/>
            <a:ext cx="1838965" cy="369332"/>
          </a:xfrm>
          <a:prstGeom prst="rect">
            <a:avLst/>
          </a:prstGeom>
        </p:spPr>
        <p:txBody>
          <a:bodyPr wrap="none">
            <a:spAutoFit/>
          </a:bodyPr>
          <a:lstStyle/>
          <a:p>
            <a:r>
              <a:rPr lang="en-US" b="1" dirty="0"/>
              <a:t>Service Design</a:t>
            </a:r>
            <a:endParaRPr lang="it-IT" dirty="0"/>
          </a:p>
        </p:txBody>
      </p:sp>
      <p:sp>
        <p:nvSpPr>
          <p:cNvPr id="7" name="Rettangolo 6"/>
          <p:cNvSpPr/>
          <p:nvPr/>
        </p:nvSpPr>
        <p:spPr>
          <a:xfrm>
            <a:off x="5286259" y="3996829"/>
            <a:ext cx="2172454" cy="369332"/>
          </a:xfrm>
          <a:prstGeom prst="rect">
            <a:avLst/>
          </a:prstGeom>
        </p:spPr>
        <p:txBody>
          <a:bodyPr wrap="none">
            <a:spAutoFit/>
          </a:bodyPr>
          <a:lstStyle/>
          <a:p>
            <a:r>
              <a:rPr lang="en-US" b="1" dirty="0"/>
              <a:t>Service Transition</a:t>
            </a:r>
            <a:endParaRPr lang="it-IT" dirty="0"/>
          </a:p>
        </p:txBody>
      </p:sp>
      <p:sp>
        <p:nvSpPr>
          <p:cNvPr id="8" name="Rettangolo 7"/>
          <p:cNvSpPr/>
          <p:nvPr/>
        </p:nvSpPr>
        <p:spPr>
          <a:xfrm>
            <a:off x="5286259" y="4725144"/>
            <a:ext cx="2159566" cy="369332"/>
          </a:xfrm>
          <a:prstGeom prst="rect">
            <a:avLst/>
          </a:prstGeom>
        </p:spPr>
        <p:txBody>
          <a:bodyPr wrap="none">
            <a:spAutoFit/>
          </a:bodyPr>
          <a:lstStyle/>
          <a:p>
            <a:r>
              <a:rPr lang="en-US" b="1" dirty="0"/>
              <a:t>Service Operation</a:t>
            </a:r>
            <a:endParaRPr lang="it-IT" dirty="0"/>
          </a:p>
        </p:txBody>
      </p:sp>
      <p:sp>
        <p:nvSpPr>
          <p:cNvPr id="3" name="Segnaposto piè di pagina 2"/>
          <p:cNvSpPr>
            <a:spLocks noGrp="1"/>
          </p:cNvSpPr>
          <p:nvPr>
            <p:ph type="ftr" sz="quarter" idx="11"/>
          </p:nvPr>
        </p:nvSpPr>
        <p:spPr>
          <a:xfrm>
            <a:off x="769989" y="6356350"/>
            <a:ext cx="5249811"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1175377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830997"/>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pPr lvl="0"/>
            <a:r>
              <a:rPr lang="en-US" dirty="0" smtClean="0">
                <a:solidFill>
                  <a:schemeClr val="tx1"/>
                </a:solidFill>
              </a:rPr>
              <a:t>Why ITIL</a:t>
            </a:r>
            <a:endParaRPr lang="it-IT" dirty="0">
              <a:solidFill>
                <a:schemeClr val="tx1"/>
              </a:solidFill>
            </a:endParaRPr>
          </a:p>
          <a:p>
            <a:endParaRPr lang="it-IT" dirty="0">
              <a:solidFill>
                <a:schemeClr val="tx1"/>
              </a:solidFill>
            </a:endParaRPr>
          </a:p>
        </p:txBody>
      </p:sp>
      <p:sp>
        <p:nvSpPr>
          <p:cNvPr id="140" name="Rectangle 3"/>
          <p:cNvSpPr txBox="1">
            <a:spLocks noChangeArrowheads="1"/>
          </p:cNvSpPr>
          <p:nvPr/>
        </p:nvSpPr>
        <p:spPr bwMode="auto">
          <a:xfrm>
            <a:off x="354438" y="1034152"/>
            <a:ext cx="8139229" cy="4431983"/>
          </a:xfrm>
          <a:prstGeom prst="rect">
            <a:avLst/>
          </a:prstGeom>
          <a:noFill/>
          <a:ln w="9525">
            <a:noFill/>
            <a:miter lim="800000"/>
            <a:headEnd/>
            <a:tailEnd/>
          </a:ln>
        </p:spPr>
        <p:txBody>
          <a:bodyPr wrap="square" lIns="0" tIns="0" rIns="0" bIns="0">
            <a:spAutoFit/>
          </a:bodyPr>
          <a:lstStyle/>
          <a:p>
            <a:pPr lvl="0" algn="just"/>
            <a:endParaRPr lang="en-US" sz="1600" b="1" dirty="0" smtClean="0"/>
          </a:p>
          <a:p>
            <a:pPr lvl="0" algn="just"/>
            <a:r>
              <a:rPr lang="en-US" sz="1600" b="1" dirty="0" smtClean="0"/>
              <a:t>Service </a:t>
            </a:r>
            <a:r>
              <a:rPr lang="en-US" sz="1600" b="1" dirty="0"/>
              <a:t>Strategy</a:t>
            </a:r>
            <a:r>
              <a:rPr lang="en-US" sz="1600" dirty="0"/>
              <a:t>: The achievement of strategic goals or objectives requires the use of strategic assets. Strategy processes show how to transform service management into a strategic asset</a:t>
            </a:r>
            <a:r>
              <a:rPr lang="en-US" sz="1600" dirty="0" smtClean="0"/>
              <a:t>.</a:t>
            </a:r>
          </a:p>
          <a:p>
            <a:pPr lvl="0" algn="just"/>
            <a:endParaRPr lang="it-IT" sz="1600" dirty="0"/>
          </a:p>
          <a:p>
            <a:pPr lvl="0" algn="just"/>
            <a:r>
              <a:rPr lang="en-US" sz="1600" b="1" dirty="0"/>
              <a:t>Service Design</a:t>
            </a:r>
            <a:r>
              <a:rPr lang="en-US" sz="1600" dirty="0"/>
              <a:t>: process of designing IT services, along with the governing IT practices, processes and policies, to realize the strategy and facilitate the introduction of services into the live environment ensuring quality service delivery, customer satisfaction and cost-effective service provision</a:t>
            </a:r>
            <a:r>
              <a:rPr lang="en-US" sz="1600" dirty="0" smtClean="0"/>
              <a:t>.</a:t>
            </a:r>
          </a:p>
          <a:p>
            <a:pPr lvl="0" algn="just"/>
            <a:endParaRPr lang="it-IT" sz="1600" dirty="0"/>
          </a:p>
          <a:p>
            <a:pPr lvl="0" algn="just"/>
            <a:r>
              <a:rPr lang="en-US" sz="1600" b="1" dirty="0"/>
              <a:t>Service Transition</a:t>
            </a:r>
            <a:r>
              <a:rPr lang="en-US" sz="1600" dirty="0"/>
              <a:t>: process of developing capabilities for transitioning new and changed services into operations, ensuring the requirements of Service Strategy, encoded in Service Design, are effectively realized in Service Operations while controlling the risks of failure and disruption</a:t>
            </a:r>
            <a:r>
              <a:rPr lang="en-US" sz="1600" dirty="0" smtClean="0"/>
              <a:t>.</a:t>
            </a:r>
          </a:p>
          <a:p>
            <a:pPr lvl="0" algn="just"/>
            <a:endParaRPr lang="it-IT" sz="1600" dirty="0"/>
          </a:p>
          <a:p>
            <a:pPr lvl="0" algn="just"/>
            <a:r>
              <a:rPr lang="en-US" sz="1600" b="1" dirty="0"/>
              <a:t>Service Operation</a:t>
            </a:r>
            <a:r>
              <a:rPr lang="en-US" sz="1600" dirty="0"/>
              <a:t>: process focused on achieving effectiveness and efficiency in the delivery and support of services to ensure value for the customer and the service provider. Strategic objectives are ultimately realized through Service Operations.</a:t>
            </a:r>
            <a:endParaRPr lang="it-IT" sz="1600" dirty="0"/>
          </a:p>
        </p:txBody>
      </p:sp>
      <p:sp>
        <p:nvSpPr>
          <p:cNvPr id="2" name="Segnaposto piè di pagina 1"/>
          <p:cNvSpPr>
            <a:spLocks noGrp="1"/>
          </p:cNvSpPr>
          <p:nvPr>
            <p:ph type="ftr" sz="quarter" idx="11"/>
          </p:nvPr>
        </p:nvSpPr>
        <p:spPr>
          <a:xfrm>
            <a:off x="769989" y="6356350"/>
            <a:ext cx="5249811"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535272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a:t>Methodological approach </a:t>
            </a:r>
            <a:endParaRPr lang="it-IT" sz="24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Rettangolo 3"/>
          <p:cNvSpPr/>
          <p:nvPr/>
        </p:nvSpPr>
        <p:spPr>
          <a:xfrm>
            <a:off x="971600" y="1484784"/>
            <a:ext cx="7848872" cy="4678204"/>
          </a:xfrm>
          <a:prstGeom prst="rect">
            <a:avLst/>
          </a:prstGeom>
        </p:spPr>
        <p:txBody>
          <a:bodyPr wrap="square">
            <a:spAutoFit/>
          </a:bodyPr>
          <a:lstStyle/>
          <a:p>
            <a:r>
              <a:rPr lang="en-US" sz="1600" kern="0" dirty="0">
                <a:latin typeface="Arial"/>
              </a:rPr>
              <a:t>To approach the  Process model design phase, Istat leads the following methodological </a:t>
            </a:r>
            <a:r>
              <a:rPr lang="en-US" sz="1600" kern="0" dirty="0" smtClean="0">
                <a:latin typeface="Arial"/>
              </a:rPr>
              <a:t>approach:</a:t>
            </a:r>
            <a:endParaRPr lang="en-US" sz="1600" kern="0" dirty="0">
              <a:latin typeface="Arial"/>
            </a:endParaRPr>
          </a:p>
          <a:p>
            <a:endParaRPr lang="it-IT" sz="1600" kern="0" dirty="0">
              <a:latin typeface="Arial"/>
            </a:endParaRPr>
          </a:p>
          <a:p>
            <a:pPr marL="285750" lvl="0" indent="-285750">
              <a:buFont typeface="Arial" pitchFamily="34" charset="0"/>
              <a:buChar char="•"/>
            </a:pPr>
            <a:r>
              <a:rPr lang="en-US" sz="1600" kern="0" dirty="0">
                <a:latin typeface="Arial"/>
              </a:rPr>
              <a:t>A </a:t>
            </a:r>
            <a:r>
              <a:rPr lang="en-US" b="1" i="1" kern="0" dirty="0">
                <a:latin typeface="Arial"/>
              </a:rPr>
              <a:t>Gap Analysis </a:t>
            </a:r>
            <a:r>
              <a:rPr lang="en-US" sz="1600" kern="0" dirty="0">
                <a:latin typeface="Arial"/>
              </a:rPr>
              <a:t>focused on gathering information: about current  operating practices /routines compared with  ITIL Best practices</a:t>
            </a:r>
            <a:r>
              <a:rPr lang="en-US" sz="1600" kern="0" dirty="0" smtClean="0">
                <a:latin typeface="Arial"/>
              </a:rPr>
              <a:t>;</a:t>
            </a:r>
          </a:p>
          <a:p>
            <a:pPr marL="285750" lvl="0" indent="-285750">
              <a:buFont typeface="Arial" pitchFamily="34" charset="0"/>
              <a:buChar char="•"/>
            </a:pPr>
            <a:endParaRPr lang="it-IT" sz="1600" kern="0" dirty="0">
              <a:latin typeface="Arial"/>
            </a:endParaRPr>
          </a:p>
          <a:p>
            <a:pPr marL="285750" lvl="0" indent="-285750">
              <a:buFont typeface="Arial" pitchFamily="34" charset="0"/>
              <a:buChar char="•"/>
            </a:pPr>
            <a:r>
              <a:rPr lang="en-US" sz="1600" kern="0" dirty="0">
                <a:latin typeface="Arial"/>
              </a:rPr>
              <a:t>a wide range of </a:t>
            </a:r>
            <a:r>
              <a:rPr lang="en-US" b="1" i="1" kern="0" dirty="0">
                <a:latin typeface="Arial"/>
              </a:rPr>
              <a:t>interviews</a:t>
            </a:r>
            <a:r>
              <a:rPr lang="en-US" sz="1600" kern="0" dirty="0">
                <a:latin typeface="Arial"/>
              </a:rPr>
              <a:t> involving all Institute’s organizational functions (more than 60 interviews including Departments of statistical data production</a:t>
            </a:r>
            <a:r>
              <a:rPr lang="en-US" sz="1600" kern="0" dirty="0" smtClean="0">
                <a:latin typeface="Arial"/>
              </a:rPr>
              <a:t>);</a:t>
            </a:r>
          </a:p>
          <a:p>
            <a:pPr marL="285750" lvl="0" indent="-285750">
              <a:buFont typeface="Arial" pitchFamily="34" charset="0"/>
              <a:buChar char="•"/>
            </a:pPr>
            <a:endParaRPr lang="it-IT" sz="1600" kern="0" dirty="0">
              <a:latin typeface="Arial"/>
            </a:endParaRPr>
          </a:p>
          <a:p>
            <a:pPr marL="285750" lvl="0" indent="-285750">
              <a:buFont typeface="Arial" pitchFamily="34" charset="0"/>
              <a:buChar char="•"/>
            </a:pPr>
            <a:r>
              <a:rPr lang="en-US" sz="1600" kern="0" dirty="0">
                <a:latin typeface="Arial"/>
              </a:rPr>
              <a:t> a </a:t>
            </a:r>
            <a:r>
              <a:rPr lang="en-US" b="1" i="1" kern="0" dirty="0">
                <a:latin typeface="Arial"/>
              </a:rPr>
              <a:t>formal document </a:t>
            </a:r>
            <a:r>
              <a:rPr lang="en-US" sz="1600" kern="0" dirty="0">
                <a:latin typeface="Arial"/>
              </a:rPr>
              <a:t>collection  on related  topics.</a:t>
            </a:r>
          </a:p>
          <a:p>
            <a:pPr lvl="0"/>
            <a:endParaRPr lang="it-IT" sz="1600" kern="0" dirty="0">
              <a:latin typeface="Arial"/>
            </a:endParaRPr>
          </a:p>
          <a:p>
            <a:pPr lvl="0"/>
            <a:r>
              <a:rPr lang="en-US" sz="1600" kern="0" dirty="0">
                <a:latin typeface="Arial"/>
              </a:rPr>
              <a:t>Several shared meetings to collect feedbacks from main stakeholders involved in Change Management process.</a:t>
            </a:r>
            <a:endParaRPr lang="it-IT" sz="1600" kern="0" dirty="0">
              <a:latin typeface="Arial"/>
            </a:endParaRPr>
          </a:p>
          <a:p>
            <a:r>
              <a:rPr lang="en-US" sz="1600" kern="0" dirty="0">
                <a:latin typeface="Arial"/>
              </a:rPr>
              <a:t>The issues coming from the gap analysis were addressed to be overcome in a process design phase following the ITIL guideline</a:t>
            </a:r>
            <a:r>
              <a:rPr lang="en-US" sz="1600" kern="0" dirty="0" smtClean="0">
                <a:latin typeface="Arial"/>
              </a:rPr>
              <a:t>.</a:t>
            </a:r>
          </a:p>
          <a:p>
            <a:endParaRPr lang="en-US" sz="1600" kern="0" dirty="0">
              <a:latin typeface="Arial"/>
            </a:endParaRPr>
          </a:p>
          <a:p>
            <a:pPr lvl="0"/>
            <a:r>
              <a:rPr lang="en-US" sz="1600" kern="0" dirty="0" smtClean="0">
                <a:latin typeface="Arial"/>
              </a:rPr>
              <a:t>In addition </a:t>
            </a:r>
            <a:r>
              <a:rPr lang="en-US" sz="1600" kern="0" dirty="0" err="1" smtClean="0">
                <a:latin typeface="Arial"/>
              </a:rPr>
              <a:t>Istat</a:t>
            </a:r>
            <a:r>
              <a:rPr lang="en-US" sz="1600" kern="0" dirty="0" smtClean="0">
                <a:latin typeface="Arial"/>
              </a:rPr>
              <a:t> performed a </a:t>
            </a:r>
            <a:r>
              <a:rPr lang="en-US" b="1" kern="0" dirty="0" smtClean="0">
                <a:latin typeface="Arial"/>
              </a:rPr>
              <a:t>benchmark survey involving the Statistical Network</a:t>
            </a:r>
            <a:endParaRPr lang="it-IT" sz="1600" b="1" kern="0" dirty="0">
              <a:latin typeface="Arial"/>
            </a:endParaRPr>
          </a:p>
        </p:txBody>
      </p:sp>
      <p:sp>
        <p:nvSpPr>
          <p:cNvPr id="3" name="Segnaposto piè di pagina 2"/>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1661082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smtClean="0"/>
              <a:t>Benchmark Survey</a:t>
            </a:r>
            <a:endParaRPr lang="it-IT" sz="24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Rettangolo 3"/>
          <p:cNvSpPr/>
          <p:nvPr/>
        </p:nvSpPr>
        <p:spPr>
          <a:xfrm>
            <a:off x="647564" y="1196752"/>
            <a:ext cx="7848872" cy="4031873"/>
          </a:xfrm>
          <a:prstGeom prst="rect">
            <a:avLst/>
          </a:prstGeom>
        </p:spPr>
        <p:txBody>
          <a:bodyPr wrap="square">
            <a:spAutoFit/>
          </a:bodyPr>
          <a:lstStyle/>
          <a:p>
            <a:pPr algn="just"/>
            <a:endParaRPr lang="it-IT" sz="1600" dirty="0"/>
          </a:p>
          <a:p>
            <a:pPr algn="just"/>
            <a:r>
              <a:rPr lang="en-US" sz="1600" dirty="0"/>
              <a:t>In order to gain a better understanding on how the National Statistical Institutes deal with </a:t>
            </a:r>
            <a:r>
              <a:rPr lang="en-US" sz="1600" dirty="0" smtClean="0"/>
              <a:t>ICT rapid evolution, </a:t>
            </a:r>
            <a:r>
              <a:rPr lang="en-US" sz="1600" dirty="0"/>
              <a:t>ISTAT designed an IT Benchmark Survey to collect information regarding IT organization and the maturity level of IT processes. </a:t>
            </a:r>
            <a:endParaRPr lang="en-US" sz="1600" dirty="0" smtClean="0"/>
          </a:p>
          <a:p>
            <a:pPr algn="just"/>
            <a:endParaRPr lang="it-IT" sz="1600" dirty="0"/>
          </a:p>
          <a:p>
            <a:pPr algn="just"/>
            <a:r>
              <a:rPr lang="en-US" sz="1600" dirty="0"/>
              <a:t>In particular, scope of the survey is to investigate on two main topics: the Enterprise Architecture and some selected IT processes of the ITIL framework (Demand Management and Service Portfolio Management</a:t>
            </a:r>
            <a:r>
              <a:rPr lang="en-US" sz="1600" dirty="0" smtClean="0"/>
              <a:t>).</a:t>
            </a:r>
          </a:p>
          <a:p>
            <a:pPr algn="just"/>
            <a:endParaRPr lang="it-IT" sz="1600" dirty="0"/>
          </a:p>
          <a:p>
            <a:pPr fontAlgn="base"/>
            <a:r>
              <a:rPr lang="en-US" sz="1600" dirty="0"/>
              <a:t>The benchmark defined five dimensions of observation: </a:t>
            </a:r>
            <a:endParaRPr lang="en-US" sz="1600" dirty="0" smtClean="0"/>
          </a:p>
          <a:p>
            <a:pPr fontAlgn="base"/>
            <a:endParaRPr lang="en-US" sz="1600" dirty="0" smtClean="0"/>
          </a:p>
          <a:p>
            <a:pPr marL="285750" indent="-285750" fontAlgn="base">
              <a:buFont typeface="Arial" panose="020B0604020202020204" pitchFamily="34" charset="0"/>
              <a:buChar char="•"/>
            </a:pPr>
            <a:r>
              <a:rPr lang="en-US" sz="1600" dirty="0" smtClean="0"/>
              <a:t>strategy </a:t>
            </a:r>
            <a:r>
              <a:rPr lang="en-US" sz="1600" dirty="0"/>
              <a:t>governance and </a:t>
            </a:r>
            <a:r>
              <a:rPr lang="en-US" sz="1600" dirty="0" smtClean="0"/>
              <a:t>control</a:t>
            </a:r>
          </a:p>
          <a:p>
            <a:pPr marL="285750" indent="-285750" fontAlgn="base">
              <a:buFont typeface="Arial" panose="020B0604020202020204" pitchFamily="34" charset="0"/>
              <a:buChar char="•"/>
            </a:pPr>
            <a:r>
              <a:rPr lang="en-US" sz="1600" dirty="0" smtClean="0"/>
              <a:t>roles </a:t>
            </a:r>
            <a:r>
              <a:rPr lang="en-US" sz="1600" dirty="0"/>
              <a:t>and </a:t>
            </a:r>
            <a:r>
              <a:rPr lang="en-US" sz="1600" dirty="0" smtClean="0"/>
              <a:t>responsibilities</a:t>
            </a:r>
          </a:p>
          <a:p>
            <a:pPr marL="285750" indent="-285750" fontAlgn="base">
              <a:buFont typeface="Arial" panose="020B0604020202020204" pitchFamily="34" charset="0"/>
              <a:buChar char="•"/>
            </a:pPr>
            <a:r>
              <a:rPr lang="en-US" sz="1600" dirty="0" smtClean="0"/>
              <a:t>integration </a:t>
            </a:r>
            <a:r>
              <a:rPr lang="en-US" sz="1600" dirty="0"/>
              <a:t>and </a:t>
            </a:r>
            <a:r>
              <a:rPr lang="en-US" sz="1600" dirty="0" smtClean="0"/>
              <a:t>communication</a:t>
            </a:r>
          </a:p>
          <a:p>
            <a:pPr marL="285750" indent="-285750" fontAlgn="base">
              <a:buFont typeface="Arial" panose="020B0604020202020204" pitchFamily="34" charset="0"/>
              <a:buChar char="•"/>
            </a:pPr>
            <a:r>
              <a:rPr lang="en-US" sz="1600" dirty="0" smtClean="0"/>
              <a:t>processes </a:t>
            </a:r>
          </a:p>
          <a:p>
            <a:pPr marL="285750" indent="-285750" fontAlgn="base">
              <a:buFont typeface="Arial" panose="020B0604020202020204" pitchFamily="34" charset="0"/>
              <a:buChar char="•"/>
            </a:pPr>
            <a:r>
              <a:rPr lang="en-US" sz="1600" dirty="0" smtClean="0"/>
              <a:t>standard </a:t>
            </a:r>
            <a:r>
              <a:rPr lang="en-US" sz="1600" dirty="0"/>
              <a:t>and tools.</a:t>
            </a:r>
            <a:endParaRPr lang="it-IT" sz="1600" dirty="0"/>
          </a:p>
        </p:txBody>
      </p:sp>
      <p:sp>
        <p:nvSpPr>
          <p:cNvPr id="3" name="Segnaposto piè di pagina 2"/>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998994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angle 296"/>
          <p:cNvSpPr/>
          <p:nvPr/>
        </p:nvSpPr>
        <p:spPr>
          <a:xfrm>
            <a:off x="323528" y="1308824"/>
            <a:ext cx="8568952" cy="5032147"/>
          </a:xfrm>
          <a:prstGeom prst="rect">
            <a:avLst/>
          </a:prstGeom>
        </p:spPr>
        <p:txBody>
          <a:bodyPr wrap="square">
            <a:spAutoFit/>
          </a:bodyPr>
          <a:lstStyle/>
          <a:p>
            <a:pPr algn="just">
              <a:lnSpc>
                <a:spcPct val="150000"/>
              </a:lnSpc>
            </a:pPr>
            <a:r>
              <a:rPr lang="it-IT" sz="1600" dirty="0" err="1"/>
              <a:t>Questionnaire</a:t>
            </a:r>
            <a:r>
              <a:rPr lang="it-IT" sz="1600" dirty="0"/>
              <a:t> </a:t>
            </a:r>
            <a:r>
              <a:rPr lang="it-IT" sz="1600" dirty="0" err="1"/>
              <a:t>was</a:t>
            </a:r>
            <a:r>
              <a:rPr lang="it-IT" sz="1600" dirty="0"/>
              <a:t> </a:t>
            </a:r>
            <a:r>
              <a:rPr lang="it-IT" sz="1600" dirty="0" err="1"/>
              <a:t>sent</a:t>
            </a:r>
            <a:r>
              <a:rPr lang="it-IT" sz="1600" dirty="0"/>
              <a:t> to </a:t>
            </a:r>
            <a:r>
              <a:rPr lang="it-IT" sz="1600" dirty="0" err="1"/>
              <a:t>members</a:t>
            </a:r>
            <a:r>
              <a:rPr lang="it-IT" sz="1600" dirty="0"/>
              <a:t> of Statistical Network on April 2013. </a:t>
            </a:r>
          </a:p>
          <a:p>
            <a:pPr algn="just">
              <a:lnSpc>
                <a:spcPct val="150000"/>
              </a:lnSpc>
            </a:pPr>
            <a:r>
              <a:rPr lang="en-US" sz="1600" dirty="0"/>
              <a:t>Specifically, the following institutes were invited to participate in:</a:t>
            </a:r>
            <a:endParaRPr lang="it-IT" sz="1600" dirty="0"/>
          </a:p>
          <a:p>
            <a:pPr marL="177800" indent="-177800">
              <a:lnSpc>
                <a:spcPct val="150000"/>
              </a:lnSpc>
              <a:buFont typeface="Arial" pitchFamily="34" charset="0"/>
              <a:buChar char="•"/>
            </a:pPr>
            <a:endParaRPr lang="it-IT" sz="1400" b="1" dirty="0" smtClean="0"/>
          </a:p>
          <a:p>
            <a:pPr marL="177800" indent="-177800">
              <a:lnSpc>
                <a:spcPct val="150000"/>
              </a:lnSpc>
              <a:buFont typeface="Arial" pitchFamily="34" charset="0"/>
              <a:buChar char="•"/>
            </a:pPr>
            <a:endParaRPr lang="it-IT" sz="1400" b="1" dirty="0" smtClean="0"/>
          </a:p>
          <a:p>
            <a:pPr marL="177800" indent="-177800">
              <a:lnSpc>
                <a:spcPct val="150000"/>
              </a:lnSpc>
              <a:buFont typeface="Arial" pitchFamily="34" charset="0"/>
              <a:buChar char="•"/>
            </a:pPr>
            <a:endParaRPr lang="it-IT" sz="1400" b="1" dirty="0"/>
          </a:p>
          <a:p>
            <a:pPr marL="177800" indent="-177800">
              <a:lnSpc>
                <a:spcPct val="150000"/>
              </a:lnSpc>
              <a:buFont typeface="Arial" pitchFamily="34" charset="0"/>
              <a:buChar char="•"/>
            </a:pPr>
            <a:endParaRPr lang="it-IT" sz="1400" b="1" dirty="0" smtClean="0"/>
          </a:p>
          <a:p>
            <a:pPr marL="177800" indent="-177800">
              <a:lnSpc>
                <a:spcPct val="150000"/>
              </a:lnSpc>
              <a:buFont typeface="Arial" pitchFamily="34" charset="0"/>
              <a:buChar char="•"/>
            </a:pPr>
            <a:endParaRPr lang="it-IT" sz="1400" b="1" dirty="0"/>
          </a:p>
          <a:p>
            <a:pPr marL="177800" indent="-177800">
              <a:lnSpc>
                <a:spcPct val="150000"/>
              </a:lnSpc>
              <a:buFont typeface="Arial" pitchFamily="34" charset="0"/>
              <a:buChar char="•"/>
            </a:pPr>
            <a:endParaRPr lang="it-IT" sz="1400" b="1" dirty="0" smtClean="0"/>
          </a:p>
          <a:p>
            <a:pPr marL="177800" indent="-177800">
              <a:lnSpc>
                <a:spcPct val="150000"/>
              </a:lnSpc>
              <a:buFont typeface="Arial" pitchFamily="34" charset="0"/>
              <a:buChar char="•"/>
            </a:pPr>
            <a:r>
              <a:rPr lang="it-IT" sz="1400" b="1" dirty="0" err="1" smtClean="0"/>
              <a:t>Statistics</a:t>
            </a:r>
            <a:r>
              <a:rPr lang="it-IT" sz="1400" b="1" dirty="0" smtClean="0"/>
              <a:t> </a:t>
            </a:r>
            <a:r>
              <a:rPr lang="it-IT" sz="1400" b="1" dirty="0" err="1"/>
              <a:t>Sweden</a:t>
            </a:r>
            <a:endParaRPr lang="it-IT" sz="1400" b="1" dirty="0"/>
          </a:p>
          <a:p>
            <a:pPr marL="177800" indent="-177800">
              <a:lnSpc>
                <a:spcPct val="150000"/>
              </a:lnSpc>
              <a:buFont typeface="Arial" pitchFamily="34" charset="0"/>
              <a:buChar char="•"/>
            </a:pPr>
            <a:r>
              <a:rPr lang="it-IT" sz="1400" b="1" dirty="0" err="1"/>
              <a:t>Statistics</a:t>
            </a:r>
            <a:r>
              <a:rPr lang="it-IT" sz="1400" b="1" dirty="0"/>
              <a:t> New Zealand</a:t>
            </a:r>
          </a:p>
          <a:p>
            <a:pPr marL="177800" indent="-177800">
              <a:lnSpc>
                <a:spcPct val="150000"/>
              </a:lnSpc>
              <a:buFont typeface="Arial" pitchFamily="34" charset="0"/>
              <a:buChar char="•"/>
            </a:pPr>
            <a:r>
              <a:rPr lang="it-IT" sz="1400" b="1" dirty="0" err="1"/>
              <a:t>Statistics</a:t>
            </a:r>
            <a:r>
              <a:rPr lang="it-IT" sz="1400" b="1" dirty="0"/>
              <a:t> Canada</a:t>
            </a:r>
          </a:p>
          <a:p>
            <a:pPr marL="177800" indent="-177800">
              <a:lnSpc>
                <a:spcPct val="150000"/>
              </a:lnSpc>
              <a:buFont typeface="Arial" pitchFamily="34" charset="0"/>
              <a:buChar char="•"/>
            </a:pPr>
            <a:r>
              <a:rPr lang="it-IT" sz="1400" b="1" dirty="0"/>
              <a:t>Office for National </a:t>
            </a:r>
            <a:r>
              <a:rPr lang="it-IT" sz="1400" b="1" dirty="0" err="1"/>
              <a:t>Statistics</a:t>
            </a:r>
            <a:r>
              <a:rPr lang="it-IT" sz="1400" b="1" dirty="0"/>
              <a:t> - UK</a:t>
            </a:r>
          </a:p>
          <a:p>
            <a:pPr marL="177800" indent="-177800">
              <a:lnSpc>
                <a:spcPct val="150000"/>
              </a:lnSpc>
              <a:buFont typeface="Arial" pitchFamily="34" charset="0"/>
              <a:buChar char="•"/>
            </a:pPr>
            <a:r>
              <a:rPr lang="it-IT" sz="1400" b="1" dirty="0" err="1" smtClean="0"/>
              <a:t>Statistics</a:t>
            </a:r>
            <a:r>
              <a:rPr lang="it-IT" sz="1400" b="1" dirty="0" smtClean="0"/>
              <a:t> </a:t>
            </a:r>
            <a:r>
              <a:rPr lang="it-IT" sz="1400" b="1" dirty="0" err="1"/>
              <a:t>Norway</a:t>
            </a:r>
            <a:r>
              <a:rPr lang="it-IT" sz="1400" b="1" dirty="0"/>
              <a:t> </a:t>
            </a:r>
          </a:p>
          <a:p>
            <a:pPr marL="177800" indent="-177800">
              <a:lnSpc>
                <a:spcPct val="150000"/>
              </a:lnSpc>
              <a:buFont typeface="Arial" pitchFamily="34" charset="0"/>
              <a:buChar char="•"/>
            </a:pPr>
            <a:r>
              <a:rPr lang="it-IT" sz="1400" b="1" dirty="0" err="1" smtClean="0"/>
              <a:t>Australian</a:t>
            </a:r>
            <a:r>
              <a:rPr lang="it-IT" sz="1400" b="1" dirty="0" smtClean="0"/>
              <a:t> </a:t>
            </a:r>
            <a:r>
              <a:rPr lang="it-IT" sz="1400" b="1" dirty="0"/>
              <a:t>Bureau of </a:t>
            </a:r>
            <a:r>
              <a:rPr lang="it-IT" sz="1400" b="1" dirty="0" err="1"/>
              <a:t>Statistics</a:t>
            </a:r>
            <a:endParaRPr lang="it-IT" sz="1400" b="1" dirty="0"/>
          </a:p>
          <a:p>
            <a:pPr>
              <a:lnSpc>
                <a:spcPct val="150000"/>
              </a:lnSpc>
            </a:pPr>
            <a:endParaRPr lang="it-IT" sz="1400" dirty="0"/>
          </a:p>
        </p:txBody>
      </p:sp>
      <p:grpSp>
        <p:nvGrpSpPr>
          <p:cNvPr id="2" name="Group 1"/>
          <p:cNvGrpSpPr/>
          <p:nvPr/>
        </p:nvGrpSpPr>
        <p:grpSpPr>
          <a:xfrm>
            <a:off x="1331640" y="2132856"/>
            <a:ext cx="7704856" cy="3816390"/>
            <a:chOff x="1331640" y="2132856"/>
            <a:chExt cx="7704856" cy="3816390"/>
          </a:xfrm>
        </p:grpSpPr>
        <p:grpSp>
          <p:nvGrpSpPr>
            <p:cNvPr id="25" name="Group 5"/>
            <p:cNvGrpSpPr>
              <a:grpSpLocks/>
            </p:cNvGrpSpPr>
            <p:nvPr/>
          </p:nvGrpSpPr>
          <p:grpSpPr bwMode="auto">
            <a:xfrm>
              <a:off x="7088805" y="4441599"/>
              <a:ext cx="408366" cy="136381"/>
              <a:chOff x="4449" y="3335"/>
              <a:chExt cx="260" cy="83"/>
            </a:xfrm>
            <a:solidFill>
              <a:schemeClr val="bg1">
                <a:lumMod val="65000"/>
              </a:schemeClr>
            </a:solidFill>
          </p:grpSpPr>
          <p:sp>
            <p:nvSpPr>
              <p:cNvPr id="295" name="Freeform 6"/>
              <p:cNvSpPr>
                <a:spLocks/>
              </p:cNvSpPr>
              <p:nvPr/>
            </p:nvSpPr>
            <p:spPr bwMode="auto">
              <a:xfrm>
                <a:off x="4449" y="3340"/>
                <a:ext cx="52" cy="69"/>
              </a:xfrm>
              <a:custGeom>
                <a:avLst/>
                <a:gdLst>
                  <a:gd name="T0" fmla="*/ 0 w 52"/>
                  <a:gd name="T1" fmla="*/ 0 h 69"/>
                  <a:gd name="T2" fmla="*/ 0 w 52"/>
                  <a:gd name="T3" fmla="*/ 0 h 69"/>
                  <a:gd name="T4" fmla="*/ 10 w 52"/>
                  <a:gd name="T5" fmla="*/ 0 h 69"/>
                  <a:gd name="T6" fmla="*/ 13 w 52"/>
                  <a:gd name="T7" fmla="*/ 13 h 69"/>
                  <a:gd name="T8" fmla="*/ 26 w 52"/>
                  <a:gd name="T9" fmla="*/ 5 h 69"/>
                  <a:gd name="T10" fmla="*/ 43 w 52"/>
                  <a:gd name="T11" fmla="*/ 21 h 69"/>
                  <a:gd name="T12" fmla="*/ 51 w 52"/>
                  <a:gd name="T13" fmla="*/ 68 h 69"/>
                  <a:gd name="T14" fmla="*/ 50 w 52"/>
                  <a:gd name="T15" fmla="*/ 68 h 69"/>
                  <a:gd name="T16" fmla="*/ 16 w 52"/>
                  <a:gd name="T17" fmla="*/ 48 h 69"/>
                  <a:gd name="T18" fmla="*/ 0 w 52"/>
                  <a:gd name="T19" fmla="*/ 0 h 69"/>
                  <a:gd name="T20" fmla="*/ 0 w 5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69"/>
                  <a:gd name="T35" fmla="*/ 52 w 5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69">
                    <a:moveTo>
                      <a:pt x="0" y="0"/>
                    </a:moveTo>
                    <a:lnTo>
                      <a:pt x="0" y="0"/>
                    </a:lnTo>
                    <a:lnTo>
                      <a:pt x="10" y="0"/>
                    </a:lnTo>
                    <a:lnTo>
                      <a:pt x="13" y="13"/>
                    </a:lnTo>
                    <a:lnTo>
                      <a:pt x="26" y="5"/>
                    </a:lnTo>
                    <a:lnTo>
                      <a:pt x="43" y="21"/>
                    </a:lnTo>
                    <a:lnTo>
                      <a:pt x="51" y="68"/>
                    </a:lnTo>
                    <a:lnTo>
                      <a:pt x="50" y="68"/>
                    </a:lnTo>
                    <a:lnTo>
                      <a:pt x="16" y="48"/>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96" name="Freeform 7"/>
              <p:cNvSpPr>
                <a:spLocks/>
              </p:cNvSpPr>
              <p:nvPr/>
            </p:nvSpPr>
            <p:spPr bwMode="auto">
              <a:xfrm>
                <a:off x="4577" y="3335"/>
                <a:ext cx="132" cy="83"/>
              </a:xfrm>
              <a:custGeom>
                <a:avLst/>
                <a:gdLst>
                  <a:gd name="T0" fmla="*/ 0 w 132"/>
                  <a:gd name="T1" fmla="*/ 72 h 83"/>
                  <a:gd name="T2" fmla="*/ 0 w 132"/>
                  <a:gd name="T3" fmla="*/ 72 h 83"/>
                  <a:gd name="T4" fmla="*/ 12 w 132"/>
                  <a:gd name="T5" fmla="*/ 82 h 83"/>
                  <a:gd name="T6" fmla="*/ 53 w 132"/>
                  <a:gd name="T7" fmla="*/ 79 h 83"/>
                  <a:gd name="T8" fmla="*/ 66 w 132"/>
                  <a:gd name="T9" fmla="*/ 73 h 83"/>
                  <a:gd name="T10" fmla="*/ 84 w 132"/>
                  <a:gd name="T11" fmla="*/ 36 h 83"/>
                  <a:gd name="T12" fmla="*/ 108 w 132"/>
                  <a:gd name="T13" fmla="*/ 37 h 83"/>
                  <a:gd name="T14" fmla="*/ 131 w 132"/>
                  <a:gd name="T15" fmla="*/ 25 h 83"/>
                  <a:gd name="T16" fmla="*/ 109 w 132"/>
                  <a:gd name="T17" fmla="*/ 14 h 83"/>
                  <a:gd name="T18" fmla="*/ 102 w 132"/>
                  <a:gd name="T19" fmla="*/ 0 h 83"/>
                  <a:gd name="T20" fmla="*/ 75 w 132"/>
                  <a:gd name="T21" fmla="*/ 26 h 83"/>
                  <a:gd name="T22" fmla="*/ 67 w 132"/>
                  <a:gd name="T23" fmla="*/ 40 h 83"/>
                  <a:gd name="T24" fmla="*/ 59 w 132"/>
                  <a:gd name="T25" fmla="*/ 32 h 83"/>
                  <a:gd name="T26" fmla="*/ 43 w 132"/>
                  <a:gd name="T27" fmla="*/ 52 h 83"/>
                  <a:gd name="T28" fmla="*/ 26 w 132"/>
                  <a:gd name="T29" fmla="*/ 55 h 83"/>
                  <a:gd name="T30" fmla="*/ 20 w 132"/>
                  <a:gd name="T31" fmla="*/ 73 h 83"/>
                  <a:gd name="T32" fmla="*/ 0 w 132"/>
                  <a:gd name="T33" fmla="*/ 72 h 83"/>
                  <a:gd name="T34" fmla="*/ 0 w 132"/>
                  <a:gd name="T35" fmla="*/ 72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83"/>
                  <a:gd name="T56" fmla="*/ 132 w 13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83">
                    <a:moveTo>
                      <a:pt x="0" y="72"/>
                    </a:moveTo>
                    <a:lnTo>
                      <a:pt x="0" y="72"/>
                    </a:lnTo>
                    <a:lnTo>
                      <a:pt x="12" y="82"/>
                    </a:lnTo>
                    <a:lnTo>
                      <a:pt x="53" y="79"/>
                    </a:lnTo>
                    <a:lnTo>
                      <a:pt x="66" y="73"/>
                    </a:lnTo>
                    <a:lnTo>
                      <a:pt x="84" y="36"/>
                    </a:lnTo>
                    <a:lnTo>
                      <a:pt x="108" y="37"/>
                    </a:lnTo>
                    <a:lnTo>
                      <a:pt x="131" y="25"/>
                    </a:lnTo>
                    <a:lnTo>
                      <a:pt x="109" y="14"/>
                    </a:lnTo>
                    <a:lnTo>
                      <a:pt x="102" y="0"/>
                    </a:lnTo>
                    <a:lnTo>
                      <a:pt x="75" y="26"/>
                    </a:lnTo>
                    <a:lnTo>
                      <a:pt x="67" y="40"/>
                    </a:lnTo>
                    <a:lnTo>
                      <a:pt x="59" y="32"/>
                    </a:lnTo>
                    <a:lnTo>
                      <a:pt x="43" y="52"/>
                    </a:lnTo>
                    <a:lnTo>
                      <a:pt x="26" y="55"/>
                    </a:lnTo>
                    <a:lnTo>
                      <a:pt x="20" y="73"/>
                    </a:lnTo>
                    <a:lnTo>
                      <a:pt x="0" y="72"/>
                    </a:lnTo>
                  </a:path>
                </a:pathLst>
              </a:custGeom>
              <a:grpFill/>
              <a:ln w="6350">
                <a:solidFill>
                  <a:schemeClr val="bg1"/>
                </a:solidFill>
                <a:round/>
                <a:headEnd/>
                <a:tailEnd/>
              </a:ln>
            </p:spPr>
            <p:txBody>
              <a:bodyPr lIns="0" tIns="0" rIns="0" bIns="0" anchor="ctr">
                <a:spAutoFit/>
              </a:bodyPr>
              <a:lstStyle/>
              <a:p>
                <a:pPr>
                  <a:defRPr/>
                </a:pPr>
                <a:endParaRPr lang="en-GB" dirty="0"/>
              </a:p>
            </p:txBody>
          </p:sp>
        </p:grpSp>
        <p:grpSp>
          <p:nvGrpSpPr>
            <p:cNvPr id="26" name="Group 8"/>
            <p:cNvGrpSpPr>
              <a:grpSpLocks/>
            </p:cNvGrpSpPr>
            <p:nvPr/>
          </p:nvGrpSpPr>
          <p:grpSpPr bwMode="auto">
            <a:xfrm>
              <a:off x="6980642" y="4474711"/>
              <a:ext cx="986875" cy="360670"/>
              <a:chOff x="4380" y="3353"/>
              <a:chExt cx="629" cy="228"/>
            </a:xfrm>
            <a:solidFill>
              <a:schemeClr val="bg1">
                <a:lumMod val="65000"/>
              </a:schemeClr>
            </a:solidFill>
          </p:grpSpPr>
          <p:sp>
            <p:nvSpPr>
              <p:cNvPr id="285" name="Freeform 9"/>
              <p:cNvSpPr>
                <a:spLocks/>
              </p:cNvSpPr>
              <p:nvPr/>
            </p:nvSpPr>
            <p:spPr bwMode="auto">
              <a:xfrm>
                <a:off x="4380" y="3353"/>
                <a:ext cx="149" cy="156"/>
              </a:xfrm>
              <a:custGeom>
                <a:avLst/>
                <a:gdLst>
                  <a:gd name="T0" fmla="*/ 0 w 149"/>
                  <a:gd name="T1" fmla="*/ 0 h 156"/>
                  <a:gd name="T2" fmla="*/ 0 w 149"/>
                  <a:gd name="T3" fmla="*/ 0 h 156"/>
                  <a:gd name="T4" fmla="*/ 33 w 149"/>
                  <a:gd name="T5" fmla="*/ 7 h 156"/>
                  <a:gd name="T6" fmla="*/ 74 w 149"/>
                  <a:gd name="T7" fmla="*/ 47 h 156"/>
                  <a:gd name="T8" fmla="*/ 108 w 149"/>
                  <a:gd name="T9" fmla="*/ 62 h 156"/>
                  <a:gd name="T10" fmla="*/ 104 w 149"/>
                  <a:gd name="T11" fmla="*/ 73 h 156"/>
                  <a:gd name="T12" fmla="*/ 115 w 149"/>
                  <a:gd name="T13" fmla="*/ 72 h 156"/>
                  <a:gd name="T14" fmla="*/ 114 w 149"/>
                  <a:gd name="T15" fmla="*/ 87 h 156"/>
                  <a:gd name="T16" fmla="*/ 148 w 149"/>
                  <a:gd name="T17" fmla="*/ 116 h 156"/>
                  <a:gd name="T18" fmla="*/ 144 w 149"/>
                  <a:gd name="T19" fmla="*/ 154 h 156"/>
                  <a:gd name="T20" fmla="*/ 129 w 149"/>
                  <a:gd name="T21" fmla="*/ 155 h 156"/>
                  <a:gd name="T22" fmla="*/ 99 w 149"/>
                  <a:gd name="T23" fmla="*/ 133 h 156"/>
                  <a:gd name="T24" fmla="*/ 50 w 149"/>
                  <a:gd name="T25" fmla="*/ 54 h 156"/>
                  <a:gd name="T26" fmla="*/ 0 w 149"/>
                  <a:gd name="T27" fmla="*/ 0 h 156"/>
                  <a:gd name="T28" fmla="*/ 0 w 149"/>
                  <a:gd name="T29" fmla="*/ 0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156"/>
                  <a:gd name="T47" fmla="*/ 149 w 149"/>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156">
                    <a:moveTo>
                      <a:pt x="0" y="0"/>
                    </a:moveTo>
                    <a:lnTo>
                      <a:pt x="0" y="0"/>
                    </a:lnTo>
                    <a:lnTo>
                      <a:pt x="33" y="7"/>
                    </a:lnTo>
                    <a:lnTo>
                      <a:pt x="74" y="47"/>
                    </a:lnTo>
                    <a:lnTo>
                      <a:pt x="108" y="62"/>
                    </a:lnTo>
                    <a:lnTo>
                      <a:pt x="104" y="73"/>
                    </a:lnTo>
                    <a:lnTo>
                      <a:pt x="115" y="72"/>
                    </a:lnTo>
                    <a:lnTo>
                      <a:pt x="114" y="87"/>
                    </a:lnTo>
                    <a:lnTo>
                      <a:pt x="148" y="116"/>
                    </a:lnTo>
                    <a:lnTo>
                      <a:pt x="144" y="154"/>
                    </a:lnTo>
                    <a:lnTo>
                      <a:pt x="129" y="155"/>
                    </a:lnTo>
                    <a:lnTo>
                      <a:pt x="99" y="133"/>
                    </a:lnTo>
                    <a:lnTo>
                      <a:pt x="50" y="54"/>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86" name="Freeform 10"/>
              <p:cNvSpPr>
                <a:spLocks/>
              </p:cNvSpPr>
              <p:nvPr/>
            </p:nvSpPr>
            <p:spPr bwMode="auto">
              <a:xfrm>
                <a:off x="4519" y="3510"/>
                <a:ext cx="125" cy="40"/>
              </a:xfrm>
              <a:custGeom>
                <a:avLst/>
                <a:gdLst>
                  <a:gd name="T0" fmla="*/ 0 w 125"/>
                  <a:gd name="T1" fmla="*/ 11 h 40"/>
                  <a:gd name="T2" fmla="*/ 0 w 125"/>
                  <a:gd name="T3" fmla="*/ 11 h 40"/>
                  <a:gd name="T4" fmla="*/ 8 w 125"/>
                  <a:gd name="T5" fmla="*/ 0 h 40"/>
                  <a:gd name="T6" fmla="*/ 95 w 125"/>
                  <a:gd name="T7" fmla="*/ 12 h 40"/>
                  <a:gd name="T8" fmla="*/ 104 w 125"/>
                  <a:gd name="T9" fmla="*/ 22 h 40"/>
                  <a:gd name="T10" fmla="*/ 122 w 125"/>
                  <a:gd name="T11" fmla="*/ 26 h 40"/>
                  <a:gd name="T12" fmla="*/ 124 w 125"/>
                  <a:gd name="T13" fmla="*/ 39 h 40"/>
                  <a:gd name="T14" fmla="*/ 22 w 125"/>
                  <a:gd name="T15" fmla="*/ 21 h 40"/>
                  <a:gd name="T16" fmla="*/ 0 w 125"/>
                  <a:gd name="T17" fmla="*/ 11 h 40"/>
                  <a:gd name="T18" fmla="*/ 0 w 125"/>
                  <a:gd name="T19" fmla="*/ 1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40"/>
                  <a:gd name="T32" fmla="*/ 125 w 12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40">
                    <a:moveTo>
                      <a:pt x="0" y="11"/>
                    </a:moveTo>
                    <a:lnTo>
                      <a:pt x="0" y="11"/>
                    </a:lnTo>
                    <a:lnTo>
                      <a:pt x="8" y="0"/>
                    </a:lnTo>
                    <a:lnTo>
                      <a:pt x="95" y="12"/>
                    </a:lnTo>
                    <a:lnTo>
                      <a:pt x="104" y="22"/>
                    </a:lnTo>
                    <a:lnTo>
                      <a:pt x="122" y="26"/>
                    </a:lnTo>
                    <a:lnTo>
                      <a:pt x="124" y="39"/>
                    </a:lnTo>
                    <a:lnTo>
                      <a:pt x="22" y="21"/>
                    </a:lnTo>
                    <a:lnTo>
                      <a:pt x="0" y="1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87" name="Freeform 11"/>
              <p:cNvSpPr>
                <a:spLocks/>
              </p:cNvSpPr>
              <p:nvPr/>
            </p:nvSpPr>
            <p:spPr bwMode="auto">
              <a:xfrm>
                <a:off x="4568" y="3371"/>
                <a:ext cx="136" cy="116"/>
              </a:xfrm>
              <a:custGeom>
                <a:avLst/>
                <a:gdLst>
                  <a:gd name="T0" fmla="*/ 0 w 136"/>
                  <a:gd name="T1" fmla="*/ 52 h 116"/>
                  <a:gd name="T2" fmla="*/ 0 w 136"/>
                  <a:gd name="T3" fmla="*/ 52 h 116"/>
                  <a:gd name="T4" fmla="*/ 9 w 136"/>
                  <a:gd name="T5" fmla="*/ 36 h 116"/>
                  <a:gd name="T6" fmla="*/ 21 w 136"/>
                  <a:gd name="T7" fmla="*/ 46 h 116"/>
                  <a:gd name="T8" fmla="*/ 62 w 136"/>
                  <a:gd name="T9" fmla="*/ 43 h 116"/>
                  <a:gd name="T10" fmla="*/ 75 w 136"/>
                  <a:gd name="T11" fmla="*/ 37 h 116"/>
                  <a:gd name="T12" fmla="*/ 93 w 136"/>
                  <a:gd name="T13" fmla="*/ 0 h 116"/>
                  <a:gd name="T14" fmla="*/ 117 w 136"/>
                  <a:gd name="T15" fmla="*/ 1 h 116"/>
                  <a:gd name="T16" fmla="*/ 112 w 136"/>
                  <a:gd name="T17" fmla="*/ 11 h 116"/>
                  <a:gd name="T18" fmla="*/ 135 w 136"/>
                  <a:gd name="T19" fmla="*/ 46 h 116"/>
                  <a:gd name="T20" fmla="*/ 122 w 136"/>
                  <a:gd name="T21" fmla="*/ 43 h 116"/>
                  <a:gd name="T22" fmla="*/ 99 w 136"/>
                  <a:gd name="T23" fmla="*/ 82 h 116"/>
                  <a:gd name="T24" fmla="*/ 95 w 136"/>
                  <a:gd name="T25" fmla="*/ 107 h 116"/>
                  <a:gd name="T26" fmla="*/ 81 w 136"/>
                  <a:gd name="T27" fmla="*/ 115 h 116"/>
                  <a:gd name="T28" fmla="*/ 55 w 136"/>
                  <a:gd name="T29" fmla="*/ 100 h 116"/>
                  <a:gd name="T30" fmla="*/ 40 w 136"/>
                  <a:gd name="T31" fmla="*/ 107 h 116"/>
                  <a:gd name="T32" fmla="*/ 37 w 136"/>
                  <a:gd name="T33" fmla="*/ 95 h 116"/>
                  <a:gd name="T34" fmla="*/ 17 w 136"/>
                  <a:gd name="T35" fmla="*/ 97 h 116"/>
                  <a:gd name="T36" fmla="*/ 0 w 136"/>
                  <a:gd name="T37" fmla="*/ 52 h 116"/>
                  <a:gd name="T38" fmla="*/ 0 w 136"/>
                  <a:gd name="T39" fmla="*/ 52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116"/>
                  <a:gd name="T62" fmla="*/ 136 w 136"/>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116">
                    <a:moveTo>
                      <a:pt x="0" y="52"/>
                    </a:moveTo>
                    <a:lnTo>
                      <a:pt x="0" y="52"/>
                    </a:lnTo>
                    <a:lnTo>
                      <a:pt x="9" y="36"/>
                    </a:lnTo>
                    <a:lnTo>
                      <a:pt x="21" y="46"/>
                    </a:lnTo>
                    <a:lnTo>
                      <a:pt x="62" y="43"/>
                    </a:lnTo>
                    <a:lnTo>
                      <a:pt x="75" y="37"/>
                    </a:lnTo>
                    <a:lnTo>
                      <a:pt x="93" y="0"/>
                    </a:lnTo>
                    <a:lnTo>
                      <a:pt x="117" y="1"/>
                    </a:lnTo>
                    <a:lnTo>
                      <a:pt x="112" y="11"/>
                    </a:lnTo>
                    <a:lnTo>
                      <a:pt x="135" y="46"/>
                    </a:lnTo>
                    <a:lnTo>
                      <a:pt x="122" y="43"/>
                    </a:lnTo>
                    <a:lnTo>
                      <a:pt x="99" y="82"/>
                    </a:lnTo>
                    <a:lnTo>
                      <a:pt x="95" y="107"/>
                    </a:lnTo>
                    <a:lnTo>
                      <a:pt x="81" y="115"/>
                    </a:lnTo>
                    <a:lnTo>
                      <a:pt x="55" y="100"/>
                    </a:lnTo>
                    <a:lnTo>
                      <a:pt x="40" y="107"/>
                    </a:lnTo>
                    <a:lnTo>
                      <a:pt x="37" y="95"/>
                    </a:lnTo>
                    <a:lnTo>
                      <a:pt x="17" y="97"/>
                    </a:lnTo>
                    <a:lnTo>
                      <a:pt x="0" y="5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88" name="Freeform 12"/>
              <p:cNvSpPr>
                <a:spLocks/>
              </p:cNvSpPr>
              <p:nvPr/>
            </p:nvSpPr>
            <p:spPr bwMode="auto">
              <a:xfrm>
                <a:off x="4674" y="3544"/>
                <a:ext cx="34" cy="9"/>
              </a:xfrm>
              <a:custGeom>
                <a:avLst/>
                <a:gdLst>
                  <a:gd name="T0" fmla="*/ 0 w 34"/>
                  <a:gd name="T1" fmla="*/ 2 h 9"/>
                  <a:gd name="T2" fmla="*/ 0 w 34"/>
                  <a:gd name="T3" fmla="*/ 2 h 9"/>
                  <a:gd name="T4" fmla="*/ 4 w 34"/>
                  <a:gd name="T5" fmla="*/ 8 h 9"/>
                  <a:gd name="T6" fmla="*/ 33 w 34"/>
                  <a:gd name="T7" fmla="*/ 3 h 9"/>
                  <a:gd name="T8" fmla="*/ 11 w 34"/>
                  <a:gd name="T9" fmla="*/ 0 h 9"/>
                  <a:gd name="T10" fmla="*/ 0 w 34"/>
                  <a:gd name="T11" fmla="*/ 2 h 9"/>
                  <a:gd name="T12" fmla="*/ 0 w 34"/>
                  <a:gd name="T13" fmla="*/ 2 h 9"/>
                  <a:gd name="T14" fmla="*/ 0 60000 65536"/>
                  <a:gd name="T15" fmla="*/ 0 60000 65536"/>
                  <a:gd name="T16" fmla="*/ 0 60000 65536"/>
                  <a:gd name="T17" fmla="*/ 0 60000 65536"/>
                  <a:gd name="T18" fmla="*/ 0 60000 65536"/>
                  <a:gd name="T19" fmla="*/ 0 60000 65536"/>
                  <a:gd name="T20" fmla="*/ 0 60000 65536"/>
                  <a:gd name="T21" fmla="*/ 0 w 34"/>
                  <a:gd name="T22" fmla="*/ 0 h 9"/>
                  <a:gd name="T23" fmla="*/ 34 w 3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9">
                    <a:moveTo>
                      <a:pt x="0" y="2"/>
                    </a:moveTo>
                    <a:lnTo>
                      <a:pt x="0" y="2"/>
                    </a:lnTo>
                    <a:lnTo>
                      <a:pt x="4" y="8"/>
                    </a:lnTo>
                    <a:lnTo>
                      <a:pt x="33" y="3"/>
                    </a:lnTo>
                    <a:lnTo>
                      <a:pt x="11" y="0"/>
                    </a:lnTo>
                    <a:lnTo>
                      <a:pt x="0" y="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89" name="Freeform 13"/>
              <p:cNvSpPr>
                <a:spLocks/>
              </p:cNvSpPr>
              <p:nvPr/>
            </p:nvSpPr>
            <p:spPr bwMode="auto">
              <a:xfrm>
                <a:off x="4703" y="3405"/>
                <a:ext cx="85" cy="101"/>
              </a:xfrm>
              <a:custGeom>
                <a:avLst/>
                <a:gdLst>
                  <a:gd name="T0" fmla="*/ 0 w 85"/>
                  <a:gd name="T1" fmla="*/ 60 h 101"/>
                  <a:gd name="T2" fmla="*/ 0 w 85"/>
                  <a:gd name="T3" fmla="*/ 60 h 101"/>
                  <a:gd name="T4" fmla="*/ 10 w 85"/>
                  <a:gd name="T5" fmla="*/ 78 h 101"/>
                  <a:gd name="T6" fmla="*/ 7 w 85"/>
                  <a:gd name="T7" fmla="*/ 96 h 101"/>
                  <a:gd name="T8" fmla="*/ 21 w 85"/>
                  <a:gd name="T9" fmla="*/ 100 h 101"/>
                  <a:gd name="T10" fmla="*/ 19 w 85"/>
                  <a:gd name="T11" fmla="*/ 63 h 101"/>
                  <a:gd name="T12" fmla="*/ 28 w 85"/>
                  <a:gd name="T13" fmla="*/ 60 h 101"/>
                  <a:gd name="T14" fmla="*/ 30 w 85"/>
                  <a:gd name="T15" fmla="*/ 74 h 101"/>
                  <a:gd name="T16" fmla="*/ 37 w 85"/>
                  <a:gd name="T17" fmla="*/ 90 h 101"/>
                  <a:gd name="T18" fmla="*/ 53 w 85"/>
                  <a:gd name="T19" fmla="*/ 83 h 101"/>
                  <a:gd name="T20" fmla="*/ 34 w 85"/>
                  <a:gd name="T21" fmla="*/ 48 h 101"/>
                  <a:gd name="T22" fmla="*/ 62 w 85"/>
                  <a:gd name="T23" fmla="*/ 33 h 101"/>
                  <a:gd name="T24" fmla="*/ 25 w 85"/>
                  <a:gd name="T25" fmla="*/ 43 h 101"/>
                  <a:gd name="T26" fmla="*/ 19 w 85"/>
                  <a:gd name="T27" fmla="*/ 21 h 101"/>
                  <a:gd name="T28" fmla="*/ 74 w 85"/>
                  <a:gd name="T29" fmla="*/ 19 h 101"/>
                  <a:gd name="T30" fmla="*/ 84 w 85"/>
                  <a:gd name="T31" fmla="*/ 0 h 101"/>
                  <a:gd name="T32" fmla="*/ 68 w 85"/>
                  <a:gd name="T33" fmla="*/ 12 h 101"/>
                  <a:gd name="T34" fmla="*/ 28 w 85"/>
                  <a:gd name="T35" fmla="*/ 6 h 101"/>
                  <a:gd name="T36" fmla="*/ 15 w 85"/>
                  <a:gd name="T37" fmla="*/ 14 h 101"/>
                  <a:gd name="T38" fmla="*/ 0 w 85"/>
                  <a:gd name="T39" fmla="*/ 60 h 101"/>
                  <a:gd name="T40" fmla="*/ 0 w 85"/>
                  <a:gd name="T41" fmla="*/ 6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1"/>
                  <a:gd name="T65" fmla="*/ 85 w 85"/>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1">
                    <a:moveTo>
                      <a:pt x="0" y="60"/>
                    </a:moveTo>
                    <a:lnTo>
                      <a:pt x="0" y="60"/>
                    </a:lnTo>
                    <a:lnTo>
                      <a:pt x="10" y="78"/>
                    </a:lnTo>
                    <a:lnTo>
                      <a:pt x="7" y="96"/>
                    </a:lnTo>
                    <a:lnTo>
                      <a:pt x="21" y="100"/>
                    </a:lnTo>
                    <a:lnTo>
                      <a:pt x="19" y="63"/>
                    </a:lnTo>
                    <a:lnTo>
                      <a:pt x="28" y="60"/>
                    </a:lnTo>
                    <a:lnTo>
                      <a:pt x="30" y="74"/>
                    </a:lnTo>
                    <a:lnTo>
                      <a:pt x="37" y="90"/>
                    </a:lnTo>
                    <a:lnTo>
                      <a:pt x="53" y="83"/>
                    </a:lnTo>
                    <a:lnTo>
                      <a:pt x="34" y="48"/>
                    </a:lnTo>
                    <a:lnTo>
                      <a:pt x="62" y="33"/>
                    </a:lnTo>
                    <a:lnTo>
                      <a:pt x="25" y="43"/>
                    </a:lnTo>
                    <a:lnTo>
                      <a:pt x="19" y="21"/>
                    </a:lnTo>
                    <a:lnTo>
                      <a:pt x="74" y="19"/>
                    </a:lnTo>
                    <a:lnTo>
                      <a:pt x="84" y="0"/>
                    </a:lnTo>
                    <a:lnTo>
                      <a:pt x="68" y="12"/>
                    </a:lnTo>
                    <a:lnTo>
                      <a:pt x="28" y="6"/>
                    </a:lnTo>
                    <a:lnTo>
                      <a:pt x="15" y="14"/>
                    </a:lnTo>
                    <a:lnTo>
                      <a:pt x="0" y="6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90" name="Freeform 14"/>
              <p:cNvSpPr>
                <a:spLocks/>
              </p:cNvSpPr>
              <p:nvPr/>
            </p:nvSpPr>
            <p:spPr bwMode="auto">
              <a:xfrm>
                <a:off x="4769" y="3545"/>
                <a:ext cx="48" cy="26"/>
              </a:xfrm>
              <a:custGeom>
                <a:avLst/>
                <a:gdLst>
                  <a:gd name="T0" fmla="*/ 0 w 48"/>
                  <a:gd name="T1" fmla="*/ 15 h 26"/>
                  <a:gd name="T2" fmla="*/ 0 w 48"/>
                  <a:gd name="T3" fmla="*/ 15 h 26"/>
                  <a:gd name="T4" fmla="*/ 2 w 48"/>
                  <a:gd name="T5" fmla="*/ 25 h 26"/>
                  <a:gd name="T6" fmla="*/ 47 w 48"/>
                  <a:gd name="T7" fmla="*/ 0 h 26"/>
                  <a:gd name="T8" fmla="*/ 14 w 48"/>
                  <a:gd name="T9" fmla="*/ 7 h 26"/>
                  <a:gd name="T10" fmla="*/ 0 w 48"/>
                  <a:gd name="T11" fmla="*/ 15 h 26"/>
                  <a:gd name="T12" fmla="*/ 0 w 48"/>
                  <a:gd name="T13" fmla="*/ 15 h 26"/>
                  <a:gd name="T14" fmla="*/ 0 60000 65536"/>
                  <a:gd name="T15" fmla="*/ 0 60000 65536"/>
                  <a:gd name="T16" fmla="*/ 0 60000 65536"/>
                  <a:gd name="T17" fmla="*/ 0 60000 65536"/>
                  <a:gd name="T18" fmla="*/ 0 60000 65536"/>
                  <a:gd name="T19" fmla="*/ 0 60000 65536"/>
                  <a:gd name="T20" fmla="*/ 0 60000 65536"/>
                  <a:gd name="T21" fmla="*/ 0 w 48"/>
                  <a:gd name="T22" fmla="*/ 0 h 26"/>
                  <a:gd name="T23" fmla="*/ 48 w 4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6">
                    <a:moveTo>
                      <a:pt x="0" y="15"/>
                    </a:moveTo>
                    <a:lnTo>
                      <a:pt x="0" y="15"/>
                    </a:lnTo>
                    <a:lnTo>
                      <a:pt x="2" y="25"/>
                    </a:lnTo>
                    <a:lnTo>
                      <a:pt x="47" y="0"/>
                    </a:lnTo>
                    <a:lnTo>
                      <a:pt x="14" y="7"/>
                    </a:lnTo>
                    <a:lnTo>
                      <a:pt x="0" y="1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91" name="Freeform 15"/>
              <p:cNvSpPr>
                <a:spLocks/>
              </p:cNvSpPr>
              <p:nvPr/>
            </p:nvSpPr>
            <p:spPr bwMode="auto">
              <a:xfrm>
                <a:off x="4819" y="3400"/>
                <a:ext cx="17" cy="42"/>
              </a:xfrm>
              <a:custGeom>
                <a:avLst/>
                <a:gdLst>
                  <a:gd name="T0" fmla="*/ 0 w 17"/>
                  <a:gd name="T1" fmla="*/ 14 h 42"/>
                  <a:gd name="T2" fmla="*/ 0 w 17"/>
                  <a:gd name="T3" fmla="*/ 14 h 42"/>
                  <a:gd name="T4" fmla="*/ 3 w 17"/>
                  <a:gd name="T5" fmla="*/ 33 h 42"/>
                  <a:gd name="T6" fmla="*/ 13 w 17"/>
                  <a:gd name="T7" fmla="*/ 41 h 42"/>
                  <a:gd name="T8" fmla="*/ 7 w 17"/>
                  <a:gd name="T9" fmla="*/ 24 h 42"/>
                  <a:gd name="T10" fmla="*/ 16 w 17"/>
                  <a:gd name="T11" fmla="*/ 21 h 42"/>
                  <a:gd name="T12" fmla="*/ 15 w 17"/>
                  <a:gd name="T13" fmla="*/ 8 h 42"/>
                  <a:gd name="T14" fmla="*/ 3 w 17"/>
                  <a:gd name="T15" fmla="*/ 17 h 42"/>
                  <a:gd name="T16" fmla="*/ 8 w 17"/>
                  <a:gd name="T17" fmla="*/ 0 h 42"/>
                  <a:gd name="T18" fmla="*/ 0 w 17"/>
                  <a:gd name="T19" fmla="*/ 14 h 42"/>
                  <a:gd name="T20" fmla="*/ 0 w 17"/>
                  <a:gd name="T21" fmla="*/ 1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2"/>
                  <a:gd name="T35" fmla="*/ 17 w 1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2">
                    <a:moveTo>
                      <a:pt x="0" y="14"/>
                    </a:moveTo>
                    <a:lnTo>
                      <a:pt x="0" y="14"/>
                    </a:lnTo>
                    <a:lnTo>
                      <a:pt x="3" y="33"/>
                    </a:lnTo>
                    <a:lnTo>
                      <a:pt x="13" y="41"/>
                    </a:lnTo>
                    <a:lnTo>
                      <a:pt x="7" y="24"/>
                    </a:lnTo>
                    <a:lnTo>
                      <a:pt x="16" y="21"/>
                    </a:lnTo>
                    <a:lnTo>
                      <a:pt x="15" y="8"/>
                    </a:lnTo>
                    <a:lnTo>
                      <a:pt x="3" y="17"/>
                    </a:lnTo>
                    <a:lnTo>
                      <a:pt x="8"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92" name="Freeform 16"/>
              <p:cNvSpPr>
                <a:spLocks/>
              </p:cNvSpPr>
              <p:nvPr/>
            </p:nvSpPr>
            <p:spPr bwMode="auto">
              <a:xfrm>
                <a:off x="4826" y="3466"/>
                <a:ext cx="40" cy="14"/>
              </a:xfrm>
              <a:custGeom>
                <a:avLst/>
                <a:gdLst>
                  <a:gd name="T0" fmla="*/ 0 w 40"/>
                  <a:gd name="T1" fmla="*/ 5 h 14"/>
                  <a:gd name="T2" fmla="*/ 0 w 40"/>
                  <a:gd name="T3" fmla="*/ 5 h 14"/>
                  <a:gd name="T4" fmla="*/ 22 w 40"/>
                  <a:gd name="T5" fmla="*/ 0 h 14"/>
                  <a:gd name="T6" fmla="*/ 39 w 40"/>
                  <a:gd name="T7" fmla="*/ 13 h 14"/>
                  <a:gd name="T8" fmla="*/ 0 w 40"/>
                  <a:gd name="T9" fmla="*/ 5 h 14"/>
                  <a:gd name="T10" fmla="*/ 0 w 40"/>
                  <a:gd name="T11" fmla="*/ 5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5"/>
                    </a:moveTo>
                    <a:lnTo>
                      <a:pt x="0" y="5"/>
                    </a:lnTo>
                    <a:lnTo>
                      <a:pt x="22" y="0"/>
                    </a:lnTo>
                    <a:lnTo>
                      <a:pt x="39" y="13"/>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93" name="Freeform 17"/>
              <p:cNvSpPr>
                <a:spLocks/>
              </p:cNvSpPr>
              <p:nvPr/>
            </p:nvSpPr>
            <p:spPr bwMode="auto">
              <a:xfrm>
                <a:off x="4865" y="3406"/>
                <a:ext cx="144" cy="175"/>
              </a:xfrm>
              <a:custGeom>
                <a:avLst/>
                <a:gdLst>
                  <a:gd name="T0" fmla="*/ 0 w 144"/>
                  <a:gd name="T1" fmla="*/ 15 h 119"/>
                  <a:gd name="T2" fmla="*/ 0 w 144"/>
                  <a:gd name="T3" fmla="*/ 15 h 119"/>
                  <a:gd name="T4" fmla="*/ 21 w 144"/>
                  <a:gd name="T5" fmla="*/ 26 h 119"/>
                  <a:gd name="T6" fmla="*/ 42 w 144"/>
                  <a:gd name="T7" fmla="*/ 23 h 119"/>
                  <a:gd name="T8" fmla="*/ 16 w 144"/>
                  <a:gd name="T9" fmla="*/ 32 h 119"/>
                  <a:gd name="T10" fmla="*/ 28 w 144"/>
                  <a:gd name="T11" fmla="*/ 51 h 119"/>
                  <a:gd name="T12" fmla="*/ 41 w 144"/>
                  <a:gd name="T13" fmla="*/ 35 h 119"/>
                  <a:gd name="T14" fmla="*/ 49 w 144"/>
                  <a:gd name="T15" fmla="*/ 51 h 119"/>
                  <a:gd name="T16" fmla="*/ 100 w 144"/>
                  <a:gd name="T17" fmla="*/ 69 h 119"/>
                  <a:gd name="T18" fmla="*/ 113 w 144"/>
                  <a:gd name="T19" fmla="*/ 98 h 119"/>
                  <a:gd name="T20" fmla="*/ 103 w 144"/>
                  <a:gd name="T21" fmla="*/ 97 h 119"/>
                  <a:gd name="T22" fmla="*/ 95 w 144"/>
                  <a:gd name="T23" fmla="*/ 110 h 119"/>
                  <a:gd name="T24" fmla="*/ 126 w 144"/>
                  <a:gd name="T25" fmla="*/ 104 h 119"/>
                  <a:gd name="T26" fmla="*/ 143 w 144"/>
                  <a:gd name="T27" fmla="*/ 118 h 119"/>
                  <a:gd name="T28" fmla="*/ 141 w 144"/>
                  <a:gd name="T29" fmla="*/ 30 h 119"/>
                  <a:gd name="T30" fmla="*/ 97 w 144"/>
                  <a:gd name="T31" fmla="*/ 15 h 119"/>
                  <a:gd name="T32" fmla="*/ 61 w 144"/>
                  <a:gd name="T33" fmla="*/ 41 h 119"/>
                  <a:gd name="T34" fmla="*/ 47 w 144"/>
                  <a:gd name="T35" fmla="*/ 27 h 119"/>
                  <a:gd name="T36" fmla="*/ 43 w 144"/>
                  <a:gd name="T37" fmla="*/ 6 h 119"/>
                  <a:gd name="T38" fmla="*/ 21 w 144"/>
                  <a:gd name="T39" fmla="*/ 0 h 119"/>
                  <a:gd name="T40" fmla="*/ 0 w 144"/>
                  <a:gd name="T41" fmla="*/ 15 h 119"/>
                  <a:gd name="T42" fmla="*/ 0 w 144"/>
                  <a:gd name="T43" fmla="*/ 15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19"/>
                  <a:gd name="T68" fmla="*/ 144 w 144"/>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19">
                    <a:moveTo>
                      <a:pt x="0" y="15"/>
                    </a:moveTo>
                    <a:lnTo>
                      <a:pt x="0" y="15"/>
                    </a:lnTo>
                    <a:lnTo>
                      <a:pt x="21" y="26"/>
                    </a:lnTo>
                    <a:lnTo>
                      <a:pt x="42" y="23"/>
                    </a:lnTo>
                    <a:lnTo>
                      <a:pt x="16" y="32"/>
                    </a:lnTo>
                    <a:lnTo>
                      <a:pt x="28" y="51"/>
                    </a:lnTo>
                    <a:lnTo>
                      <a:pt x="41" y="35"/>
                    </a:lnTo>
                    <a:lnTo>
                      <a:pt x="49" y="51"/>
                    </a:lnTo>
                    <a:lnTo>
                      <a:pt x="100" y="69"/>
                    </a:lnTo>
                    <a:lnTo>
                      <a:pt x="113" y="98"/>
                    </a:lnTo>
                    <a:lnTo>
                      <a:pt x="103" y="97"/>
                    </a:lnTo>
                    <a:lnTo>
                      <a:pt x="95" y="110"/>
                    </a:lnTo>
                    <a:lnTo>
                      <a:pt x="126" y="104"/>
                    </a:lnTo>
                    <a:lnTo>
                      <a:pt x="143" y="118"/>
                    </a:lnTo>
                    <a:lnTo>
                      <a:pt x="141" y="30"/>
                    </a:lnTo>
                    <a:lnTo>
                      <a:pt x="97" y="15"/>
                    </a:lnTo>
                    <a:lnTo>
                      <a:pt x="61" y="41"/>
                    </a:lnTo>
                    <a:lnTo>
                      <a:pt x="47" y="27"/>
                    </a:lnTo>
                    <a:lnTo>
                      <a:pt x="43" y="6"/>
                    </a:lnTo>
                    <a:lnTo>
                      <a:pt x="21" y="0"/>
                    </a:lnTo>
                    <a:lnTo>
                      <a:pt x="0" y="15"/>
                    </a:lnTo>
                  </a:path>
                </a:pathLst>
              </a:custGeom>
              <a:grpFill/>
              <a:ln w="6350">
                <a:solidFill>
                  <a:schemeClr val="bg1"/>
                </a:solidFill>
                <a:round/>
                <a:headEnd/>
                <a:tailEnd/>
              </a:ln>
            </p:spPr>
            <p:txBody>
              <a:bodyPr lIns="0" tIns="0" rIns="0" bIns="0" anchor="ctr">
                <a:spAutoFit/>
              </a:bodyPr>
              <a:lstStyle/>
              <a:p>
                <a:endParaRPr lang="en-GB" dirty="0"/>
              </a:p>
            </p:txBody>
          </p:sp>
          <p:sp>
            <p:nvSpPr>
              <p:cNvPr id="294" name="Freeform 18"/>
              <p:cNvSpPr>
                <a:spLocks/>
              </p:cNvSpPr>
              <p:nvPr/>
            </p:nvSpPr>
            <p:spPr bwMode="auto">
              <a:xfrm>
                <a:off x="4871" y="3526"/>
                <a:ext cx="7" cy="11"/>
              </a:xfrm>
              <a:custGeom>
                <a:avLst/>
                <a:gdLst>
                  <a:gd name="T0" fmla="*/ 0 w 7"/>
                  <a:gd name="T1" fmla="*/ 10 h 11"/>
                  <a:gd name="T2" fmla="*/ 0 w 7"/>
                  <a:gd name="T3" fmla="*/ 10 h 11"/>
                  <a:gd name="T4" fmla="*/ 3 w 7"/>
                  <a:gd name="T5" fmla="*/ 0 h 11"/>
                  <a:gd name="T6" fmla="*/ 6 w 7"/>
                  <a:gd name="T7" fmla="*/ 6 h 11"/>
                  <a:gd name="T8" fmla="*/ 0 w 7"/>
                  <a:gd name="T9" fmla="*/ 10 h 11"/>
                  <a:gd name="T10" fmla="*/ 0 w 7"/>
                  <a:gd name="T11" fmla="*/ 10 h 11"/>
                  <a:gd name="T12" fmla="*/ 0 60000 65536"/>
                  <a:gd name="T13" fmla="*/ 0 60000 65536"/>
                  <a:gd name="T14" fmla="*/ 0 60000 65536"/>
                  <a:gd name="T15" fmla="*/ 0 60000 65536"/>
                  <a:gd name="T16" fmla="*/ 0 60000 65536"/>
                  <a:gd name="T17" fmla="*/ 0 60000 65536"/>
                  <a:gd name="T18" fmla="*/ 0 w 7"/>
                  <a:gd name="T19" fmla="*/ 0 h 11"/>
                  <a:gd name="T20" fmla="*/ 7 w 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7" h="11">
                    <a:moveTo>
                      <a:pt x="0" y="10"/>
                    </a:moveTo>
                    <a:lnTo>
                      <a:pt x="0" y="10"/>
                    </a:lnTo>
                    <a:lnTo>
                      <a:pt x="3" y="0"/>
                    </a:lnTo>
                    <a:lnTo>
                      <a:pt x="6" y="6"/>
                    </a:lnTo>
                    <a:lnTo>
                      <a:pt x="0" y="10"/>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27" name="Freeform 26"/>
            <p:cNvSpPr>
              <a:spLocks/>
            </p:cNvSpPr>
            <p:nvPr/>
          </p:nvSpPr>
          <p:spPr bwMode="auto">
            <a:xfrm>
              <a:off x="6234003" y="3716829"/>
              <a:ext cx="306271" cy="222107"/>
            </a:xfrm>
            <a:custGeom>
              <a:avLst/>
              <a:gdLst>
                <a:gd name="T0" fmla="*/ 0 w 194"/>
                <a:gd name="T1" fmla="*/ 111880299 h 139"/>
                <a:gd name="T2" fmla="*/ 0 w 194"/>
                <a:gd name="T3" fmla="*/ 111880299 h 139"/>
                <a:gd name="T4" fmla="*/ 3134995 w 194"/>
                <a:gd name="T5" fmla="*/ 172905343 h 139"/>
                <a:gd name="T6" fmla="*/ 25079963 w 194"/>
                <a:gd name="T7" fmla="*/ 191552270 h 139"/>
                <a:gd name="T8" fmla="*/ 6269991 w 194"/>
                <a:gd name="T9" fmla="*/ 222064121 h 139"/>
                <a:gd name="T10" fmla="*/ 40754933 w 194"/>
                <a:gd name="T11" fmla="*/ 233930347 h 139"/>
                <a:gd name="T12" fmla="*/ 119129815 w 194"/>
                <a:gd name="T13" fmla="*/ 222064121 h 139"/>
                <a:gd name="T14" fmla="*/ 133237289 w 194"/>
                <a:gd name="T15" fmla="*/ 188161920 h 139"/>
                <a:gd name="T16" fmla="*/ 186530976 w 194"/>
                <a:gd name="T17" fmla="*/ 169514952 h 139"/>
                <a:gd name="T18" fmla="*/ 191233467 w 194"/>
                <a:gd name="T19" fmla="*/ 140696975 h 139"/>
                <a:gd name="T20" fmla="*/ 210043431 w 194"/>
                <a:gd name="T21" fmla="*/ 133916274 h 139"/>
                <a:gd name="T22" fmla="*/ 202205946 w 194"/>
                <a:gd name="T23" fmla="*/ 118659698 h 139"/>
                <a:gd name="T24" fmla="*/ 221015911 w 194"/>
                <a:gd name="T25" fmla="*/ 116965824 h 139"/>
                <a:gd name="T26" fmla="*/ 235123384 w 194"/>
                <a:gd name="T27" fmla="*/ 88147847 h 139"/>
                <a:gd name="T28" fmla="*/ 228853396 w 194"/>
                <a:gd name="T29" fmla="*/ 59329849 h 139"/>
                <a:gd name="T30" fmla="*/ 300958260 w 194"/>
                <a:gd name="T31" fmla="*/ 38989039 h 139"/>
                <a:gd name="T32" fmla="*/ 302525758 w 194"/>
                <a:gd name="T33" fmla="*/ 32208338 h 139"/>
                <a:gd name="T34" fmla="*/ 275878308 w 194"/>
                <a:gd name="T35" fmla="*/ 27122813 h 139"/>
                <a:gd name="T36" fmla="*/ 238258378 w 194"/>
                <a:gd name="T37" fmla="*/ 47463623 h 139"/>
                <a:gd name="T38" fmla="*/ 219448414 w 194"/>
                <a:gd name="T39" fmla="*/ 0 h 139"/>
                <a:gd name="T40" fmla="*/ 188098473 w 194"/>
                <a:gd name="T41" fmla="*/ 35598688 h 139"/>
                <a:gd name="T42" fmla="*/ 94049862 w 194"/>
                <a:gd name="T43" fmla="*/ 32208338 h 139"/>
                <a:gd name="T44" fmla="*/ 47024931 w 194"/>
                <a:gd name="T45" fmla="*/ 86452672 h 139"/>
                <a:gd name="T46" fmla="*/ 14107478 w 194"/>
                <a:gd name="T47" fmla="*/ 69500900 h 139"/>
                <a:gd name="T48" fmla="*/ 0 w 194"/>
                <a:gd name="T49" fmla="*/ 111880299 h 139"/>
                <a:gd name="T50" fmla="*/ 0 w 194"/>
                <a:gd name="T51" fmla="*/ 111880299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139"/>
                <a:gd name="T80" fmla="*/ 194 w 194"/>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139">
                  <a:moveTo>
                    <a:pt x="0" y="66"/>
                  </a:moveTo>
                  <a:lnTo>
                    <a:pt x="0" y="66"/>
                  </a:lnTo>
                  <a:lnTo>
                    <a:pt x="2" y="102"/>
                  </a:lnTo>
                  <a:lnTo>
                    <a:pt x="16" y="113"/>
                  </a:lnTo>
                  <a:lnTo>
                    <a:pt x="4" y="131"/>
                  </a:lnTo>
                  <a:lnTo>
                    <a:pt x="26" y="138"/>
                  </a:lnTo>
                  <a:lnTo>
                    <a:pt x="76" y="131"/>
                  </a:lnTo>
                  <a:lnTo>
                    <a:pt x="85" y="111"/>
                  </a:lnTo>
                  <a:lnTo>
                    <a:pt x="119" y="100"/>
                  </a:lnTo>
                  <a:lnTo>
                    <a:pt x="122" y="83"/>
                  </a:lnTo>
                  <a:lnTo>
                    <a:pt x="134" y="79"/>
                  </a:lnTo>
                  <a:lnTo>
                    <a:pt x="129" y="70"/>
                  </a:lnTo>
                  <a:lnTo>
                    <a:pt x="141" y="69"/>
                  </a:lnTo>
                  <a:lnTo>
                    <a:pt x="150" y="52"/>
                  </a:lnTo>
                  <a:lnTo>
                    <a:pt x="146" y="35"/>
                  </a:lnTo>
                  <a:lnTo>
                    <a:pt x="192" y="23"/>
                  </a:lnTo>
                  <a:lnTo>
                    <a:pt x="193" y="19"/>
                  </a:lnTo>
                  <a:lnTo>
                    <a:pt x="176" y="16"/>
                  </a:lnTo>
                  <a:lnTo>
                    <a:pt x="152" y="28"/>
                  </a:lnTo>
                  <a:lnTo>
                    <a:pt x="140" y="0"/>
                  </a:lnTo>
                  <a:lnTo>
                    <a:pt x="120" y="21"/>
                  </a:lnTo>
                  <a:lnTo>
                    <a:pt x="60" y="19"/>
                  </a:lnTo>
                  <a:lnTo>
                    <a:pt x="30" y="51"/>
                  </a:lnTo>
                  <a:lnTo>
                    <a:pt x="9" y="41"/>
                  </a:lnTo>
                  <a:lnTo>
                    <a:pt x="0" y="66"/>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28" name="Group 20"/>
            <p:cNvGrpSpPr>
              <a:grpSpLocks/>
            </p:cNvGrpSpPr>
            <p:nvPr/>
          </p:nvGrpSpPr>
          <p:grpSpPr bwMode="auto">
            <a:xfrm>
              <a:off x="7361005" y="4829322"/>
              <a:ext cx="870776" cy="777375"/>
              <a:chOff x="4623" y="3575"/>
              <a:chExt cx="552" cy="485"/>
            </a:xfrm>
            <a:solidFill>
              <a:schemeClr val="bg1">
                <a:lumMod val="65000"/>
              </a:schemeClr>
            </a:solidFill>
          </p:grpSpPr>
          <p:sp>
            <p:nvSpPr>
              <p:cNvPr id="283" name="Freeform 282"/>
              <p:cNvSpPr>
                <a:spLocks/>
              </p:cNvSpPr>
              <p:nvPr/>
            </p:nvSpPr>
            <p:spPr bwMode="auto">
              <a:xfrm>
                <a:off x="4623" y="3575"/>
                <a:ext cx="552" cy="414"/>
              </a:xfrm>
              <a:custGeom>
                <a:avLst/>
                <a:gdLst>
                  <a:gd name="T0" fmla="*/ 0 w 552"/>
                  <a:gd name="T1" fmla="*/ 218 h 414"/>
                  <a:gd name="T2" fmla="*/ 4 w 552"/>
                  <a:gd name="T3" fmla="*/ 209 h 414"/>
                  <a:gd name="T4" fmla="*/ 3 w 552"/>
                  <a:gd name="T5" fmla="*/ 192 h 414"/>
                  <a:gd name="T6" fmla="*/ 14 w 552"/>
                  <a:gd name="T7" fmla="*/ 165 h 414"/>
                  <a:gd name="T8" fmla="*/ 106 w 552"/>
                  <a:gd name="T9" fmla="*/ 123 h 414"/>
                  <a:gd name="T10" fmla="*/ 125 w 552"/>
                  <a:gd name="T11" fmla="*/ 88 h 414"/>
                  <a:gd name="T12" fmla="*/ 141 w 552"/>
                  <a:gd name="T13" fmla="*/ 94 h 414"/>
                  <a:gd name="T14" fmla="*/ 154 w 552"/>
                  <a:gd name="T15" fmla="*/ 80 h 414"/>
                  <a:gd name="T16" fmla="*/ 175 w 552"/>
                  <a:gd name="T17" fmla="*/ 46 h 414"/>
                  <a:gd name="T18" fmla="*/ 202 w 552"/>
                  <a:gd name="T19" fmla="*/ 68 h 414"/>
                  <a:gd name="T20" fmla="*/ 226 w 552"/>
                  <a:gd name="T21" fmla="*/ 63 h 414"/>
                  <a:gd name="T22" fmla="*/ 233 w 552"/>
                  <a:gd name="T23" fmla="*/ 28 h 414"/>
                  <a:gd name="T24" fmla="*/ 257 w 552"/>
                  <a:gd name="T25" fmla="*/ 6 h 414"/>
                  <a:gd name="T26" fmla="*/ 306 w 552"/>
                  <a:gd name="T27" fmla="*/ 59 h 414"/>
                  <a:gd name="T28" fmla="*/ 384 w 552"/>
                  <a:gd name="T29" fmla="*/ 82 h 414"/>
                  <a:gd name="T30" fmla="*/ 405 w 552"/>
                  <a:gd name="T31" fmla="*/ 0 h 414"/>
                  <a:gd name="T32" fmla="*/ 440 w 552"/>
                  <a:gd name="T33" fmla="*/ 59 h 414"/>
                  <a:gd name="T34" fmla="*/ 488 w 552"/>
                  <a:gd name="T35" fmla="*/ 133 h 414"/>
                  <a:gd name="T36" fmla="*/ 512 w 552"/>
                  <a:gd name="T37" fmla="*/ 163 h 414"/>
                  <a:gd name="T38" fmla="*/ 543 w 552"/>
                  <a:gd name="T39" fmla="*/ 204 h 414"/>
                  <a:gd name="T40" fmla="*/ 545 w 552"/>
                  <a:gd name="T41" fmla="*/ 290 h 414"/>
                  <a:gd name="T42" fmla="*/ 503 w 552"/>
                  <a:gd name="T43" fmla="*/ 388 h 414"/>
                  <a:gd name="T44" fmla="*/ 453 w 552"/>
                  <a:gd name="T45" fmla="*/ 406 h 414"/>
                  <a:gd name="T46" fmla="*/ 435 w 552"/>
                  <a:gd name="T47" fmla="*/ 392 h 414"/>
                  <a:gd name="T48" fmla="*/ 387 w 552"/>
                  <a:gd name="T49" fmla="*/ 401 h 414"/>
                  <a:gd name="T50" fmla="*/ 357 w 552"/>
                  <a:gd name="T51" fmla="*/ 354 h 414"/>
                  <a:gd name="T52" fmla="*/ 341 w 552"/>
                  <a:gd name="T53" fmla="*/ 337 h 414"/>
                  <a:gd name="T54" fmla="*/ 324 w 552"/>
                  <a:gd name="T55" fmla="*/ 352 h 414"/>
                  <a:gd name="T56" fmla="*/ 312 w 552"/>
                  <a:gd name="T57" fmla="*/ 349 h 414"/>
                  <a:gd name="T58" fmla="*/ 288 w 552"/>
                  <a:gd name="T59" fmla="*/ 312 h 414"/>
                  <a:gd name="T60" fmla="*/ 175 w 552"/>
                  <a:gd name="T61" fmla="*/ 308 h 414"/>
                  <a:gd name="T62" fmla="*/ 94 w 552"/>
                  <a:gd name="T63" fmla="*/ 331 h 414"/>
                  <a:gd name="T64" fmla="*/ 27 w 552"/>
                  <a:gd name="T65" fmla="*/ 337 h 414"/>
                  <a:gd name="T66" fmla="*/ 0 w 552"/>
                  <a:gd name="T67" fmla="*/ 218 h 4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2"/>
                  <a:gd name="T103" fmla="*/ 0 h 414"/>
                  <a:gd name="T104" fmla="*/ 552 w 552"/>
                  <a:gd name="T105" fmla="*/ 414 h 4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2" h="414">
                    <a:moveTo>
                      <a:pt x="0" y="218"/>
                    </a:moveTo>
                    <a:lnTo>
                      <a:pt x="0" y="218"/>
                    </a:lnTo>
                    <a:lnTo>
                      <a:pt x="9" y="221"/>
                    </a:lnTo>
                    <a:lnTo>
                      <a:pt x="4" y="209"/>
                    </a:lnTo>
                    <a:lnTo>
                      <a:pt x="15" y="215"/>
                    </a:lnTo>
                    <a:lnTo>
                      <a:pt x="3" y="192"/>
                    </a:lnTo>
                    <a:lnTo>
                      <a:pt x="11" y="155"/>
                    </a:lnTo>
                    <a:lnTo>
                      <a:pt x="14" y="165"/>
                    </a:lnTo>
                    <a:lnTo>
                      <a:pt x="48" y="136"/>
                    </a:lnTo>
                    <a:lnTo>
                      <a:pt x="106" y="123"/>
                    </a:lnTo>
                    <a:lnTo>
                      <a:pt x="125" y="101"/>
                    </a:lnTo>
                    <a:lnTo>
                      <a:pt x="125" y="88"/>
                    </a:lnTo>
                    <a:lnTo>
                      <a:pt x="133" y="78"/>
                    </a:lnTo>
                    <a:lnTo>
                      <a:pt x="141" y="94"/>
                    </a:lnTo>
                    <a:lnTo>
                      <a:pt x="141" y="76"/>
                    </a:lnTo>
                    <a:lnTo>
                      <a:pt x="154" y="80"/>
                    </a:lnTo>
                    <a:lnTo>
                      <a:pt x="155" y="67"/>
                    </a:lnTo>
                    <a:lnTo>
                      <a:pt x="175" y="46"/>
                    </a:lnTo>
                    <a:lnTo>
                      <a:pt x="197" y="48"/>
                    </a:lnTo>
                    <a:lnTo>
                      <a:pt x="202" y="68"/>
                    </a:lnTo>
                    <a:lnTo>
                      <a:pt x="210" y="56"/>
                    </a:lnTo>
                    <a:lnTo>
                      <a:pt x="226" y="63"/>
                    </a:lnTo>
                    <a:lnTo>
                      <a:pt x="220" y="49"/>
                    </a:lnTo>
                    <a:lnTo>
                      <a:pt x="233" y="28"/>
                    </a:lnTo>
                    <a:lnTo>
                      <a:pt x="265" y="20"/>
                    </a:lnTo>
                    <a:lnTo>
                      <a:pt x="257" y="6"/>
                    </a:lnTo>
                    <a:lnTo>
                      <a:pt x="319" y="23"/>
                    </a:lnTo>
                    <a:lnTo>
                      <a:pt x="306" y="59"/>
                    </a:lnTo>
                    <a:lnTo>
                      <a:pt x="368" y="97"/>
                    </a:lnTo>
                    <a:lnTo>
                      <a:pt x="384" y="82"/>
                    </a:lnTo>
                    <a:lnTo>
                      <a:pt x="390" y="19"/>
                    </a:lnTo>
                    <a:lnTo>
                      <a:pt x="405" y="0"/>
                    </a:lnTo>
                    <a:lnTo>
                      <a:pt x="418" y="49"/>
                    </a:lnTo>
                    <a:lnTo>
                      <a:pt x="440" y="59"/>
                    </a:lnTo>
                    <a:lnTo>
                      <a:pt x="454" y="115"/>
                    </a:lnTo>
                    <a:lnTo>
                      <a:pt x="488" y="133"/>
                    </a:lnTo>
                    <a:lnTo>
                      <a:pt x="499" y="165"/>
                    </a:lnTo>
                    <a:lnTo>
                      <a:pt x="512" y="163"/>
                    </a:lnTo>
                    <a:lnTo>
                      <a:pt x="515" y="179"/>
                    </a:lnTo>
                    <a:lnTo>
                      <a:pt x="543" y="204"/>
                    </a:lnTo>
                    <a:lnTo>
                      <a:pt x="551" y="247"/>
                    </a:lnTo>
                    <a:lnTo>
                      <a:pt x="545" y="290"/>
                    </a:lnTo>
                    <a:lnTo>
                      <a:pt x="521" y="326"/>
                    </a:lnTo>
                    <a:lnTo>
                      <a:pt x="503" y="388"/>
                    </a:lnTo>
                    <a:lnTo>
                      <a:pt x="472" y="395"/>
                    </a:lnTo>
                    <a:lnTo>
                      <a:pt x="453" y="406"/>
                    </a:lnTo>
                    <a:lnTo>
                      <a:pt x="454" y="413"/>
                    </a:lnTo>
                    <a:lnTo>
                      <a:pt x="435" y="392"/>
                    </a:lnTo>
                    <a:lnTo>
                      <a:pt x="413" y="408"/>
                    </a:lnTo>
                    <a:lnTo>
                      <a:pt x="387" y="401"/>
                    </a:lnTo>
                    <a:lnTo>
                      <a:pt x="367" y="386"/>
                    </a:lnTo>
                    <a:lnTo>
                      <a:pt x="357" y="354"/>
                    </a:lnTo>
                    <a:lnTo>
                      <a:pt x="341" y="358"/>
                    </a:lnTo>
                    <a:lnTo>
                      <a:pt x="341" y="337"/>
                    </a:lnTo>
                    <a:lnTo>
                      <a:pt x="336" y="351"/>
                    </a:lnTo>
                    <a:lnTo>
                      <a:pt x="324" y="352"/>
                    </a:lnTo>
                    <a:lnTo>
                      <a:pt x="336" y="311"/>
                    </a:lnTo>
                    <a:lnTo>
                      <a:pt x="312" y="349"/>
                    </a:lnTo>
                    <a:lnTo>
                      <a:pt x="301" y="341"/>
                    </a:lnTo>
                    <a:lnTo>
                      <a:pt x="288" y="312"/>
                    </a:lnTo>
                    <a:lnTo>
                      <a:pt x="248" y="295"/>
                    </a:lnTo>
                    <a:lnTo>
                      <a:pt x="175" y="308"/>
                    </a:lnTo>
                    <a:lnTo>
                      <a:pt x="144" y="330"/>
                    </a:lnTo>
                    <a:lnTo>
                      <a:pt x="94" y="331"/>
                    </a:lnTo>
                    <a:lnTo>
                      <a:pt x="65" y="350"/>
                    </a:lnTo>
                    <a:lnTo>
                      <a:pt x="27" y="337"/>
                    </a:lnTo>
                    <a:lnTo>
                      <a:pt x="35" y="297"/>
                    </a:lnTo>
                    <a:lnTo>
                      <a:pt x="0" y="218"/>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84" name="Freeform 283"/>
              <p:cNvSpPr>
                <a:spLocks/>
              </p:cNvSpPr>
              <p:nvPr/>
            </p:nvSpPr>
            <p:spPr bwMode="auto">
              <a:xfrm>
                <a:off x="5055" y="4012"/>
                <a:ext cx="49" cy="48"/>
              </a:xfrm>
              <a:custGeom>
                <a:avLst/>
                <a:gdLst>
                  <a:gd name="T0" fmla="*/ 0 w 49"/>
                  <a:gd name="T1" fmla="*/ 8 h 48"/>
                  <a:gd name="T2" fmla="*/ 0 w 49"/>
                  <a:gd name="T3" fmla="*/ 8 h 48"/>
                  <a:gd name="T4" fmla="*/ 1 w 49"/>
                  <a:gd name="T5" fmla="*/ 0 h 48"/>
                  <a:gd name="T6" fmla="*/ 25 w 49"/>
                  <a:gd name="T7" fmla="*/ 7 h 48"/>
                  <a:gd name="T8" fmla="*/ 44 w 49"/>
                  <a:gd name="T9" fmla="*/ 1 h 48"/>
                  <a:gd name="T10" fmla="*/ 48 w 49"/>
                  <a:gd name="T11" fmla="*/ 13 h 48"/>
                  <a:gd name="T12" fmla="*/ 48 w 49"/>
                  <a:gd name="T13" fmla="*/ 27 h 48"/>
                  <a:gd name="T14" fmla="*/ 30 w 49"/>
                  <a:gd name="T15" fmla="*/ 47 h 48"/>
                  <a:gd name="T16" fmla="*/ 18 w 49"/>
                  <a:gd name="T17" fmla="*/ 46 h 48"/>
                  <a:gd name="T18" fmla="*/ 0 w 49"/>
                  <a:gd name="T19" fmla="*/ 8 h 48"/>
                  <a:gd name="T20" fmla="*/ 0 w 49"/>
                  <a:gd name="T21" fmla="*/ 8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8"/>
                  <a:gd name="T35" fmla="*/ 49 w 49"/>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8">
                    <a:moveTo>
                      <a:pt x="0" y="8"/>
                    </a:moveTo>
                    <a:lnTo>
                      <a:pt x="0" y="8"/>
                    </a:lnTo>
                    <a:lnTo>
                      <a:pt x="1" y="0"/>
                    </a:lnTo>
                    <a:lnTo>
                      <a:pt x="25" y="7"/>
                    </a:lnTo>
                    <a:lnTo>
                      <a:pt x="44" y="1"/>
                    </a:lnTo>
                    <a:lnTo>
                      <a:pt x="48" y="13"/>
                    </a:lnTo>
                    <a:lnTo>
                      <a:pt x="48" y="27"/>
                    </a:lnTo>
                    <a:lnTo>
                      <a:pt x="30" y="47"/>
                    </a:lnTo>
                    <a:lnTo>
                      <a:pt x="18" y="46"/>
                    </a:lnTo>
                    <a:lnTo>
                      <a:pt x="0" y="8"/>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grpSp>
        <p:sp>
          <p:nvSpPr>
            <p:cNvPr id="29" name="Freeform 28"/>
            <p:cNvSpPr>
              <a:spLocks/>
            </p:cNvSpPr>
            <p:nvPr/>
          </p:nvSpPr>
          <p:spPr bwMode="auto">
            <a:xfrm>
              <a:off x="6820524" y="4005178"/>
              <a:ext cx="104093" cy="132485"/>
            </a:xfrm>
            <a:custGeom>
              <a:avLst/>
              <a:gdLst>
                <a:gd name="T0" fmla="*/ 0 w 66"/>
                <a:gd name="T1" fmla="*/ 43327448 h 82"/>
                <a:gd name="T2" fmla="*/ 0 w 66"/>
                <a:gd name="T3" fmla="*/ 43327448 h 82"/>
                <a:gd name="T4" fmla="*/ 14079776 w 66"/>
                <a:gd name="T5" fmla="*/ 57191119 h 82"/>
                <a:gd name="T6" fmla="*/ 21902016 w 66"/>
                <a:gd name="T7" fmla="*/ 123048514 h 82"/>
                <a:gd name="T8" fmla="*/ 46932174 w 66"/>
                <a:gd name="T9" fmla="*/ 117849802 h 82"/>
                <a:gd name="T10" fmla="*/ 62575392 w 66"/>
                <a:gd name="T11" fmla="*/ 90119827 h 82"/>
                <a:gd name="T12" fmla="*/ 79784558 w 66"/>
                <a:gd name="T13" fmla="*/ 97052321 h 82"/>
                <a:gd name="T14" fmla="*/ 92299652 w 66"/>
                <a:gd name="T15" fmla="*/ 140379749 h 82"/>
                <a:gd name="T16" fmla="*/ 101685332 w 66"/>
                <a:gd name="T17" fmla="*/ 116116020 h 82"/>
                <a:gd name="T18" fmla="*/ 90734955 w 66"/>
                <a:gd name="T19" fmla="*/ 69323642 h 82"/>
                <a:gd name="T20" fmla="*/ 79784558 w 66"/>
                <a:gd name="T21" fmla="*/ 86653580 h 82"/>
                <a:gd name="T22" fmla="*/ 67269483 w 66"/>
                <a:gd name="T23" fmla="*/ 65857395 h 82"/>
                <a:gd name="T24" fmla="*/ 92299652 w 66"/>
                <a:gd name="T25" fmla="*/ 36394944 h 82"/>
                <a:gd name="T26" fmla="*/ 43802780 w 66"/>
                <a:gd name="T27" fmla="*/ 32928697 h 82"/>
                <a:gd name="T28" fmla="*/ 12515079 w 66"/>
                <a:gd name="T29" fmla="*/ 0 h 82"/>
                <a:gd name="T30" fmla="*/ 3129395 w 66"/>
                <a:gd name="T31" fmla="*/ 19063705 h 82"/>
                <a:gd name="T32" fmla="*/ 14079776 w 66"/>
                <a:gd name="T33" fmla="*/ 32928697 h 82"/>
                <a:gd name="T34" fmla="*/ 0 w 66"/>
                <a:gd name="T35" fmla="*/ 43327448 h 82"/>
                <a:gd name="T36" fmla="*/ 0 w 66"/>
                <a:gd name="T37" fmla="*/ 43327448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2"/>
                <a:gd name="T59" fmla="*/ 66 w 66"/>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2">
                  <a:moveTo>
                    <a:pt x="0" y="25"/>
                  </a:moveTo>
                  <a:lnTo>
                    <a:pt x="0" y="25"/>
                  </a:lnTo>
                  <a:lnTo>
                    <a:pt x="9" y="33"/>
                  </a:lnTo>
                  <a:lnTo>
                    <a:pt x="14" y="71"/>
                  </a:lnTo>
                  <a:lnTo>
                    <a:pt x="30" y="68"/>
                  </a:lnTo>
                  <a:lnTo>
                    <a:pt x="40" y="52"/>
                  </a:lnTo>
                  <a:lnTo>
                    <a:pt x="51" y="56"/>
                  </a:lnTo>
                  <a:lnTo>
                    <a:pt x="59" y="81"/>
                  </a:lnTo>
                  <a:lnTo>
                    <a:pt x="65" y="67"/>
                  </a:lnTo>
                  <a:lnTo>
                    <a:pt x="58" y="40"/>
                  </a:lnTo>
                  <a:lnTo>
                    <a:pt x="51" y="50"/>
                  </a:lnTo>
                  <a:lnTo>
                    <a:pt x="43" y="38"/>
                  </a:lnTo>
                  <a:lnTo>
                    <a:pt x="59" y="21"/>
                  </a:lnTo>
                  <a:lnTo>
                    <a:pt x="28" y="19"/>
                  </a:lnTo>
                  <a:lnTo>
                    <a:pt x="8" y="0"/>
                  </a:lnTo>
                  <a:lnTo>
                    <a:pt x="2" y="11"/>
                  </a:lnTo>
                  <a:lnTo>
                    <a:pt x="9" y="19"/>
                  </a:lnTo>
                  <a:lnTo>
                    <a:pt x="0" y="2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30" name="Freeform 29"/>
            <p:cNvSpPr>
              <a:spLocks/>
            </p:cNvSpPr>
            <p:nvPr/>
          </p:nvSpPr>
          <p:spPr bwMode="auto">
            <a:xfrm>
              <a:off x="6842544" y="3964264"/>
              <a:ext cx="64056" cy="40915"/>
            </a:xfrm>
            <a:custGeom>
              <a:avLst/>
              <a:gdLst>
                <a:gd name="T0" fmla="*/ 0 w 42"/>
                <a:gd name="T1" fmla="*/ 27013506 h 24"/>
                <a:gd name="T2" fmla="*/ 0 w 42"/>
                <a:gd name="T3" fmla="*/ 27013506 h 24"/>
                <a:gd name="T4" fmla="*/ 7315200 w 42"/>
                <a:gd name="T5" fmla="*/ 44379820 h 24"/>
                <a:gd name="T6" fmla="*/ 59980283 w 42"/>
                <a:gd name="T7" fmla="*/ 36662076 h 24"/>
                <a:gd name="T8" fmla="*/ 57054446 w 42"/>
                <a:gd name="T9" fmla="*/ 13507447 h 24"/>
                <a:gd name="T10" fmla="*/ 19018550 w 42"/>
                <a:gd name="T11" fmla="*/ 0 h 24"/>
                <a:gd name="T12" fmla="*/ 0 w 42"/>
                <a:gd name="T13" fmla="*/ 27013506 h 24"/>
                <a:gd name="T14" fmla="*/ 0 w 42"/>
                <a:gd name="T15" fmla="*/ 27013506 h 2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4"/>
                <a:gd name="T26" fmla="*/ 42 w 4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4">
                  <a:moveTo>
                    <a:pt x="0" y="14"/>
                  </a:moveTo>
                  <a:lnTo>
                    <a:pt x="0" y="14"/>
                  </a:lnTo>
                  <a:lnTo>
                    <a:pt x="5" y="23"/>
                  </a:lnTo>
                  <a:lnTo>
                    <a:pt x="41" y="19"/>
                  </a:lnTo>
                  <a:lnTo>
                    <a:pt x="39" y="7"/>
                  </a:lnTo>
                  <a:lnTo>
                    <a:pt x="13" y="0"/>
                  </a:lnTo>
                  <a:lnTo>
                    <a:pt x="0" y="1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31" name="Freeform 30"/>
            <p:cNvSpPr>
              <a:spLocks/>
            </p:cNvSpPr>
            <p:nvPr/>
          </p:nvSpPr>
          <p:spPr bwMode="auto">
            <a:xfrm>
              <a:off x="7381023" y="4486409"/>
              <a:ext cx="28025" cy="23380"/>
            </a:xfrm>
            <a:custGeom>
              <a:avLst/>
              <a:gdLst>
                <a:gd name="T0" fmla="*/ 0 w 17"/>
                <a:gd name="T1" fmla="*/ 9677400 h 15"/>
                <a:gd name="T2" fmla="*/ 0 w 17"/>
                <a:gd name="T3" fmla="*/ 9677400 h 15"/>
                <a:gd name="T4" fmla="*/ 13673603 w 17"/>
                <a:gd name="T5" fmla="*/ 22580604 h 15"/>
                <a:gd name="T6" fmla="*/ 27347207 w 17"/>
                <a:gd name="T7" fmla="*/ 0 h 15"/>
                <a:gd name="T8" fmla="*/ 0 w 17"/>
                <a:gd name="T9" fmla="*/ 9677400 h 15"/>
                <a:gd name="T10" fmla="*/ 0 w 17"/>
                <a:gd name="T11" fmla="*/ 967740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6"/>
                  </a:moveTo>
                  <a:lnTo>
                    <a:pt x="0" y="6"/>
                  </a:lnTo>
                  <a:lnTo>
                    <a:pt x="8" y="14"/>
                  </a:lnTo>
                  <a:lnTo>
                    <a:pt x="16" y="0"/>
                  </a:lnTo>
                  <a:lnTo>
                    <a:pt x="0" y="6"/>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32" name="Freeform 31"/>
            <p:cNvSpPr>
              <a:spLocks/>
            </p:cNvSpPr>
            <p:nvPr/>
          </p:nvSpPr>
          <p:spPr bwMode="auto">
            <a:xfrm>
              <a:off x="6912605" y="3966213"/>
              <a:ext cx="194173" cy="411091"/>
            </a:xfrm>
            <a:custGeom>
              <a:avLst/>
              <a:gdLst>
                <a:gd name="T0" fmla="*/ 0 w 124"/>
                <a:gd name="T1" fmla="*/ 180866331 h 254"/>
                <a:gd name="T2" fmla="*/ 0 w 124"/>
                <a:gd name="T3" fmla="*/ 180866331 h 254"/>
                <a:gd name="T4" fmla="*/ 9252940 w 124"/>
                <a:gd name="T5" fmla="*/ 156518251 h 254"/>
                <a:gd name="T6" fmla="*/ 63228222 w 124"/>
                <a:gd name="T7" fmla="*/ 41738375 h 254"/>
                <a:gd name="T8" fmla="*/ 101782356 w 124"/>
                <a:gd name="T9" fmla="*/ 26086159 h 254"/>
                <a:gd name="T10" fmla="*/ 109494173 w 124"/>
                <a:gd name="T11" fmla="*/ 0 h 254"/>
                <a:gd name="T12" fmla="*/ 135710623 w 124"/>
                <a:gd name="T13" fmla="*/ 15652222 h 254"/>
                <a:gd name="T14" fmla="*/ 137252987 w 124"/>
                <a:gd name="T15" fmla="*/ 38259519 h 254"/>
                <a:gd name="T16" fmla="*/ 114120021 w 124"/>
                <a:gd name="T17" fmla="*/ 107823492 h 254"/>
                <a:gd name="T18" fmla="*/ 138794108 w 124"/>
                <a:gd name="T19" fmla="*/ 102606526 h 254"/>
                <a:gd name="T20" fmla="*/ 151131773 w 124"/>
                <a:gd name="T21" fmla="*/ 149561857 h 254"/>
                <a:gd name="T22" fmla="*/ 189685926 w 124"/>
                <a:gd name="T23" fmla="*/ 163474645 h 254"/>
                <a:gd name="T24" fmla="*/ 169637687 w 124"/>
                <a:gd name="T25" fmla="*/ 186083297 h 254"/>
                <a:gd name="T26" fmla="*/ 124915322 w 124"/>
                <a:gd name="T27" fmla="*/ 215648302 h 254"/>
                <a:gd name="T28" fmla="*/ 114120021 w 124"/>
                <a:gd name="T29" fmla="*/ 243473879 h 254"/>
                <a:gd name="T30" fmla="*/ 138794108 w 124"/>
                <a:gd name="T31" fmla="*/ 297385605 h 254"/>
                <a:gd name="T32" fmla="*/ 129541170 w 124"/>
                <a:gd name="T33" fmla="*/ 328688719 h 254"/>
                <a:gd name="T34" fmla="*/ 158842347 w 124"/>
                <a:gd name="T35" fmla="*/ 398252743 h 254"/>
                <a:gd name="T36" fmla="*/ 137252987 w 124"/>
                <a:gd name="T37" fmla="*/ 439991109 h 254"/>
                <a:gd name="T38" fmla="*/ 115662384 w 124"/>
                <a:gd name="T39" fmla="*/ 290429210 h 254"/>
                <a:gd name="T40" fmla="*/ 97156508 w 124"/>
                <a:gd name="T41" fmla="*/ 266081171 h 254"/>
                <a:gd name="T42" fmla="*/ 66312948 w 124"/>
                <a:gd name="T43" fmla="*/ 306081427 h 254"/>
                <a:gd name="T44" fmla="*/ 43179983 w 124"/>
                <a:gd name="T45" fmla="*/ 299125033 h 254"/>
                <a:gd name="T46" fmla="*/ 47807072 w 124"/>
                <a:gd name="T47" fmla="*/ 243473879 h 254"/>
                <a:gd name="T48" fmla="*/ 0 w 124"/>
                <a:gd name="T49" fmla="*/ 180866331 h 254"/>
                <a:gd name="T50" fmla="*/ 0 w 124"/>
                <a:gd name="T51" fmla="*/ 180866331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54"/>
                <a:gd name="T80" fmla="*/ 124 w 124"/>
                <a:gd name="T81" fmla="*/ 254 h 2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254">
                  <a:moveTo>
                    <a:pt x="0" y="104"/>
                  </a:moveTo>
                  <a:lnTo>
                    <a:pt x="0" y="104"/>
                  </a:lnTo>
                  <a:lnTo>
                    <a:pt x="6" y="90"/>
                  </a:lnTo>
                  <a:lnTo>
                    <a:pt x="41" y="24"/>
                  </a:lnTo>
                  <a:lnTo>
                    <a:pt x="66" y="15"/>
                  </a:lnTo>
                  <a:lnTo>
                    <a:pt x="71" y="0"/>
                  </a:lnTo>
                  <a:lnTo>
                    <a:pt x="88" y="9"/>
                  </a:lnTo>
                  <a:lnTo>
                    <a:pt x="89" y="22"/>
                  </a:lnTo>
                  <a:lnTo>
                    <a:pt x="74" y="62"/>
                  </a:lnTo>
                  <a:lnTo>
                    <a:pt x="90" y="59"/>
                  </a:lnTo>
                  <a:lnTo>
                    <a:pt x="98" y="86"/>
                  </a:lnTo>
                  <a:lnTo>
                    <a:pt x="123" y="94"/>
                  </a:lnTo>
                  <a:lnTo>
                    <a:pt x="110" y="107"/>
                  </a:lnTo>
                  <a:lnTo>
                    <a:pt x="81" y="124"/>
                  </a:lnTo>
                  <a:lnTo>
                    <a:pt x="74" y="140"/>
                  </a:lnTo>
                  <a:lnTo>
                    <a:pt x="90" y="171"/>
                  </a:lnTo>
                  <a:lnTo>
                    <a:pt x="84" y="189"/>
                  </a:lnTo>
                  <a:lnTo>
                    <a:pt x="103" y="229"/>
                  </a:lnTo>
                  <a:lnTo>
                    <a:pt x="89" y="253"/>
                  </a:lnTo>
                  <a:lnTo>
                    <a:pt x="75" y="167"/>
                  </a:lnTo>
                  <a:lnTo>
                    <a:pt x="63" y="153"/>
                  </a:lnTo>
                  <a:lnTo>
                    <a:pt x="43" y="176"/>
                  </a:lnTo>
                  <a:lnTo>
                    <a:pt x="28" y="172"/>
                  </a:lnTo>
                  <a:lnTo>
                    <a:pt x="31" y="140"/>
                  </a:lnTo>
                  <a:lnTo>
                    <a:pt x="0" y="10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33" name="Freeform 32"/>
            <p:cNvSpPr>
              <a:spLocks/>
            </p:cNvSpPr>
            <p:nvPr/>
          </p:nvSpPr>
          <p:spPr bwMode="auto">
            <a:xfrm>
              <a:off x="7132801" y="4277942"/>
              <a:ext cx="110098" cy="89622"/>
            </a:xfrm>
            <a:custGeom>
              <a:avLst/>
              <a:gdLst>
                <a:gd name="T0" fmla="*/ 0 w 70"/>
                <a:gd name="T1" fmla="*/ 18383734 h 59"/>
                <a:gd name="T2" fmla="*/ 0 w 70"/>
                <a:gd name="T3" fmla="*/ 18383734 h 59"/>
                <a:gd name="T4" fmla="*/ 7779587 w 70"/>
                <a:gd name="T5" fmla="*/ 62808929 h 59"/>
                <a:gd name="T6" fmla="*/ 21782099 w 70"/>
                <a:gd name="T7" fmla="*/ 85788301 h 59"/>
                <a:gd name="T8" fmla="*/ 43562951 w 70"/>
                <a:gd name="T9" fmla="*/ 88851637 h 59"/>
                <a:gd name="T10" fmla="*/ 107352573 w 70"/>
                <a:gd name="T11" fmla="*/ 47489774 h 59"/>
                <a:gd name="T12" fmla="*/ 104240490 w 70"/>
                <a:gd name="T13" fmla="*/ 0 h 59"/>
                <a:gd name="T14" fmla="*/ 56010037 w 70"/>
                <a:gd name="T15" fmla="*/ 7660199 h 59"/>
                <a:gd name="T16" fmla="*/ 15557927 w 70"/>
                <a:gd name="T17" fmla="*/ 6127912 h 59"/>
                <a:gd name="T18" fmla="*/ 0 w 70"/>
                <a:gd name="T19" fmla="*/ 18383734 h 59"/>
                <a:gd name="T20" fmla="*/ 0 w 70"/>
                <a:gd name="T21" fmla="*/ 18383734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9"/>
                <a:gd name="T35" fmla="*/ 70 w 7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9">
                  <a:moveTo>
                    <a:pt x="0" y="12"/>
                  </a:moveTo>
                  <a:lnTo>
                    <a:pt x="0" y="12"/>
                  </a:lnTo>
                  <a:lnTo>
                    <a:pt x="5" y="41"/>
                  </a:lnTo>
                  <a:lnTo>
                    <a:pt x="14" y="56"/>
                  </a:lnTo>
                  <a:lnTo>
                    <a:pt x="28" y="58"/>
                  </a:lnTo>
                  <a:lnTo>
                    <a:pt x="69" y="31"/>
                  </a:lnTo>
                  <a:lnTo>
                    <a:pt x="67" y="0"/>
                  </a:lnTo>
                  <a:lnTo>
                    <a:pt x="36" y="5"/>
                  </a:lnTo>
                  <a:lnTo>
                    <a:pt x="10" y="4"/>
                  </a:lnTo>
                  <a:lnTo>
                    <a:pt x="0" y="12"/>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34" name="Freeform 33"/>
            <p:cNvSpPr>
              <a:spLocks/>
            </p:cNvSpPr>
            <p:nvPr/>
          </p:nvSpPr>
          <p:spPr bwMode="auto">
            <a:xfrm>
              <a:off x="6648371" y="4383149"/>
              <a:ext cx="40036" cy="79880"/>
            </a:xfrm>
            <a:custGeom>
              <a:avLst/>
              <a:gdLst>
                <a:gd name="T0" fmla="*/ 0 w 26"/>
                <a:gd name="T1" fmla="*/ 0 h 51"/>
                <a:gd name="T2" fmla="*/ 0 w 26"/>
                <a:gd name="T3" fmla="*/ 0 h 51"/>
                <a:gd name="T4" fmla="*/ 7456366 w 26"/>
                <a:gd name="T5" fmla="*/ 81436595 h 51"/>
                <a:gd name="T6" fmla="*/ 37280604 w 26"/>
                <a:gd name="T7" fmla="*/ 66777986 h 51"/>
                <a:gd name="T8" fmla="*/ 22367878 w 26"/>
                <a:gd name="T9" fmla="*/ 19545242 h 51"/>
                <a:gd name="T10" fmla="*/ 0 w 26"/>
                <a:gd name="T11" fmla="*/ 0 h 51"/>
                <a:gd name="T12" fmla="*/ 0 w 26"/>
                <a:gd name="T13" fmla="*/ 0 h 51"/>
                <a:gd name="T14" fmla="*/ 0 60000 65536"/>
                <a:gd name="T15" fmla="*/ 0 60000 65536"/>
                <a:gd name="T16" fmla="*/ 0 60000 65536"/>
                <a:gd name="T17" fmla="*/ 0 60000 65536"/>
                <a:gd name="T18" fmla="*/ 0 60000 65536"/>
                <a:gd name="T19" fmla="*/ 0 60000 65536"/>
                <a:gd name="T20" fmla="*/ 0 60000 65536"/>
                <a:gd name="T21" fmla="*/ 0 w 26"/>
                <a:gd name="T22" fmla="*/ 0 h 51"/>
                <a:gd name="T23" fmla="*/ 26 w 2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51">
                  <a:moveTo>
                    <a:pt x="0" y="0"/>
                  </a:moveTo>
                  <a:lnTo>
                    <a:pt x="0" y="0"/>
                  </a:lnTo>
                  <a:lnTo>
                    <a:pt x="5" y="50"/>
                  </a:lnTo>
                  <a:lnTo>
                    <a:pt x="25" y="41"/>
                  </a:lnTo>
                  <a:lnTo>
                    <a:pt x="15" y="12"/>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35" name="Group 29"/>
            <p:cNvGrpSpPr>
              <a:grpSpLocks/>
            </p:cNvGrpSpPr>
            <p:nvPr/>
          </p:nvGrpSpPr>
          <p:grpSpPr bwMode="auto">
            <a:xfrm>
              <a:off x="6516254" y="3305731"/>
              <a:ext cx="1313168" cy="892323"/>
              <a:chOff x="4086" y="2626"/>
              <a:chExt cx="835" cy="555"/>
            </a:xfrm>
            <a:solidFill>
              <a:schemeClr val="bg1">
                <a:lumMod val="65000"/>
              </a:schemeClr>
            </a:solidFill>
          </p:grpSpPr>
          <p:sp>
            <p:nvSpPr>
              <p:cNvPr id="281" name="Freeform 30"/>
              <p:cNvSpPr>
                <a:spLocks/>
              </p:cNvSpPr>
              <p:nvPr/>
            </p:nvSpPr>
            <p:spPr bwMode="auto">
              <a:xfrm>
                <a:off x="4086" y="2626"/>
                <a:ext cx="835" cy="526"/>
              </a:xfrm>
              <a:custGeom>
                <a:avLst/>
                <a:gdLst>
                  <a:gd name="T0" fmla="*/ 0 w 835"/>
                  <a:gd name="T1" fmla="*/ 250 h 526"/>
                  <a:gd name="T2" fmla="*/ 35 w 835"/>
                  <a:gd name="T3" fmla="*/ 226 h 526"/>
                  <a:gd name="T4" fmla="*/ 95 w 835"/>
                  <a:gd name="T5" fmla="*/ 177 h 526"/>
                  <a:gd name="T6" fmla="*/ 118 w 835"/>
                  <a:gd name="T7" fmla="*/ 145 h 526"/>
                  <a:gd name="T8" fmla="*/ 162 w 835"/>
                  <a:gd name="T9" fmla="*/ 114 h 526"/>
                  <a:gd name="T10" fmla="*/ 192 w 835"/>
                  <a:gd name="T11" fmla="*/ 81 h 526"/>
                  <a:gd name="T12" fmla="*/ 225 w 835"/>
                  <a:gd name="T13" fmla="*/ 106 h 526"/>
                  <a:gd name="T14" fmla="*/ 293 w 835"/>
                  <a:gd name="T15" fmla="*/ 160 h 526"/>
                  <a:gd name="T16" fmla="*/ 368 w 835"/>
                  <a:gd name="T17" fmla="*/ 185 h 526"/>
                  <a:gd name="T18" fmla="*/ 499 w 835"/>
                  <a:gd name="T19" fmla="*/ 187 h 526"/>
                  <a:gd name="T20" fmla="*/ 522 w 835"/>
                  <a:gd name="T21" fmla="*/ 151 h 526"/>
                  <a:gd name="T22" fmla="*/ 588 w 835"/>
                  <a:gd name="T23" fmla="*/ 123 h 526"/>
                  <a:gd name="T24" fmla="*/ 607 w 835"/>
                  <a:gd name="T25" fmla="*/ 98 h 526"/>
                  <a:gd name="T26" fmla="*/ 572 w 835"/>
                  <a:gd name="T27" fmla="*/ 78 h 526"/>
                  <a:gd name="T28" fmla="*/ 602 w 835"/>
                  <a:gd name="T29" fmla="*/ 72 h 526"/>
                  <a:gd name="T30" fmla="*/ 642 w 835"/>
                  <a:gd name="T31" fmla="*/ 28 h 526"/>
                  <a:gd name="T32" fmla="*/ 681 w 835"/>
                  <a:gd name="T33" fmla="*/ 0 h 526"/>
                  <a:gd name="T34" fmla="*/ 734 w 835"/>
                  <a:gd name="T35" fmla="*/ 69 h 526"/>
                  <a:gd name="T36" fmla="*/ 783 w 835"/>
                  <a:gd name="T37" fmla="*/ 104 h 526"/>
                  <a:gd name="T38" fmla="*/ 811 w 835"/>
                  <a:gd name="T39" fmla="*/ 147 h 526"/>
                  <a:gd name="T40" fmla="*/ 785 w 835"/>
                  <a:gd name="T41" fmla="*/ 177 h 526"/>
                  <a:gd name="T42" fmla="*/ 770 w 835"/>
                  <a:gd name="T43" fmla="*/ 185 h 526"/>
                  <a:gd name="T44" fmla="*/ 744 w 835"/>
                  <a:gd name="T45" fmla="*/ 210 h 526"/>
                  <a:gd name="T46" fmla="*/ 691 w 835"/>
                  <a:gd name="T47" fmla="*/ 232 h 526"/>
                  <a:gd name="T48" fmla="*/ 663 w 835"/>
                  <a:gd name="T49" fmla="*/ 226 h 526"/>
                  <a:gd name="T50" fmla="*/ 602 w 835"/>
                  <a:gd name="T51" fmla="*/ 247 h 526"/>
                  <a:gd name="T52" fmla="*/ 618 w 835"/>
                  <a:gd name="T53" fmla="*/ 276 h 526"/>
                  <a:gd name="T54" fmla="*/ 668 w 835"/>
                  <a:gd name="T55" fmla="*/ 274 h 526"/>
                  <a:gd name="T56" fmla="*/ 622 w 835"/>
                  <a:gd name="T57" fmla="*/ 312 h 526"/>
                  <a:gd name="T58" fmla="*/ 633 w 835"/>
                  <a:gd name="T59" fmla="*/ 355 h 526"/>
                  <a:gd name="T60" fmla="*/ 634 w 835"/>
                  <a:gd name="T61" fmla="*/ 382 h 526"/>
                  <a:gd name="T62" fmla="*/ 613 w 835"/>
                  <a:gd name="T63" fmla="*/ 463 h 526"/>
                  <a:gd name="T64" fmla="*/ 552 w 835"/>
                  <a:gd name="T65" fmla="*/ 493 h 526"/>
                  <a:gd name="T66" fmla="*/ 543 w 835"/>
                  <a:gd name="T67" fmla="*/ 489 h 526"/>
                  <a:gd name="T68" fmla="*/ 499 w 835"/>
                  <a:gd name="T69" fmla="*/ 510 h 526"/>
                  <a:gd name="T70" fmla="*/ 490 w 835"/>
                  <a:gd name="T71" fmla="*/ 506 h 526"/>
                  <a:gd name="T72" fmla="*/ 429 w 835"/>
                  <a:gd name="T73" fmla="*/ 484 h 526"/>
                  <a:gd name="T74" fmla="*/ 380 w 835"/>
                  <a:gd name="T75" fmla="*/ 494 h 526"/>
                  <a:gd name="T76" fmla="*/ 375 w 835"/>
                  <a:gd name="T77" fmla="*/ 506 h 526"/>
                  <a:gd name="T78" fmla="*/ 342 w 835"/>
                  <a:gd name="T79" fmla="*/ 471 h 526"/>
                  <a:gd name="T80" fmla="*/ 341 w 835"/>
                  <a:gd name="T81" fmla="*/ 434 h 526"/>
                  <a:gd name="T82" fmla="*/ 323 w 835"/>
                  <a:gd name="T83" fmla="*/ 412 h 526"/>
                  <a:gd name="T84" fmla="*/ 305 w 835"/>
                  <a:gd name="T85" fmla="*/ 392 h 526"/>
                  <a:gd name="T86" fmla="*/ 220 w 835"/>
                  <a:gd name="T87" fmla="*/ 410 h 526"/>
                  <a:gd name="T88" fmla="*/ 205 w 835"/>
                  <a:gd name="T89" fmla="*/ 414 h 526"/>
                  <a:gd name="T90" fmla="*/ 166 w 835"/>
                  <a:gd name="T91" fmla="*/ 416 h 526"/>
                  <a:gd name="T92" fmla="*/ 100 w 835"/>
                  <a:gd name="T93" fmla="*/ 381 h 526"/>
                  <a:gd name="T94" fmla="*/ 65 w 835"/>
                  <a:gd name="T95" fmla="*/ 347 h 526"/>
                  <a:gd name="T96" fmla="*/ 71 w 835"/>
                  <a:gd name="T97" fmla="*/ 325 h 526"/>
                  <a:gd name="T98" fmla="*/ 75 w 835"/>
                  <a:gd name="T99" fmla="*/ 295 h 526"/>
                  <a:gd name="T100" fmla="*/ 13 w 835"/>
                  <a:gd name="T101" fmla="*/ 278 h 526"/>
                  <a:gd name="T102" fmla="*/ 14 w 835"/>
                  <a:gd name="T103" fmla="*/ 256 h 526"/>
                  <a:gd name="T104" fmla="*/ 0 w 835"/>
                  <a:gd name="T105" fmla="*/ 250 h 5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5"/>
                  <a:gd name="T160" fmla="*/ 0 h 526"/>
                  <a:gd name="T161" fmla="*/ 835 w 835"/>
                  <a:gd name="T162" fmla="*/ 526 h 5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5" h="526">
                    <a:moveTo>
                      <a:pt x="0" y="250"/>
                    </a:moveTo>
                    <a:lnTo>
                      <a:pt x="0" y="250"/>
                    </a:lnTo>
                    <a:lnTo>
                      <a:pt x="5" y="230"/>
                    </a:lnTo>
                    <a:lnTo>
                      <a:pt x="35" y="226"/>
                    </a:lnTo>
                    <a:lnTo>
                      <a:pt x="88" y="198"/>
                    </a:lnTo>
                    <a:lnTo>
                      <a:pt x="95" y="177"/>
                    </a:lnTo>
                    <a:lnTo>
                      <a:pt x="85" y="152"/>
                    </a:lnTo>
                    <a:lnTo>
                      <a:pt x="118" y="145"/>
                    </a:lnTo>
                    <a:lnTo>
                      <a:pt x="127" y="112"/>
                    </a:lnTo>
                    <a:lnTo>
                      <a:pt x="162" y="114"/>
                    </a:lnTo>
                    <a:lnTo>
                      <a:pt x="166" y="92"/>
                    </a:lnTo>
                    <a:lnTo>
                      <a:pt x="192" y="81"/>
                    </a:lnTo>
                    <a:lnTo>
                      <a:pt x="206" y="100"/>
                    </a:lnTo>
                    <a:lnTo>
                      <a:pt x="225" y="106"/>
                    </a:lnTo>
                    <a:lnTo>
                      <a:pt x="233" y="145"/>
                    </a:lnTo>
                    <a:lnTo>
                      <a:pt x="293" y="160"/>
                    </a:lnTo>
                    <a:lnTo>
                      <a:pt x="319" y="187"/>
                    </a:lnTo>
                    <a:lnTo>
                      <a:pt x="368" y="185"/>
                    </a:lnTo>
                    <a:lnTo>
                      <a:pt x="424" y="206"/>
                    </a:lnTo>
                    <a:lnTo>
                      <a:pt x="499" y="187"/>
                    </a:lnTo>
                    <a:lnTo>
                      <a:pt x="522" y="172"/>
                    </a:lnTo>
                    <a:lnTo>
                      <a:pt x="522" y="151"/>
                    </a:lnTo>
                    <a:lnTo>
                      <a:pt x="543" y="153"/>
                    </a:lnTo>
                    <a:lnTo>
                      <a:pt x="588" y="123"/>
                    </a:lnTo>
                    <a:lnTo>
                      <a:pt x="625" y="121"/>
                    </a:lnTo>
                    <a:lnTo>
                      <a:pt x="607" y="98"/>
                    </a:lnTo>
                    <a:lnTo>
                      <a:pt x="572" y="104"/>
                    </a:lnTo>
                    <a:lnTo>
                      <a:pt x="572" y="78"/>
                    </a:lnTo>
                    <a:lnTo>
                      <a:pt x="581" y="64"/>
                    </a:lnTo>
                    <a:lnTo>
                      <a:pt x="602" y="72"/>
                    </a:lnTo>
                    <a:lnTo>
                      <a:pt x="621" y="63"/>
                    </a:lnTo>
                    <a:lnTo>
                      <a:pt x="642" y="28"/>
                    </a:lnTo>
                    <a:lnTo>
                      <a:pt x="632" y="16"/>
                    </a:lnTo>
                    <a:lnTo>
                      <a:pt x="681" y="0"/>
                    </a:lnTo>
                    <a:lnTo>
                      <a:pt x="709" y="11"/>
                    </a:lnTo>
                    <a:lnTo>
                      <a:pt x="734" y="69"/>
                    </a:lnTo>
                    <a:lnTo>
                      <a:pt x="776" y="82"/>
                    </a:lnTo>
                    <a:lnTo>
                      <a:pt x="783" y="104"/>
                    </a:lnTo>
                    <a:lnTo>
                      <a:pt x="834" y="90"/>
                    </a:lnTo>
                    <a:lnTo>
                      <a:pt x="811" y="147"/>
                    </a:lnTo>
                    <a:lnTo>
                      <a:pt x="781" y="155"/>
                    </a:lnTo>
                    <a:lnTo>
                      <a:pt x="785" y="177"/>
                    </a:lnTo>
                    <a:lnTo>
                      <a:pt x="776" y="190"/>
                    </a:lnTo>
                    <a:lnTo>
                      <a:pt x="770" y="185"/>
                    </a:lnTo>
                    <a:lnTo>
                      <a:pt x="744" y="201"/>
                    </a:lnTo>
                    <a:lnTo>
                      <a:pt x="744" y="210"/>
                    </a:lnTo>
                    <a:lnTo>
                      <a:pt x="726" y="207"/>
                    </a:lnTo>
                    <a:lnTo>
                      <a:pt x="691" y="232"/>
                    </a:lnTo>
                    <a:lnTo>
                      <a:pt x="651" y="253"/>
                    </a:lnTo>
                    <a:lnTo>
                      <a:pt x="663" y="226"/>
                    </a:lnTo>
                    <a:lnTo>
                      <a:pt x="657" y="216"/>
                    </a:lnTo>
                    <a:lnTo>
                      <a:pt x="602" y="247"/>
                    </a:lnTo>
                    <a:lnTo>
                      <a:pt x="600" y="255"/>
                    </a:lnTo>
                    <a:lnTo>
                      <a:pt x="618" y="276"/>
                    </a:lnTo>
                    <a:lnTo>
                      <a:pt x="643" y="267"/>
                    </a:lnTo>
                    <a:lnTo>
                      <a:pt x="668" y="274"/>
                    </a:lnTo>
                    <a:lnTo>
                      <a:pt x="634" y="290"/>
                    </a:lnTo>
                    <a:lnTo>
                      <a:pt x="622" y="312"/>
                    </a:lnTo>
                    <a:lnTo>
                      <a:pt x="658" y="360"/>
                    </a:lnTo>
                    <a:lnTo>
                      <a:pt x="633" y="355"/>
                    </a:lnTo>
                    <a:lnTo>
                      <a:pt x="658" y="371"/>
                    </a:lnTo>
                    <a:lnTo>
                      <a:pt x="634" y="382"/>
                    </a:lnTo>
                    <a:lnTo>
                      <a:pt x="659" y="386"/>
                    </a:lnTo>
                    <a:lnTo>
                      <a:pt x="613" y="463"/>
                    </a:lnTo>
                    <a:lnTo>
                      <a:pt x="582" y="485"/>
                    </a:lnTo>
                    <a:lnTo>
                      <a:pt x="552" y="493"/>
                    </a:lnTo>
                    <a:lnTo>
                      <a:pt x="550" y="493"/>
                    </a:lnTo>
                    <a:lnTo>
                      <a:pt x="543" y="489"/>
                    </a:lnTo>
                    <a:lnTo>
                      <a:pt x="535" y="502"/>
                    </a:lnTo>
                    <a:lnTo>
                      <a:pt x="499" y="510"/>
                    </a:lnTo>
                    <a:lnTo>
                      <a:pt x="496" y="525"/>
                    </a:lnTo>
                    <a:lnTo>
                      <a:pt x="490" y="506"/>
                    </a:lnTo>
                    <a:lnTo>
                      <a:pt x="466" y="507"/>
                    </a:lnTo>
                    <a:lnTo>
                      <a:pt x="429" y="484"/>
                    </a:lnTo>
                    <a:lnTo>
                      <a:pt x="389" y="494"/>
                    </a:lnTo>
                    <a:lnTo>
                      <a:pt x="380" y="494"/>
                    </a:lnTo>
                    <a:lnTo>
                      <a:pt x="381" y="510"/>
                    </a:lnTo>
                    <a:lnTo>
                      <a:pt x="375" y="506"/>
                    </a:lnTo>
                    <a:lnTo>
                      <a:pt x="350" y="498"/>
                    </a:lnTo>
                    <a:lnTo>
                      <a:pt x="342" y="471"/>
                    </a:lnTo>
                    <a:lnTo>
                      <a:pt x="326" y="474"/>
                    </a:lnTo>
                    <a:lnTo>
                      <a:pt x="341" y="434"/>
                    </a:lnTo>
                    <a:lnTo>
                      <a:pt x="340" y="421"/>
                    </a:lnTo>
                    <a:lnTo>
                      <a:pt x="323" y="412"/>
                    </a:lnTo>
                    <a:lnTo>
                      <a:pt x="309" y="407"/>
                    </a:lnTo>
                    <a:lnTo>
                      <a:pt x="305" y="392"/>
                    </a:lnTo>
                    <a:lnTo>
                      <a:pt x="246" y="417"/>
                    </a:lnTo>
                    <a:lnTo>
                      <a:pt x="220" y="410"/>
                    </a:lnTo>
                    <a:lnTo>
                      <a:pt x="207" y="424"/>
                    </a:lnTo>
                    <a:lnTo>
                      <a:pt x="205" y="414"/>
                    </a:lnTo>
                    <a:lnTo>
                      <a:pt x="196" y="416"/>
                    </a:lnTo>
                    <a:lnTo>
                      <a:pt x="166" y="416"/>
                    </a:lnTo>
                    <a:lnTo>
                      <a:pt x="143" y="395"/>
                    </a:lnTo>
                    <a:lnTo>
                      <a:pt x="100" y="381"/>
                    </a:lnTo>
                    <a:lnTo>
                      <a:pt x="72" y="371"/>
                    </a:lnTo>
                    <a:lnTo>
                      <a:pt x="65" y="347"/>
                    </a:lnTo>
                    <a:lnTo>
                      <a:pt x="80" y="344"/>
                    </a:lnTo>
                    <a:lnTo>
                      <a:pt x="71" y="325"/>
                    </a:lnTo>
                    <a:lnTo>
                      <a:pt x="90" y="302"/>
                    </a:lnTo>
                    <a:lnTo>
                      <a:pt x="75" y="295"/>
                    </a:lnTo>
                    <a:lnTo>
                      <a:pt x="54" y="303"/>
                    </a:lnTo>
                    <a:lnTo>
                      <a:pt x="13" y="278"/>
                    </a:lnTo>
                    <a:lnTo>
                      <a:pt x="14" y="274"/>
                    </a:lnTo>
                    <a:lnTo>
                      <a:pt x="14" y="256"/>
                    </a:lnTo>
                    <a:lnTo>
                      <a:pt x="0" y="25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82" name="Freeform 31"/>
              <p:cNvSpPr>
                <a:spLocks/>
              </p:cNvSpPr>
              <p:nvPr/>
            </p:nvSpPr>
            <p:spPr bwMode="auto">
              <a:xfrm>
                <a:off x="4564" y="3155"/>
                <a:ext cx="31" cy="26"/>
              </a:xfrm>
              <a:custGeom>
                <a:avLst/>
                <a:gdLst>
                  <a:gd name="T0" fmla="*/ 0 w 31"/>
                  <a:gd name="T1" fmla="*/ 19 h 26"/>
                  <a:gd name="T2" fmla="*/ 0 w 31"/>
                  <a:gd name="T3" fmla="*/ 19 h 26"/>
                  <a:gd name="T4" fmla="*/ 9 w 31"/>
                  <a:gd name="T5" fmla="*/ 0 h 26"/>
                  <a:gd name="T6" fmla="*/ 30 w 31"/>
                  <a:gd name="T7" fmla="*/ 4 h 26"/>
                  <a:gd name="T8" fmla="*/ 13 w 31"/>
                  <a:gd name="T9" fmla="*/ 25 h 26"/>
                  <a:gd name="T10" fmla="*/ 0 w 31"/>
                  <a:gd name="T11" fmla="*/ 19 h 26"/>
                  <a:gd name="T12" fmla="*/ 0 w 31"/>
                  <a:gd name="T13" fmla="*/ 19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19"/>
                    </a:moveTo>
                    <a:lnTo>
                      <a:pt x="0" y="19"/>
                    </a:lnTo>
                    <a:lnTo>
                      <a:pt x="9" y="0"/>
                    </a:lnTo>
                    <a:lnTo>
                      <a:pt x="30" y="4"/>
                    </a:lnTo>
                    <a:lnTo>
                      <a:pt x="13" y="25"/>
                    </a:lnTo>
                    <a:lnTo>
                      <a:pt x="0" y="19"/>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36" name="Freeform 35"/>
            <p:cNvSpPr>
              <a:spLocks/>
            </p:cNvSpPr>
            <p:nvPr/>
          </p:nvSpPr>
          <p:spPr bwMode="auto">
            <a:xfrm>
              <a:off x="7511139" y="4042195"/>
              <a:ext cx="42037" cy="72088"/>
            </a:xfrm>
            <a:custGeom>
              <a:avLst/>
              <a:gdLst>
                <a:gd name="T0" fmla="*/ 0 w 25"/>
                <a:gd name="T1" fmla="*/ 29348570 h 46"/>
                <a:gd name="T2" fmla="*/ 0 w 25"/>
                <a:gd name="T3" fmla="*/ 29348570 h 46"/>
                <a:gd name="T4" fmla="*/ 16003094 w 25"/>
                <a:gd name="T5" fmla="*/ 73372696 h 46"/>
                <a:gd name="T6" fmla="*/ 42676691 w 25"/>
                <a:gd name="T7" fmla="*/ 0 h 46"/>
                <a:gd name="T8" fmla="*/ 19559484 w 25"/>
                <a:gd name="T9" fmla="*/ 1630618 h 46"/>
                <a:gd name="T10" fmla="*/ 0 w 25"/>
                <a:gd name="T11" fmla="*/ 29348570 h 46"/>
                <a:gd name="T12" fmla="*/ 0 w 25"/>
                <a:gd name="T13" fmla="*/ 29348570 h 46"/>
                <a:gd name="T14" fmla="*/ 0 60000 65536"/>
                <a:gd name="T15" fmla="*/ 0 60000 65536"/>
                <a:gd name="T16" fmla="*/ 0 60000 65536"/>
                <a:gd name="T17" fmla="*/ 0 60000 65536"/>
                <a:gd name="T18" fmla="*/ 0 60000 65536"/>
                <a:gd name="T19" fmla="*/ 0 60000 65536"/>
                <a:gd name="T20" fmla="*/ 0 60000 65536"/>
                <a:gd name="T21" fmla="*/ 0 w 25"/>
                <a:gd name="T22" fmla="*/ 0 h 46"/>
                <a:gd name="T23" fmla="*/ 25 w 2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6">
                  <a:moveTo>
                    <a:pt x="0" y="18"/>
                  </a:moveTo>
                  <a:lnTo>
                    <a:pt x="0" y="18"/>
                  </a:lnTo>
                  <a:lnTo>
                    <a:pt x="9" y="45"/>
                  </a:lnTo>
                  <a:lnTo>
                    <a:pt x="24" y="0"/>
                  </a:lnTo>
                  <a:lnTo>
                    <a:pt x="11" y="1"/>
                  </a:lnTo>
                  <a:lnTo>
                    <a:pt x="0" y="1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37" name="Freeform 36"/>
            <p:cNvSpPr>
              <a:spLocks/>
            </p:cNvSpPr>
            <p:nvPr/>
          </p:nvSpPr>
          <p:spPr bwMode="auto">
            <a:xfrm>
              <a:off x="6396146" y="3779175"/>
              <a:ext cx="628558" cy="640992"/>
            </a:xfrm>
            <a:custGeom>
              <a:avLst/>
              <a:gdLst>
                <a:gd name="T0" fmla="*/ 0 w 401"/>
                <a:gd name="T1" fmla="*/ 310135055 h 399"/>
                <a:gd name="T2" fmla="*/ 64899953 w 401"/>
                <a:gd name="T3" fmla="*/ 294713849 h 399"/>
                <a:gd name="T4" fmla="*/ 50993623 w 401"/>
                <a:gd name="T5" fmla="*/ 203901388 h 399"/>
                <a:gd name="T6" fmla="*/ 140617183 w 401"/>
                <a:gd name="T7" fmla="*/ 128508783 h 399"/>
                <a:gd name="T8" fmla="*/ 152979608 w 401"/>
                <a:gd name="T9" fmla="*/ 94239436 h 399"/>
                <a:gd name="T10" fmla="*/ 125164463 w 401"/>
                <a:gd name="T11" fmla="*/ 32555890 h 399"/>
                <a:gd name="T12" fmla="*/ 202426860 w 401"/>
                <a:gd name="T13" fmla="*/ 13707744 h 399"/>
                <a:gd name="T14" fmla="*/ 258055907 w 401"/>
                <a:gd name="T15" fmla="*/ 11994277 h 399"/>
                <a:gd name="T16" fmla="*/ 242604430 w 401"/>
                <a:gd name="T17" fmla="*/ 83959921 h 399"/>
                <a:gd name="T18" fmla="*/ 230242005 w 401"/>
                <a:gd name="T19" fmla="*/ 130222251 h 399"/>
                <a:gd name="T20" fmla="*/ 251875316 w 401"/>
                <a:gd name="T21" fmla="*/ 185053247 h 399"/>
                <a:gd name="T22" fmla="*/ 418762536 w 401"/>
                <a:gd name="T23" fmla="*/ 243311137 h 399"/>
                <a:gd name="T24" fmla="*/ 435760404 w 401"/>
                <a:gd name="T25" fmla="*/ 203901388 h 399"/>
                <a:gd name="T26" fmla="*/ 446576438 w 401"/>
                <a:gd name="T27" fmla="*/ 236457268 h 399"/>
                <a:gd name="T28" fmla="*/ 499115190 w 401"/>
                <a:gd name="T29" fmla="*/ 209041790 h 399"/>
                <a:gd name="T30" fmla="*/ 596465711 w 401"/>
                <a:gd name="T31" fmla="*/ 191907116 h 399"/>
                <a:gd name="T32" fmla="*/ 610373284 w 401"/>
                <a:gd name="T33" fmla="*/ 226176463 h 399"/>
                <a:gd name="T34" fmla="*/ 517658205 w 401"/>
                <a:gd name="T35" fmla="*/ 354685288 h 399"/>
                <a:gd name="T36" fmla="*/ 496024894 w 401"/>
                <a:gd name="T37" fmla="*/ 325556261 h 399"/>
                <a:gd name="T38" fmla="*/ 508386076 w 401"/>
                <a:gd name="T39" fmla="*/ 275865708 h 399"/>
                <a:gd name="T40" fmla="*/ 429578570 w 401"/>
                <a:gd name="T41" fmla="*/ 239884202 h 399"/>
                <a:gd name="T42" fmla="*/ 431123717 w 401"/>
                <a:gd name="T43" fmla="*/ 272438773 h 399"/>
                <a:gd name="T44" fmla="*/ 431123717 w 401"/>
                <a:gd name="T45" fmla="*/ 296427316 h 399"/>
                <a:gd name="T46" fmla="*/ 420307683 w 401"/>
                <a:gd name="T47" fmla="*/ 351258353 h 399"/>
                <a:gd name="T48" fmla="*/ 256510760 w 401"/>
                <a:gd name="T49" fmla="*/ 505469106 h 399"/>
                <a:gd name="T50" fmla="*/ 194701121 w 401"/>
                <a:gd name="T51" fmla="*/ 681954934 h 399"/>
                <a:gd name="T52" fmla="*/ 128256001 w 401"/>
                <a:gd name="T53" fmla="*/ 507182573 h 399"/>
                <a:gd name="T54" fmla="*/ 97350561 w 401"/>
                <a:gd name="T55" fmla="*/ 346117951 h 399"/>
                <a:gd name="T56" fmla="*/ 78807526 w 401"/>
                <a:gd name="T57" fmla="*/ 371819961 h 399"/>
                <a:gd name="T58" fmla="*/ 18543021 w 401"/>
                <a:gd name="T59" fmla="*/ 344404484 h 399"/>
                <a:gd name="T60" fmla="*/ 18543021 w 401"/>
                <a:gd name="T61" fmla="*/ 330696663 h 399"/>
                <a:gd name="T62" fmla="*/ 0 w 401"/>
                <a:gd name="T63" fmla="*/ 310135055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1"/>
                <a:gd name="T97" fmla="*/ 0 h 399"/>
                <a:gd name="T98" fmla="*/ 401 w 401"/>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1" h="399">
                  <a:moveTo>
                    <a:pt x="0" y="181"/>
                  </a:moveTo>
                  <a:lnTo>
                    <a:pt x="0" y="181"/>
                  </a:lnTo>
                  <a:lnTo>
                    <a:pt x="11" y="172"/>
                  </a:lnTo>
                  <a:lnTo>
                    <a:pt x="42" y="172"/>
                  </a:lnTo>
                  <a:lnTo>
                    <a:pt x="20" y="130"/>
                  </a:lnTo>
                  <a:lnTo>
                    <a:pt x="33" y="119"/>
                  </a:lnTo>
                  <a:lnTo>
                    <a:pt x="51" y="120"/>
                  </a:lnTo>
                  <a:lnTo>
                    <a:pt x="91" y="75"/>
                  </a:lnTo>
                  <a:lnTo>
                    <a:pt x="88" y="62"/>
                  </a:lnTo>
                  <a:lnTo>
                    <a:pt x="99" y="55"/>
                  </a:lnTo>
                  <a:lnTo>
                    <a:pt x="81" y="41"/>
                  </a:lnTo>
                  <a:lnTo>
                    <a:pt x="81" y="19"/>
                  </a:lnTo>
                  <a:lnTo>
                    <a:pt x="120" y="19"/>
                  </a:lnTo>
                  <a:lnTo>
                    <a:pt x="131" y="8"/>
                  </a:lnTo>
                  <a:lnTo>
                    <a:pt x="152" y="0"/>
                  </a:lnTo>
                  <a:lnTo>
                    <a:pt x="167" y="7"/>
                  </a:lnTo>
                  <a:lnTo>
                    <a:pt x="148" y="30"/>
                  </a:lnTo>
                  <a:lnTo>
                    <a:pt x="157" y="49"/>
                  </a:lnTo>
                  <a:lnTo>
                    <a:pt x="142" y="52"/>
                  </a:lnTo>
                  <a:lnTo>
                    <a:pt x="149" y="76"/>
                  </a:lnTo>
                  <a:lnTo>
                    <a:pt x="177" y="86"/>
                  </a:lnTo>
                  <a:lnTo>
                    <a:pt x="163" y="108"/>
                  </a:lnTo>
                  <a:lnTo>
                    <a:pt x="200" y="129"/>
                  </a:lnTo>
                  <a:lnTo>
                    <a:pt x="271" y="142"/>
                  </a:lnTo>
                  <a:lnTo>
                    <a:pt x="273" y="121"/>
                  </a:lnTo>
                  <a:lnTo>
                    <a:pt x="282" y="119"/>
                  </a:lnTo>
                  <a:lnTo>
                    <a:pt x="284" y="129"/>
                  </a:lnTo>
                  <a:lnTo>
                    <a:pt x="289" y="138"/>
                  </a:lnTo>
                  <a:lnTo>
                    <a:pt x="325" y="134"/>
                  </a:lnTo>
                  <a:lnTo>
                    <a:pt x="323" y="122"/>
                  </a:lnTo>
                  <a:lnTo>
                    <a:pt x="382" y="97"/>
                  </a:lnTo>
                  <a:lnTo>
                    <a:pt x="386" y="112"/>
                  </a:lnTo>
                  <a:lnTo>
                    <a:pt x="400" y="117"/>
                  </a:lnTo>
                  <a:lnTo>
                    <a:pt x="395" y="132"/>
                  </a:lnTo>
                  <a:lnTo>
                    <a:pt x="370" y="141"/>
                  </a:lnTo>
                  <a:lnTo>
                    <a:pt x="335" y="207"/>
                  </a:lnTo>
                  <a:lnTo>
                    <a:pt x="328" y="180"/>
                  </a:lnTo>
                  <a:lnTo>
                    <a:pt x="321" y="190"/>
                  </a:lnTo>
                  <a:lnTo>
                    <a:pt x="313" y="178"/>
                  </a:lnTo>
                  <a:lnTo>
                    <a:pt x="329" y="161"/>
                  </a:lnTo>
                  <a:lnTo>
                    <a:pt x="298" y="159"/>
                  </a:lnTo>
                  <a:lnTo>
                    <a:pt x="278" y="140"/>
                  </a:lnTo>
                  <a:lnTo>
                    <a:pt x="272" y="151"/>
                  </a:lnTo>
                  <a:lnTo>
                    <a:pt x="279" y="159"/>
                  </a:lnTo>
                  <a:lnTo>
                    <a:pt x="270" y="165"/>
                  </a:lnTo>
                  <a:lnTo>
                    <a:pt x="279" y="173"/>
                  </a:lnTo>
                  <a:lnTo>
                    <a:pt x="284" y="211"/>
                  </a:lnTo>
                  <a:lnTo>
                    <a:pt x="272" y="205"/>
                  </a:lnTo>
                  <a:lnTo>
                    <a:pt x="249" y="234"/>
                  </a:lnTo>
                  <a:lnTo>
                    <a:pt x="166" y="295"/>
                  </a:lnTo>
                  <a:lnTo>
                    <a:pt x="160" y="369"/>
                  </a:lnTo>
                  <a:lnTo>
                    <a:pt x="126" y="398"/>
                  </a:lnTo>
                  <a:lnTo>
                    <a:pt x="95" y="341"/>
                  </a:lnTo>
                  <a:lnTo>
                    <a:pt x="83" y="296"/>
                  </a:lnTo>
                  <a:lnTo>
                    <a:pt x="72" y="285"/>
                  </a:lnTo>
                  <a:lnTo>
                    <a:pt x="63" y="202"/>
                  </a:lnTo>
                  <a:lnTo>
                    <a:pt x="56" y="199"/>
                  </a:lnTo>
                  <a:lnTo>
                    <a:pt x="51" y="217"/>
                  </a:lnTo>
                  <a:lnTo>
                    <a:pt x="32" y="223"/>
                  </a:lnTo>
                  <a:lnTo>
                    <a:pt x="12" y="201"/>
                  </a:lnTo>
                  <a:lnTo>
                    <a:pt x="31" y="189"/>
                  </a:lnTo>
                  <a:lnTo>
                    <a:pt x="12" y="193"/>
                  </a:lnTo>
                  <a:lnTo>
                    <a:pt x="0" y="181"/>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38" name="Freeform 37"/>
            <p:cNvSpPr>
              <a:spLocks/>
            </p:cNvSpPr>
            <p:nvPr/>
          </p:nvSpPr>
          <p:spPr bwMode="auto">
            <a:xfrm>
              <a:off x="5881689" y="3679811"/>
              <a:ext cx="412367" cy="362384"/>
            </a:xfrm>
            <a:custGeom>
              <a:avLst/>
              <a:gdLst>
                <a:gd name="T0" fmla="*/ 0 w 262"/>
                <a:gd name="T1" fmla="*/ 12162959 h 224"/>
                <a:gd name="T2" fmla="*/ 0 w 262"/>
                <a:gd name="T3" fmla="*/ 12162959 h 224"/>
                <a:gd name="T4" fmla="*/ 10905410 w 262"/>
                <a:gd name="T5" fmla="*/ 0 h 224"/>
                <a:gd name="T6" fmla="*/ 42065151 w 262"/>
                <a:gd name="T7" fmla="*/ 29539366 h 224"/>
                <a:gd name="T8" fmla="*/ 81014809 w 262"/>
                <a:gd name="T9" fmla="*/ 5213449 h 224"/>
                <a:gd name="T10" fmla="*/ 84130302 w 262"/>
                <a:gd name="T11" fmla="*/ 27801989 h 224"/>
                <a:gd name="T12" fmla="*/ 102825638 w 262"/>
                <a:gd name="T13" fmla="*/ 36490190 h 224"/>
                <a:gd name="T14" fmla="*/ 105942360 w 262"/>
                <a:gd name="T15" fmla="*/ 60817427 h 224"/>
                <a:gd name="T16" fmla="*/ 162028369 w 262"/>
                <a:gd name="T17" fmla="*/ 88619426 h 224"/>
                <a:gd name="T18" fmla="*/ 213442456 w 262"/>
                <a:gd name="T19" fmla="*/ 79931205 h 224"/>
                <a:gd name="T20" fmla="*/ 208767998 w 262"/>
                <a:gd name="T21" fmla="*/ 66029556 h 224"/>
                <a:gd name="T22" fmla="*/ 275760660 w 262"/>
                <a:gd name="T23" fmla="*/ 41703638 h 224"/>
                <a:gd name="T24" fmla="*/ 363007722 w 262"/>
                <a:gd name="T25" fmla="*/ 85143335 h 224"/>
                <a:gd name="T26" fmla="*/ 364565459 w 262"/>
                <a:gd name="T27" fmla="*/ 109470581 h 224"/>
                <a:gd name="T28" fmla="*/ 350543333 w 262"/>
                <a:gd name="T29" fmla="*/ 152911586 h 224"/>
                <a:gd name="T30" fmla="*/ 353658806 w 262"/>
                <a:gd name="T31" fmla="*/ 215466409 h 224"/>
                <a:gd name="T32" fmla="*/ 375470864 w 262"/>
                <a:gd name="T33" fmla="*/ 234580188 h 224"/>
                <a:gd name="T34" fmla="*/ 356775527 w 262"/>
                <a:gd name="T35" fmla="*/ 265856920 h 224"/>
                <a:gd name="T36" fmla="*/ 406630590 w 262"/>
                <a:gd name="T37" fmla="*/ 337099903 h 224"/>
                <a:gd name="T38" fmla="*/ 373913127 w 262"/>
                <a:gd name="T39" fmla="*/ 387491814 h 224"/>
                <a:gd name="T40" fmla="*/ 283550592 w 262"/>
                <a:gd name="T41" fmla="*/ 370115413 h 224"/>
                <a:gd name="T42" fmla="*/ 263297519 w 262"/>
                <a:gd name="T43" fmla="*/ 338837280 h 224"/>
                <a:gd name="T44" fmla="*/ 200978066 w 262"/>
                <a:gd name="T45" fmla="*/ 349264258 h 224"/>
                <a:gd name="T46" fmla="*/ 155797422 w 262"/>
                <a:gd name="T47" fmla="*/ 317986125 h 224"/>
                <a:gd name="T48" fmla="*/ 124637696 w 262"/>
                <a:gd name="T49" fmla="*/ 258907414 h 224"/>
                <a:gd name="T50" fmla="*/ 101267901 w 262"/>
                <a:gd name="T51" fmla="*/ 248480518 h 224"/>
                <a:gd name="T52" fmla="*/ 95035706 w 262"/>
                <a:gd name="T53" fmla="*/ 262382167 h 224"/>
                <a:gd name="T54" fmla="*/ 66992682 w 262"/>
                <a:gd name="T55" fmla="*/ 201564761 h 224"/>
                <a:gd name="T56" fmla="*/ 28043015 w 262"/>
                <a:gd name="T57" fmla="*/ 165074540 h 224"/>
                <a:gd name="T58" fmla="*/ 46739609 w 262"/>
                <a:gd name="T59" fmla="*/ 109470581 h 224"/>
                <a:gd name="T60" fmla="*/ 29601999 w 262"/>
                <a:gd name="T61" fmla="*/ 102519757 h 224"/>
                <a:gd name="T62" fmla="*/ 14022131 w 262"/>
                <a:gd name="T63" fmla="*/ 71243004 h 224"/>
                <a:gd name="T64" fmla="*/ 0 w 262"/>
                <a:gd name="T65" fmla="*/ 12162959 h 224"/>
                <a:gd name="T66" fmla="*/ 0 w 262"/>
                <a:gd name="T67" fmla="*/ 12162959 h 2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
                <a:gd name="T103" fmla="*/ 0 h 224"/>
                <a:gd name="T104" fmla="*/ 262 w 262"/>
                <a:gd name="T105" fmla="*/ 224 h 2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 h="224">
                  <a:moveTo>
                    <a:pt x="0" y="7"/>
                  </a:moveTo>
                  <a:lnTo>
                    <a:pt x="0" y="7"/>
                  </a:lnTo>
                  <a:lnTo>
                    <a:pt x="7" y="0"/>
                  </a:lnTo>
                  <a:lnTo>
                    <a:pt x="27" y="17"/>
                  </a:lnTo>
                  <a:lnTo>
                    <a:pt x="52" y="3"/>
                  </a:lnTo>
                  <a:lnTo>
                    <a:pt x="54" y="16"/>
                  </a:lnTo>
                  <a:lnTo>
                    <a:pt x="66" y="21"/>
                  </a:lnTo>
                  <a:lnTo>
                    <a:pt x="68" y="35"/>
                  </a:lnTo>
                  <a:lnTo>
                    <a:pt x="104" y="51"/>
                  </a:lnTo>
                  <a:lnTo>
                    <a:pt x="137" y="46"/>
                  </a:lnTo>
                  <a:lnTo>
                    <a:pt x="134" y="38"/>
                  </a:lnTo>
                  <a:lnTo>
                    <a:pt x="177" y="24"/>
                  </a:lnTo>
                  <a:lnTo>
                    <a:pt x="233" y="49"/>
                  </a:lnTo>
                  <a:lnTo>
                    <a:pt x="234" y="63"/>
                  </a:lnTo>
                  <a:lnTo>
                    <a:pt x="225" y="88"/>
                  </a:lnTo>
                  <a:lnTo>
                    <a:pt x="227" y="124"/>
                  </a:lnTo>
                  <a:lnTo>
                    <a:pt x="241" y="135"/>
                  </a:lnTo>
                  <a:lnTo>
                    <a:pt x="229" y="153"/>
                  </a:lnTo>
                  <a:lnTo>
                    <a:pt x="261" y="194"/>
                  </a:lnTo>
                  <a:lnTo>
                    <a:pt x="240" y="223"/>
                  </a:lnTo>
                  <a:lnTo>
                    <a:pt x="182" y="213"/>
                  </a:lnTo>
                  <a:lnTo>
                    <a:pt x="169" y="195"/>
                  </a:lnTo>
                  <a:lnTo>
                    <a:pt x="129" y="201"/>
                  </a:lnTo>
                  <a:lnTo>
                    <a:pt x="100" y="183"/>
                  </a:lnTo>
                  <a:lnTo>
                    <a:pt x="80" y="149"/>
                  </a:lnTo>
                  <a:lnTo>
                    <a:pt x="65" y="143"/>
                  </a:lnTo>
                  <a:lnTo>
                    <a:pt x="61" y="151"/>
                  </a:lnTo>
                  <a:lnTo>
                    <a:pt x="43" y="116"/>
                  </a:lnTo>
                  <a:lnTo>
                    <a:pt x="18" y="95"/>
                  </a:lnTo>
                  <a:lnTo>
                    <a:pt x="30" y="63"/>
                  </a:lnTo>
                  <a:lnTo>
                    <a:pt x="19" y="59"/>
                  </a:lnTo>
                  <a:lnTo>
                    <a:pt x="9" y="41"/>
                  </a:lnTo>
                  <a:lnTo>
                    <a:pt x="0" y="7"/>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39" name="Group 35"/>
            <p:cNvGrpSpPr>
              <a:grpSpLocks/>
            </p:cNvGrpSpPr>
            <p:nvPr/>
          </p:nvGrpSpPr>
          <p:grpSpPr bwMode="auto">
            <a:xfrm>
              <a:off x="7717322" y="3535605"/>
              <a:ext cx="348310" cy="358486"/>
              <a:chOff x="4850" y="2769"/>
              <a:chExt cx="221" cy="223"/>
            </a:xfrm>
            <a:solidFill>
              <a:schemeClr val="bg1">
                <a:lumMod val="65000"/>
              </a:schemeClr>
            </a:solidFill>
          </p:grpSpPr>
          <p:sp>
            <p:nvSpPr>
              <p:cNvPr id="277" name="Freeform 276"/>
              <p:cNvSpPr>
                <a:spLocks/>
              </p:cNvSpPr>
              <p:nvPr/>
            </p:nvSpPr>
            <p:spPr bwMode="auto">
              <a:xfrm>
                <a:off x="4850" y="2954"/>
                <a:ext cx="33" cy="38"/>
              </a:xfrm>
              <a:custGeom>
                <a:avLst/>
                <a:gdLst>
                  <a:gd name="T0" fmla="*/ 0 w 33"/>
                  <a:gd name="T1" fmla="*/ 10 h 38"/>
                  <a:gd name="T2" fmla="*/ 0 w 33"/>
                  <a:gd name="T3" fmla="*/ 10 h 38"/>
                  <a:gd name="T4" fmla="*/ 1 w 33"/>
                  <a:gd name="T5" fmla="*/ 19 h 38"/>
                  <a:gd name="T6" fmla="*/ 8 w 33"/>
                  <a:gd name="T7" fmla="*/ 10 h 38"/>
                  <a:gd name="T8" fmla="*/ 12 w 33"/>
                  <a:gd name="T9" fmla="*/ 15 h 38"/>
                  <a:gd name="T10" fmla="*/ 8 w 33"/>
                  <a:gd name="T11" fmla="*/ 37 h 38"/>
                  <a:gd name="T12" fmla="*/ 23 w 33"/>
                  <a:gd name="T13" fmla="*/ 37 h 38"/>
                  <a:gd name="T14" fmla="*/ 32 w 33"/>
                  <a:gd name="T15" fmla="*/ 14 h 38"/>
                  <a:gd name="T16" fmla="*/ 27 w 33"/>
                  <a:gd name="T17" fmla="*/ 1 h 38"/>
                  <a:gd name="T18" fmla="*/ 12 w 33"/>
                  <a:gd name="T19" fmla="*/ 0 h 38"/>
                  <a:gd name="T20" fmla="*/ 0 w 33"/>
                  <a:gd name="T21" fmla="*/ 10 h 38"/>
                  <a:gd name="T22" fmla="*/ 0 w 33"/>
                  <a:gd name="T23" fmla="*/ 1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0" y="10"/>
                    </a:moveTo>
                    <a:lnTo>
                      <a:pt x="0" y="10"/>
                    </a:lnTo>
                    <a:lnTo>
                      <a:pt x="1" y="19"/>
                    </a:lnTo>
                    <a:lnTo>
                      <a:pt x="8" y="10"/>
                    </a:lnTo>
                    <a:lnTo>
                      <a:pt x="12" y="15"/>
                    </a:lnTo>
                    <a:lnTo>
                      <a:pt x="8" y="37"/>
                    </a:lnTo>
                    <a:lnTo>
                      <a:pt x="23" y="37"/>
                    </a:lnTo>
                    <a:lnTo>
                      <a:pt x="32" y="14"/>
                    </a:lnTo>
                    <a:lnTo>
                      <a:pt x="27" y="1"/>
                    </a:lnTo>
                    <a:lnTo>
                      <a:pt x="12"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78" name="Freeform 277"/>
              <p:cNvSpPr>
                <a:spLocks/>
              </p:cNvSpPr>
              <p:nvPr/>
            </p:nvSpPr>
            <p:spPr bwMode="auto">
              <a:xfrm>
                <a:off x="4866" y="2835"/>
                <a:ext cx="155" cy="125"/>
              </a:xfrm>
              <a:custGeom>
                <a:avLst/>
                <a:gdLst>
                  <a:gd name="T0" fmla="*/ 0 w 155"/>
                  <a:gd name="T1" fmla="*/ 116 h 125"/>
                  <a:gd name="T2" fmla="*/ 0 w 155"/>
                  <a:gd name="T3" fmla="*/ 116 h 125"/>
                  <a:gd name="T4" fmla="*/ 27 w 155"/>
                  <a:gd name="T5" fmla="*/ 93 h 125"/>
                  <a:gd name="T6" fmla="*/ 66 w 155"/>
                  <a:gd name="T7" fmla="*/ 93 h 125"/>
                  <a:gd name="T8" fmla="*/ 82 w 155"/>
                  <a:gd name="T9" fmla="*/ 65 h 125"/>
                  <a:gd name="T10" fmla="*/ 89 w 155"/>
                  <a:gd name="T11" fmla="*/ 63 h 125"/>
                  <a:gd name="T12" fmla="*/ 89 w 155"/>
                  <a:gd name="T13" fmla="*/ 74 h 125"/>
                  <a:gd name="T14" fmla="*/ 107 w 155"/>
                  <a:gd name="T15" fmla="*/ 63 h 125"/>
                  <a:gd name="T16" fmla="*/ 122 w 155"/>
                  <a:gd name="T17" fmla="*/ 42 h 125"/>
                  <a:gd name="T18" fmla="*/ 129 w 155"/>
                  <a:gd name="T19" fmla="*/ 6 h 125"/>
                  <a:gd name="T20" fmla="*/ 141 w 155"/>
                  <a:gd name="T21" fmla="*/ 8 h 125"/>
                  <a:gd name="T22" fmla="*/ 137 w 155"/>
                  <a:gd name="T23" fmla="*/ 0 h 125"/>
                  <a:gd name="T24" fmla="*/ 144 w 155"/>
                  <a:gd name="T25" fmla="*/ 1 h 125"/>
                  <a:gd name="T26" fmla="*/ 154 w 155"/>
                  <a:gd name="T27" fmla="*/ 30 h 125"/>
                  <a:gd name="T28" fmla="*/ 141 w 155"/>
                  <a:gd name="T29" fmla="*/ 51 h 125"/>
                  <a:gd name="T30" fmla="*/ 141 w 155"/>
                  <a:gd name="T31" fmla="*/ 70 h 125"/>
                  <a:gd name="T32" fmla="*/ 131 w 155"/>
                  <a:gd name="T33" fmla="*/ 98 h 125"/>
                  <a:gd name="T34" fmla="*/ 124 w 155"/>
                  <a:gd name="T35" fmla="*/ 102 h 125"/>
                  <a:gd name="T36" fmla="*/ 124 w 155"/>
                  <a:gd name="T37" fmla="*/ 91 h 125"/>
                  <a:gd name="T38" fmla="*/ 101 w 155"/>
                  <a:gd name="T39" fmla="*/ 107 h 125"/>
                  <a:gd name="T40" fmla="*/ 82 w 155"/>
                  <a:gd name="T41" fmla="*/ 100 h 125"/>
                  <a:gd name="T42" fmla="*/ 83 w 155"/>
                  <a:gd name="T43" fmla="*/ 113 h 125"/>
                  <a:gd name="T44" fmla="*/ 67 w 155"/>
                  <a:gd name="T45" fmla="*/ 124 h 125"/>
                  <a:gd name="T46" fmla="*/ 62 w 155"/>
                  <a:gd name="T47" fmla="*/ 106 h 125"/>
                  <a:gd name="T48" fmla="*/ 0 w 155"/>
                  <a:gd name="T49" fmla="*/ 116 h 125"/>
                  <a:gd name="T50" fmla="*/ 0 w 155"/>
                  <a:gd name="T51" fmla="*/ 11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125"/>
                  <a:gd name="T80" fmla="*/ 155 w 155"/>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125">
                    <a:moveTo>
                      <a:pt x="0" y="116"/>
                    </a:moveTo>
                    <a:lnTo>
                      <a:pt x="0" y="116"/>
                    </a:lnTo>
                    <a:lnTo>
                      <a:pt x="27" y="93"/>
                    </a:lnTo>
                    <a:lnTo>
                      <a:pt x="66" y="93"/>
                    </a:lnTo>
                    <a:lnTo>
                      <a:pt x="82" y="65"/>
                    </a:lnTo>
                    <a:lnTo>
                      <a:pt x="89" y="63"/>
                    </a:lnTo>
                    <a:lnTo>
                      <a:pt x="89" y="74"/>
                    </a:lnTo>
                    <a:lnTo>
                      <a:pt x="107" y="63"/>
                    </a:lnTo>
                    <a:lnTo>
                      <a:pt x="122" y="42"/>
                    </a:lnTo>
                    <a:lnTo>
                      <a:pt x="129" y="6"/>
                    </a:lnTo>
                    <a:lnTo>
                      <a:pt x="141" y="8"/>
                    </a:lnTo>
                    <a:lnTo>
                      <a:pt x="137" y="0"/>
                    </a:lnTo>
                    <a:lnTo>
                      <a:pt x="144" y="1"/>
                    </a:lnTo>
                    <a:lnTo>
                      <a:pt x="154" y="30"/>
                    </a:lnTo>
                    <a:lnTo>
                      <a:pt x="141" y="51"/>
                    </a:lnTo>
                    <a:lnTo>
                      <a:pt x="141" y="70"/>
                    </a:lnTo>
                    <a:lnTo>
                      <a:pt x="131" y="98"/>
                    </a:lnTo>
                    <a:lnTo>
                      <a:pt x="124" y="102"/>
                    </a:lnTo>
                    <a:lnTo>
                      <a:pt x="124" y="91"/>
                    </a:lnTo>
                    <a:lnTo>
                      <a:pt x="101" y="107"/>
                    </a:lnTo>
                    <a:lnTo>
                      <a:pt x="82" y="100"/>
                    </a:lnTo>
                    <a:lnTo>
                      <a:pt x="83" y="113"/>
                    </a:lnTo>
                    <a:lnTo>
                      <a:pt x="67" y="124"/>
                    </a:lnTo>
                    <a:lnTo>
                      <a:pt x="62" y="106"/>
                    </a:lnTo>
                    <a:lnTo>
                      <a:pt x="0" y="11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79" name="Freeform 278"/>
              <p:cNvSpPr>
                <a:spLocks/>
              </p:cNvSpPr>
              <p:nvPr/>
            </p:nvSpPr>
            <p:spPr bwMode="auto">
              <a:xfrm>
                <a:off x="4885" y="2948"/>
                <a:ext cx="32" cy="23"/>
              </a:xfrm>
              <a:custGeom>
                <a:avLst/>
                <a:gdLst>
                  <a:gd name="T0" fmla="*/ 0 w 32"/>
                  <a:gd name="T1" fmla="*/ 12 h 23"/>
                  <a:gd name="T2" fmla="*/ 0 w 32"/>
                  <a:gd name="T3" fmla="*/ 12 h 23"/>
                  <a:gd name="T4" fmla="*/ 10 w 32"/>
                  <a:gd name="T5" fmla="*/ 22 h 23"/>
                  <a:gd name="T6" fmla="*/ 28 w 32"/>
                  <a:gd name="T7" fmla="*/ 14 h 23"/>
                  <a:gd name="T8" fmla="*/ 31 w 32"/>
                  <a:gd name="T9" fmla="*/ 0 h 23"/>
                  <a:gd name="T10" fmla="*/ 0 w 32"/>
                  <a:gd name="T11" fmla="*/ 12 h 23"/>
                  <a:gd name="T12" fmla="*/ 0 w 32"/>
                  <a:gd name="T13" fmla="*/ 12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12"/>
                    </a:moveTo>
                    <a:lnTo>
                      <a:pt x="0" y="12"/>
                    </a:lnTo>
                    <a:lnTo>
                      <a:pt x="10" y="22"/>
                    </a:lnTo>
                    <a:lnTo>
                      <a:pt x="28" y="14"/>
                    </a:lnTo>
                    <a:lnTo>
                      <a:pt x="31"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80" name="Freeform 279"/>
              <p:cNvSpPr>
                <a:spLocks/>
              </p:cNvSpPr>
              <p:nvPr/>
            </p:nvSpPr>
            <p:spPr bwMode="auto">
              <a:xfrm>
                <a:off x="4990" y="2769"/>
                <a:ext cx="81" cy="67"/>
              </a:xfrm>
              <a:custGeom>
                <a:avLst/>
                <a:gdLst>
                  <a:gd name="T0" fmla="*/ 0 w 81"/>
                  <a:gd name="T1" fmla="*/ 47 h 67"/>
                  <a:gd name="T2" fmla="*/ 0 w 81"/>
                  <a:gd name="T3" fmla="*/ 47 h 67"/>
                  <a:gd name="T4" fmla="*/ 3 w 81"/>
                  <a:gd name="T5" fmla="*/ 66 h 67"/>
                  <a:gd name="T6" fmla="*/ 17 w 81"/>
                  <a:gd name="T7" fmla="*/ 59 h 67"/>
                  <a:gd name="T8" fmla="*/ 8 w 81"/>
                  <a:gd name="T9" fmla="*/ 48 h 67"/>
                  <a:gd name="T10" fmla="*/ 46 w 81"/>
                  <a:gd name="T11" fmla="*/ 58 h 67"/>
                  <a:gd name="T12" fmla="*/ 55 w 81"/>
                  <a:gd name="T13" fmla="*/ 42 h 67"/>
                  <a:gd name="T14" fmla="*/ 80 w 81"/>
                  <a:gd name="T15" fmla="*/ 37 h 67"/>
                  <a:gd name="T16" fmla="*/ 71 w 81"/>
                  <a:gd name="T17" fmla="*/ 27 h 67"/>
                  <a:gd name="T18" fmla="*/ 74 w 81"/>
                  <a:gd name="T19" fmla="*/ 18 h 67"/>
                  <a:gd name="T20" fmla="*/ 53 w 81"/>
                  <a:gd name="T21" fmla="*/ 20 h 67"/>
                  <a:gd name="T22" fmla="*/ 27 w 81"/>
                  <a:gd name="T23" fmla="*/ 0 h 67"/>
                  <a:gd name="T24" fmla="*/ 18 w 81"/>
                  <a:gd name="T25" fmla="*/ 38 h 67"/>
                  <a:gd name="T26" fmla="*/ 7 w 81"/>
                  <a:gd name="T27" fmla="*/ 35 h 67"/>
                  <a:gd name="T28" fmla="*/ 0 w 81"/>
                  <a:gd name="T29" fmla="*/ 47 h 67"/>
                  <a:gd name="T30" fmla="*/ 0 w 81"/>
                  <a:gd name="T31" fmla="*/ 4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67"/>
                  <a:gd name="T50" fmla="*/ 81 w 8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67">
                    <a:moveTo>
                      <a:pt x="0" y="47"/>
                    </a:moveTo>
                    <a:lnTo>
                      <a:pt x="0" y="47"/>
                    </a:lnTo>
                    <a:lnTo>
                      <a:pt x="3" y="66"/>
                    </a:lnTo>
                    <a:lnTo>
                      <a:pt x="17" y="59"/>
                    </a:lnTo>
                    <a:lnTo>
                      <a:pt x="8" y="48"/>
                    </a:lnTo>
                    <a:lnTo>
                      <a:pt x="46" y="58"/>
                    </a:lnTo>
                    <a:lnTo>
                      <a:pt x="55" y="42"/>
                    </a:lnTo>
                    <a:lnTo>
                      <a:pt x="80" y="37"/>
                    </a:lnTo>
                    <a:lnTo>
                      <a:pt x="71" y="27"/>
                    </a:lnTo>
                    <a:lnTo>
                      <a:pt x="74" y="18"/>
                    </a:lnTo>
                    <a:lnTo>
                      <a:pt x="53" y="20"/>
                    </a:lnTo>
                    <a:lnTo>
                      <a:pt x="27" y="0"/>
                    </a:lnTo>
                    <a:lnTo>
                      <a:pt x="18" y="38"/>
                    </a:lnTo>
                    <a:lnTo>
                      <a:pt x="7" y="35"/>
                    </a:lnTo>
                    <a:lnTo>
                      <a:pt x="0" y="47"/>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40" name="Freeform 39"/>
            <p:cNvSpPr>
              <a:spLocks/>
            </p:cNvSpPr>
            <p:nvPr/>
          </p:nvSpPr>
          <p:spPr bwMode="auto">
            <a:xfrm>
              <a:off x="7603220" y="3603828"/>
              <a:ext cx="138122" cy="136381"/>
            </a:xfrm>
            <a:custGeom>
              <a:avLst/>
              <a:gdLst>
                <a:gd name="T0" fmla="*/ 0 w 87"/>
                <a:gd name="T1" fmla="*/ 82254980 h 84"/>
                <a:gd name="T2" fmla="*/ 0 w 87"/>
                <a:gd name="T3" fmla="*/ 82254980 h 84"/>
                <a:gd name="T4" fmla="*/ 25363482 w 87"/>
                <a:gd name="T5" fmla="*/ 94505205 h 84"/>
                <a:gd name="T6" fmla="*/ 9510832 w 87"/>
                <a:gd name="T7" fmla="*/ 136509117 h 84"/>
                <a:gd name="T8" fmla="*/ 47555429 w 87"/>
                <a:gd name="T9" fmla="*/ 145258884 h 84"/>
                <a:gd name="T10" fmla="*/ 87186425 w 87"/>
                <a:gd name="T11" fmla="*/ 120757154 h 84"/>
                <a:gd name="T12" fmla="*/ 69748624 w 87"/>
                <a:gd name="T13" fmla="*/ 87505655 h 84"/>
                <a:gd name="T14" fmla="*/ 115718915 w 87"/>
                <a:gd name="T15" fmla="*/ 56003032 h 84"/>
                <a:gd name="T16" fmla="*/ 136326972 w 87"/>
                <a:gd name="T17" fmla="*/ 14000427 h 84"/>
                <a:gd name="T18" fmla="*/ 134741833 w 87"/>
                <a:gd name="T19" fmla="*/ 8751093 h 84"/>
                <a:gd name="T20" fmla="*/ 125231004 w 87"/>
                <a:gd name="T21" fmla="*/ 0 h 84"/>
                <a:gd name="T22" fmla="*/ 84014889 w 87"/>
                <a:gd name="T23" fmla="*/ 28002177 h 84"/>
                <a:gd name="T24" fmla="*/ 84014889 w 87"/>
                <a:gd name="T25" fmla="*/ 43752828 h 84"/>
                <a:gd name="T26" fmla="*/ 55482379 w 87"/>
                <a:gd name="T27" fmla="*/ 38502163 h 84"/>
                <a:gd name="T28" fmla="*/ 0 w 87"/>
                <a:gd name="T29" fmla="*/ 82254980 h 84"/>
                <a:gd name="T30" fmla="*/ 0 w 87"/>
                <a:gd name="T31" fmla="*/ 8225498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84"/>
                <a:gd name="T50" fmla="*/ 87 w 87"/>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84">
                  <a:moveTo>
                    <a:pt x="0" y="47"/>
                  </a:moveTo>
                  <a:lnTo>
                    <a:pt x="0" y="47"/>
                  </a:lnTo>
                  <a:lnTo>
                    <a:pt x="16" y="54"/>
                  </a:lnTo>
                  <a:lnTo>
                    <a:pt x="6" y="78"/>
                  </a:lnTo>
                  <a:lnTo>
                    <a:pt x="30" y="83"/>
                  </a:lnTo>
                  <a:lnTo>
                    <a:pt x="55" y="69"/>
                  </a:lnTo>
                  <a:lnTo>
                    <a:pt x="44" y="50"/>
                  </a:lnTo>
                  <a:lnTo>
                    <a:pt x="73" y="32"/>
                  </a:lnTo>
                  <a:lnTo>
                    <a:pt x="86" y="8"/>
                  </a:lnTo>
                  <a:lnTo>
                    <a:pt x="85" y="5"/>
                  </a:lnTo>
                  <a:lnTo>
                    <a:pt x="79" y="0"/>
                  </a:lnTo>
                  <a:lnTo>
                    <a:pt x="53" y="16"/>
                  </a:lnTo>
                  <a:lnTo>
                    <a:pt x="53" y="25"/>
                  </a:lnTo>
                  <a:lnTo>
                    <a:pt x="35" y="22"/>
                  </a:lnTo>
                  <a:lnTo>
                    <a:pt x="0" y="47"/>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41" name="Freeform 40"/>
            <p:cNvSpPr>
              <a:spLocks/>
            </p:cNvSpPr>
            <p:nvPr/>
          </p:nvSpPr>
          <p:spPr bwMode="auto">
            <a:xfrm>
              <a:off x="7645257" y="3716829"/>
              <a:ext cx="72065" cy="105209"/>
            </a:xfrm>
            <a:custGeom>
              <a:avLst/>
              <a:gdLst>
                <a:gd name="T0" fmla="*/ 0 w 48"/>
                <a:gd name="T1" fmla="*/ 109657851 h 66"/>
                <a:gd name="T2" fmla="*/ 0 w 48"/>
                <a:gd name="T3" fmla="*/ 109657851 h 66"/>
                <a:gd name="T4" fmla="*/ 7087791 w 48"/>
                <a:gd name="T5" fmla="*/ 23618536 h 66"/>
                <a:gd name="T6" fmla="*/ 42527939 w 48"/>
                <a:gd name="T7" fmla="*/ 0 h 66"/>
                <a:gd name="T8" fmla="*/ 66626182 w 48"/>
                <a:gd name="T9" fmla="*/ 67482449 h 66"/>
                <a:gd name="T10" fmla="*/ 42527939 w 48"/>
                <a:gd name="T11" fmla="*/ 99535812 h 66"/>
                <a:gd name="T12" fmla="*/ 0 w 48"/>
                <a:gd name="T13" fmla="*/ 109657851 h 66"/>
                <a:gd name="T14" fmla="*/ 0 w 48"/>
                <a:gd name="T15" fmla="*/ 109657851 h 6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6"/>
                <a:gd name="T26" fmla="*/ 48 w 48"/>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6">
                  <a:moveTo>
                    <a:pt x="0" y="65"/>
                  </a:moveTo>
                  <a:lnTo>
                    <a:pt x="0" y="65"/>
                  </a:lnTo>
                  <a:lnTo>
                    <a:pt x="5" y="14"/>
                  </a:lnTo>
                  <a:lnTo>
                    <a:pt x="30" y="0"/>
                  </a:lnTo>
                  <a:lnTo>
                    <a:pt x="47" y="40"/>
                  </a:lnTo>
                  <a:lnTo>
                    <a:pt x="30" y="59"/>
                  </a:lnTo>
                  <a:lnTo>
                    <a:pt x="0" y="6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42" name="Freeform 41"/>
            <p:cNvSpPr>
              <a:spLocks/>
            </p:cNvSpPr>
            <p:nvPr/>
          </p:nvSpPr>
          <p:spPr bwMode="auto">
            <a:xfrm>
              <a:off x="7086762" y="4100646"/>
              <a:ext cx="154136" cy="183140"/>
            </a:xfrm>
            <a:custGeom>
              <a:avLst/>
              <a:gdLst>
                <a:gd name="T0" fmla="*/ 0 w 99"/>
                <a:gd name="T1" fmla="*/ 42094425 h 115"/>
                <a:gd name="T2" fmla="*/ 0 w 99"/>
                <a:gd name="T3" fmla="*/ 42094425 h 115"/>
                <a:gd name="T4" fmla="*/ 19818444 w 99"/>
                <a:gd name="T5" fmla="*/ 69035380 h 115"/>
                <a:gd name="T6" fmla="*/ 13720178 w 99"/>
                <a:gd name="T7" fmla="*/ 116181404 h 115"/>
                <a:gd name="T8" fmla="*/ 67079713 w 99"/>
                <a:gd name="T9" fmla="*/ 95976345 h 115"/>
                <a:gd name="T10" fmla="*/ 89946687 w 99"/>
                <a:gd name="T11" fmla="*/ 116181404 h 115"/>
                <a:gd name="T12" fmla="*/ 109766361 w 99"/>
                <a:gd name="T13" fmla="*/ 163327409 h 115"/>
                <a:gd name="T14" fmla="*/ 102143220 w 99"/>
                <a:gd name="T15" fmla="*/ 191951392 h 115"/>
                <a:gd name="T16" fmla="*/ 149403240 w 99"/>
                <a:gd name="T17" fmla="*/ 183532509 h 115"/>
                <a:gd name="T18" fmla="*/ 126536285 w 99"/>
                <a:gd name="T19" fmla="*/ 121232994 h 115"/>
                <a:gd name="T20" fmla="*/ 76226495 w 99"/>
                <a:gd name="T21" fmla="*/ 75769967 h 115"/>
                <a:gd name="T22" fmla="*/ 89946687 w 99"/>
                <a:gd name="T23" fmla="*/ 50513318 h 115"/>
                <a:gd name="T24" fmla="*/ 62505087 w 99"/>
                <a:gd name="T25" fmla="*/ 35359838 h 115"/>
                <a:gd name="T26" fmla="*/ 41161773 w 99"/>
                <a:gd name="T27" fmla="*/ 0 h 115"/>
                <a:gd name="T28" fmla="*/ 27441590 w 99"/>
                <a:gd name="T29" fmla="*/ 0 h 115"/>
                <a:gd name="T30" fmla="*/ 28966466 w 99"/>
                <a:gd name="T31" fmla="*/ 26940955 h 115"/>
                <a:gd name="T32" fmla="*/ 19818444 w 99"/>
                <a:gd name="T33" fmla="*/ 20205065 h 115"/>
                <a:gd name="T34" fmla="*/ 0 w 99"/>
                <a:gd name="T35" fmla="*/ 42094425 h 115"/>
                <a:gd name="T36" fmla="*/ 0 w 99"/>
                <a:gd name="T37" fmla="*/ 4209442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0" y="25"/>
                  </a:moveTo>
                  <a:lnTo>
                    <a:pt x="0" y="25"/>
                  </a:lnTo>
                  <a:lnTo>
                    <a:pt x="13" y="41"/>
                  </a:lnTo>
                  <a:lnTo>
                    <a:pt x="9" y="69"/>
                  </a:lnTo>
                  <a:lnTo>
                    <a:pt x="44" y="57"/>
                  </a:lnTo>
                  <a:lnTo>
                    <a:pt x="59" y="69"/>
                  </a:lnTo>
                  <a:lnTo>
                    <a:pt x="72" y="97"/>
                  </a:lnTo>
                  <a:lnTo>
                    <a:pt x="67" y="114"/>
                  </a:lnTo>
                  <a:lnTo>
                    <a:pt x="98" y="109"/>
                  </a:lnTo>
                  <a:lnTo>
                    <a:pt x="83" y="72"/>
                  </a:lnTo>
                  <a:lnTo>
                    <a:pt x="50" y="45"/>
                  </a:lnTo>
                  <a:lnTo>
                    <a:pt x="59" y="30"/>
                  </a:lnTo>
                  <a:lnTo>
                    <a:pt x="41" y="21"/>
                  </a:lnTo>
                  <a:lnTo>
                    <a:pt x="27" y="0"/>
                  </a:lnTo>
                  <a:lnTo>
                    <a:pt x="18" y="0"/>
                  </a:lnTo>
                  <a:lnTo>
                    <a:pt x="19" y="16"/>
                  </a:lnTo>
                  <a:lnTo>
                    <a:pt x="13" y="12"/>
                  </a:lnTo>
                  <a:lnTo>
                    <a:pt x="0" y="2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43" name="Group 43"/>
            <p:cNvGrpSpPr>
              <a:grpSpLocks/>
            </p:cNvGrpSpPr>
            <p:nvPr/>
          </p:nvGrpSpPr>
          <p:grpSpPr bwMode="auto">
            <a:xfrm>
              <a:off x="1910155" y="2156233"/>
              <a:ext cx="1897689" cy="1474870"/>
              <a:chOff x="1156" y="1908"/>
              <a:chExt cx="1207" cy="919"/>
            </a:xfrm>
            <a:solidFill>
              <a:srgbClr val="FF9966"/>
            </a:solidFill>
          </p:grpSpPr>
          <p:sp>
            <p:nvSpPr>
              <p:cNvPr id="258" name="Freeform 257"/>
              <p:cNvSpPr>
                <a:spLocks/>
              </p:cNvSpPr>
              <p:nvPr/>
            </p:nvSpPr>
            <p:spPr bwMode="auto">
              <a:xfrm>
                <a:off x="1156" y="2232"/>
                <a:ext cx="1166" cy="595"/>
              </a:xfrm>
              <a:custGeom>
                <a:avLst/>
                <a:gdLst>
                  <a:gd name="T0" fmla="*/ 93 w 1166"/>
                  <a:gd name="T1" fmla="*/ 82 h 595"/>
                  <a:gd name="T2" fmla="*/ 110 w 1166"/>
                  <a:gd name="T3" fmla="*/ 69 h 595"/>
                  <a:gd name="T4" fmla="*/ 177 w 1166"/>
                  <a:gd name="T5" fmla="*/ 35 h 595"/>
                  <a:gd name="T6" fmla="*/ 250 w 1166"/>
                  <a:gd name="T7" fmla="*/ 52 h 595"/>
                  <a:gd name="T8" fmla="*/ 347 w 1166"/>
                  <a:gd name="T9" fmla="*/ 95 h 595"/>
                  <a:gd name="T10" fmla="*/ 453 w 1166"/>
                  <a:gd name="T11" fmla="*/ 123 h 595"/>
                  <a:gd name="T12" fmla="*/ 450 w 1166"/>
                  <a:gd name="T13" fmla="*/ 93 h 595"/>
                  <a:gd name="T14" fmla="*/ 515 w 1166"/>
                  <a:gd name="T15" fmla="*/ 93 h 595"/>
                  <a:gd name="T16" fmla="*/ 595 w 1166"/>
                  <a:gd name="T17" fmla="*/ 105 h 595"/>
                  <a:gd name="T18" fmla="*/ 597 w 1166"/>
                  <a:gd name="T19" fmla="*/ 85 h 595"/>
                  <a:gd name="T20" fmla="*/ 624 w 1166"/>
                  <a:gd name="T21" fmla="*/ 114 h 595"/>
                  <a:gd name="T22" fmla="*/ 632 w 1166"/>
                  <a:gd name="T23" fmla="*/ 78 h 595"/>
                  <a:gd name="T24" fmla="*/ 620 w 1166"/>
                  <a:gd name="T25" fmla="*/ 18 h 595"/>
                  <a:gd name="T26" fmla="*/ 676 w 1166"/>
                  <a:gd name="T27" fmla="*/ 44 h 595"/>
                  <a:gd name="T28" fmla="*/ 685 w 1166"/>
                  <a:gd name="T29" fmla="*/ 61 h 595"/>
                  <a:gd name="T30" fmla="*/ 721 w 1166"/>
                  <a:gd name="T31" fmla="*/ 76 h 595"/>
                  <a:gd name="T32" fmla="*/ 743 w 1166"/>
                  <a:gd name="T33" fmla="*/ 109 h 595"/>
                  <a:gd name="T34" fmla="*/ 797 w 1166"/>
                  <a:gd name="T35" fmla="*/ 55 h 595"/>
                  <a:gd name="T36" fmla="*/ 798 w 1166"/>
                  <a:gd name="T37" fmla="*/ 85 h 595"/>
                  <a:gd name="T38" fmla="*/ 783 w 1166"/>
                  <a:gd name="T39" fmla="*/ 137 h 595"/>
                  <a:gd name="T40" fmla="*/ 695 w 1166"/>
                  <a:gd name="T41" fmla="*/ 143 h 595"/>
                  <a:gd name="T42" fmla="*/ 698 w 1166"/>
                  <a:gd name="T43" fmla="*/ 183 h 595"/>
                  <a:gd name="T44" fmla="*/ 689 w 1166"/>
                  <a:gd name="T45" fmla="*/ 208 h 595"/>
                  <a:gd name="T46" fmla="*/ 661 w 1166"/>
                  <a:gd name="T47" fmla="*/ 226 h 595"/>
                  <a:gd name="T48" fmla="*/ 653 w 1166"/>
                  <a:gd name="T49" fmla="*/ 293 h 595"/>
                  <a:gd name="T50" fmla="*/ 759 w 1166"/>
                  <a:gd name="T51" fmla="*/ 359 h 595"/>
                  <a:gd name="T52" fmla="*/ 800 w 1166"/>
                  <a:gd name="T53" fmla="*/ 404 h 595"/>
                  <a:gd name="T54" fmla="*/ 817 w 1166"/>
                  <a:gd name="T55" fmla="*/ 440 h 595"/>
                  <a:gd name="T56" fmla="*/ 836 w 1166"/>
                  <a:gd name="T57" fmla="*/ 375 h 595"/>
                  <a:gd name="T58" fmla="*/ 849 w 1166"/>
                  <a:gd name="T59" fmla="*/ 293 h 595"/>
                  <a:gd name="T60" fmla="*/ 858 w 1166"/>
                  <a:gd name="T61" fmla="*/ 252 h 595"/>
                  <a:gd name="T62" fmla="*/ 900 w 1166"/>
                  <a:gd name="T63" fmla="*/ 225 h 595"/>
                  <a:gd name="T64" fmla="*/ 974 w 1166"/>
                  <a:gd name="T65" fmla="*/ 248 h 595"/>
                  <a:gd name="T66" fmla="*/ 980 w 1166"/>
                  <a:gd name="T67" fmla="*/ 283 h 595"/>
                  <a:gd name="T68" fmla="*/ 978 w 1166"/>
                  <a:gd name="T69" fmla="*/ 312 h 595"/>
                  <a:gd name="T70" fmla="*/ 1022 w 1166"/>
                  <a:gd name="T71" fmla="*/ 300 h 595"/>
                  <a:gd name="T72" fmla="*/ 1061 w 1166"/>
                  <a:gd name="T73" fmla="*/ 285 h 595"/>
                  <a:gd name="T74" fmla="*/ 1058 w 1166"/>
                  <a:gd name="T75" fmla="*/ 300 h 595"/>
                  <a:gd name="T76" fmla="*/ 1079 w 1166"/>
                  <a:gd name="T77" fmla="*/ 316 h 595"/>
                  <a:gd name="T78" fmla="*/ 1082 w 1166"/>
                  <a:gd name="T79" fmla="*/ 336 h 595"/>
                  <a:gd name="T80" fmla="*/ 1118 w 1166"/>
                  <a:gd name="T81" fmla="*/ 362 h 595"/>
                  <a:gd name="T82" fmla="*/ 1144 w 1166"/>
                  <a:gd name="T83" fmla="*/ 381 h 595"/>
                  <a:gd name="T84" fmla="*/ 1156 w 1166"/>
                  <a:gd name="T85" fmla="*/ 400 h 595"/>
                  <a:gd name="T86" fmla="*/ 985 w 1166"/>
                  <a:gd name="T87" fmla="*/ 477 h 595"/>
                  <a:gd name="T88" fmla="*/ 1047 w 1166"/>
                  <a:gd name="T89" fmla="*/ 482 h 595"/>
                  <a:gd name="T90" fmla="*/ 1053 w 1166"/>
                  <a:gd name="T91" fmla="*/ 527 h 595"/>
                  <a:gd name="T92" fmla="*/ 1108 w 1166"/>
                  <a:gd name="T93" fmla="*/ 523 h 595"/>
                  <a:gd name="T94" fmla="*/ 1022 w 1166"/>
                  <a:gd name="T95" fmla="*/ 552 h 595"/>
                  <a:gd name="T96" fmla="*/ 1010 w 1166"/>
                  <a:gd name="T97" fmla="*/ 540 h 595"/>
                  <a:gd name="T98" fmla="*/ 960 w 1166"/>
                  <a:gd name="T99" fmla="*/ 539 h 595"/>
                  <a:gd name="T100" fmla="*/ 846 w 1166"/>
                  <a:gd name="T101" fmla="*/ 574 h 595"/>
                  <a:gd name="T102" fmla="*/ 798 w 1166"/>
                  <a:gd name="T103" fmla="*/ 582 h 595"/>
                  <a:gd name="T104" fmla="*/ 820 w 1166"/>
                  <a:gd name="T105" fmla="*/ 550 h 595"/>
                  <a:gd name="T106" fmla="*/ 770 w 1166"/>
                  <a:gd name="T107" fmla="*/ 518 h 595"/>
                  <a:gd name="T108" fmla="*/ 735 w 1166"/>
                  <a:gd name="T109" fmla="*/ 479 h 595"/>
                  <a:gd name="T110" fmla="*/ 634 w 1166"/>
                  <a:gd name="T111" fmla="*/ 480 h 595"/>
                  <a:gd name="T112" fmla="*/ 244 w 1166"/>
                  <a:gd name="T113" fmla="*/ 462 h 595"/>
                  <a:gd name="T114" fmla="*/ 188 w 1166"/>
                  <a:gd name="T115" fmla="*/ 431 h 595"/>
                  <a:gd name="T116" fmla="*/ 149 w 1166"/>
                  <a:gd name="T117" fmla="*/ 366 h 595"/>
                  <a:gd name="T118" fmla="*/ 48 w 1166"/>
                  <a:gd name="T119" fmla="*/ 291 h 595"/>
                  <a:gd name="T120" fmla="*/ 0 w 1166"/>
                  <a:gd name="T121" fmla="*/ 264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6"/>
                  <a:gd name="T184" fmla="*/ 0 h 595"/>
                  <a:gd name="T185" fmla="*/ 1166 w 1166"/>
                  <a:gd name="T186" fmla="*/ 595 h 5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6" h="595">
                    <a:moveTo>
                      <a:pt x="0" y="264"/>
                    </a:moveTo>
                    <a:lnTo>
                      <a:pt x="0" y="264"/>
                    </a:lnTo>
                    <a:lnTo>
                      <a:pt x="0" y="55"/>
                    </a:lnTo>
                    <a:lnTo>
                      <a:pt x="93" y="82"/>
                    </a:lnTo>
                    <a:lnTo>
                      <a:pt x="88" y="71"/>
                    </a:lnTo>
                    <a:lnTo>
                      <a:pt x="98" y="64"/>
                    </a:lnTo>
                    <a:lnTo>
                      <a:pt x="154" y="42"/>
                    </a:lnTo>
                    <a:lnTo>
                      <a:pt x="110" y="69"/>
                    </a:lnTo>
                    <a:lnTo>
                      <a:pt x="136" y="62"/>
                    </a:lnTo>
                    <a:lnTo>
                      <a:pt x="136" y="67"/>
                    </a:lnTo>
                    <a:lnTo>
                      <a:pt x="183" y="43"/>
                    </a:lnTo>
                    <a:lnTo>
                      <a:pt x="177" y="35"/>
                    </a:lnTo>
                    <a:lnTo>
                      <a:pt x="207" y="64"/>
                    </a:lnTo>
                    <a:lnTo>
                      <a:pt x="227" y="47"/>
                    </a:lnTo>
                    <a:lnTo>
                      <a:pt x="225" y="64"/>
                    </a:lnTo>
                    <a:lnTo>
                      <a:pt x="250" y="52"/>
                    </a:lnTo>
                    <a:lnTo>
                      <a:pt x="319" y="73"/>
                    </a:lnTo>
                    <a:lnTo>
                      <a:pt x="351" y="72"/>
                    </a:lnTo>
                    <a:lnTo>
                      <a:pt x="369" y="85"/>
                    </a:lnTo>
                    <a:lnTo>
                      <a:pt x="347" y="95"/>
                    </a:lnTo>
                    <a:lnTo>
                      <a:pt x="360" y="100"/>
                    </a:lnTo>
                    <a:lnTo>
                      <a:pt x="422" y="94"/>
                    </a:lnTo>
                    <a:lnTo>
                      <a:pt x="450" y="112"/>
                    </a:lnTo>
                    <a:lnTo>
                      <a:pt x="453" y="123"/>
                    </a:lnTo>
                    <a:lnTo>
                      <a:pt x="460" y="116"/>
                    </a:lnTo>
                    <a:lnTo>
                      <a:pt x="450" y="100"/>
                    </a:lnTo>
                    <a:lnTo>
                      <a:pt x="479" y="80"/>
                    </a:lnTo>
                    <a:lnTo>
                      <a:pt x="450" y="93"/>
                    </a:lnTo>
                    <a:lnTo>
                      <a:pt x="440" y="87"/>
                    </a:lnTo>
                    <a:lnTo>
                      <a:pt x="475" y="72"/>
                    </a:lnTo>
                    <a:lnTo>
                      <a:pt x="494" y="93"/>
                    </a:lnTo>
                    <a:lnTo>
                      <a:pt x="515" y="93"/>
                    </a:lnTo>
                    <a:lnTo>
                      <a:pt x="528" y="102"/>
                    </a:lnTo>
                    <a:lnTo>
                      <a:pt x="582" y="100"/>
                    </a:lnTo>
                    <a:lnTo>
                      <a:pt x="580" y="93"/>
                    </a:lnTo>
                    <a:lnTo>
                      <a:pt x="595" y="105"/>
                    </a:lnTo>
                    <a:lnTo>
                      <a:pt x="598" y="95"/>
                    </a:lnTo>
                    <a:lnTo>
                      <a:pt x="586" y="99"/>
                    </a:lnTo>
                    <a:lnTo>
                      <a:pt x="577" y="86"/>
                    </a:lnTo>
                    <a:lnTo>
                      <a:pt x="597" y="85"/>
                    </a:lnTo>
                    <a:lnTo>
                      <a:pt x="605" y="94"/>
                    </a:lnTo>
                    <a:lnTo>
                      <a:pt x="613" y="91"/>
                    </a:lnTo>
                    <a:lnTo>
                      <a:pt x="609" y="106"/>
                    </a:lnTo>
                    <a:lnTo>
                      <a:pt x="624" y="114"/>
                    </a:lnTo>
                    <a:lnTo>
                      <a:pt x="620" y="93"/>
                    </a:lnTo>
                    <a:lnTo>
                      <a:pt x="648" y="81"/>
                    </a:lnTo>
                    <a:lnTo>
                      <a:pt x="640" y="71"/>
                    </a:lnTo>
                    <a:lnTo>
                      <a:pt x="632" y="78"/>
                    </a:lnTo>
                    <a:lnTo>
                      <a:pt x="646" y="61"/>
                    </a:lnTo>
                    <a:lnTo>
                      <a:pt x="607" y="48"/>
                    </a:lnTo>
                    <a:lnTo>
                      <a:pt x="611" y="17"/>
                    </a:lnTo>
                    <a:lnTo>
                      <a:pt x="620" y="18"/>
                    </a:lnTo>
                    <a:lnTo>
                      <a:pt x="625" y="0"/>
                    </a:lnTo>
                    <a:lnTo>
                      <a:pt x="655" y="17"/>
                    </a:lnTo>
                    <a:lnTo>
                      <a:pt x="656" y="29"/>
                    </a:lnTo>
                    <a:lnTo>
                      <a:pt x="676" y="44"/>
                    </a:lnTo>
                    <a:lnTo>
                      <a:pt x="663" y="44"/>
                    </a:lnTo>
                    <a:lnTo>
                      <a:pt x="668" y="49"/>
                    </a:lnTo>
                    <a:lnTo>
                      <a:pt x="661" y="56"/>
                    </a:lnTo>
                    <a:lnTo>
                      <a:pt x="685" y="61"/>
                    </a:lnTo>
                    <a:lnTo>
                      <a:pt x="677" y="64"/>
                    </a:lnTo>
                    <a:lnTo>
                      <a:pt x="692" y="90"/>
                    </a:lnTo>
                    <a:lnTo>
                      <a:pt x="704" y="67"/>
                    </a:lnTo>
                    <a:lnTo>
                      <a:pt x="721" y="76"/>
                    </a:lnTo>
                    <a:lnTo>
                      <a:pt x="726" y="91"/>
                    </a:lnTo>
                    <a:lnTo>
                      <a:pt x="717" y="95"/>
                    </a:lnTo>
                    <a:lnTo>
                      <a:pt x="733" y="114"/>
                    </a:lnTo>
                    <a:lnTo>
                      <a:pt x="743" y="109"/>
                    </a:lnTo>
                    <a:lnTo>
                      <a:pt x="755" y="81"/>
                    </a:lnTo>
                    <a:lnTo>
                      <a:pt x="769" y="78"/>
                    </a:lnTo>
                    <a:lnTo>
                      <a:pt x="758" y="53"/>
                    </a:lnTo>
                    <a:lnTo>
                      <a:pt x="797" y="55"/>
                    </a:lnTo>
                    <a:lnTo>
                      <a:pt x="814" y="69"/>
                    </a:lnTo>
                    <a:lnTo>
                      <a:pt x="807" y="77"/>
                    </a:lnTo>
                    <a:lnTo>
                      <a:pt x="815" y="81"/>
                    </a:lnTo>
                    <a:lnTo>
                      <a:pt x="798" y="85"/>
                    </a:lnTo>
                    <a:lnTo>
                      <a:pt x="813" y="117"/>
                    </a:lnTo>
                    <a:lnTo>
                      <a:pt x="788" y="134"/>
                    </a:lnTo>
                    <a:lnTo>
                      <a:pt x="779" y="126"/>
                    </a:lnTo>
                    <a:lnTo>
                      <a:pt x="783" y="137"/>
                    </a:lnTo>
                    <a:lnTo>
                      <a:pt x="743" y="129"/>
                    </a:lnTo>
                    <a:lnTo>
                      <a:pt x="751" y="140"/>
                    </a:lnTo>
                    <a:lnTo>
                      <a:pt x="735" y="156"/>
                    </a:lnTo>
                    <a:lnTo>
                      <a:pt x="695" y="143"/>
                    </a:lnTo>
                    <a:lnTo>
                      <a:pt x="710" y="156"/>
                    </a:lnTo>
                    <a:lnTo>
                      <a:pt x="739" y="159"/>
                    </a:lnTo>
                    <a:lnTo>
                      <a:pt x="719" y="185"/>
                    </a:lnTo>
                    <a:lnTo>
                      <a:pt x="698" y="183"/>
                    </a:lnTo>
                    <a:lnTo>
                      <a:pt x="688" y="197"/>
                    </a:lnTo>
                    <a:lnTo>
                      <a:pt x="650" y="185"/>
                    </a:lnTo>
                    <a:lnTo>
                      <a:pt x="685" y="197"/>
                    </a:lnTo>
                    <a:lnTo>
                      <a:pt x="689" y="208"/>
                    </a:lnTo>
                    <a:lnTo>
                      <a:pt x="663" y="212"/>
                    </a:lnTo>
                    <a:lnTo>
                      <a:pt x="668" y="215"/>
                    </a:lnTo>
                    <a:lnTo>
                      <a:pt x="661" y="216"/>
                    </a:lnTo>
                    <a:lnTo>
                      <a:pt x="661" y="226"/>
                    </a:lnTo>
                    <a:lnTo>
                      <a:pt x="633" y="241"/>
                    </a:lnTo>
                    <a:lnTo>
                      <a:pt x="627" y="289"/>
                    </a:lnTo>
                    <a:lnTo>
                      <a:pt x="638" y="300"/>
                    </a:lnTo>
                    <a:lnTo>
                      <a:pt x="653" y="293"/>
                    </a:lnTo>
                    <a:lnTo>
                      <a:pt x="659" y="330"/>
                    </a:lnTo>
                    <a:lnTo>
                      <a:pt x="681" y="322"/>
                    </a:lnTo>
                    <a:lnTo>
                      <a:pt x="707" y="333"/>
                    </a:lnTo>
                    <a:lnTo>
                      <a:pt x="759" y="359"/>
                    </a:lnTo>
                    <a:lnTo>
                      <a:pt x="755" y="370"/>
                    </a:lnTo>
                    <a:lnTo>
                      <a:pt x="761" y="362"/>
                    </a:lnTo>
                    <a:lnTo>
                      <a:pt x="800" y="364"/>
                    </a:lnTo>
                    <a:lnTo>
                      <a:pt x="800" y="404"/>
                    </a:lnTo>
                    <a:lnTo>
                      <a:pt x="812" y="417"/>
                    </a:lnTo>
                    <a:lnTo>
                      <a:pt x="803" y="420"/>
                    </a:lnTo>
                    <a:lnTo>
                      <a:pt x="823" y="427"/>
                    </a:lnTo>
                    <a:lnTo>
                      <a:pt x="817" y="440"/>
                    </a:lnTo>
                    <a:lnTo>
                      <a:pt x="836" y="439"/>
                    </a:lnTo>
                    <a:lnTo>
                      <a:pt x="862" y="418"/>
                    </a:lnTo>
                    <a:lnTo>
                      <a:pt x="851" y="413"/>
                    </a:lnTo>
                    <a:lnTo>
                      <a:pt x="836" y="375"/>
                    </a:lnTo>
                    <a:lnTo>
                      <a:pt x="885" y="342"/>
                    </a:lnTo>
                    <a:lnTo>
                      <a:pt x="877" y="342"/>
                    </a:lnTo>
                    <a:lnTo>
                      <a:pt x="867" y="303"/>
                    </a:lnTo>
                    <a:lnTo>
                      <a:pt x="849" y="293"/>
                    </a:lnTo>
                    <a:lnTo>
                      <a:pt x="872" y="277"/>
                    </a:lnTo>
                    <a:lnTo>
                      <a:pt x="864" y="269"/>
                    </a:lnTo>
                    <a:lnTo>
                      <a:pt x="868" y="255"/>
                    </a:lnTo>
                    <a:lnTo>
                      <a:pt x="858" y="252"/>
                    </a:lnTo>
                    <a:lnTo>
                      <a:pt x="868" y="238"/>
                    </a:lnTo>
                    <a:lnTo>
                      <a:pt x="857" y="229"/>
                    </a:lnTo>
                    <a:lnTo>
                      <a:pt x="863" y="216"/>
                    </a:lnTo>
                    <a:lnTo>
                      <a:pt x="900" y="225"/>
                    </a:lnTo>
                    <a:lnTo>
                      <a:pt x="916" y="218"/>
                    </a:lnTo>
                    <a:lnTo>
                      <a:pt x="947" y="238"/>
                    </a:lnTo>
                    <a:lnTo>
                      <a:pt x="947" y="246"/>
                    </a:lnTo>
                    <a:lnTo>
                      <a:pt x="974" y="248"/>
                    </a:lnTo>
                    <a:lnTo>
                      <a:pt x="977" y="267"/>
                    </a:lnTo>
                    <a:lnTo>
                      <a:pt x="953" y="268"/>
                    </a:lnTo>
                    <a:lnTo>
                      <a:pt x="973" y="271"/>
                    </a:lnTo>
                    <a:lnTo>
                      <a:pt x="980" y="283"/>
                    </a:lnTo>
                    <a:lnTo>
                      <a:pt x="958" y="300"/>
                    </a:lnTo>
                    <a:lnTo>
                      <a:pt x="990" y="292"/>
                    </a:lnTo>
                    <a:lnTo>
                      <a:pt x="992" y="306"/>
                    </a:lnTo>
                    <a:lnTo>
                      <a:pt x="978" y="312"/>
                    </a:lnTo>
                    <a:lnTo>
                      <a:pt x="998" y="297"/>
                    </a:lnTo>
                    <a:lnTo>
                      <a:pt x="1000" y="307"/>
                    </a:lnTo>
                    <a:lnTo>
                      <a:pt x="1018" y="292"/>
                    </a:lnTo>
                    <a:lnTo>
                      <a:pt x="1022" y="300"/>
                    </a:lnTo>
                    <a:lnTo>
                      <a:pt x="1035" y="279"/>
                    </a:lnTo>
                    <a:lnTo>
                      <a:pt x="1030" y="275"/>
                    </a:lnTo>
                    <a:lnTo>
                      <a:pt x="1045" y="264"/>
                    </a:lnTo>
                    <a:lnTo>
                      <a:pt x="1061" y="285"/>
                    </a:lnTo>
                    <a:lnTo>
                      <a:pt x="1047" y="291"/>
                    </a:lnTo>
                    <a:lnTo>
                      <a:pt x="1062" y="288"/>
                    </a:lnTo>
                    <a:lnTo>
                      <a:pt x="1068" y="297"/>
                    </a:lnTo>
                    <a:lnTo>
                      <a:pt x="1058" y="300"/>
                    </a:lnTo>
                    <a:lnTo>
                      <a:pt x="1071" y="301"/>
                    </a:lnTo>
                    <a:lnTo>
                      <a:pt x="1062" y="308"/>
                    </a:lnTo>
                    <a:lnTo>
                      <a:pt x="1072" y="306"/>
                    </a:lnTo>
                    <a:lnTo>
                      <a:pt x="1079" y="316"/>
                    </a:lnTo>
                    <a:lnTo>
                      <a:pt x="1074" y="320"/>
                    </a:lnTo>
                    <a:lnTo>
                      <a:pt x="1088" y="328"/>
                    </a:lnTo>
                    <a:lnTo>
                      <a:pt x="1066" y="336"/>
                    </a:lnTo>
                    <a:lnTo>
                      <a:pt x="1082" y="336"/>
                    </a:lnTo>
                    <a:lnTo>
                      <a:pt x="1079" y="344"/>
                    </a:lnTo>
                    <a:lnTo>
                      <a:pt x="1102" y="351"/>
                    </a:lnTo>
                    <a:lnTo>
                      <a:pt x="1110" y="369"/>
                    </a:lnTo>
                    <a:lnTo>
                      <a:pt x="1118" y="362"/>
                    </a:lnTo>
                    <a:lnTo>
                      <a:pt x="1142" y="375"/>
                    </a:lnTo>
                    <a:lnTo>
                      <a:pt x="1091" y="390"/>
                    </a:lnTo>
                    <a:lnTo>
                      <a:pt x="1102" y="399"/>
                    </a:lnTo>
                    <a:lnTo>
                      <a:pt x="1144" y="381"/>
                    </a:lnTo>
                    <a:lnTo>
                      <a:pt x="1144" y="396"/>
                    </a:lnTo>
                    <a:lnTo>
                      <a:pt x="1163" y="393"/>
                    </a:lnTo>
                    <a:lnTo>
                      <a:pt x="1165" y="400"/>
                    </a:lnTo>
                    <a:lnTo>
                      <a:pt x="1156" y="400"/>
                    </a:lnTo>
                    <a:lnTo>
                      <a:pt x="1165" y="418"/>
                    </a:lnTo>
                    <a:lnTo>
                      <a:pt x="1106" y="453"/>
                    </a:lnTo>
                    <a:lnTo>
                      <a:pt x="1021" y="453"/>
                    </a:lnTo>
                    <a:lnTo>
                      <a:pt x="985" y="477"/>
                    </a:lnTo>
                    <a:lnTo>
                      <a:pt x="955" y="513"/>
                    </a:lnTo>
                    <a:lnTo>
                      <a:pt x="985" y="486"/>
                    </a:lnTo>
                    <a:lnTo>
                      <a:pt x="1031" y="470"/>
                    </a:lnTo>
                    <a:lnTo>
                      <a:pt x="1047" y="482"/>
                    </a:lnTo>
                    <a:lnTo>
                      <a:pt x="1017" y="492"/>
                    </a:lnTo>
                    <a:lnTo>
                      <a:pt x="1041" y="497"/>
                    </a:lnTo>
                    <a:lnTo>
                      <a:pt x="1035" y="508"/>
                    </a:lnTo>
                    <a:lnTo>
                      <a:pt x="1053" y="527"/>
                    </a:lnTo>
                    <a:lnTo>
                      <a:pt x="1089" y="535"/>
                    </a:lnTo>
                    <a:lnTo>
                      <a:pt x="1098" y="510"/>
                    </a:lnTo>
                    <a:lnTo>
                      <a:pt x="1098" y="525"/>
                    </a:lnTo>
                    <a:lnTo>
                      <a:pt x="1108" y="523"/>
                    </a:lnTo>
                    <a:lnTo>
                      <a:pt x="1091" y="539"/>
                    </a:lnTo>
                    <a:lnTo>
                      <a:pt x="1049" y="550"/>
                    </a:lnTo>
                    <a:lnTo>
                      <a:pt x="1034" y="568"/>
                    </a:lnTo>
                    <a:lnTo>
                      <a:pt x="1022" y="552"/>
                    </a:lnTo>
                    <a:lnTo>
                      <a:pt x="1062" y="537"/>
                    </a:lnTo>
                    <a:lnTo>
                      <a:pt x="1041" y="538"/>
                    </a:lnTo>
                    <a:lnTo>
                      <a:pt x="1045" y="527"/>
                    </a:lnTo>
                    <a:lnTo>
                      <a:pt x="1010" y="540"/>
                    </a:lnTo>
                    <a:lnTo>
                      <a:pt x="1000" y="532"/>
                    </a:lnTo>
                    <a:lnTo>
                      <a:pt x="1000" y="510"/>
                    </a:lnTo>
                    <a:lnTo>
                      <a:pt x="977" y="503"/>
                    </a:lnTo>
                    <a:lnTo>
                      <a:pt x="960" y="539"/>
                    </a:lnTo>
                    <a:lnTo>
                      <a:pt x="891" y="552"/>
                    </a:lnTo>
                    <a:lnTo>
                      <a:pt x="843" y="566"/>
                    </a:lnTo>
                    <a:lnTo>
                      <a:pt x="835" y="572"/>
                    </a:lnTo>
                    <a:lnTo>
                      <a:pt x="846" y="574"/>
                    </a:lnTo>
                    <a:lnTo>
                      <a:pt x="849" y="579"/>
                    </a:lnTo>
                    <a:lnTo>
                      <a:pt x="791" y="594"/>
                    </a:lnTo>
                    <a:lnTo>
                      <a:pt x="794" y="587"/>
                    </a:lnTo>
                    <a:lnTo>
                      <a:pt x="798" y="582"/>
                    </a:lnTo>
                    <a:lnTo>
                      <a:pt x="800" y="576"/>
                    </a:lnTo>
                    <a:lnTo>
                      <a:pt x="809" y="571"/>
                    </a:lnTo>
                    <a:lnTo>
                      <a:pt x="810" y="539"/>
                    </a:lnTo>
                    <a:lnTo>
                      <a:pt x="820" y="550"/>
                    </a:lnTo>
                    <a:lnTo>
                      <a:pt x="837" y="546"/>
                    </a:lnTo>
                    <a:lnTo>
                      <a:pt x="823" y="527"/>
                    </a:lnTo>
                    <a:lnTo>
                      <a:pt x="773" y="518"/>
                    </a:lnTo>
                    <a:lnTo>
                      <a:pt x="770" y="518"/>
                    </a:lnTo>
                    <a:lnTo>
                      <a:pt x="765" y="493"/>
                    </a:lnTo>
                    <a:lnTo>
                      <a:pt x="755" y="495"/>
                    </a:lnTo>
                    <a:lnTo>
                      <a:pt x="746" y="480"/>
                    </a:lnTo>
                    <a:lnTo>
                      <a:pt x="735" y="479"/>
                    </a:lnTo>
                    <a:lnTo>
                      <a:pt x="735" y="488"/>
                    </a:lnTo>
                    <a:lnTo>
                      <a:pt x="722" y="475"/>
                    </a:lnTo>
                    <a:lnTo>
                      <a:pt x="699" y="493"/>
                    </a:lnTo>
                    <a:lnTo>
                      <a:pt x="634" y="480"/>
                    </a:lnTo>
                    <a:lnTo>
                      <a:pt x="626" y="468"/>
                    </a:lnTo>
                    <a:lnTo>
                      <a:pt x="625" y="476"/>
                    </a:lnTo>
                    <a:lnTo>
                      <a:pt x="249" y="476"/>
                    </a:lnTo>
                    <a:lnTo>
                      <a:pt x="244" y="462"/>
                    </a:lnTo>
                    <a:lnTo>
                      <a:pt x="224" y="458"/>
                    </a:lnTo>
                    <a:lnTo>
                      <a:pt x="225" y="449"/>
                    </a:lnTo>
                    <a:lnTo>
                      <a:pt x="183" y="437"/>
                    </a:lnTo>
                    <a:lnTo>
                      <a:pt x="188" y="431"/>
                    </a:lnTo>
                    <a:lnTo>
                      <a:pt x="178" y="414"/>
                    </a:lnTo>
                    <a:lnTo>
                      <a:pt x="168" y="413"/>
                    </a:lnTo>
                    <a:lnTo>
                      <a:pt x="145" y="377"/>
                    </a:lnTo>
                    <a:lnTo>
                      <a:pt x="149" y="366"/>
                    </a:lnTo>
                    <a:lnTo>
                      <a:pt x="150" y="347"/>
                    </a:lnTo>
                    <a:lnTo>
                      <a:pt x="124" y="336"/>
                    </a:lnTo>
                    <a:lnTo>
                      <a:pt x="76" y="273"/>
                    </a:lnTo>
                    <a:lnTo>
                      <a:pt x="48" y="291"/>
                    </a:lnTo>
                    <a:lnTo>
                      <a:pt x="41" y="283"/>
                    </a:lnTo>
                    <a:lnTo>
                      <a:pt x="39" y="281"/>
                    </a:lnTo>
                    <a:lnTo>
                      <a:pt x="26" y="264"/>
                    </a:lnTo>
                    <a:lnTo>
                      <a:pt x="0" y="264"/>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59" name="Freeform 45"/>
              <p:cNvSpPr>
                <a:spLocks/>
              </p:cNvSpPr>
              <p:nvPr/>
            </p:nvSpPr>
            <p:spPr bwMode="auto">
              <a:xfrm>
                <a:off x="1330" y="2676"/>
                <a:ext cx="69" cy="40"/>
              </a:xfrm>
              <a:custGeom>
                <a:avLst/>
                <a:gdLst>
                  <a:gd name="T0" fmla="*/ 0 w 69"/>
                  <a:gd name="T1" fmla="*/ 0 h 40"/>
                  <a:gd name="T2" fmla="*/ 0 w 69"/>
                  <a:gd name="T3" fmla="*/ 0 h 40"/>
                  <a:gd name="T4" fmla="*/ 37 w 69"/>
                  <a:gd name="T5" fmla="*/ 8 h 40"/>
                  <a:gd name="T6" fmla="*/ 68 w 69"/>
                  <a:gd name="T7" fmla="*/ 39 h 40"/>
                  <a:gd name="T8" fmla="*/ 50 w 69"/>
                  <a:gd name="T9" fmla="*/ 33 h 40"/>
                  <a:gd name="T10" fmla="*/ 0 w 69"/>
                  <a:gd name="T11" fmla="*/ 0 h 40"/>
                  <a:gd name="T12" fmla="*/ 0 w 69"/>
                  <a:gd name="T13" fmla="*/ 0 h 40"/>
                  <a:gd name="T14" fmla="*/ 0 60000 65536"/>
                  <a:gd name="T15" fmla="*/ 0 60000 65536"/>
                  <a:gd name="T16" fmla="*/ 0 60000 65536"/>
                  <a:gd name="T17" fmla="*/ 0 60000 65536"/>
                  <a:gd name="T18" fmla="*/ 0 60000 65536"/>
                  <a:gd name="T19" fmla="*/ 0 60000 65536"/>
                  <a:gd name="T20" fmla="*/ 0 60000 65536"/>
                  <a:gd name="T21" fmla="*/ 0 w 69"/>
                  <a:gd name="T22" fmla="*/ 0 h 40"/>
                  <a:gd name="T23" fmla="*/ 69 w 6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0">
                    <a:moveTo>
                      <a:pt x="0" y="0"/>
                    </a:moveTo>
                    <a:lnTo>
                      <a:pt x="0" y="0"/>
                    </a:lnTo>
                    <a:lnTo>
                      <a:pt x="37" y="8"/>
                    </a:lnTo>
                    <a:lnTo>
                      <a:pt x="68" y="39"/>
                    </a:lnTo>
                    <a:lnTo>
                      <a:pt x="50" y="33"/>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60" name="Freeform 259"/>
              <p:cNvSpPr>
                <a:spLocks/>
              </p:cNvSpPr>
              <p:nvPr/>
            </p:nvSpPr>
            <p:spPr bwMode="auto">
              <a:xfrm>
                <a:off x="1362" y="2165"/>
                <a:ext cx="144" cy="89"/>
              </a:xfrm>
              <a:custGeom>
                <a:avLst/>
                <a:gdLst>
                  <a:gd name="T0" fmla="*/ 0 w 144"/>
                  <a:gd name="T1" fmla="*/ 66 h 89"/>
                  <a:gd name="T2" fmla="*/ 0 w 144"/>
                  <a:gd name="T3" fmla="*/ 66 h 89"/>
                  <a:gd name="T4" fmla="*/ 6 w 144"/>
                  <a:gd name="T5" fmla="*/ 55 h 89"/>
                  <a:gd name="T6" fmla="*/ 27 w 144"/>
                  <a:gd name="T7" fmla="*/ 18 h 89"/>
                  <a:gd name="T8" fmla="*/ 17 w 144"/>
                  <a:gd name="T9" fmla="*/ 3 h 89"/>
                  <a:gd name="T10" fmla="*/ 61 w 144"/>
                  <a:gd name="T11" fmla="*/ 0 h 89"/>
                  <a:gd name="T12" fmla="*/ 92 w 144"/>
                  <a:gd name="T13" fmla="*/ 14 h 89"/>
                  <a:gd name="T14" fmla="*/ 112 w 144"/>
                  <a:gd name="T15" fmla="*/ 6 h 89"/>
                  <a:gd name="T16" fmla="*/ 143 w 144"/>
                  <a:gd name="T17" fmla="*/ 27 h 89"/>
                  <a:gd name="T18" fmla="*/ 77 w 144"/>
                  <a:gd name="T19" fmla="*/ 59 h 89"/>
                  <a:gd name="T20" fmla="*/ 72 w 144"/>
                  <a:gd name="T21" fmla="*/ 79 h 89"/>
                  <a:gd name="T22" fmla="*/ 39 w 144"/>
                  <a:gd name="T23" fmla="*/ 88 h 89"/>
                  <a:gd name="T24" fmla="*/ 25 w 144"/>
                  <a:gd name="T25" fmla="*/ 73 h 89"/>
                  <a:gd name="T26" fmla="*/ 0 w 144"/>
                  <a:gd name="T27" fmla="*/ 66 h 89"/>
                  <a:gd name="T28" fmla="*/ 0 w 144"/>
                  <a:gd name="T29" fmla="*/ 6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9"/>
                  <a:gd name="T47" fmla="*/ 144 w 144"/>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9">
                    <a:moveTo>
                      <a:pt x="0" y="66"/>
                    </a:moveTo>
                    <a:lnTo>
                      <a:pt x="0" y="66"/>
                    </a:lnTo>
                    <a:lnTo>
                      <a:pt x="6" y="55"/>
                    </a:lnTo>
                    <a:lnTo>
                      <a:pt x="27" y="18"/>
                    </a:lnTo>
                    <a:lnTo>
                      <a:pt x="17" y="3"/>
                    </a:lnTo>
                    <a:lnTo>
                      <a:pt x="61" y="0"/>
                    </a:lnTo>
                    <a:lnTo>
                      <a:pt x="92" y="14"/>
                    </a:lnTo>
                    <a:lnTo>
                      <a:pt x="112" y="6"/>
                    </a:lnTo>
                    <a:lnTo>
                      <a:pt x="143" y="27"/>
                    </a:lnTo>
                    <a:lnTo>
                      <a:pt x="77" y="59"/>
                    </a:lnTo>
                    <a:lnTo>
                      <a:pt x="72" y="79"/>
                    </a:lnTo>
                    <a:lnTo>
                      <a:pt x="39" y="88"/>
                    </a:lnTo>
                    <a:lnTo>
                      <a:pt x="25" y="73"/>
                    </a:lnTo>
                    <a:lnTo>
                      <a:pt x="0" y="66"/>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1" name="Freeform 260"/>
              <p:cNvSpPr>
                <a:spLocks/>
              </p:cNvSpPr>
              <p:nvPr/>
            </p:nvSpPr>
            <p:spPr bwMode="auto">
              <a:xfrm>
                <a:off x="1403" y="2082"/>
                <a:ext cx="101" cy="51"/>
              </a:xfrm>
              <a:custGeom>
                <a:avLst/>
                <a:gdLst>
                  <a:gd name="T0" fmla="*/ 0 w 101"/>
                  <a:gd name="T1" fmla="*/ 38 h 51"/>
                  <a:gd name="T2" fmla="*/ 0 w 101"/>
                  <a:gd name="T3" fmla="*/ 38 h 51"/>
                  <a:gd name="T4" fmla="*/ 23 w 101"/>
                  <a:gd name="T5" fmla="*/ 45 h 51"/>
                  <a:gd name="T6" fmla="*/ 29 w 101"/>
                  <a:gd name="T7" fmla="*/ 37 h 51"/>
                  <a:gd name="T8" fmla="*/ 34 w 101"/>
                  <a:gd name="T9" fmla="*/ 50 h 51"/>
                  <a:gd name="T10" fmla="*/ 45 w 101"/>
                  <a:gd name="T11" fmla="*/ 45 h 51"/>
                  <a:gd name="T12" fmla="*/ 43 w 101"/>
                  <a:gd name="T13" fmla="*/ 33 h 51"/>
                  <a:gd name="T14" fmla="*/ 54 w 101"/>
                  <a:gd name="T15" fmla="*/ 39 h 51"/>
                  <a:gd name="T16" fmla="*/ 60 w 101"/>
                  <a:gd name="T17" fmla="*/ 21 h 51"/>
                  <a:gd name="T18" fmla="*/ 69 w 101"/>
                  <a:gd name="T19" fmla="*/ 20 h 51"/>
                  <a:gd name="T20" fmla="*/ 72 w 101"/>
                  <a:gd name="T21" fmla="*/ 37 h 51"/>
                  <a:gd name="T22" fmla="*/ 94 w 101"/>
                  <a:gd name="T23" fmla="*/ 24 h 51"/>
                  <a:gd name="T24" fmla="*/ 87 w 101"/>
                  <a:gd name="T25" fmla="*/ 10 h 51"/>
                  <a:gd name="T26" fmla="*/ 100 w 101"/>
                  <a:gd name="T27" fmla="*/ 7 h 51"/>
                  <a:gd name="T28" fmla="*/ 86 w 101"/>
                  <a:gd name="T29" fmla="*/ 0 h 51"/>
                  <a:gd name="T30" fmla="*/ 50 w 101"/>
                  <a:gd name="T31" fmla="*/ 7 h 51"/>
                  <a:gd name="T32" fmla="*/ 0 w 101"/>
                  <a:gd name="T33" fmla="*/ 38 h 51"/>
                  <a:gd name="T34" fmla="*/ 0 w 101"/>
                  <a:gd name="T35" fmla="*/ 38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51"/>
                  <a:gd name="T56" fmla="*/ 101 w 101"/>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51">
                    <a:moveTo>
                      <a:pt x="0" y="38"/>
                    </a:moveTo>
                    <a:lnTo>
                      <a:pt x="0" y="38"/>
                    </a:lnTo>
                    <a:lnTo>
                      <a:pt x="23" y="45"/>
                    </a:lnTo>
                    <a:lnTo>
                      <a:pt x="29" y="37"/>
                    </a:lnTo>
                    <a:lnTo>
                      <a:pt x="34" y="50"/>
                    </a:lnTo>
                    <a:lnTo>
                      <a:pt x="45" y="45"/>
                    </a:lnTo>
                    <a:lnTo>
                      <a:pt x="43" y="33"/>
                    </a:lnTo>
                    <a:lnTo>
                      <a:pt x="54" y="39"/>
                    </a:lnTo>
                    <a:lnTo>
                      <a:pt x="60" y="21"/>
                    </a:lnTo>
                    <a:lnTo>
                      <a:pt x="69" y="20"/>
                    </a:lnTo>
                    <a:lnTo>
                      <a:pt x="72" y="37"/>
                    </a:lnTo>
                    <a:lnTo>
                      <a:pt x="94" y="24"/>
                    </a:lnTo>
                    <a:lnTo>
                      <a:pt x="87" y="10"/>
                    </a:lnTo>
                    <a:lnTo>
                      <a:pt x="100" y="7"/>
                    </a:lnTo>
                    <a:lnTo>
                      <a:pt x="86" y="0"/>
                    </a:lnTo>
                    <a:lnTo>
                      <a:pt x="50" y="7"/>
                    </a:lnTo>
                    <a:lnTo>
                      <a:pt x="0" y="38"/>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2" name="Freeform 261"/>
              <p:cNvSpPr>
                <a:spLocks/>
              </p:cNvSpPr>
              <p:nvPr/>
            </p:nvSpPr>
            <p:spPr bwMode="auto">
              <a:xfrm>
                <a:off x="1457" y="2196"/>
                <a:ext cx="247" cy="122"/>
              </a:xfrm>
              <a:custGeom>
                <a:avLst/>
                <a:gdLst>
                  <a:gd name="T0" fmla="*/ 0 w 247"/>
                  <a:gd name="T1" fmla="*/ 39 h 122"/>
                  <a:gd name="T2" fmla="*/ 0 w 247"/>
                  <a:gd name="T3" fmla="*/ 39 h 122"/>
                  <a:gd name="T4" fmla="*/ 12 w 247"/>
                  <a:gd name="T5" fmla="*/ 29 h 122"/>
                  <a:gd name="T6" fmla="*/ 6 w 247"/>
                  <a:gd name="T7" fmla="*/ 24 h 122"/>
                  <a:gd name="T8" fmla="*/ 35 w 247"/>
                  <a:gd name="T9" fmla="*/ 7 h 122"/>
                  <a:gd name="T10" fmla="*/ 59 w 247"/>
                  <a:gd name="T11" fmla="*/ 0 h 122"/>
                  <a:gd name="T12" fmla="*/ 67 w 247"/>
                  <a:gd name="T13" fmla="*/ 13 h 122"/>
                  <a:gd name="T14" fmla="*/ 59 w 247"/>
                  <a:gd name="T15" fmla="*/ 20 h 122"/>
                  <a:gd name="T16" fmla="*/ 81 w 247"/>
                  <a:gd name="T17" fmla="*/ 10 h 122"/>
                  <a:gd name="T18" fmla="*/ 105 w 247"/>
                  <a:gd name="T19" fmla="*/ 18 h 122"/>
                  <a:gd name="T20" fmla="*/ 96 w 247"/>
                  <a:gd name="T21" fmla="*/ 27 h 122"/>
                  <a:gd name="T22" fmla="*/ 124 w 247"/>
                  <a:gd name="T23" fmla="*/ 21 h 122"/>
                  <a:gd name="T24" fmla="*/ 116 w 247"/>
                  <a:gd name="T25" fmla="*/ 11 h 122"/>
                  <a:gd name="T26" fmla="*/ 127 w 247"/>
                  <a:gd name="T27" fmla="*/ 12 h 122"/>
                  <a:gd name="T28" fmla="*/ 149 w 247"/>
                  <a:gd name="T29" fmla="*/ 44 h 122"/>
                  <a:gd name="T30" fmla="*/ 157 w 247"/>
                  <a:gd name="T31" fmla="*/ 37 h 122"/>
                  <a:gd name="T32" fmla="*/ 148 w 247"/>
                  <a:gd name="T33" fmla="*/ 1 h 122"/>
                  <a:gd name="T34" fmla="*/ 166 w 247"/>
                  <a:gd name="T35" fmla="*/ 2 h 122"/>
                  <a:gd name="T36" fmla="*/ 186 w 247"/>
                  <a:gd name="T37" fmla="*/ 14 h 122"/>
                  <a:gd name="T38" fmla="*/ 197 w 247"/>
                  <a:gd name="T39" fmla="*/ 58 h 122"/>
                  <a:gd name="T40" fmla="*/ 246 w 247"/>
                  <a:gd name="T41" fmla="*/ 80 h 122"/>
                  <a:gd name="T42" fmla="*/ 245 w 247"/>
                  <a:gd name="T43" fmla="*/ 91 h 122"/>
                  <a:gd name="T44" fmla="*/ 232 w 247"/>
                  <a:gd name="T45" fmla="*/ 86 h 122"/>
                  <a:gd name="T46" fmla="*/ 217 w 247"/>
                  <a:gd name="T47" fmla="*/ 94 h 122"/>
                  <a:gd name="T48" fmla="*/ 238 w 247"/>
                  <a:gd name="T49" fmla="*/ 104 h 122"/>
                  <a:gd name="T50" fmla="*/ 219 w 247"/>
                  <a:gd name="T51" fmla="*/ 114 h 122"/>
                  <a:gd name="T52" fmla="*/ 187 w 247"/>
                  <a:gd name="T53" fmla="*/ 109 h 122"/>
                  <a:gd name="T54" fmla="*/ 169 w 247"/>
                  <a:gd name="T55" fmla="*/ 97 h 122"/>
                  <a:gd name="T56" fmla="*/ 128 w 247"/>
                  <a:gd name="T57" fmla="*/ 117 h 122"/>
                  <a:gd name="T58" fmla="*/ 78 w 247"/>
                  <a:gd name="T59" fmla="*/ 121 h 122"/>
                  <a:gd name="T60" fmla="*/ 68 w 247"/>
                  <a:gd name="T61" fmla="*/ 102 h 122"/>
                  <a:gd name="T62" fmla="*/ 40 w 247"/>
                  <a:gd name="T63" fmla="*/ 100 h 122"/>
                  <a:gd name="T64" fmla="*/ 22 w 247"/>
                  <a:gd name="T65" fmla="*/ 84 h 122"/>
                  <a:gd name="T66" fmla="*/ 93 w 247"/>
                  <a:gd name="T67" fmla="*/ 74 h 122"/>
                  <a:gd name="T68" fmla="*/ 19 w 247"/>
                  <a:gd name="T69" fmla="*/ 69 h 122"/>
                  <a:gd name="T70" fmla="*/ 9 w 247"/>
                  <a:gd name="T71" fmla="*/ 59 h 122"/>
                  <a:gd name="T72" fmla="*/ 47 w 247"/>
                  <a:gd name="T73" fmla="*/ 48 h 122"/>
                  <a:gd name="T74" fmla="*/ 12 w 247"/>
                  <a:gd name="T75" fmla="*/ 49 h 122"/>
                  <a:gd name="T76" fmla="*/ 15 w 247"/>
                  <a:gd name="T77" fmla="*/ 44 h 122"/>
                  <a:gd name="T78" fmla="*/ 0 w 247"/>
                  <a:gd name="T79" fmla="*/ 39 h 122"/>
                  <a:gd name="T80" fmla="*/ 0 w 247"/>
                  <a:gd name="T81" fmla="*/ 39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7"/>
                  <a:gd name="T124" fmla="*/ 0 h 122"/>
                  <a:gd name="T125" fmla="*/ 247 w 247"/>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7" h="122">
                    <a:moveTo>
                      <a:pt x="0" y="39"/>
                    </a:moveTo>
                    <a:lnTo>
                      <a:pt x="0" y="39"/>
                    </a:lnTo>
                    <a:lnTo>
                      <a:pt x="12" y="29"/>
                    </a:lnTo>
                    <a:lnTo>
                      <a:pt x="6" y="24"/>
                    </a:lnTo>
                    <a:lnTo>
                      <a:pt x="35" y="7"/>
                    </a:lnTo>
                    <a:lnTo>
                      <a:pt x="59" y="0"/>
                    </a:lnTo>
                    <a:lnTo>
                      <a:pt x="67" y="13"/>
                    </a:lnTo>
                    <a:lnTo>
                      <a:pt x="59" y="20"/>
                    </a:lnTo>
                    <a:lnTo>
                      <a:pt x="81" y="10"/>
                    </a:lnTo>
                    <a:lnTo>
                      <a:pt x="105" y="18"/>
                    </a:lnTo>
                    <a:lnTo>
                      <a:pt x="96" y="27"/>
                    </a:lnTo>
                    <a:lnTo>
                      <a:pt x="124" y="21"/>
                    </a:lnTo>
                    <a:lnTo>
                      <a:pt x="116" y="11"/>
                    </a:lnTo>
                    <a:lnTo>
                      <a:pt x="127" y="12"/>
                    </a:lnTo>
                    <a:lnTo>
                      <a:pt x="149" y="44"/>
                    </a:lnTo>
                    <a:lnTo>
                      <a:pt x="157" y="37"/>
                    </a:lnTo>
                    <a:lnTo>
                      <a:pt x="148" y="1"/>
                    </a:lnTo>
                    <a:lnTo>
                      <a:pt x="166" y="2"/>
                    </a:lnTo>
                    <a:lnTo>
                      <a:pt x="186" y="14"/>
                    </a:lnTo>
                    <a:lnTo>
                      <a:pt x="197" y="58"/>
                    </a:lnTo>
                    <a:lnTo>
                      <a:pt x="246" y="80"/>
                    </a:lnTo>
                    <a:lnTo>
                      <a:pt x="245" y="91"/>
                    </a:lnTo>
                    <a:lnTo>
                      <a:pt x="232" y="86"/>
                    </a:lnTo>
                    <a:lnTo>
                      <a:pt x="217" y="94"/>
                    </a:lnTo>
                    <a:lnTo>
                      <a:pt x="238" y="104"/>
                    </a:lnTo>
                    <a:lnTo>
                      <a:pt x="219" y="114"/>
                    </a:lnTo>
                    <a:lnTo>
                      <a:pt x="187" y="109"/>
                    </a:lnTo>
                    <a:lnTo>
                      <a:pt x="169" y="97"/>
                    </a:lnTo>
                    <a:lnTo>
                      <a:pt x="128" y="117"/>
                    </a:lnTo>
                    <a:lnTo>
                      <a:pt x="78" y="121"/>
                    </a:lnTo>
                    <a:lnTo>
                      <a:pt x="68" y="102"/>
                    </a:lnTo>
                    <a:lnTo>
                      <a:pt x="40" y="100"/>
                    </a:lnTo>
                    <a:lnTo>
                      <a:pt x="22" y="84"/>
                    </a:lnTo>
                    <a:lnTo>
                      <a:pt x="93" y="74"/>
                    </a:lnTo>
                    <a:lnTo>
                      <a:pt x="19" y="69"/>
                    </a:lnTo>
                    <a:lnTo>
                      <a:pt x="9" y="59"/>
                    </a:lnTo>
                    <a:lnTo>
                      <a:pt x="47" y="48"/>
                    </a:lnTo>
                    <a:lnTo>
                      <a:pt x="12" y="49"/>
                    </a:lnTo>
                    <a:lnTo>
                      <a:pt x="15" y="44"/>
                    </a:lnTo>
                    <a:lnTo>
                      <a:pt x="0" y="39"/>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3" name="Freeform 262"/>
              <p:cNvSpPr>
                <a:spLocks/>
              </p:cNvSpPr>
              <p:nvPr/>
            </p:nvSpPr>
            <p:spPr bwMode="auto">
              <a:xfrm>
                <a:off x="1475" y="2101"/>
                <a:ext cx="168" cy="68"/>
              </a:xfrm>
              <a:custGeom>
                <a:avLst/>
                <a:gdLst>
                  <a:gd name="T0" fmla="*/ 0 w 168"/>
                  <a:gd name="T1" fmla="*/ 44 h 68"/>
                  <a:gd name="T2" fmla="*/ 0 w 168"/>
                  <a:gd name="T3" fmla="*/ 44 h 68"/>
                  <a:gd name="T4" fmla="*/ 6 w 168"/>
                  <a:gd name="T5" fmla="*/ 38 h 68"/>
                  <a:gd name="T6" fmla="*/ 34 w 168"/>
                  <a:gd name="T7" fmla="*/ 32 h 68"/>
                  <a:gd name="T8" fmla="*/ 6 w 168"/>
                  <a:gd name="T9" fmla="*/ 33 h 68"/>
                  <a:gd name="T10" fmla="*/ 39 w 168"/>
                  <a:gd name="T11" fmla="*/ 27 h 68"/>
                  <a:gd name="T12" fmla="*/ 12 w 168"/>
                  <a:gd name="T13" fmla="*/ 27 h 68"/>
                  <a:gd name="T14" fmla="*/ 14 w 168"/>
                  <a:gd name="T15" fmla="*/ 19 h 68"/>
                  <a:gd name="T16" fmla="*/ 40 w 168"/>
                  <a:gd name="T17" fmla="*/ 19 h 68"/>
                  <a:gd name="T18" fmla="*/ 22 w 168"/>
                  <a:gd name="T19" fmla="*/ 17 h 68"/>
                  <a:gd name="T20" fmla="*/ 36 w 168"/>
                  <a:gd name="T21" fmla="*/ 10 h 68"/>
                  <a:gd name="T22" fmla="*/ 70 w 168"/>
                  <a:gd name="T23" fmla="*/ 19 h 68"/>
                  <a:gd name="T24" fmla="*/ 87 w 168"/>
                  <a:gd name="T25" fmla="*/ 36 h 68"/>
                  <a:gd name="T26" fmla="*/ 118 w 168"/>
                  <a:gd name="T27" fmla="*/ 37 h 68"/>
                  <a:gd name="T28" fmla="*/ 106 w 168"/>
                  <a:gd name="T29" fmla="*/ 27 h 68"/>
                  <a:gd name="T30" fmla="*/ 113 w 168"/>
                  <a:gd name="T31" fmla="*/ 20 h 68"/>
                  <a:gd name="T32" fmla="*/ 99 w 168"/>
                  <a:gd name="T33" fmla="*/ 12 h 68"/>
                  <a:gd name="T34" fmla="*/ 121 w 168"/>
                  <a:gd name="T35" fmla="*/ 0 h 68"/>
                  <a:gd name="T36" fmla="*/ 131 w 168"/>
                  <a:gd name="T37" fmla="*/ 14 h 68"/>
                  <a:gd name="T38" fmla="*/ 124 w 168"/>
                  <a:gd name="T39" fmla="*/ 21 h 68"/>
                  <a:gd name="T40" fmla="*/ 136 w 168"/>
                  <a:gd name="T41" fmla="*/ 23 h 68"/>
                  <a:gd name="T42" fmla="*/ 132 w 168"/>
                  <a:gd name="T43" fmla="*/ 31 h 68"/>
                  <a:gd name="T44" fmla="*/ 147 w 168"/>
                  <a:gd name="T45" fmla="*/ 33 h 68"/>
                  <a:gd name="T46" fmla="*/ 156 w 168"/>
                  <a:gd name="T47" fmla="*/ 23 h 68"/>
                  <a:gd name="T48" fmla="*/ 167 w 168"/>
                  <a:gd name="T49" fmla="*/ 35 h 68"/>
                  <a:gd name="T50" fmla="*/ 158 w 168"/>
                  <a:gd name="T51" fmla="*/ 50 h 68"/>
                  <a:gd name="T52" fmla="*/ 122 w 168"/>
                  <a:gd name="T53" fmla="*/ 49 h 68"/>
                  <a:gd name="T54" fmla="*/ 67 w 168"/>
                  <a:gd name="T55" fmla="*/ 67 h 68"/>
                  <a:gd name="T56" fmla="*/ 45 w 168"/>
                  <a:gd name="T57" fmla="*/ 57 h 68"/>
                  <a:gd name="T58" fmla="*/ 91 w 168"/>
                  <a:gd name="T59" fmla="*/ 42 h 68"/>
                  <a:gd name="T60" fmla="*/ 51 w 168"/>
                  <a:gd name="T61" fmla="*/ 51 h 68"/>
                  <a:gd name="T62" fmla="*/ 58 w 168"/>
                  <a:gd name="T63" fmla="*/ 39 h 68"/>
                  <a:gd name="T64" fmla="*/ 38 w 168"/>
                  <a:gd name="T65" fmla="*/ 52 h 68"/>
                  <a:gd name="T66" fmla="*/ 14 w 168"/>
                  <a:gd name="T67" fmla="*/ 49 h 68"/>
                  <a:gd name="T68" fmla="*/ 0 w 168"/>
                  <a:gd name="T69" fmla="*/ 44 h 68"/>
                  <a:gd name="T70" fmla="*/ 0 w 168"/>
                  <a:gd name="T71" fmla="*/ 44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8"/>
                  <a:gd name="T109" fmla="*/ 0 h 68"/>
                  <a:gd name="T110" fmla="*/ 168 w 1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8" h="68">
                    <a:moveTo>
                      <a:pt x="0" y="44"/>
                    </a:moveTo>
                    <a:lnTo>
                      <a:pt x="0" y="44"/>
                    </a:lnTo>
                    <a:lnTo>
                      <a:pt x="6" y="38"/>
                    </a:lnTo>
                    <a:lnTo>
                      <a:pt x="34" y="32"/>
                    </a:lnTo>
                    <a:lnTo>
                      <a:pt x="6" y="33"/>
                    </a:lnTo>
                    <a:lnTo>
                      <a:pt x="39" y="27"/>
                    </a:lnTo>
                    <a:lnTo>
                      <a:pt x="12" y="27"/>
                    </a:lnTo>
                    <a:lnTo>
                      <a:pt x="14" y="19"/>
                    </a:lnTo>
                    <a:lnTo>
                      <a:pt x="40" y="19"/>
                    </a:lnTo>
                    <a:lnTo>
                      <a:pt x="22" y="17"/>
                    </a:lnTo>
                    <a:lnTo>
                      <a:pt x="36" y="10"/>
                    </a:lnTo>
                    <a:lnTo>
                      <a:pt x="70" y="19"/>
                    </a:lnTo>
                    <a:lnTo>
                      <a:pt x="87" y="36"/>
                    </a:lnTo>
                    <a:lnTo>
                      <a:pt x="118" y="37"/>
                    </a:lnTo>
                    <a:lnTo>
                      <a:pt x="106" y="27"/>
                    </a:lnTo>
                    <a:lnTo>
                      <a:pt x="113" y="20"/>
                    </a:lnTo>
                    <a:lnTo>
                      <a:pt x="99" y="12"/>
                    </a:lnTo>
                    <a:lnTo>
                      <a:pt x="121" y="0"/>
                    </a:lnTo>
                    <a:lnTo>
                      <a:pt x="131" y="14"/>
                    </a:lnTo>
                    <a:lnTo>
                      <a:pt x="124" y="21"/>
                    </a:lnTo>
                    <a:lnTo>
                      <a:pt x="136" y="23"/>
                    </a:lnTo>
                    <a:lnTo>
                      <a:pt x="132" y="31"/>
                    </a:lnTo>
                    <a:lnTo>
                      <a:pt x="147" y="33"/>
                    </a:lnTo>
                    <a:lnTo>
                      <a:pt x="156" y="23"/>
                    </a:lnTo>
                    <a:lnTo>
                      <a:pt x="167" y="35"/>
                    </a:lnTo>
                    <a:lnTo>
                      <a:pt x="158" y="50"/>
                    </a:lnTo>
                    <a:lnTo>
                      <a:pt x="122" y="49"/>
                    </a:lnTo>
                    <a:lnTo>
                      <a:pt x="67" y="67"/>
                    </a:lnTo>
                    <a:lnTo>
                      <a:pt x="45" y="57"/>
                    </a:lnTo>
                    <a:lnTo>
                      <a:pt x="91" y="42"/>
                    </a:lnTo>
                    <a:lnTo>
                      <a:pt x="51" y="51"/>
                    </a:lnTo>
                    <a:lnTo>
                      <a:pt x="58" y="39"/>
                    </a:lnTo>
                    <a:lnTo>
                      <a:pt x="38" y="52"/>
                    </a:lnTo>
                    <a:lnTo>
                      <a:pt x="14" y="49"/>
                    </a:lnTo>
                    <a:lnTo>
                      <a:pt x="0" y="44"/>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4" name="Freeform 263"/>
              <p:cNvSpPr>
                <a:spLocks/>
              </p:cNvSpPr>
              <p:nvPr/>
            </p:nvSpPr>
            <p:spPr bwMode="auto">
              <a:xfrm>
                <a:off x="1641" y="2031"/>
                <a:ext cx="87" cy="43"/>
              </a:xfrm>
              <a:custGeom>
                <a:avLst/>
                <a:gdLst>
                  <a:gd name="T0" fmla="*/ 0 w 87"/>
                  <a:gd name="T1" fmla="*/ 0 h 43"/>
                  <a:gd name="T2" fmla="*/ 0 w 87"/>
                  <a:gd name="T3" fmla="*/ 0 h 43"/>
                  <a:gd name="T4" fmla="*/ 7 w 87"/>
                  <a:gd name="T5" fmla="*/ 15 h 43"/>
                  <a:gd name="T6" fmla="*/ 28 w 87"/>
                  <a:gd name="T7" fmla="*/ 15 h 43"/>
                  <a:gd name="T8" fmla="*/ 21 w 87"/>
                  <a:gd name="T9" fmla="*/ 18 h 43"/>
                  <a:gd name="T10" fmla="*/ 26 w 87"/>
                  <a:gd name="T11" fmla="*/ 23 h 43"/>
                  <a:gd name="T12" fmla="*/ 8 w 87"/>
                  <a:gd name="T13" fmla="*/ 25 h 43"/>
                  <a:gd name="T14" fmla="*/ 38 w 87"/>
                  <a:gd name="T15" fmla="*/ 31 h 43"/>
                  <a:gd name="T16" fmla="*/ 86 w 87"/>
                  <a:gd name="T17" fmla="*/ 42 h 43"/>
                  <a:gd name="T18" fmla="*/ 79 w 87"/>
                  <a:gd name="T19" fmla="*/ 17 h 43"/>
                  <a:gd name="T20" fmla="*/ 44 w 87"/>
                  <a:gd name="T21" fmla="*/ 3 h 43"/>
                  <a:gd name="T22" fmla="*/ 33 w 87"/>
                  <a:gd name="T23" fmla="*/ 9 h 43"/>
                  <a:gd name="T24" fmla="*/ 30 w 87"/>
                  <a:gd name="T25" fmla="*/ 0 h 43"/>
                  <a:gd name="T26" fmla="*/ 0 w 87"/>
                  <a:gd name="T27" fmla="*/ 0 h 43"/>
                  <a:gd name="T28" fmla="*/ 0 w 87"/>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43"/>
                  <a:gd name="T47" fmla="*/ 87 w 87"/>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43">
                    <a:moveTo>
                      <a:pt x="0" y="0"/>
                    </a:moveTo>
                    <a:lnTo>
                      <a:pt x="0" y="0"/>
                    </a:lnTo>
                    <a:lnTo>
                      <a:pt x="7" y="15"/>
                    </a:lnTo>
                    <a:lnTo>
                      <a:pt x="28" y="15"/>
                    </a:lnTo>
                    <a:lnTo>
                      <a:pt x="21" y="18"/>
                    </a:lnTo>
                    <a:lnTo>
                      <a:pt x="26" y="23"/>
                    </a:lnTo>
                    <a:lnTo>
                      <a:pt x="8" y="25"/>
                    </a:lnTo>
                    <a:lnTo>
                      <a:pt x="38" y="31"/>
                    </a:lnTo>
                    <a:lnTo>
                      <a:pt x="86" y="42"/>
                    </a:lnTo>
                    <a:lnTo>
                      <a:pt x="79" y="17"/>
                    </a:lnTo>
                    <a:lnTo>
                      <a:pt x="44" y="3"/>
                    </a:lnTo>
                    <a:lnTo>
                      <a:pt x="33" y="9"/>
                    </a:lnTo>
                    <a:lnTo>
                      <a:pt x="30" y="0"/>
                    </a:lnTo>
                    <a:lnTo>
                      <a:pt x="0" y="0"/>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5" name="Freeform 264"/>
              <p:cNvSpPr>
                <a:spLocks/>
              </p:cNvSpPr>
              <p:nvPr/>
            </p:nvSpPr>
            <p:spPr bwMode="auto">
              <a:xfrm>
                <a:off x="1681" y="2110"/>
                <a:ext cx="70" cy="43"/>
              </a:xfrm>
              <a:custGeom>
                <a:avLst/>
                <a:gdLst>
                  <a:gd name="T0" fmla="*/ 0 w 70"/>
                  <a:gd name="T1" fmla="*/ 28 h 43"/>
                  <a:gd name="T2" fmla="*/ 0 w 70"/>
                  <a:gd name="T3" fmla="*/ 28 h 43"/>
                  <a:gd name="T4" fmla="*/ 8 w 70"/>
                  <a:gd name="T5" fmla="*/ 18 h 43"/>
                  <a:gd name="T6" fmla="*/ 21 w 70"/>
                  <a:gd name="T7" fmla="*/ 19 h 43"/>
                  <a:gd name="T8" fmla="*/ 4 w 70"/>
                  <a:gd name="T9" fmla="*/ 9 h 43"/>
                  <a:gd name="T10" fmla="*/ 8 w 70"/>
                  <a:gd name="T11" fmla="*/ 3 h 43"/>
                  <a:gd name="T12" fmla="*/ 36 w 70"/>
                  <a:gd name="T13" fmla="*/ 17 h 43"/>
                  <a:gd name="T14" fmla="*/ 20 w 70"/>
                  <a:gd name="T15" fmla="*/ 2 h 43"/>
                  <a:gd name="T16" fmla="*/ 62 w 70"/>
                  <a:gd name="T17" fmla="*/ 0 h 43"/>
                  <a:gd name="T18" fmla="*/ 69 w 70"/>
                  <a:gd name="T19" fmla="*/ 31 h 43"/>
                  <a:gd name="T20" fmla="*/ 61 w 70"/>
                  <a:gd name="T21" fmla="*/ 26 h 43"/>
                  <a:gd name="T22" fmla="*/ 60 w 70"/>
                  <a:gd name="T23" fmla="*/ 42 h 43"/>
                  <a:gd name="T24" fmla="*/ 27 w 70"/>
                  <a:gd name="T25" fmla="*/ 41 h 43"/>
                  <a:gd name="T26" fmla="*/ 33 w 70"/>
                  <a:gd name="T27" fmla="*/ 36 h 43"/>
                  <a:gd name="T28" fmla="*/ 24 w 70"/>
                  <a:gd name="T29" fmla="*/ 30 h 43"/>
                  <a:gd name="T30" fmla="*/ 48 w 70"/>
                  <a:gd name="T31" fmla="*/ 22 h 43"/>
                  <a:gd name="T32" fmla="*/ 0 w 70"/>
                  <a:gd name="T33" fmla="*/ 28 h 43"/>
                  <a:gd name="T34" fmla="*/ 0 w 70"/>
                  <a:gd name="T35" fmla="*/ 2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43"/>
                  <a:gd name="T56" fmla="*/ 70 w 70"/>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43">
                    <a:moveTo>
                      <a:pt x="0" y="28"/>
                    </a:moveTo>
                    <a:lnTo>
                      <a:pt x="0" y="28"/>
                    </a:lnTo>
                    <a:lnTo>
                      <a:pt x="8" y="18"/>
                    </a:lnTo>
                    <a:lnTo>
                      <a:pt x="21" y="19"/>
                    </a:lnTo>
                    <a:lnTo>
                      <a:pt x="4" y="9"/>
                    </a:lnTo>
                    <a:lnTo>
                      <a:pt x="8" y="3"/>
                    </a:lnTo>
                    <a:lnTo>
                      <a:pt x="36" y="17"/>
                    </a:lnTo>
                    <a:lnTo>
                      <a:pt x="20" y="2"/>
                    </a:lnTo>
                    <a:lnTo>
                      <a:pt x="62" y="0"/>
                    </a:lnTo>
                    <a:lnTo>
                      <a:pt x="69" y="31"/>
                    </a:lnTo>
                    <a:lnTo>
                      <a:pt x="61" y="26"/>
                    </a:lnTo>
                    <a:lnTo>
                      <a:pt x="60" y="42"/>
                    </a:lnTo>
                    <a:lnTo>
                      <a:pt x="27" y="41"/>
                    </a:lnTo>
                    <a:lnTo>
                      <a:pt x="33" y="36"/>
                    </a:lnTo>
                    <a:lnTo>
                      <a:pt x="24" y="30"/>
                    </a:lnTo>
                    <a:lnTo>
                      <a:pt x="48" y="22"/>
                    </a:lnTo>
                    <a:lnTo>
                      <a:pt x="0" y="28"/>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6" name="Freeform 265"/>
              <p:cNvSpPr>
                <a:spLocks/>
              </p:cNvSpPr>
              <p:nvPr/>
            </p:nvSpPr>
            <p:spPr bwMode="auto">
              <a:xfrm>
                <a:off x="1683" y="2183"/>
                <a:ext cx="82" cy="67"/>
              </a:xfrm>
              <a:custGeom>
                <a:avLst/>
                <a:gdLst>
                  <a:gd name="T0" fmla="*/ 0 w 82"/>
                  <a:gd name="T1" fmla="*/ 33 h 67"/>
                  <a:gd name="T2" fmla="*/ 0 w 82"/>
                  <a:gd name="T3" fmla="*/ 33 h 67"/>
                  <a:gd name="T4" fmla="*/ 4 w 82"/>
                  <a:gd name="T5" fmla="*/ 24 h 67"/>
                  <a:gd name="T6" fmla="*/ 31 w 82"/>
                  <a:gd name="T7" fmla="*/ 29 h 67"/>
                  <a:gd name="T8" fmla="*/ 27 w 82"/>
                  <a:gd name="T9" fmla="*/ 19 h 67"/>
                  <a:gd name="T10" fmla="*/ 34 w 82"/>
                  <a:gd name="T11" fmla="*/ 19 h 67"/>
                  <a:gd name="T12" fmla="*/ 16 w 82"/>
                  <a:gd name="T13" fmla="*/ 14 h 67"/>
                  <a:gd name="T14" fmla="*/ 25 w 82"/>
                  <a:gd name="T15" fmla="*/ 11 h 67"/>
                  <a:gd name="T16" fmla="*/ 17 w 82"/>
                  <a:gd name="T17" fmla="*/ 5 h 67"/>
                  <a:gd name="T18" fmla="*/ 68 w 82"/>
                  <a:gd name="T19" fmla="*/ 0 h 67"/>
                  <a:gd name="T20" fmla="*/ 70 w 82"/>
                  <a:gd name="T21" fmla="*/ 14 h 67"/>
                  <a:gd name="T22" fmla="*/ 54 w 82"/>
                  <a:gd name="T23" fmla="*/ 26 h 67"/>
                  <a:gd name="T24" fmla="*/ 78 w 82"/>
                  <a:gd name="T25" fmla="*/ 29 h 67"/>
                  <a:gd name="T26" fmla="*/ 81 w 82"/>
                  <a:gd name="T27" fmla="*/ 53 h 67"/>
                  <a:gd name="T28" fmla="*/ 46 w 82"/>
                  <a:gd name="T29" fmla="*/ 66 h 67"/>
                  <a:gd name="T30" fmla="*/ 31 w 82"/>
                  <a:gd name="T31" fmla="*/ 47 h 67"/>
                  <a:gd name="T32" fmla="*/ 0 w 82"/>
                  <a:gd name="T33" fmla="*/ 33 h 67"/>
                  <a:gd name="T34" fmla="*/ 0 w 82"/>
                  <a:gd name="T35" fmla="*/ 33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67"/>
                  <a:gd name="T56" fmla="*/ 82 w 82"/>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67">
                    <a:moveTo>
                      <a:pt x="0" y="33"/>
                    </a:moveTo>
                    <a:lnTo>
                      <a:pt x="0" y="33"/>
                    </a:lnTo>
                    <a:lnTo>
                      <a:pt x="4" y="24"/>
                    </a:lnTo>
                    <a:lnTo>
                      <a:pt x="31" y="29"/>
                    </a:lnTo>
                    <a:lnTo>
                      <a:pt x="27" y="19"/>
                    </a:lnTo>
                    <a:lnTo>
                      <a:pt x="34" y="19"/>
                    </a:lnTo>
                    <a:lnTo>
                      <a:pt x="16" y="14"/>
                    </a:lnTo>
                    <a:lnTo>
                      <a:pt x="25" y="11"/>
                    </a:lnTo>
                    <a:lnTo>
                      <a:pt x="17" y="5"/>
                    </a:lnTo>
                    <a:lnTo>
                      <a:pt x="68" y="0"/>
                    </a:lnTo>
                    <a:lnTo>
                      <a:pt x="70" y="14"/>
                    </a:lnTo>
                    <a:lnTo>
                      <a:pt x="54" y="26"/>
                    </a:lnTo>
                    <a:lnTo>
                      <a:pt x="78" y="29"/>
                    </a:lnTo>
                    <a:lnTo>
                      <a:pt x="81" y="53"/>
                    </a:lnTo>
                    <a:lnTo>
                      <a:pt x="46" y="66"/>
                    </a:lnTo>
                    <a:lnTo>
                      <a:pt x="31" y="47"/>
                    </a:lnTo>
                    <a:lnTo>
                      <a:pt x="0" y="33"/>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7" name="Freeform 266"/>
              <p:cNvSpPr>
                <a:spLocks/>
              </p:cNvSpPr>
              <p:nvPr/>
            </p:nvSpPr>
            <p:spPr bwMode="auto">
              <a:xfrm>
                <a:off x="1740" y="2042"/>
                <a:ext cx="49" cy="34"/>
              </a:xfrm>
              <a:custGeom>
                <a:avLst/>
                <a:gdLst>
                  <a:gd name="T0" fmla="*/ 0 w 49"/>
                  <a:gd name="T1" fmla="*/ 0 h 34"/>
                  <a:gd name="T2" fmla="*/ 0 w 49"/>
                  <a:gd name="T3" fmla="*/ 0 h 34"/>
                  <a:gd name="T4" fmla="*/ 5 w 49"/>
                  <a:gd name="T5" fmla="*/ 20 h 34"/>
                  <a:gd name="T6" fmla="*/ 20 w 49"/>
                  <a:gd name="T7" fmla="*/ 21 h 34"/>
                  <a:gd name="T8" fmla="*/ 7 w 49"/>
                  <a:gd name="T9" fmla="*/ 24 h 34"/>
                  <a:gd name="T10" fmla="*/ 14 w 49"/>
                  <a:gd name="T11" fmla="*/ 33 h 34"/>
                  <a:gd name="T12" fmla="*/ 44 w 49"/>
                  <a:gd name="T13" fmla="*/ 28 h 34"/>
                  <a:gd name="T14" fmla="*/ 48 w 49"/>
                  <a:gd name="T15" fmla="*/ 16 h 34"/>
                  <a:gd name="T16" fmla="*/ 0 w 49"/>
                  <a:gd name="T17" fmla="*/ 0 h 34"/>
                  <a:gd name="T18" fmla="*/ 0 w 49"/>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4"/>
                  <a:gd name="T32" fmla="*/ 49 w 4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4">
                    <a:moveTo>
                      <a:pt x="0" y="0"/>
                    </a:moveTo>
                    <a:lnTo>
                      <a:pt x="0" y="0"/>
                    </a:lnTo>
                    <a:lnTo>
                      <a:pt x="5" y="20"/>
                    </a:lnTo>
                    <a:lnTo>
                      <a:pt x="20" y="21"/>
                    </a:lnTo>
                    <a:lnTo>
                      <a:pt x="7" y="24"/>
                    </a:lnTo>
                    <a:lnTo>
                      <a:pt x="14" y="33"/>
                    </a:lnTo>
                    <a:lnTo>
                      <a:pt x="44" y="28"/>
                    </a:lnTo>
                    <a:lnTo>
                      <a:pt x="48" y="16"/>
                    </a:lnTo>
                    <a:lnTo>
                      <a:pt x="0" y="0"/>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8" name="Freeform 267"/>
              <p:cNvSpPr>
                <a:spLocks/>
              </p:cNvSpPr>
              <p:nvPr/>
            </p:nvSpPr>
            <p:spPr bwMode="auto">
              <a:xfrm>
                <a:off x="1757" y="2093"/>
                <a:ext cx="236" cy="76"/>
              </a:xfrm>
              <a:custGeom>
                <a:avLst/>
                <a:gdLst>
                  <a:gd name="T0" fmla="*/ 0 w 236"/>
                  <a:gd name="T1" fmla="*/ 12 h 76"/>
                  <a:gd name="T2" fmla="*/ 0 w 236"/>
                  <a:gd name="T3" fmla="*/ 12 h 76"/>
                  <a:gd name="T4" fmla="*/ 15 w 236"/>
                  <a:gd name="T5" fmla="*/ 0 h 76"/>
                  <a:gd name="T6" fmla="*/ 35 w 236"/>
                  <a:gd name="T7" fmla="*/ 7 h 76"/>
                  <a:gd name="T8" fmla="*/ 49 w 236"/>
                  <a:gd name="T9" fmla="*/ 12 h 76"/>
                  <a:gd name="T10" fmla="*/ 45 w 236"/>
                  <a:gd name="T11" fmla="*/ 21 h 76"/>
                  <a:gd name="T12" fmla="*/ 72 w 236"/>
                  <a:gd name="T13" fmla="*/ 13 h 76"/>
                  <a:gd name="T14" fmla="*/ 89 w 236"/>
                  <a:gd name="T15" fmla="*/ 21 h 76"/>
                  <a:gd name="T16" fmla="*/ 75 w 236"/>
                  <a:gd name="T17" fmla="*/ 21 h 76"/>
                  <a:gd name="T18" fmla="*/ 105 w 236"/>
                  <a:gd name="T19" fmla="*/ 26 h 76"/>
                  <a:gd name="T20" fmla="*/ 72 w 236"/>
                  <a:gd name="T21" fmla="*/ 28 h 76"/>
                  <a:gd name="T22" fmla="*/ 89 w 236"/>
                  <a:gd name="T23" fmla="*/ 34 h 76"/>
                  <a:gd name="T24" fmla="*/ 76 w 236"/>
                  <a:gd name="T25" fmla="*/ 40 h 76"/>
                  <a:gd name="T26" fmla="*/ 93 w 236"/>
                  <a:gd name="T27" fmla="*/ 35 h 76"/>
                  <a:gd name="T28" fmla="*/ 107 w 236"/>
                  <a:gd name="T29" fmla="*/ 49 h 76"/>
                  <a:gd name="T30" fmla="*/ 111 w 236"/>
                  <a:gd name="T31" fmla="*/ 43 h 76"/>
                  <a:gd name="T32" fmla="*/ 154 w 236"/>
                  <a:gd name="T33" fmla="*/ 49 h 76"/>
                  <a:gd name="T34" fmla="*/ 199 w 236"/>
                  <a:gd name="T35" fmla="*/ 35 h 76"/>
                  <a:gd name="T36" fmla="*/ 235 w 236"/>
                  <a:gd name="T37" fmla="*/ 52 h 76"/>
                  <a:gd name="T38" fmla="*/ 224 w 236"/>
                  <a:gd name="T39" fmla="*/ 59 h 76"/>
                  <a:gd name="T40" fmla="*/ 228 w 236"/>
                  <a:gd name="T41" fmla="*/ 72 h 76"/>
                  <a:gd name="T42" fmla="*/ 206 w 236"/>
                  <a:gd name="T43" fmla="*/ 75 h 76"/>
                  <a:gd name="T44" fmla="*/ 182 w 236"/>
                  <a:gd name="T45" fmla="*/ 63 h 76"/>
                  <a:gd name="T46" fmla="*/ 182 w 236"/>
                  <a:gd name="T47" fmla="*/ 72 h 76"/>
                  <a:gd name="T48" fmla="*/ 169 w 236"/>
                  <a:gd name="T49" fmla="*/ 73 h 76"/>
                  <a:gd name="T50" fmla="*/ 116 w 236"/>
                  <a:gd name="T51" fmla="*/ 75 h 76"/>
                  <a:gd name="T52" fmla="*/ 111 w 236"/>
                  <a:gd name="T53" fmla="*/ 64 h 76"/>
                  <a:gd name="T54" fmla="*/ 98 w 236"/>
                  <a:gd name="T55" fmla="*/ 73 h 76"/>
                  <a:gd name="T56" fmla="*/ 82 w 236"/>
                  <a:gd name="T57" fmla="*/ 64 h 76"/>
                  <a:gd name="T58" fmla="*/ 71 w 236"/>
                  <a:gd name="T59" fmla="*/ 71 h 76"/>
                  <a:gd name="T60" fmla="*/ 51 w 236"/>
                  <a:gd name="T61" fmla="*/ 22 h 76"/>
                  <a:gd name="T62" fmla="*/ 26 w 236"/>
                  <a:gd name="T63" fmla="*/ 27 h 76"/>
                  <a:gd name="T64" fmla="*/ 0 w 236"/>
                  <a:gd name="T65" fmla="*/ 12 h 76"/>
                  <a:gd name="T66" fmla="*/ 0 w 236"/>
                  <a:gd name="T67" fmla="*/ 12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76"/>
                  <a:gd name="T104" fmla="*/ 236 w 236"/>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76">
                    <a:moveTo>
                      <a:pt x="0" y="12"/>
                    </a:moveTo>
                    <a:lnTo>
                      <a:pt x="0" y="12"/>
                    </a:lnTo>
                    <a:lnTo>
                      <a:pt x="15" y="0"/>
                    </a:lnTo>
                    <a:lnTo>
                      <a:pt x="35" y="7"/>
                    </a:lnTo>
                    <a:lnTo>
                      <a:pt x="49" y="12"/>
                    </a:lnTo>
                    <a:lnTo>
                      <a:pt x="45" y="21"/>
                    </a:lnTo>
                    <a:lnTo>
                      <a:pt x="72" y="13"/>
                    </a:lnTo>
                    <a:lnTo>
                      <a:pt x="89" y="21"/>
                    </a:lnTo>
                    <a:lnTo>
                      <a:pt x="75" y="21"/>
                    </a:lnTo>
                    <a:lnTo>
                      <a:pt x="105" y="26"/>
                    </a:lnTo>
                    <a:lnTo>
                      <a:pt x="72" y="28"/>
                    </a:lnTo>
                    <a:lnTo>
                      <a:pt x="89" y="34"/>
                    </a:lnTo>
                    <a:lnTo>
                      <a:pt x="76" y="40"/>
                    </a:lnTo>
                    <a:lnTo>
                      <a:pt x="93" y="35"/>
                    </a:lnTo>
                    <a:lnTo>
                      <a:pt x="107" y="49"/>
                    </a:lnTo>
                    <a:lnTo>
                      <a:pt x="111" y="43"/>
                    </a:lnTo>
                    <a:lnTo>
                      <a:pt x="154" y="49"/>
                    </a:lnTo>
                    <a:lnTo>
                      <a:pt x="199" y="35"/>
                    </a:lnTo>
                    <a:lnTo>
                      <a:pt x="235" y="52"/>
                    </a:lnTo>
                    <a:lnTo>
                      <a:pt x="224" y="59"/>
                    </a:lnTo>
                    <a:lnTo>
                      <a:pt x="228" y="72"/>
                    </a:lnTo>
                    <a:lnTo>
                      <a:pt x="206" y="75"/>
                    </a:lnTo>
                    <a:lnTo>
                      <a:pt x="182" y="63"/>
                    </a:lnTo>
                    <a:lnTo>
                      <a:pt x="182" y="72"/>
                    </a:lnTo>
                    <a:lnTo>
                      <a:pt x="169" y="73"/>
                    </a:lnTo>
                    <a:lnTo>
                      <a:pt x="116" y="75"/>
                    </a:lnTo>
                    <a:lnTo>
                      <a:pt x="111" y="64"/>
                    </a:lnTo>
                    <a:lnTo>
                      <a:pt x="98" y="73"/>
                    </a:lnTo>
                    <a:lnTo>
                      <a:pt x="82" y="64"/>
                    </a:lnTo>
                    <a:lnTo>
                      <a:pt x="71" y="71"/>
                    </a:lnTo>
                    <a:lnTo>
                      <a:pt x="51" y="22"/>
                    </a:lnTo>
                    <a:lnTo>
                      <a:pt x="26" y="27"/>
                    </a:lnTo>
                    <a:lnTo>
                      <a:pt x="0" y="12"/>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69" name="Freeform 268"/>
              <p:cNvSpPr>
                <a:spLocks/>
              </p:cNvSpPr>
              <p:nvPr/>
            </p:nvSpPr>
            <p:spPr bwMode="auto">
              <a:xfrm>
                <a:off x="1767" y="1966"/>
                <a:ext cx="154" cy="100"/>
              </a:xfrm>
              <a:custGeom>
                <a:avLst/>
                <a:gdLst>
                  <a:gd name="T0" fmla="*/ 0 w 154"/>
                  <a:gd name="T1" fmla="*/ 31 h 100"/>
                  <a:gd name="T2" fmla="*/ 0 w 154"/>
                  <a:gd name="T3" fmla="*/ 31 h 100"/>
                  <a:gd name="T4" fmla="*/ 37 w 154"/>
                  <a:gd name="T5" fmla="*/ 26 h 100"/>
                  <a:gd name="T6" fmla="*/ 17 w 154"/>
                  <a:gd name="T7" fmla="*/ 12 h 100"/>
                  <a:gd name="T8" fmla="*/ 50 w 154"/>
                  <a:gd name="T9" fmla="*/ 6 h 100"/>
                  <a:gd name="T10" fmla="*/ 24 w 154"/>
                  <a:gd name="T11" fmla="*/ 0 h 100"/>
                  <a:gd name="T12" fmla="*/ 65 w 154"/>
                  <a:gd name="T13" fmla="*/ 8 h 100"/>
                  <a:gd name="T14" fmla="*/ 77 w 154"/>
                  <a:gd name="T15" fmla="*/ 26 h 100"/>
                  <a:gd name="T16" fmla="*/ 98 w 154"/>
                  <a:gd name="T17" fmla="*/ 27 h 100"/>
                  <a:gd name="T18" fmla="*/ 106 w 154"/>
                  <a:gd name="T19" fmla="*/ 40 h 100"/>
                  <a:gd name="T20" fmla="*/ 108 w 154"/>
                  <a:gd name="T21" fmla="*/ 31 h 100"/>
                  <a:gd name="T22" fmla="*/ 118 w 154"/>
                  <a:gd name="T23" fmla="*/ 31 h 100"/>
                  <a:gd name="T24" fmla="*/ 114 w 154"/>
                  <a:gd name="T25" fmla="*/ 40 h 100"/>
                  <a:gd name="T26" fmla="*/ 126 w 154"/>
                  <a:gd name="T27" fmla="*/ 46 h 100"/>
                  <a:gd name="T28" fmla="*/ 118 w 154"/>
                  <a:gd name="T29" fmla="*/ 55 h 100"/>
                  <a:gd name="T30" fmla="*/ 142 w 154"/>
                  <a:gd name="T31" fmla="*/ 54 h 100"/>
                  <a:gd name="T32" fmla="*/ 153 w 154"/>
                  <a:gd name="T33" fmla="*/ 67 h 100"/>
                  <a:gd name="T34" fmla="*/ 124 w 154"/>
                  <a:gd name="T35" fmla="*/ 71 h 100"/>
                  <a:gd name="T36" fmla="*/ 116 w 154"/>
                  <a:gd name="T37" fmla="*/ 83 h 100"/>
                  <a:gd name="T38" fmla="*/ 110 w 154"/>
                  <a:gd name="T39" fmla="*/ 71 h 100"/>
                  <a:gd name="T40" fmla="*/ 102 w 154"/>
                  <a:gd name="T41" fmla="*/ 99 h 100"/>
                  <a:gd name="T42" fmla="*/ 84 w 154"/>
                  <a:gd name="T43" fmla="*/ 84 h 100"/>
                  <a:gd name="T44" fmla="*/ 93 w 154"/>
                  <a:gd name="T45" fmla="*/ 99 h 100"/>
                  <a:gd name="T46" fmla="*/ 57 w 154"/>
                  <a:gd name="T47" fmla="*/ 97 h 100"/>
                  <a:gd name="T48" fmla="*/ 46 w 154"/>
                  <a:gd name="T49" fmla="*/ 89 h 100"/>
                  <a:gd name="T50" fmla="*/ 63 w 154"/>
                  <a:gd name="T51" fmla="*/ 88 h 100"/>
                  <a:gd name="T52" fmla="*/ 45 w 154"/>
                  <a:gd name="T53" fmla="*/ 85 h 100"/>
                  <a:gd name="T54" fmla="*/ 40 w 154"/>
                  <a:gd name="T55" fmla="*/ 81 h 100"/>
                  <a:gd name="T56" fmla="*/ 50 w 154"/>
                  <a:gd name="T57" fmla="*/ 80 h 100"/>
                  <a:gd name="T58" fmla="*/ 34 w 154"/>
                  <a:gd name="T59" fmla="*/ 74 h 100"/>
                  <a:gd name="T60" fmla="*/ 83 w 154"/>
                  <a:gd name="T61" fmla="*/ 65 h 100"/>
                  <a:gd name="T62" fmla="*/ 24 w 154"/>
                  <a:gd name="T63" fmla="*/ 67 h 100"/>
                  <a:gd name="T64" fmla="*/ 13 w 154"/>
                  <a:gd name="T65" fmla="*/ 57 h 100"/>
                  <a:gd name="T66" fmla="*/ 34 w 154"/>
                  <a:gd name="T67" fmla="*/ 53 h 100"/>
                  <a:gd name="T68" fmla="*/ 2 w 154"/>
                  <a:gd name="T69" fmla="*/ 46 h 100"/>
                  <a:gd name="T70" fmla="*/ 9 w 154"/>
                  <a:gd name="T71" fmla="*/ 45 h 100"/>
                  <a:gd name="T72" fmla="*/ 0 w 154"/>
                  <a:gd name="T73" fmla="*/ 38 h 100"/>
                  <a:gd name="T74" fmla="*/ 37 w 154"/>
                  <a:gd name="T75" fmla="*/ 38 h 100"/>
                  <a:gd name="T76" fmla="*/ 0 w 154"/>
                  <a:gd name="T77" fmla="*/ 31 h 100"/>
                  <a:gd name="T78" fmla="*/ 0 w 154"/>
                  <a:gd name="T79" fmla="*/ 31 h 1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00"/>
                  <a:gd name="T122" fmla="*/ 154 w 154"/>
                  <a:gd name="T123" fmla="*/ 100 h 1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00">
                    <a:moveTo>
                      <a:pt x="0" y="31"/>
                    </a:moveTo>
                    <a:lnTo>
                      <a:pt x="0" y="31"/>
                    </a:lnTo>
                    <a:lnTo>
                      <a:pt x="37" y="26"/>
                    </a:lnTo>
                    <a:lnTo>
                      <a:pt x="17" y="12"/>
                    </a:lnTo>
                    <a:lnTo>
                      <a:pt x="50" y="6"/>
                    </a:lnTo>
                    <a:lnTo>
                      <a:pt x="24" y="0"/>
                    </a:lnTo>
                    <a:lnTo>
                      <a:pt x="65" y="8"/>
                    </a:lnTo>
                    <a:lnTo>
                      <a:pt x="77" y="26"/>
                    </a:lnTo>
                    <a:lnTo>
                      <a:pt x="98" y="27"/>
                    </a:lnTo>
                    <a:lnTo>
                      <a:pt x="106" y="40"/>
                    </a:lnTo>
                    <a:lnTo>
                      <a:pt x="108" y="31"/>
                    </a:lnTo>
                    <a:lnTo>
                      <a:pt x="118" y="31"/>
                    </a:lnTo>
                    <a:lnTo>
                      <a:pt x="114" y="40"/>
                    </a:lnTo>
                    <a:lnTo>
                      <a:pt x="126" y="46"/>
                    </a:lnTo>
                    <a:lnTo>
                      <a:pt x="118" y="55"/>
                    </a:lnTo>
                    <a:lnTo>
                      <a:pt x="142" y="54"/>
                    </a:lnTo>
                    <a:lnTo>
                      <a:pt x="153" y="67"/>
                    </a:lnTo>
                    <a:lnTo>
                      <a:pt x="124" y="71"/>
                    </a:lnTo>
                    <a:lnTo>
                      <a:pt x="116" y="83"/>
                    </a:lnTo>
                    <a:lnTo>
                      <a:pt x="110" y="71"/>
                    </a:lnTo>
                    <a:lnTo>
                      <a:pt x="102" y="99"/>
                    </a:lnTo>
                    <a:lnTo>
                      <a:pt x="84" y="84"/>
                    </a:lnTo>
                    <a:lnTo>
                      <a:pt x="93" y="99"/>
                    </a:lnTo>
                    <a:lnTo>
                      <a:pt x="57" y="97"/>
                    </a:lnTo>
                    <a:lnTo>
                      <a:pt x="46" y="89"/>
                    </a:lnTo>
                    <a:lnTo>
                      <a:pt x="63" y="88"/>
                    </a:lnTo>
                    <a:lnTo>
                      <a:pt x="45" y="85"/>
                    </a:lnTo>
                    <a:lnTo>
                      <a:pt x="40" y="81"/>
                    </a:lnTo>
                    <a:lnTo>
                      <a:pt x="50" y="80"/>
                    </a:lnTo>
                    <a:lnTo>
                      <a:pt x="34" y="74"/>
                    </a:lnTo>
                    <a:lnTo>
                      <a:pt x="83" y="65"/>
                    </a:lnTo>
                    <a:lnTo>
                      <a:pt x="24" y="67"/>
                    </a:lnTo>
                    <a:lnTo>
                      <a:pt x="13" y="57"/>
                    </a:lnTo>
                    <a:lnTo>
                      <a:pt x="34" y="53"/>
                    </a:lnTo>
                    <a:lnTo>
                      <a:pt x="2" y="46"/>
                    </a:lnTo>
                    <a:lnTo>
                      <a:pt x="9" y="45"/>
                    </a:lnTo>
                    <a:lnTo>
                      <a:pt x="0" y="38"/>
                    </a:lnTo>
                    <a:lnTo>
                      <a:pt x="37" y="38"/>
                    </a:lnTo>
                    <a:lnTo>
                      <a:pt x="0" y="31"/>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70" name="Freeform 269"/>
              <p:cNvSpPr>
                <a:spLocks/>
              </p:cNvSpPr>
              <p:nvPr/>
            </p:nvSpPr>
            <p:spPr bwMode="auto">
              <a:xfrm>
                <a:off x="1767" y="2137"/>
                <a:ext cx="38" cy="26"/>
              </a:xfrm>
              <a:custGeom>
                <a:avLst/>
                <a:gdLst>
                  <a:gd name="T0" fmla="*/ 0 w 38"/>
                  <a:gd name="T1" fmla="*/ 17 h 26"/>
                  <a:gd name="T2" fmla="*/ 0 w 38"/>
                  <a:gd name="T3" fmla="*/ 17 h 26"/>
                  <a:gd name="T4" fmla="*/ 6 w 38"/>
                  <a:gd name="T5" fmla="*/ 0 h 26"/>
                  <a:gd name="T6" fmla="*/ 30 w 38"/>
                  <a:gd name="T7" fmla="*/ 5 h 26"/>
                  <a:gd name="T8" fmla="*/ 37 w 38"/>
                  <a:gd name="T9" fmla="*/ 25 h 26"/>
                  <a:gd name="T10" fmla="*/ 0 w 38"/>
                  <a:gd name="T11" fmla="*/ 17 h 26"/>
                  <a:gd name="T12" fmla="*/ 0 w 38"/>
                  <a:gd name="T13" fmla="*/ 17 h 26"/>
                  <a:gd name="T14" fmla="*/ 0 60000 65536"/>
                  <a:gd name="T15" fmla="*/ 0 60000 65536"/>
                  <a:gd name="T16" fmla="*/ 0 60000 65536"/>
                  <a:gd name="T17" fmla="*/ 0 60000 65536"/>
                  <a:gd name="T18" fmla="*/ 0 60000 65536"/>
                  <a:gd name="T19" fmla="*/ 0 60000 65536"/>
                  <a:gd name="T20" fmla="*/ 0 60000 65536"/>
                  <a:gd name="T21" fmla="*/ 0 w 38"/>
                  <a:gd name="T22" fmla="*/ 0 h 26"/>
                  <a:gd name="T23" fmla="*/ 38 w 3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6">
                    <a:moveTo>
                      <a:pt x="0" y="17"/>
                    </a:moveTo>
                    <a:lnTo>
                      <a:pt x="0" y="17"/>
                    </a:lnTo>
                    <a:lnTo>
                      <a:pt x="6" y="0"/>
                    </a:lnTo>
                    <a:lnTo>
                      <a:pt x="30" y="5"/>
                    </a:lnTo>
                    <a:lnTo>
                      <a:pt x="37" y="25"/>
                    </a:lnTo>
                    <a:lnTo>
                      <a:pt x="0" y="17"/>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71" name="Freeform 270"/>
              <p:cNvSpPr>
                <a:spLocks/>
              </p:cNvSpPr>
              <p:nvPr/>
            </p:nvSpPr>
            <p:spPr bwMode="auto">
              <a:xfrm>
                <a:off x="1767" y="2075"/>
                <a:ext cx="43" cy="10"/>
              </a:xfrm>
              <a:custGeom>
                <a:avLst/>
                <a:gdLst>
                  <a:gd name="T0" fmla="*/ 0 w 43"/>
                  <a:gd name="T1" fmla="*/ 4 h 10"/>
                  <a:gd name="T2" fmla="*/ 0 w 43"/>
                  <a:gd name="T3" fmla="*/ 4 h 10"/>
                  <a:gd name="T4" fmla="*/ 10 w 43"/>
                  <a:gd name="T5" fmla="*/ 9 h 10"/>
                  <a:gd name="T6" fmla="*/ 42 w 43"/>
                  <a:gd name="T7" fmla="*/ 4 h 10"/>
                  <a:gd name="T8" fmla="*/ 11 w 43"/>
                  <a:gd name="T9" fmla="*/ 0 h 10"/>
                  <a:gd name="T10" fmla="*/ 0 w 43"/>
                  <a:gd name="T11" fmla="*/ 4 h 10"/>
                  <a:gd name="T12" fmla="*/ 0 w 43"/>
                  <a:gd name="T13" fmla="*/ 4 h 10"/>
                  <a:gd name="T14" fmla="*/ 0 60000 65536"/>
                  <a:gd name="T15" fmla="*/ 0 60000 65536"/>
                  <a:gd name="T16" fmla="*/ 0 60000 65536"/>
                  <a:gd name="T17" fmla="*/ 0 60000 65536"/>
                  <a:gd name="T18" fmla="*/ 0 60000 65536"/>
                  <a:gd name="T19" fmla="*/ 0 60000 65536"/>
                  <a:gd name="T20" fmla="*/ 0 60000 65536"/>
                  <a:gd name="T21" fmla="*/ 0 w 43"/>
                  <a:gd name="T22" fmla="*/ 0 h 10"/>
                  <a:gd name="T23" fmla="*/ 43 w 4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0">
                    <a:moveTo>
                      <a:pt x="0" y="4"/>
                    </a:moveTo>
                    <a:lnTo>
                      <a:pt x="0" y="4"/>
                    </a:lnTo>
                    <a:lnTo>
                      <a:pt x="10" y="9"/>
                    </a:lnTo>
                    <a:lnTo>
                      <a:pt x="42" y="4"/>
                    </a:lnTo>
                    <a:lnTo>
                      <a:pt x="11"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72" name="Freeform 271"/>
              <p:cNvSpPr>
                <a:spLocks/>
              </p:cNvSpPr>
              <p:nvPr/>
            </p:nvSpPr>
            <p:spPr bwMode="auto">
              <a:xfrm>
                <a:off x="1774" y="2179"/>
                <a:ext cx="75" cy="53"/>
              </a:xfrm>
              <a:custGeom>
                <a:avLst/>
                <a:gdLst>
                  <a:gd name="T0" fmla="*/ 0 w 75"/>
                  <a:gd name="T1" fmla="*/ 9 h 53"/>
                  <a:gd name="T2" fmla="*/ 0 w 75"/>
                  <a:gd name="T3" fmla="*/ 9 h 53"/>
                  <a:gd name="T4" fmla="*/ 2 w 75"/>
                  <a:gd name="T5" fmla="*/ 33 h 53"/>
                  <a:gd name="T6" fmla="*/ 10 w 75"/>
                  <a:gd name="T7" fmla="*/ 38 h 53"/>
                  <a:gd name="T8" fmla="*/ 7 w 75"/>
                  <a:gd name="T9" fmla="*/ 52 h 53"/>
                  <a:gd name="T10" fmla="*/ 18 w 75"/>
                  <a:gd name="T11" fmla="*/ 52 h 53"/>
                  <a:gd name="T12" fmla="*/ 30 w 75"/>
                  <a:gd name="T13" fmla="*/ 41 h 53"/>
                  <a:gd name="T14" fmla="*/ 18 w 75"/>
                  <a:gd name="T15" fmla="*/ 33 h 53"/>
                  <a:gd name="T16" fmla="*/ 48 w 75"/>
                  <a:gd name="T17" fmla="*/ 33 h 53"/>
                  <a:gd name="T18" fmla="*/ 74 w 75"/>
                  <a:gd name="T19" fmla="*/ 4 h 53"/>
                  <a:gd name="T20" fmla="*/ 6 w 75"/>
                  <a:gd name="T21" fmla="*/ 0 h 53"/>
                  <a:gd name="T22" fmla="*/ 15 w 75"/>
                  <a:gd name="T23" fmla="*/ 10 h 53"/>
                  <a:gd name="T24" fmla="*/ 0 w 75"/>
                  <a:gd name="T25" fmla="*/ 9 h 53"/>
                  <a:gd name="T26" fmla="*/ 0 w 75"/>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53"/>
                  <a:gd name="T44" fmla="*/ 75 w 75"/>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53">
                    <a:moveTo>
                      <a:pt x="0" y="9"/>
                    </a:moveTo>
                    <a:lnTo>
                      <a:pt x="0" y="9"/>
                    </a:lnTo>
                    <a:lnTo>
                      <a:pt x="2" y="33"/>
                    </a:lnTo>
                    <a:lnTo>
                      <a:pt x="10" y="38"/>
                    </a:lnTo>
                    <a:lnTo>
                      <a:pt x="7" y="52"/>
                    </a:lnTo>
                    <a:lnTo>
                      <a:pt x="18" y="52"/>
                    </a:lnTo>
                    <a:lnTo>
                      <a:pt x="30" y="41"/>
                    </a:lnTo>
                    <a:lnTo>
                      <a:pt x="18" y="33"/>
                    </a:lnTo>
                    <a:lnTo>
                      <a:pt x="48" y="33"/>
                    </a:lnTo>
                    <a:lnTo>
                      <a:pt x="74" y="4"/>
                    </a:lnTo>
                    <a:lnTo>
                      <a:pt x="6" y="0"/>
                    </a:lnTo>
                    <a:lnTo>
                      <a:pt x="15" y="10"/>
                    </a:lnTo>
                    <a:lnTo>
                      <a:pt x="0" y="9"/>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73" name="Freeform 59"/>
              <p:cNvSpPr>
                <a:spLocks/>
              </p:cNvSpPr>
              <p:nvPr/>
            </p:nvSpPr>
            <p:spPr bwMode="auto">
              <a:xfrm>
                <a:off x="1824" y="1908"/>
                <a:ext cx="421" cy="214"/>
              </a:xfrm>
              <a:custGeom>
                <a:avLst/>
                <a:gdLst>
                  <a:gd name="T0" fmla="*/ 37 w 421"/>
                  <a:gd name="T1" fmla="*/ 50 h 214"/>
                  <a:gd name="T2" fmla="*/ 31 w 421"/>
                  <a:gd name="T3" fmla="*/ 58 h 214"/>
                  <a:gd name="T4" fmla="*/ 36 w 421"/>
                  <a:gd name="T5" fmla="*/ 68 h 214"/>
                  <a:gd name="T6" fmla="*/ 66 w 421"/>
                  <a:gd name="T7" fmla="*/ 83 h 214"/>
                  <a:gd name="T8" fmla="*/ 89 w 421"/>
                  <a:gd name="T9" fmla="*/ 71 h 214"/>
                  <a:gd name="T10" fmla="*/ 135 w 421"/>
                  <a:gd name="T11" fmla="*/ 72 h 214"/>
                  <a:gd name="T12" fmla="*/ 166 w 421"/>
                  <a:gd name="T13" fmla="*/ 75 h 214"/>
                  <a:gd name="T14" fmla="*/ 172 w 421"/>
                  <a:gd name="T15" fmla="*/ 74 h 214"/>
                  <a:gd name="T16" fmla="*/ 142 w 421"/>
                  <a:gd name="T17" fmla="*/ 111 h 214"/>
                  <a:gd name="T18" fmla="*/ 111 w 421"/>
                  <a:gd name="T19" fmla="*/ 93 h 214"/>
                  <a:gd name="T20" fmla="*/ 90 w 421"/>
                  <a:gd name="T21" fmla="*/ 103 h 214"/>
                  <a:gd name="T22" fmla="*/ 100 w 421"/>
                  <a:gd name="T23" fmla="*/ 131 h 214"/>
                  <a:gd name="T24" fmla="*/ 132 w 421"/>
                  <a:gd name="T25" fmla="*/ 145 h 214"/>
                  <a:gd name="T26" fmla="*/ 62 w 421"/>
                  <a:gd name="T27" fmla="*/ 157 h 214"/>
                  <a:gd name="T28" fmla="*/ 88 w 421"/>
                  <a:gd name="T29" fmla="*/ 158 h 214"/>
                  <a:gd name="T30" fmla="*/ 109 w 421"/>
                  <a:gd name="T31" fmla="*/ 157 h 214"/>
                  <a:gd name="T32" fmla="*/ 88 w 421"/>
                  <a:gd name="T33" fmla="*/ 167 h 214"/>
                  <a:gd name="T34" fmla="*/ 132 w 421"/>
                  <a:gd name="T35" fmla="*/ 159 h 214"/>
                  <a:gd name="T36" fmla="*/ 51 w 421"/>
                  <a:gd name="T37" fmla="*/ 168 h 214"/>
                  <a:gd name="T38" fmla="*/ 39 w 421"/>
                  <a:gd name="T39" fmla="*/ 207 h 214"/>
                  <a:gd name="T40" fmla="*/ 72 w 421"/>
                  <a:gd name="T41" fmla="*/ 202 h 214"/>
                  <a:gd name="T42" fmla="*/ 93 w 421"/>
                  <a:gd name="T43" fmla="*/ 203 h 214"/>
                  <a:gd name="T44" fmla="*/ 126 w 421"/>
                  <a:gd name="T45" fmla="*/ 207 h 214"/>
                  <a:gd name="T46" fmla="*/ 149 w 421"/>
                  <a:gd name="T47" fmla="*/ 205 h 214"/>
                  <a:gd name="T48" fmla="*/ 191 w 421"/>
                  <a:gd name="T49" fmla="*/ 193 h 214"/>
                  <a:gd name="T50" fmla="*/ 135 w 421"/>
                  <a:gd name="T51" fmla="*/ 184 h 214"/>
                  <a:gd name="T52" fmla="*/ 188 w 421"/>
                  <a:gd name="T53" fmla="*/ 162 h 214"/>
                  <a:gd name="T54" fmla="*/ 204 w 421"/>
                  <a:gd name="T55" fmla="*/ 155 h 214"/>
                  <a:gd name="T56" fmla="*/ 235 w 421"/>
                  <a:gd name="T57" fmla="*/ 142 h 214"/>
                  <a:gd name="T58" fmla="*/ 217 w 421"/>
                  <a:gd name="T59" fmla="*/ 129 h 214"/>
                  <a:gd name="T60" fmla="*/ 237 w 421"/>
                  <a:gd name="T61" fmla="*/ 125 h 214"/>
                  <a:gd name="T62" fmla="*/ 235 w 421"/>
                  <a:gd name="T63" fmla="*/ 108 h 214"/>
                  <a:gd name="T64" fmla="*/ 268 w 421"/>
                  <a:gd name="T65" fmla="*/ 98 h 214"/>
                  <a:gd name="T66" fmla="*/ 305 w 421"/>
                  <a:gd name="T67" fmla="*/ 90 h 214"/>
                  <a:gd name="T68" fmla="*/ 341 w 421"/>
                  <a:gd name="T69" fmla="*/ 53 h 214"/>
                  <a:gd name="T70" fmla="*/ 357 w 421"/>
                  <a:gd name="T71" fmla="*/ 50 h 214"/>
                  <a:gd name="T72" fmla="*/ 393 w 421"/>
                  <a:gd name="T73" fmla="*/ 23 h 214"/>
                  <a:gd name="T74" fmla="*/ 345 w 421"/>
                  <a:gd name="T75" fmla="*/ 6 h 214"/>
                  <a:gd name="T76" fmla="*/ 249 w 421"/>
                  <a:gd name="T77" fmla="*/ 11 h 214"/>
                  <a:gd name="T78" fmla="*/ 219 w 421"/>
                  <a:gd name="T79" fmla="*/ 19 h 214"/>
                  <a:gd name="T80" fmla="*/ 154 w 421"/>
                  <a:gd name="T81" fmla="*/ 7 h 214"/>
                  <a:gd name="T82" fmla="*/ 147 w 421"/>
                  <a:gd name="T83" fmla="*/ 21 h 214"/>
                  <a:gd name="T84" fmla="*/ 117 w 421"/>
                  <a:gd name="T85" fmla="*/ 23 h 214"/>
                  <a:gd name="T86" fmla="*/ 65 w 421"/>
                  <a:gd name="T87" fmla="*/ 33 h 214"/>
                  <a:gd name="T88" fmla="*/ 0 w 421"/>
                  <a:gd name="T89" fmla="*/ 50 h 2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1"/>
                  <a:gd name="T136" fmla="*/ 0 h 214"/>
                  <a:gd name="T137" fmla="*/ 421 w 421"/>
                  <a:gd name="T138" fmla="*/ 214 h 2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1" h="214">
                    <a:moveTo>
                      <a:pt x="0" y="50"/>
                    </a:moveTo>
                    <a:lnTo>
                      <a:pt x="0" y="50"/>
                    </a:lnTo>
                    <a:lnTo>
                      <a:pt x="37" y="50"/>
                    </a:lnTo>
                    <a:lnTo>
                      <a:pt x="24" y="58"/>
                    </a:lnTo>
                    <a:lnTo>
                      <a:pt x="76" y="53"/>
                    </a:lnTo>
                    <a:lnTo>
                      <a:pt x="31" y="58"/>
                    </a:lnTo>
                    <a:lnTo>
                      <a:pt x="45" y="62"/>
                    </a:lnTo>
                    <a:lnTo>
                      <a:pt x="30" y="63"/>
                    </a:lnTo>
                    <a:lnTo>
                      <a:pt x="36" y="68"/>
                    </a:lnTo>
                    <a:lnTo>
                      <a:pt x="103" y="60"/>
                    </a:lnTo>
                    <a:lnTo>
                      <a:pt x="37" y="73"/>
                    </a:lnTo>
                    <a:lnTo>
                      <a:pt x="66" y="83"/>
                    </a:lnTo>
                    <a:lnTo>
                      <a:pt x="92" y="68"/>
                    </a:lnTo>
                    <a:lnTo>
                      <a:pt x="135" y="66"/>
                    </a:lnTo>
                    <a:lnTo>
                      <a:pt x="89" y="71"/>
                    </a:lnTo>
                    <a:lnTo>
                      <a:pt x="78" y="83"/>
                    </a:lnTo>
                    <a:lnTo>
                      <a:pt x="106" y="85"/>
                    </a:lnTo>
                    <a:lnTo>
                      <a:pt x="135" y="72"/>
                    </a:lnTo>
                    <a:lnTo>
                      <a:pt x="115" y="84"/>
                    </a:lnTo>
                    <a:lnTo>
                      <a:pt x="135" y="84"/>
                    </a:lnTo>
                    <a:lnTo>
                      <a:pt x="166" y="75"/>
                    </a:lnTo>
                    <a:lnTo>
                      <a:pt x="162" y="63"/>
                    </a:lnTo>
                    <a:lnTo>
                      <a:pt x="197" y="54"/>
                    </a:lnTo>
                    <a:lnTo>
                      <a:pt x="172" y="74"/>
                    </a:lnTo>
                    <a:lnTo>
                      <a:pt x="225" y="70"/>
                    </a:lnTo>
                    <a:lnTo>
                      <a:pt x="117" y="90"/>
                    </a:lnTo>
                    <a:lnTo>
                      <a:pt x="142" y="111"/>
                    </a:lnTo>
                    <a:lnTo>
                      <a:pt x="163" y="111"/>
                    </a:lnTo>
                    <a:lnTo>
                      <a:pt x="152" y="115"/>
                    </a:lnTo>
                    <a:lnTo>
                      <a:pt x="111" y="93"/>
                    </a:lnTo>
                    <a:lnTo>
                      <a:pt x="75" y="90"/>
                    </a:lnTo>
                    <a:lnTo>
                      <a:pt x="74" y="99"/>
                    </a:lnTo>
                    <a:lnTo>
                      <a:pt x="90" y="103"/>
                    </a:lnTo>
                    <a:lnTo>
                      <a:pt x="75" y="107"/>
                    </a:lnTo>
                    <a:lnTo>
                      <a:pt x="117" y="130"/>
                    </a:lnTo>
                    <a:lnTo>
                      <a:pt x="100" y="131"/>
                    </a:lnTo>
                    <a:lnTo>
                      <a:pt x="143" y="132"/>
                    </a:lnTo>
                    <a:lnTo>
                      <a:pt x="119" y="138"/>
                    </a:lnTo>
                    <a:lnTo>
                      <a:pt x="132" y="145"/>
                    </a:lnTo>
                    <a:lnTo>
                      <a:pt x="93" y="133"/>
                    </a:lnTo>
                    <a:lnTo>
                      <a:pt x="71" y="138"/>
                    </a:lnTo>
                    <a:lnTo>
                      <a:pt x="62" y="157"/>
                    </a:lnTo>
                    <a:lnTo>
                      <a:pt x="84" y="151"/>
                    </a:lnTo>
                    <a:lnTo>
                      <a:pt x="80" y="158"/>
                    </a:lnTo>
                    <a:lnTo>
                      <a:pt x="88" y="158"/>
                    </a:lnTo>
                    <a:lnTo>
                      <a:pt x="101" y="143"/>
                    </a:lnTo>
                    <a:lnTo>
                      <a:pt x="97" y="155"/>
                    </a:lnTo>
                    <a:lnTo>
                      <a:pt x="109" y="157"/>
                    </a:lnTo>
                    <a:lnTo>
                      <a:pt x="85" y="162"/>
                    </a:lnTo>
                    <a:lnTo>
                      <a:pt x="100" y="163"/>
                    </a:lnTo>
                    <a:lnTo>
                      <a:pt x="88" y="167"/>
                    </a:lnTo>
                    <a:lnTo>
                      <a:pt x="98" y="175"/>
                    </a:lnTo>
                    <a:lnTo>
                      <a:pt x="115" y="175"/>
                    </a:lnTo>
                    <a:lnTo>
                      <a:pt x="132" y="159"/>
                    </a:lnTo>
                    <a:lnTo>
                      <a:pt x="103" y="181"/>
                    </a:lnTo>
                    <a:lnTo>
                      <a:pt x="75" y="165"/>
                    </a:lnTo>
                    <a:lnTo>
                      <a:pt x="51" y="168"/>
                    </a:lnTo>
                    <a:lnTo>
                      <a:pt x="71" y="185"/>
                    </a:lnTo>
                    <a:lnTo>
                      <a:pt x="36" y="194"/>
                    </a:lnTo>
                    <a:lnTo>
                      <a:pt x="39" y="207"/>
                    </a:lnTo>
                    <a:lnTo>
                      <a:pt x="46" y="195"/>
                    </a:lnTo>
                    <a:lnTo>
                      <a:pt x="47" y="207"/>
                    </a:lnTo>
                    <a:lnTo>
                      <a:pt x="72" y="202"/>
                    </a:lnTo>
                    <a:lnTo>
                      <a:pt x="89" y="212"/>
                    </a:lnTo>
                    <a:lnTo>
                      <a:pt x="102" y="211"/>
                    </a:lnTo>
                    <a:lnTo>
                      <a:pt x="93" y="203"/>
                    </a:lnTo>
                    <a:lnTo>
                      <a:pt x="117" y="206"/>
                    </a:lnTo>
                    <a:lnTo>
                      <a:pt x="115" y="198"/>
                    </a:lnTo>
                    <a:lnTo>
                      <a:pt x="126" y="207"/>
                    </a:lnTo>
                    <a:lnTo>
                      <a:pt x="133" y="205"/>
                    </a:lnTo>
                    <a:lnTo>
                      <a:pt x="129" y="199"/>
                    </a:lnTo>
                    <a:lnTo>
                      <a:pt x="149" y="205"/>
                    </a:lnTo>
                    <a:lnTo>
                      <a:pt x="149" y="213"/>
                    </a:lnTo>
                    <a:lnTo>
                      <a:pt x="185" y="205"/>
                    </a:lnTo>
                    <a:lnTo>
                      <a:pt x="191" y="193"/>
                    </a:lnTo>
                    <a:lnTo>
                      <a:pt x="175" y="195"/>
                    </a:lnTo>
                    <a:lnTo>
                      <a:pt x="175" y="184"/>
                    </a:lnTo>
                    <a:lnTo>
                      <a:pt x="135" y="184"/>
                    </a:lnTo>
                    <a:lnTo>
                      <a:pt x="188" y="181"/>
                    </a:lnTo>
                    <a:lnTo>
                      <a:pt x="196" y="172"/>
                    </a:lnTo>
                    <a:lnTo>
                      <a:pt x="188" y="162"/>
                    </a:lnTo>
                    <a:lnTo>
                      <a:pt x="218" y="162"/>
                    </a:lnTo>
                    <a:lnTo>
                      <a:pt x="225" y="158"/>
                    </a:lnTo>
                    <a:lnTo>
                      <a:pt x="204" y="155"/>
                    </a:lnTo>
                    <a:lnTo>
                      <a:pt x="231" y="154"/>
                    </a:lnTo>
                    <a:lnTo>
                      <a:pt x="213" y="147"/>
                    </a:lnTo>
                    <a:lnTo>
                      <a:pt x="235" y="142"/>
                    </a:lnTo>
                    <a:lnTo>
                      <a:pt x="234" y="136"/>
                    </a:lnTo>
                    <a:lnTo>
                      <a:pt x="194" y="133"/>
                    </a:lnTo>
                    <a:lnTo>
                      <a:pt x="217" y="129"/>
                    </a:lnTo>
                    <a:lnTo>
                      <a:pt x="193" y="127"/>
                    </a:lnTo>
                    <a:lnTo>
                      <a:pt x="235" y="131"/>
                    </a:lnTo>
                    <a:lnTo>
                      <a:pt x="237" y="125"/>
                    </a:lnTo>
                    <a:lnTo>
                      <a:pt x="193" y="123"/>
                    </a:lnTo>
                    <a:lnTo>
                      <a:pt x="250" y="115"/>
                    </a:lnTo>
                    <a:lnTo>
                      <a:pt x="235" y="108"/>
                    </a:lnTo>
                    <a:lnTo>
                      <a:pt x="276" y="111"/>
                    </a:lnTo>
                    <a:lnTo>
                      <a:pt x="289" y="99"/>
                    </a:lnTo>
                    <a:lnTo>
                      <a:pt x="268" y="98"/>
                    </a:lnTo>
                    <a:lnTo>
                      <a:pt x="295" y="96"/>
                    </a:lnTo>
                    <a:lnTo>
                      <a:pt x="292" y="88"/>
                    </a:lnTo>
                    <a:lnTo>
                      <a:pt x="305" y="90"/>
                    </a:lnTo>
                    <a:lnTo>
                      <a:pt x="375" y="55"/>
                    </a:lnTo>
                    <a:lnTo>
                      <a:pt x="297" y="67"/>
                    </a:lnTo>
                    <a:lnTo>
                      <a:pt x="341" y="53"/>
                    </a:lnTo>
                    <a:lnTo>
                      <a:pt x="314" y="54"/>
                    </a:lnTo>
                    <a:lnTo>
                      <a:pt x="308" y="47"/>
                    </a:lnTo>
                    <a:lnTo>
                      <a:pt x="357" y="50"/>
                    </a:lnTo>
                    <a:lnTo>
                      <a:pt x="420" y="32"/>
                    </a:lnTo>
                    <a:lnTo>
                      <a:pt x="419" y="23"/>
                    </a:lnTo>
                    <a:lnTo>
                      <a:pt x="393" y="23"/>
                    </a:lnTo>
                    <a:lnTo>
                      <a:pt x="386" y="9"/>
                    </a:lnTo>
                    <a:lnTo>
                      <a:pt x="314" y="16"/>
                    </a:lnTo>
                    <a:lnTo>
                      <a:pt x="345" y="6"/>
                    </a:lnTo>
                    <a:lnTo>
                      <a:pt x="250" y="0"/>
                    </a:lnTo>
                    <a:lnTo>
                      <a:pt x="242" y="7"/>
                    </a:lnTo>
                    <a:lnTo>
                      <a:pt x="249" y="11"/>
                    </a:lnTo>
                    <a:lnTo>
                      <a:pt x="231" y="4"/>
                    </a:lnTo>
                    <a:lnTo>
                      <a:pt x="189" y="4"/>
                    </a:lnTo>
                    <a:lnTo>
                      <a:pt x="219" y="19"/>
                    </a:lnTo>
                    <a:lnTo>
                      <a:pt x="208" y="23"/>
                    </a:lnTo>
                    <a:lnTo>
                      <a:pt x="193" y="8"/>
                    </a:lnTo>
                    <a:lnTo>
                      <a:pt x="154" y="7"/>
                    </a:lnTo>
                    <a:lnTo>
                      <a:pt x="162" y="13"/>
                    </a:lnTo>
                    <a:lnTo>
                      <a:pt x="132" y="11"/>
                    </a:lnTo>
                    <a:lnTo>
                      <a:pt x="147" y="21"/>
                    </a:lnTo>
                    <a:lnTo>
                      <a:pt x="124" y="15"/>
                    </a:lnTo>
                    <a:lnTo>
                      <a:pt x="131" y="21"/>
                    </a:lnTo>
                    <a:lnTo>
                      <a:pt x="117" y="23"/>
                    </a:lnTo>
                    <a:lnTo>
                      <a:pt x="147" y="37"/>
                    </a:lnTo>
                    <a:lnTo>
                      <a:pt x="81" y="22"/>
                    </a:lnTo>
                    <a:lnTo>
                      <a:pt x="65" y="33"/>
                    </a:lnTo>
                    <a:lnTo>
                      <a:pt x="91" y="38"/>
                    </a:lnTo>
                    <a:lnTo>
                      <a:pt x="47" y="34"/>
                    </a:lnTo>
                    <a:lnTo>
                      <a:pt x="0" y="50"/>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74" name="Freeform 273"/>
              <p:cNvSpPr>
                <a:spLocks/>
              </p:cNvSpPr>
              <p:nvPr/>
            </p:nvSpPr>
            <p:spPr bwMode="auto">
              <a:xfrm>
                <a:off x="1851" y="2184"/>
                <a:ext cx="392" cy="278"/>
              </a:xfrm>
              <a:custGeom>
                <a:avLst/>
                <a:gdLst>
                  <a:gd name="T0" fmla="*/ 0 w 392"/>
                  <a:gd name="T1" fmla="*/ 61 h 278"/>
                  <a:gd name="T2" fmla="*/ 19 w 392"/>
                  <a:gd name="T3" fmla="*/ 10 h 278"/>
                  <a:gd name="T4" fmla="*/ 69 w 392"/>
                  <a:gd name="T5" fmla="*/ 4 h 278"/>
                  <a:gd name="T6" fmla="*/ 51 w 392"/>
                  <a:gd name="T7" fmla="*/ 49 h 278"/>
                  <a:gd name="T8" fmla="*/ 47 w 392"/>
                  <a:gd name="T9" fmla="*/ 72 h 278"/>
                  <a:gd name="T10" fmla="*/ 73 w 392"/>
                  <a:gd name="T11" fmla="*/ 56 h 278"/>
                  <a:gd name="T12" fmla="*/ 70 w 392"/>
                  <a:gd name="T13" fmla="*/ 38 h 278"/>
                  <a:gd name="T14" fmla="*/ 82 w 392"/>
                  <a:gd name="T15" fmla="*/ 28 h 278"/>
                  <a:gd name="T16" fmla="*/ 85 w 392"/>
                  <a:gd name="T17" fmla="*/ 23 h 278"/>
                  <a:gd name="T18" fmla="*/ 88 w 392"/>
                  <a:gd name="T19" fmla="*/ 14 h 278"/>
                  <a:gd name="T20" fmla="*/ 116 w 392"/>
                  <a:gd name="T21" fmla="*/ 3 h 278"/>
                  <a:gd name="T22" fmla="*/ 128 w 392"/>
                  <a:gd name="T23" fmla="*/ 21 h 278"/>
                  <a:gd name="T24" fmla="*/ 139 w 392"/>
                  <a:gd name="T25" fmla="*/ 36 h 278"/>
                  <a:gd name="T26" fmla="*/ 170 w 392"/>
                  <a:gd name="T27" fmla="*/ 28 h 278"/>
                  <a:gd name="T28" fmla="*/ 215 w 392"/>
                  <a:gd name="T29" fmla="*/ 49 h 278"/>
                  <a:gd name="T30" fmla="*/ 225 w 392"/>
                  <a:gd name="T31" fmla="*/ 53 h 278"/>
                  <a:gd name="T32" fmla="*/ 231 w 392"/>
                  <a:gd name="T33" fmla="*/ 65 h 278"/>
                  <a:gd name="T34" fmla="*/ 254 w 392"/>
                  <a:gd name="T35" fmla="*/ 60 h 278"/>
                  <a:gd name="T36" fmla="*/ 246 w 392"/>
                  <a:gd name="T37" fmla="*/ 71 h 278"/>
                  <a:gd name="T38" fmla="*/ 262 w 392"/>
                  <a:gd name="T39" fmla="*/ 82 h 278"/>
                  <a:gd name="T40" fmla="*/ 267 w 392"/>
                  <a:gd name="T41" fmla="*/ 85 h 278"/>
                  <a:gd name="T42" fmla="*/ 279 w 392"/>
                  <a:gd name="T43" fmla="*/ 92 h 278"/>
                  <a:gd name="T44" fmla="*/ 287 w 392"/>
                  <a:gd name="T45" fmla="*/ 98 h 278"/>
                  <a:gd name="T46" fmla="*/ 312 w 392"/>
                  <a:gd name="T47" fmla="*/ 99 h 278"/>
                  <a:gd name="T48" fmla="*/ 322 w 392"/>
                  <a:gd name="T49" fmla="*/ 114 h 278"/>
                  <a:gd name="T50" fmla="*/ 305 w 392"/>
                  <a:gd name="T51" fmla="*/ 120 h 278"/>
                  <a:gd name="T52" fmla="*/ 329 w 392"/>
                  <a:gd name="T53" fmla="*/ 146 h 278"/>
                  <a:gd name="T54" fmla="*/ 353 w 392"/>
                  <a:gd name="T55" fmla="*/ 162 h 278"/>
                  <a:gd name="T56" fmla="*/ 367 w 392"/>
                  <a:gd name="T57" fmla="*/ 169 h 278"/>
                  <a:gd name="T58" fmla="*/ 388 w 392"/>
                  <a:gd name="T59" fmla="*/ 184 h 278"/>
                  <a:gd name="T60" fmla="*/ 381 w 392"/>
                  <a:gd name="T61" fmla="*/ 189 h 278"/>
                  <a:gd name="T62" fmla="*/ 364 w 392"/>
                  <a:gd name="T63" fmla="*/ 195 h 278"/>
                  <a:gd name="T64" fmla="*/ 317 w 392"/>
                  <a:gd name="T65" fmla="*/ 178 h 278"/>
                  <a:gd name="T66" fmla="*/ 312 w 392"/>
                  <a:gd name="T67" fmla="*/ 190 h 278"/>
                  <a:gd name="T68" fmla="*/ 310 w 392"/>
                  <a:gd name="T69" fmla="*/ 198 h 278"/>
                  <a:gd name="T70" fmla="*/ 341 w 392"/>
                  <a:gd name="T71" fmla="*/ 220 h 278"/>
                  <a:gd name="T72" fmla="*/ 351 w 392"/>
                  <a:gd name="T73" fmla="*/ 240 h 278"/>
                  <a:gd name="T74" fmla="*/ 290 w 392"/>
                  <a:gd name="T75" fmla="*/ 239 h 278"/>
                  <a:gd name="T76" fmla="*/ 256 w 392"/>
                  <a:gd name="T77" fmla="*/ 256 h 278"/>
                  <a:gd name="T78" fmla="*/ 256 w 392"/>
                  <a:gd name="T79" fmla="*/ 242 h 278"/>
                  <a:gd name="T80" fmla="*/ 227 w 392"/>
                  <a:gd name="T81" fmla="*/ 219 h 278"/>
                  <a:gd name="T82" fmla="*/ 208 w 392"/>
                  <a:gd name="T83" fmla="*/ 224 h 278"/>
                  <a:gd name="T84" fmla="*/ 182 w 392"/>
                  <a:gd name="T85" fmla="*/ 229 h 278"/>
                  <a:gd name="T86" fmla="*/ 173 w 392"/>
                  <a:gd name="T87" fmla="*/ 202 h 278"/>
                  <a:gd name="T88" fmla="*/ 213 w 392"/>
                  <a:gd name="T89" fmla="*/ 186 h 278"/>
                  <a:gd name="T90" fmla="*/ 221 w 392"/>
                  <a:gd name="T91" fmla="*/ 128 h 278"/>
                  <a:gd name="T92" fmla="*/ 215 w 392"/>
                  <a:gd name="T93" fmla="*/ 120 h 278"/>
                  <a:gd name="T94" fmla="*/ 182 w 392"/>
                  <a:gd name="T95" fmla="*/ 119 h 278"/>
                  <a:gd name="T96" fmla="*/ 170 w 392"/>
                  <a:gd name="T97" fmla="*/ 101 h 278"/>
                  <a:gd name="T98" fmla="*/ 148 w 392"/>
                  <a:gd name="T99" fmla="*/ 86 h 278"/>
                  <a:gd name="T100" fmla="*/ 115 w 392"/>
                  <a:gd name="T101" fmla="*/ 95 h 278"/>
                  <a:gd name="T102" fmla="*/ 26 w 392"/>
                  <a:gd name="T103" fmla="*/ 89 h 278"/>
                  <a:gd name="T104" fmla="*/ 39 w 392"/>
                  <a:gd name="T105" fmla="*/ 72 h 278"/>
                  <a:gd name="T106" fmla="*/ 0 w 392"/>
                  <a:gd name="T107" fmla="*/ 61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2"/>
                  <a:gd name="T163" fmla="*/ 0 h 278"/>
                  <a:gd name="T164" fmla="*/ 392 w 392"/>
                  <a:gd name="T165" fmla="*/ 278 h 2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2" h="278">
                    <a:moveTo>
                      <a:pt x="0" y="61"/>
                    </a:moveTo>
                    <a:lnTo>
                      <a:pt x="0" y="61"/>
                    </a:lnTo>
                    <a:lnTo>
                      <a:pt x="3" y="32"/>
                    </a:lnTo>
                    <a:lnTo>
                      <a:pt x="19" y="10"/>
                    </a:lnTo>
                    <a:lnTo>
                      <a:pt x="47" y="0"/>
                    </a:lnTo>
                    <a:lnTo>
                      <a:pt x="69" y="4"/>
                    </a:lnTo>
                    <a:lnTo>
                      <a:pt x="45" y="32"/>
                    </a:lnTo>
                    <a:lnTo>
                      <a:pt x="51" y="49"/>
                    </a:lnTo>
                    <a:lnTo>
                      <a:pt x="69" y="65"/>
                    </a:lnTo>
                    <a:lnTo>
                      <a:pt x="47" y="72"/>
                    </a:lnTo>
                    <a:lnTo>
                      <a:pt x="70" y="71"/>
                    </a:lnTo>
                    <a:lnTo>
                      <a:pt x="73" y="56"/>
                    </a:lnTo>
                    <a:lnTo>
                      <a:pt x="56" y="47"/>
                    </a:lnTo>
                    <a:lnTo>
                      <a:pt x="70" y="38"/>
                    </a:lnTo>
                    <a:lnTo>
                      <a:pt x="59" y="25"/>
                    </a:lnTo>
                    <a:lnTo>
                      <a:pt x="82" y="28"/>
                    </a:lnTo>
                    <a:lnTo>
                      <a:pt x="61" y="21"/>
                    </a:lnTo>
                    <a:lnTo>
                      <a:pt x="85" y="23"/>
                    </a:lnTo>
                    <a:lnTo>
                      <a:pt x="69" y="13"/>
                    </a:lnTo>
                    <a:lnTo>
                      <a:pt x="88" y="14"/>
                    </a:lnTo>
                    <a:lnTo>
                      <a:pt x="100" y="4"/>
                    </a:lnTo>
                    <a:lnTo>
                      <a:pt x="116" y="3"/>
                    </a:lnTo>
                    <a:lnTo>
                      <a:pt x="117" y="16"/>
                    </a:lnTo>
                    <a:lnTo>
                      <a:pt x="128" y="21"/>
                    </a:lnTo>
                    <a:lnTo>
                      <a:pt x="124" y="49"/>
                    </a:lnTo>
                    <a:lnTo>
                      <a:pt x="139" y="36"/>
                    </a:lnTo>
                    <a:lnTo>
                      <a:pt x="148" y="41"/>
                    </a:lnTo>
                    <a:lnTo>
                      <a:pt x="170" y="28"/>
                    </a:lnTo>
                    <a:lnTo>
                      <a:pt x="202" y="36"/>
                    </a:lnTo>
                    <a:lnTo>
                      <a:pt x="215" y="49"/>
                    </a:lnTo>
                    <a:lnTo>
                      <a:pt x="206" y="56"/>
                    </a:lnTo>
                    <a:lnTo>
                      <a:pt x="225" y="53"/>
                    </a:lnTo>
                    <a:lnTo>
                      <a:pt x="219" y="61"/>
                    </a:lnTo>
                    <a:lnTo>
                      <a:pt x="231" y="65"/>
                    </a:lnTo>
                    <a:lnTo>
                      <a:pt x="240" y="55"/>
                    </a:lnTo>
                    <a:lnTo>
                      <a:pt x="254" y="60"/>
                    </a:lnTo>
                    <a:lnTo>
                      <a:pt x="258" y="69"/>
                    </a:lnTo>
                    <a:lnTo>
                      <a:pt x="246" y="71"/>
                    </a:lnTo>
                    <a:lnTo>
                      <a:pt x="265" y="71"/>
                    </a:lnTo>
                    <a:lnTo>
                      <a:pt x="262" y="82"/>
                    </a:lnTo>
                    <a:lnTo>
                      <a:pt x="276" y="76"/>
                    </a:lnTo>
                    <a:lnTo>
                      <a:pt x="267" y="85"/>
                    </a:lnTo>
                    <a:lnTo>
                      <a:pt x="295" y="83"/>
                    </a:lnTo>
                    <a:lnTo>
                      <a:pt x="279" y="92"/>
                    </a:lnTo>
                    <a:lnTo>
                      <a:pt x="292" y="92"/>
                    </a:lnTo>
                    <a:lnTo>
                      <a:pt x="287" y="98"/>
                    </a:lnTo>
                    <a:lnTo>
                      <a:pt x="300" y="89"/>
                    </a:lnTo>
                    <a:lnTo>
                      <a:pt x="312" y="99"/>
                    </a:lnTo>
                    <a:lnTo>
                      <a:pt x="290" y="107"/>
                    </a:lnTo>
                    <a:lnTo>
                      <a:pt x="322" y="114"/>
                    </a:lnTo>
                    <a:lnTo>
                      <a:pt x="294" y="116"/>
                    </a:lnTo>
                    <a:lnTo>
                      <a:pt x="305" y="120"/>
                    </a:lnTo>
                    <a:lnTo>
                      <a:pt x="296" y="129"/>
                    </a:lnTo>
                    <a:lnTo>
                      <a:pt x="329" y="146"/>
                    </a:lnTo>
                    <a:lnTo>
                      <a:pt x="345" y="143"/>
                    </a:lnTo>
                    <a:lnTo>
                      <a:pt x="353" y="162"/>
                    </a:lnTo>
                    <a:lnTo>
                      <a:pt x="369" y="161"/>
                    </a:lnTo>
                    <a:lnTo>
                      <a:pt x="367" y="169"/>
                    </a:lnTo>
                    <a:lnTo>
                      <a:pt x="391" y="174"/>
                    </a:lnTo>
                    <a:lnTo>
                      <a:pt x="388" y="184"/>
                    </a:lnTo>
                    <a:lnTo>
                      <a:pt x="376" y="183"/>
                    </a:lnTo>
                    <a:lnTo>
                      <a:pt x="381" y="189"/>
                    </a:lnTo>
                    <a:lnTo>
                      <a:pt x="375" y="199"/>
                    </a:lnTo>
                    <a:lnTo>
                      <a:pt x="364" y="195"/>
                    </a:lnTo>
                    <a:lnTo>
                      <a:pt x="362" y="214"/>
                    </a:lnTo>
                    <a:lnTo>
                      <a:pt x="317" y="178"/>
                    </a:lnTo>
                    <a:lnTo>
                      <a:pt x="300" y="182"/>
                    </a:lnTo>
                    <a:lnTo>
                      <a:pt x="312" y="190"/>
                    </a:lnTo>
                    <a:lnTo>
                      <a:pt x="303" y="199"/>
                    </a:lnTo>
                    <a:lnTo>
                      <a:pt x="310" y="198"/>
                    </a:lnTo>
                    <a:lnTo>
                      <a:pt x="320" y="216"/>
                    </a:lnTo>
                    <a:lnTo>
                      <a:pt x="341" y="220"/>
                    </a:lnTo>
                    <a:lnTo>
                      <a:pt x="340" y="231"/>
                    </a:lnTo>
                    <a:lnTo>
                      <a:pt x="351" y="240"/>
                    </a:lnTo>
                    <a:lnTo>
                      <a:pt x="345" y="264"/>
                    </a:lnTo>
                    <a:lnTo>
                      <a:pt x="290" y="239"/>
                    </a:lnTo>
                    <a:lnTo>
                      <a:pt x="327" y="277"/>
                    </a:lnTo>
                    <a:lnTo>
                      <a:pt x="256" y="256"/>
                    </a:lnTo>
                    <a:lnTo>
                      <a:pt x="246" y="243"/>
                    </a:lnTo>
                    <a:lnTo>
                      <a:pt x="256" y="242"/>
                    </a:lnTo>
                    <a:lnTo>
                      <a:pt x="233" y="234"/>
                    </a:lnTo>
                    <a:lnTo>
                      <a:pt x="227" y="219"/>
                    </a:lnTo>
                    <a:lnTo>
                      <a:pt x="209" y="214"/>
                    </a:lnTo>
                    <a:lnTo>
                      <a:pt x="208" y="224"/>
                    </a:lnTo>
                    <a:lnTo>
                      <a:pt x="198" y="219"/>
                    </a:lnTo>
                    <a:lnTo>
                      <a:pt x="182" y="229"/>
                    </a:lnTo>
                    <a:lnTo>
                      <a:pt x="163" y="219"/>
                    </a:lnTo>
                    <a:lnTo>
                      <a:pt x="173" y="202"/>
                    </a:lnTo>
                    <a:lnTo>
                      <a:pt x="225" y="202"/>
                    </a:lnTo>
                    <a:lnTo>
                      <a:pt x="213" y="186"/>
                    </a:lnTo>
                    <a:lnTo>
                      <a:pt x="242" y="161"/>
                    </a:lnTo>
                    <a:lnTo>
                      <a:pt x="221" y="128"/>
                    </a:lnTo>
                    <a:lnTo>
                      <a:pt x="207" y="125"/>
                    </a:lnTo>
                    <a:lnTo>
                      <a:pt x="215" y="120"/>
                    </a:lnTo>
                    <a:lnTo>
                      <a:pt x="183" y="129"/>
                    </a:lnTo>
                    <a:lnTo>
                      <a:pt x="182" y="119"/>
                    </a:lnTo>
                    <a:lnTo>
                      <a:pt x="194" y="114"/>
                    </a:lnTo>
                    <a:lnTo>
                      <a:pt x="170" y="101"/>
                    </a:lnTo>
                    <a:lnTo>
                      <a:pt x="170" y="91"/>
                    </a:lnTo>
                    <a:lnTo>
                      <a:pt x="148" y="86"/>
                    </a:lnTo>
                    <a:lnTo>
                      <a:pt x="153" y="100"/>
                    </a:lnTo>
                    <a:lnTo>
                      <a:pt x="115" y="95"/>
                    </a:lnTo>
                    <a:lnTo>
                      <a:pt x="125" y="102"/>
                    </a:lnTo>
                    <a:lnTo>
                      <a:pt x="26" y="89"/>
                    </a:lnTo>
                    <a:lnTo>
                      <a:pt x="8" y="71"/>
                    </a:lnTo>
                    <a:lnTo>
                      <a:pt x="39" y="72"/>
                    </a:lnTo>
                    <a:lnTo>
                      <a:pt x="0" y="61"/>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75" name="Freeform 274"/>
              <p:cNvSpPr>
                <a:spLocks/>
              </p:cNvSpPr>
              <p:nvPr/>
            </p:nvSpPr>
            <p:spPr bwMode="auto">
              <a:xfrm>
                <a:off x="1890" y="2375"/>
                <a:ext cx="92" cy="62"/>
              </a:xfrm>
              <a:custGeom>
                <a:avLst/>
                <a:gdLst>
                  <a:gd name="T0" fmla="*/ 0 w 92"/>
                  <a:gd name="T1" fmla="*/ 50 h 62"/>
                  <a:gd name="T2" fmla="*/ 0 w 92"/>
                  <a:gd name="T3" fmla="*/ 50 h 62"/>
                  <a:gd name="T4" fmla="*/ 14 w 92"/>
                  <a:gd name="T5" fmla="*/ 38 h 62"/>
                  <a:gd name="T6" fmla="*/ 22 w 92"/>
                  <a:gd name="T7" fmla="*/ 0 h 62"/>
                  <a:gd name="T8" fmla="*/ 30 w 92"/>
                  <a:gd name="T9" fmla="*/ 14 h 62"/>
                  <a:gd name="T10" fmla="*/ 51 w 92"/>
                  <a:gd name="T11" fmla="*/ 17 h 62"/>
                  <a:gd name="T12" fmla="*/ 91 w 92"/>
                  <a:gd name="T13" fmla="*/ 45 h 62"/>
                  <a:gd name="T14" fmla="*/ 86 w 92"/>
                  <a:gd name="T15" fmla="*/ 54 h 62"/>
                  <a:gd name="T16" fmla="*/ 49 w 92"/>
                  <a:gd name="T17" fmla="*/ 41 h 62"/>
                  <a:gd name="T18" fmla="*/ 27 w 92"/>
                  <a:gd name="T19" fmla="*/ 61 h 62"/>
                  <a:gd name="T20" fmla="*/ 21 w 92"/>
                  <a:gd name="T21" fmla="*/ 45 h 62"/>
                  <a:gd name="T22" fmla="*/ 0 w 92"/>
                  <a:gd name="T23" fmla="*/ 50 h 62"/>
                  <a:gd name="T24" fmla="*/ 0 w 92"/>
                  <a:gd name="T25" fmla="*/ 5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62"/>
                  <a:gd name="T41" fmla="*/ 92 w 92"/>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62">
                    <a:moveTo>
                      <a:pt x="0" y="50"/>
                    </a:moveTo>
                    <a:lnTo>
                      <a:pt x="0" y="50"/>
                    </a:lnTo>
                    <a:lnTo>
                      <a:pt x="14" y="38"/>
                    </a:lnTo>
                    <a:lnTo>
                      <a:pt x="22" y="0"/>
                    </a:lnTo>
                    <a:lnTo>
                      <a:pt x="30" y="14"/>
                    </a:lnTo>
                    <a:lnTo>
                      <a:pt x="51" y="17"/>
                    </a:lnTo>
                    <a:lnTo>
                      <a:pt x="91" y="45"/>
                    </a:lnTo>
                    <a:lnTo>
                      <a:pt x="86" y="54"/>
                    </a:lnTo>
                    <a:lnTo>
                      <a:pt x="49" y="41"/>
                    </a:lnTo>
                    <a:lnTo>
                      <a:pt x="27" y="61"/>
                    </a:lnTo>
                    <a:lnTo>
                      <a:pt x="21" y="45"/>
                    </a:lnTo>
                    <a:lnTo>
                      <a:pt x="0" y="50"/>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76" name="Freeform 275"/>
              <p:cNvSpPr>
                <a:spLocks/>
              </p:cNvSpPr>
              <p:nvPr/>
            </p:nvSpPr>
            <p:spPr bwMode="auto">
              <a:xfrm>
                <a:off x="2271" y="2661"/>
                <a:ext cx="92" cy="89"/>
              </a:xfrm>
              <a:custGeom>
                <a:avLst/>
                <a:gdLst>
                  <a:gd name="T0" fmla="*/ 0 w 92"/>
                  <a:gd name="T1" fmla="*/ 69 h 89"/>
                  <a:gd name="T2" fmla="*/ 0 w 92"/>
                  <a:gd name="T3" fmla="*/ 69 h 89"/>
                  <a:gd name="T4" fmla="*/ 37 w 92"/>
                  <a:gd name="T5" fmla="*/ 4 h 89"/>
                  <a:gd name="T6" fmla="*/ 52 w 92"/>
                  <a:gd name="T7" fmla="*/ 0 h 89"/>
                  <a:gd name="T8" fmla="*/ 34 w 92"/>
                  <a:gd name="T9" fmla="*/ 34 h 89"/>
                  <a:gd name="T10" fmla="*/ 46 w 92"/>
                  <a:gd name="T11" fmla="*/ 26 h 89"/>
                  <a:gd name="T12" fmla="*/ 54 w 92"/>
                  <a:gd name="T13" fmla="*/ 41 h 89"/>
                  <a:gd name="T14" fmla="*/ 78 w 92"/>
                  <a:gd name="T15" fmla="*/ 41 h 89"/>
                  <a:gd name="T16" fmla="*/ 73 w 92"/>
                  <a:gd name="T17" fmla="*/ 54 h 89"/>
                  <a:gd name="T18" fmla="*/ 85 w 92"/>
                  <a:gd name="T19" fmla="*/ 53 h 89"/>
                  <a:gd name="T20" fmla="*/ 77 w 92"/>
                  <a:gd name="T21" fmla="*/ 67 h 89"/>
                  <a:gd name="T22" fmla="*/ 88 w 92"/>
                  <a:gd name="T23" fmla="*/ 60 h 89"/>
                  <a:gd name="T24" fmla="*/ 91 w 92"/>
                  <a:gd name="T25" fmla="*/ 73 h 89"/>
                  <a:gd name="T26" fmla="*/ 79 w 92"/>
                  <a:gd name="T27" fmla="*/ 88 h 89"/>
                  <a:gd name="T28" fmla="*/ 78 w 92"/>
                  <a:gd name="T29" fmla="*/ 77 h 89"/>
                  <a:gd name="T30" fmla="*/ 73 w 92"/>
                  <a:gd name="T31" fmla="*/ 83 h 89"/>
                  <a:gd name="T32" fmla="*/ 73 w 92"/>
                  <a:gd name="T33" fmla="*/ 66 h 89"/>
                  <a:gd name="T34" fmla="*/ 50 w 92"/>
                  <a:gd name="T35" fmla="*/ 83 h 89"/>
                  <a:gd name="T36" fmla="*/ 63 w 92"/>
                  <a:gd name="T37" fmla="*/ 71 h 89"/>
                  <a:gd name="T38" fmla="*/ 45 w 92"/>
                  <a:gd name="T39" fmla="*/ 73 h 89"/>
                  <a:gd name="T40" fmla="*/ 49 w 92"/>
                  <a:gd name="T41" fmla="*/ 66 h 89"/>
                  <a:gd name="T42" fmla="*/ 0 w 92"/>
                  <a:gd name="T43" fmla="*/ 69 h 89"/>
                  <a:gd name="T44" fmla="*/ 0 w 92"/>
                  <a:gd name="T45" fmla="*/ 69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9"/>
                  <a:gd name="T71" fmla="*/ 92 w 92"/>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9">
                    <a:moveTo>
                      <a:pt x="0" y="69"/>
                    </a:moveTo>
                    <a:lnTo>
                      <a:pt x="0" y="69"/>
                    </a:lnTo>
                    <a:lnTo>
                      <a:pt x="37" y="4"/>
                    </a:lnTo>
                    <a:lnTo>
                      <a:pt x="52" y="0"/>
                    </a:lnTo>
                    <a:lnTo>
                      <a:pt x="34" y="34"/>
                    </a:lnTo>
                    <a:lnTo>
                      <a:pt x="46" y="26"/>
                    </a:lnTo>
                    <a:lnTo>
                      <a:pt x="54" y="41"/>
                    </a:lnTo>
                    <a:lnTo>
                      <a:pt x="78" y="41"/>
                    </a:lnTo>
                    <a:lnTo>
                      <a:pt x="73" y="54"/>
                    </a:lnTo>
                    <a:lnTo>
                      <a:pt x="85" y="53"/>
                    </a:lnTo>
                    <a:lnTo>
                      <a:pt x="77" y="67"/>
                    </a:lnTo>
                    <a:lnTo>
                      <a:pt x="88" y="60"/>
                    </a:lnTo>
                    <a:lnTo>
                      <a:pt x="91" y="73"/>
                    </a:lnTo>
                    <a:lnTo>
                      <a:pt x="79" y="88"/>
                    </a:lnTo>
                    <a:lnTo>
                      <a:pt x="78" y="77"/>
                    </a:lnTo>
                    <a:lnTo>
                      <a:pt x="73" y="83"/>
                    </a:lnTo>
                    <a:lnTo>
                      <a:pt x="73" y="66"/>
                    </a:lnTo>
                    <a:lnTo>
                      <a:pt x="50" y="83"/>
                    </a:lnTo>
                    <a:lnTo>
                      <a:pt x="63" y="71"/>
                    </a:lnTo>
                    <a:lnTo>
                      <a:pt x="45" y="73"/>
                    </a:lnTo>
                    <a:lnTo>
                      <a:pt x="49" y="66"/>
                    </a:lnTo>
                    <a:lnTo>
                      <a:pt x="0" y="69"/>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grpSp>
        <p:sp>
          <p:nvSpPr>
            <p:cNvPr id="44" name="Freeform 43"/>
            <p:cNvSpPr>
              <a:spLocks/>
            </p:cNvSpPr>
            <p:nvPr/>
          </p:nvSpPr>
          <p:spPr bwMode="auto">
            <a:xfrm>
              <a:off x="3369453" y="2132856"/>
              <a:ext cx="1303160" cy="970256"/>
            </a:xfrm>
            <a:custGeom>
              <a:avLst/>
              <a:gdLst>
                <a:gd name="T0" fmla="*/ 91471449 w 830"/>
                <a:gd name="T1" fmla="*/ 245076928 h 606"/>
                <a:gd name="T2" fmla="*/ 182942897 w 830"/>
                <a:gd name="T3" fmla="*/ 205933045 h 606"/>
                <a:gd name="T4" fmla="*/ 148834854 w 830"/>
                <a:gd name="T5" fmla="*/ 199125753 h 606"/>
                <a:gd name="T6" fmla="*/ 243406691 w 830"/>
                <a:gd name="T7" fmla="*/ 132750054 h 606"/>
                <a:gd name="T8" fmla="*/ 275964501 w 830"/>
                <a:gd name="T9" fmla="*/ 88500049 h 606"/>
                <a:gd name="T10" fmla="*/ 410846402 w 830"/>
                <a:gd name="T11" fmla="*/ 86798879 h 606"/>
                <a:gd name="T12" fmla="*/ 455807010 w 830"/>
                <a:gd name="T13" fmla="*/ 76586617 h 606"/>
                <a:gd name="T14" fmla="*/ 576735842 w 830"/>
                <a:gd name="T15" fmla="*/ 86798879 h 606"/>
                <a:gd name="T16" fmla="*/ 561231411 w 830"/>
                <a:gd name="T17" fmla="*/ 44250025 h 606"/>
                <a:gd name="T18" fmla="*/ 607742213 w 830"/>
                <a:gd name="T19" fmla="*/ 39143894 h 606"/>
                <a:gd name="T20" fmla="*/ 617044622 w 830"/>
                <a:gd name="T21" fmla="*/ 15317063 h 606"/>
                <a:gd name="T22" fmla="*/ 702315412 w 830"/>
                <a:gd name="T23" fmla="*/ 20423184 h 606"/>
                <a:gd name="T24" fmla="*/ 976729641 w 830"/>
                <a:gd name="T25" fmla="*/ 15317063 h 606"/>
                <a:gd name="T26" fmla="*/ 767429787 w 830"/>
                <a:gd name="T27" fmla="*/ 39143894 h 606"/>
                <a:gd name="T28" fmla="*/ 1021690249 w 830"/>
                <a:gd name="T29" fmla="*/ 39143894 h 606"/>
                <a:gd name="T30" fmla="*/ 883708037 w 830"/>
                <a:gd name="T31" fmla="*/ 85096383 h 606"/>
                <a:gd name="T32" fmla="*/ 992232826 w 830"/>
                <a:gd name="T33" fmla="*/ 97009816 h 606"/>
                <a:gd name="T34" fmla="*/ 1017038421 w 830"/>
                <a:gd name="T35" fmla="*/ 171893978 h 606"/>
                <a:gd name="T36" fmla="*/ 1172075258 w 830"/>
                <a:gd name="T37" fmla="*/ 97009816 h 606"/>
                <a:gd name="T38" fmla="*/ 1227888469 w 830"/>
                <a:gd name="T39" fmla="*/ 151472062 h 606"/>
                <a:gd name="T40" fmla="*/ 1114711852 w 830"/>
                <a:gd name="T41" fmla="*/ 209336691 h 606"/>
                <a:gd name="T42" fmla="*/ 1141067641 w 830"/>
                <a:gd name="T43" fmla="*/ 234865991 h 606"/>
                <a:gd name="T44" fmla="*/ 1137967253 w 830"/>
                <a:gd name="T45" fmla="*/ 311452587 h 606"/>
                <a:gd name="T46" fmla="*/ 1158122266 w 830"/>
                <a:gd name="T47" fmla="*/ 354000198 h 606"/>
                <a:gd name="T48" fmla="*/ 1085254430 w 830"/>
                <a:gd name="T49" fmla="*/ 384635619 h 606"/>
                <a:gd name="T50" fmla="*/ 1128664844 w 830"/>
                <a:gd name="T51" fmla="*/ 437395390 h 606"/>
                <a:gd name="T52" fmla="*/ 1105409443 w 830"/>
                <a:gd name="T53" fmla="*/ 442501511 h 606"/>
                <a:gd name="T54" fmla="*/ 1066650856 w 830"/>
                <a:gd name="T55" fmla="*/ 473135628 h 606"/>
                <a:gd name="T56" fmla="*/ 1030992658 w 830"/>
                <a:gd name="T57" fmla="*/ 496962453 h 606"/>
                <a:gd name="T58" fmla="*/ 1018589860 w 830"/>
                <a:gd name="T59" fmla="*/ 546318578 h 606"/>
                <a:gd name="T60" fmla="*/ 1052696620 w 830"/>
                <a:gd name="T61" fmla="*/ 595674703 h 606"/>
                <a:gd name="T62" fmla="*/ 1086804624 w 830"/>
                <a:gd name="T63" fmla="*/ 641625878 h 606"/>
                <a:gd name="T64" fmla="*/ 1021690249 w 830"/>
                <a:gd name="T65" fmla="*/ 604184470 h 606"/>
                <a:gd name="T66" fmla="*/ 930218839 w 830"/>
                <a:gd name="T67" fmla="*/ 641625878 h 606"/>
                <a:gd name="T68" fmla="*/ 1071301438 w 830"/>
                <a:gd name="T69" fmla="*/ 662049057 h 606"/>
                <a:gd name="T70" fmla="*/ 855800809 w 830"/>
                <a:gd name="T71" fmla="*/ 714808992 h 606"/>
                <a:gd name="T72" fmla="*/ 786034606 w 830"/>
                <a:gd name="T73" fmla="*/ 805011475 h 606"/>
                <a:gd name="T74" fmla="*/ 759678817 w 830"/>
                <a:gd name="T75" fmla="*/ 806712646 h 606"/>
                <a:gd name="T76" fmla="*/ 696113390 w 830"/>
                <a:gd name="T77" fmla="*/ 857771246 h 606"/>
                <a:gd name="T78" fmla="*/ 686810981 w 830"/>
                <a:gd name="T79" fmla="*/ 900318776 h 606"/>
                <a:gd name="T80" fmla="*/ 654253171 w 830"/>
                <a:gd name="T81" fmla="*/ 924146905 h 606"/>
                <a:gd name="T82" fmla="*/ 638749829 w 830"/>
                <a:gd name="T83" fmla="*/ 1014348084 h 606"/>
                <a:gd name="T84" fmla="*/ 586037006 w 830"/>
                <a:gd name="T85" fmla="*/ 1002434672 h 606"/>
                <a:gd name="T86" fmla="*/ 524023019 w 830"/>
                <a:gd name="T87" fmla="*/ 982011493 h 606"/>
                <a:gd name="T88" fmla="*/ 455807010 w 830"/>
                <a:gd name="T89" fmla="*/ 905424897 h 606"/>
                <a:gd name="T90" fmla="*/ 443404213 w 830"/>
                <a:gd name="T91" fmla="*/ 885001717 h 606"/>
                <a:gd name="T92" fmla="*/ 406195820 w 830"/>
                <a:gd name="T93" fmla="*/ 769271238 h 606"/>
                <a:gd name="T94" fmla="*/ 462009031 w 830"/>
                <a:gd name="T95" fmla="*/ 723318758 h 606"/>
                <a:gd name="T96" fmla="*/ 479062411 w 830"/>
                <a:gd name="T97" fmla="*/ 658645412 h 606"/>
                <a:gd name="T98" fmla="*/ 458907398 w 830"/>
                <a:gd name="T99" fmla="*/ 636521062 h 606"/>
                <a:gd name="T100" fmla="*/ 434101803 w 830"/>
                <a:gd name="T101" fmla="*/ 610991761 h 606"/>
                <a:gd name="T102" fmla="*/ 410846402 w 830"/>
                <a:gd name="T103" fmla="*/ 575251524 h 606"/>
                <a:gd name="T104" fmla="*/ 386040807 w 830"/>
                <a:gd name="T105" fmla="*/ 575251524 h 606"/>
                <a:gd name="T106" fmla="*/ 378288592 w 830"/>
                <a:gd name="T107" fmla="*/ 513981986 h 606"/>
                <a:gd name="T108" fmla="*/ 306972117 w 830"/>
                <a:gd name="T109" fmla="*/ 410164919 h 606"/>
                <a:gd name="T110" fmla="*/ 128679841 w 830"/>
                <a:gd name="T111" fmla="*/ 384635619 h 606"/>
                <a:gd name="T112" fmla="*/ 103874246 w 830"/>
                <a:gd name="T113" fmla="*/ 364212440 h 606"/>
                <a:gd name="T114" fmla="*/ 155036875 w 830"/>
                <a:gd name="T115" fmla="*/ 335279412 h 606"/>
                <a:gd name="T116" fmla="*/ 0 w 830"/>
                <a:gd name="T117" fmla="*/ 289326933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606"/>
                <a:gd name="T179" fmla="*/ 830 w 830"/>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606">
                  <a:moveTo>
                    <a:pt x="0" y="170"/>
                  </a:moveTo>
                  <a:lnTo>
                    <a:pt x="0" y="170"/>
                  </a:lnTo>
                  <a:lnTo>
                    <a:pt x="5" y="161"/>
                  </a:lnTo>
                  <a:lnTo>
                    <a:pt x="59" y="144"/>
                  </a:lnTo>
                  <a:lnTo>
                    <a:pt x="93" y="144"/>
                  </a:lnTo>
                  <a:lnTo>
                    <a:pt x="112" y="130"/>
                  </a:lnTo>
                  <a:lnTo>
                    <a:pt x="107" y="126"/>
                  </a:lnTo>
                  <a:lnTo>
                    <a:pt x="118" y="121"/>
                  </a:lnTo>
                  <a:lnTo>
                    <a:pt x="108" y="118"/>
                  </a:lnTo>
                  <a:lnTo>
                    <a:pt x="127" y="112"/>
                  </a:lnTo>
                  <a:lnTo>
                    <a:pt x="120" y="108"/>
                  </a:lnTo>
                  <a:lnTo>
                    <a:pt x="96" y="117"/>
                  </a:lnTo>
                  <a:lnTo>
                    <a:pt x="72" y="105"/>
                  </a:lnTo>
                  <a:lnTo>
                    <a:pt x="103" y="98"/>
                  </a:lnTo>
                  <a:lnTo>
                    <a:pt x="120" y="79"/>
                  </a:lnTo>
                  <a:lnTo>
                    <a:pt x="157" y="78"/>
                  </a:lnTo>
                  <a:lnTo>
                    <a:pt x="155" y="57"/>
                  </a:lnTo>
                  <a:lnTo>
                    <a:pt x="183" y="57"/>
                  </a:lnTo>
                  <a:lnTo>
                    <a:pt x="211" y="72"/>
                  </a:lnTo>
                  <a:lnTo>
                    <a:pt x="178" y="52"/>
                  </a:lnTo>
                  <a:lnTo>
                    <a:pt x="240" y="40"/>
                  </a:lnTo>
                  <a:lnTo>
                    <a:pt x="255" y="49"/>
                  </a:lnTo>
                  <a:lnTo>
                    <a:pt x="257" y="67"/>
                  </a:lnTo>
                  <a:lnTo>
                    <a:pt x="265" y="51"/>
                  </a:lnTo>
                  <a:lnTo>
                    <a:pt x="305" y="63"/>
                  </a:lnTo>
                  <a:lnTo>
                    <a:pt x="291" y="54"/>
                  </a:lnTo>
                  <a:lnTo>
                    <a:pt x="311" y="55"/>
                  </a:lnTo>
                  <a:lnTo>
                    <a:pt x="294" y="45"/>
                  </a:lnTo>
                  <a:lnTo>
                    <a:pt x="289" y="36"/>
                  </a:lnTo>
                  <a:lnTo>
                    <a:pt x="298" y="35"/>
                  </a:lnTo>
                  <a:lnTo>
                    <a:pt x="378" y="60"/>
                  </a:lnTo>
                  <a:lnTo>
                    <a:pt x="372" y="51"/>
                  </a:lnTo>
                  <a:lnTo>
                    <a:pt x="389" y="50"/>
                  </a:lnTo>
                  <a:lnTo>
                    <a:pt x="378" y="43"/>
                  </a:lnTo>
                  <a:lnTo>
                    <a:pt x="405" y="45"/>
                  </a:lnTo>
                  <a:lnTo>
                    <a:pt x="362" y="26"/>
                  </a:lnTo>
                  <a:lnTo>
                    <a:pt x="440" y="36"/>
                  </a:lnTo>
                  <a:lnTo>
                    <a:pt x="422" y="26"/>
                  </a:lnTo>
                  <a:lnTo>
                    <a:pt x="377" y="24"/>
                  </a:lnTo>
                  <a:lnTo>
                    <a:pt x="392" y="23"/>
                  </a:lnTo>
                  <a:lnTo>
                    <a:pt x="364" y="14"/>
                  </a:lnTo>
                  <a:lnTo>
                    <a:pt x="397" y="16"/>
                  </a:lnTo>
                  <a:lnTo>
                    <a:pt x="383" y="12"/>
                  </a:lnTo>
                  <a:lnTo>
                    <a:pt x="398" y="9"/>
                  </a:lnTo>
                  <a:lnTo>
                    <a:pt x="455" y="26"/>
                  </a:lnTo>
                  <a:lnTo>
                    <a:pt x="449" y="20"/>
                  </a:lnTo>
                  <a:lnTo>
                    <a:pt x="474" y="14"/>
                  </a:lnTo>
                  <a:lnTo>
                    <a:pt x="453" y="12"/>
                  </a:lnTo>
                  <a:lnTo>
                    <a:pt x="452" y="4"/>
                  </a:lnTo>
                  <a:lnTo>
                    <a:pt x="466" y="0"/>
                  </a:lnTo>
                  <a:lnTo>
                    <a:pt x="619" y="4"/>
                  </a:lnTo>
                  <a:lnTo>
                    <a:pt x="630" y="9"/>
                  </a:lnTo>
                  <a:lnTo>
                    <a:pt x="626" y="12"/>
                  </a:lnTo>
                  <a:lnTo>
                    <a:pt x="523" y="13"/>
                  </a:lnTo>
                  <a:lnTo>
                    <a:pt x="535" y="18"/>
                  </a:lnTo>
                  <a:lnTo>
                    <a:pt x="495" y="23"/>
                  </a:lnTo>
                  <a:lnTo>
                    <a:pt x="640" y="14"/>
                  </a:lnTo>
                  <a:lnTo>
                    <a:pt x="645" y="22"/>
                  </a:lnTo>
                  <a:lnTo>
                    <a:pt x="626" y="27"/>
                  </a:lnTo>
                  <a:lnTo>
                    <a:pt x="659" y="23"/>
                  </a:lnTo>
                  <a:lnTo>
                    <a:pt x="697" y="33"/>
                  </a:lnTo>
                  <a:lnTo>
                    <a:pt x="640" y="49"/>
                  </a:lnTo>
                  <a:lnTo>
                    <a:pt x="548" y="47"/>
                  </a:lnTo>
                  <a:lnTo>
                    <a:pt x="570" y="50"/>
                  </a:lnTo>
                  <a:lnTo>
                    <a:pt x="531" y="57"/>
                  </a:lnTo>
                  <a:lnTo>
                    <a:pt x="531" y="65"/>
                  </a:lnTo>
                  <a:lnTo>
                    <a:pt x="632" y="52"/>
                  </a:lnTo>
                  <a:lnTo>
                    <a:pt x="640" y="57"/>
                  </a:lnTo>
                  <a:lnTo>
                    <a:pt x="619" y="70"/>
                  </a:lnTo>
                  <a:lnTo>
                    <a:pt x="684" y="50"/>
                  </a:lnTo>
                  <a:lnTo>
                    <a:pt x="688" y="69"/>
                  </a:lnTo>
                  <a:lnTo>
                    <a:pt x="656" y="101"/>
                  </a:lnTo>
                  <a:lnTo>
                    <a:pt x="718" y="64"/>
                  </a:lnTo>
                  <a:lnTo>
                    <a:pt x="718" y="70"/>
                  </a:lnTo>
                  <a:lnTo>
                    <a:pt x="747" y="69"/>
                  </a:lnTo>
                  <a:lnTo>
                    <a:pt x="756" y="57"/>
                  </a:lnTo>
                  <a:lnTo>
                    <a:pt x="789" y="55"/>
                  </a:lnTo>
                  <a:lnTo>
                    <a:pt x="829" y="66"/>
                  </a:lnTo>
                  <a:lnTo>
                    <a:pt x="790" y="82"/>
                  </a:lnTo>
                  <a:lnTo>
                    <a:pt x="792" y="89"/>
                  </a:lnTo>
                  <a:lnTo>
                    <a:pt x="702" y="98"/>
                  </a:lnTo>
                  <a:lnTo>
                    <a:pt x="774" y="99"/>
                  </a:lnTo>
                  <a:lnTo>
                    <a:pt x="715" y="113"/>
                  </a:lnTo>
                  <a:lnTo>
                    <a:pt x="719" y="123"/>
                  </a:lnTo>
                  <a:lnTo>
                    <a:pt x="759" y="113"/>
                  </a:lnTo>
                  <a:lnTo>
                    <a:pt x="730" y="126"/>
                  </a:lnTo>
                  <a:lnTo>
                    <a:pt x="726" y="142"/>
                  </a:lnTo>
                  <a:lnTo>
                    <a:pt x="736" y="138"/>
                  </a:lnTo>
                  <a:lnTo>
                    <a:pt x="708" y="153"/>
                  </a:lnTo>
                  <a:lnTo>
                    <a:pt x="698" y="183"/>
                  </a:lnTo>
                  <a:lnTo>
                    <a:pt x="713" y="177"/>
                  </a:lnTo>
                  <a:lnTo>
                    <a:pt x="734" y="183"/>
                  </a:lnTo>
                  <a:lnTo>
                    <a:pt x="715" y="183"/>
                  </a:lnTo>
                  <a:lnTo>
                    <a:pt x="715" y="192"/>
                  </a:lnTo>
                  <a:lnTo>
                    <a:pt x="746" y="196"/>
                  </a:lnTo>
                  <a:lnTo>
                    <a:pt x="747" y="208"/>
                  </a:lnTo>
                  <a:lnTo>
                    <a:pt x="700" y="205"/>
                  </a:lnTo>
                  <a:lnTo>
                    <a:pt x="713" y="210"/>
                  </a:lnTo>
                  <a:lnTo>
                    <a:pt x="687" y="214"/>
                  </a:lnTo>
                  <a:lnTo>
                    <a:pt x="700" y="226"/>
                  </a:lnTo>
                  <a:lnTo>
                    <a:pt x="724" y="227"/>
                  </a:lnTo>
                  <a:lnTo>
                    <a:pt x="710" y="234"/>
                  </a:lnTo>
                  <a:lnTo>
                    <a:pt x="729" y="241"/>
                  </a:lnTo>
                  <a:lnTo>
                    <a:pt x="728" y="257"/>
                  </a:lnTo>
                  <a:lnTo>
                    <a:pt x="693" y="247"/>
                  </a:lnTo>
                  <a:lnTo>
                    <a:pt x="714" y="255"/>
                  </a:lnTo>
                  <a:lnTo>
                    <a:pt x="701" y="261"/>
                  </a:lnTo>
                  <a:lnTo>
                    <a:pt x="713" y="260"/>
                  </a:lnTo>
                  <a:lnTo>
                    <a:pt x="710" y="270"/>
                  </a:lnTo>
                  <a:lnTo>
                    <a:pt x="735" y="275"/>
                  </a:lnTo>
                  <a:lnTo>
                    <a:pt x="695" y="272"/>
                  </a:lnTo>
                  <a:lnTo>
                    <a:pt x="688" y="278"/>
                  </a:lnTo>
                  <a:lnTo>
                    <a:pt x="718" y="290"/>
                  </a:lnTo>
                  <a:lnTo>
                    <a:pt x="714" y="301"/>
                  </a:lnTo>
                  <a:lnTo>
                    <a:pt x="689" y="307"/>
                  </a:lnTo>
                  <a:lnTo>
                    <a:pt x="665" y="292"/>
                  </a:lnTo>
                  <a:lnTo>
                    <a:pt x="629" y="305"/>
                  </a:lnTo>
                  <a:lnTo>
                    <a:pt x="655" y="313"/>
                  </a:lnTo>
                  <a:lnTo>
                    <a:pt x="630" y="320"/>
                  </a:lnTo>
                  <a:lnTo>
                    <a:pt x="657" y="321"/>
                  </a:lnTo>
                  <a:lnTo>
                    <a:pt x="648" y="336"/>
                  </a:lnTo>
                  <a:lnTo>
                    <a:pt x="659" y="327"/>
                  </a:lnTo>
                  <a:lnTo>
                    <a:pt x="688" y="340"/>
                  </a:lnTo>
                  <a:lnTo>
                    <a:pt x="679" y="350"/>
                  </a:lnTo>
                  <a:lnTo>
                    <a:pt x="695" y="346"/>
                  </a:lnTo>
                  <a:lnTo>
                    <a:pt x="688" y="356"/>
                  </a:lnTo>
                  <a:lnTo>
                    <a:pt x="699" y="351"/>
                  </a:lnTo>
                  <a:lnTo>
                    <a:pt x="701" y="377"/>
                  </a:lnTo>
                  <a:lnTo>
                    <a:pt x="688" y="368"/>
                  </a:lnTo>
                  <a:lnTo>
                    <a:pt x="688" y="377"/>
                  </a:lnTo>
                  <a:lnTo>
                    <a:pt x="675" y="377"/>
                  </a:lnTo>
                  <a:lnTo>
                    <a:pt x="659" y="355"/>
                  </a:lnTo>
                  <a:lnTo>
                    <a:pt x="619" y="344"/>
                  </a:lnTo>
                  <a:lnTo>
                    <a:pt x="647" y="358"/>
                  </a:lnTo>
                  <a:lnTo>
                    <a:pt x="611" y="365"/>
                  </a:lnTo>
                  <a:lnTo>
                    <a:pt x="600" y="377"/>
                  </a:lnTo>
                  <a:lnTo>
                    <a:pt x="634" y="380"/>
                  </a:lnTo>
                  <a:lnTo>
                    <a:pt x="605" y="387"/>
                  </a:lnTo>
                  <a:lnTo>
                    <a:pt x="649" y="378"/>
                  </a:lnTo>
                  <a:lnTo>
                    <a:pt x="691" y="389"/>
                  </a:lnTo>
                  <a:lnTo>
                    <a:pt x="636" y="419"/>
                  </a:lnTo>
                  <a:lnTo>
                    <a:pt x="584" y="432"/>
                  </a:lnTo>
                  <a:lnTo>
                    <a:pt x="565" y="433"/>
                  </a:lnTo>
                  <a:lnTo>
                    <a:pt x="552" y="420"/>
                  </a:lnTo>
                  <a:lnTo>
                    <a:pt x="558" y="433"/>
                  </a:lnTo>
                  <a:lnTo>
                    <a:pt x="543" y="441"/>
                  </a:lnTo>
                  <a:lnTo>
                    <a:pt x="523" y="473"/>
                  </a:lnTo>
                  <a:lnTo>
                    <a:pt x="507" y="473"/>
                  </a:lnTo>
                  <a:lnTo>
                    <a:pt x="503" y="482"/>
                  </a:lnTo>
                  <a:lnTo>
                    <a:pt x="487" y="484"/>
                  </a:lnTo>
                  <a:lnTo>
                    <a:pt x="480" y="480"/>
                  </a:lnTo>
                  <a:lnTo>
                    <a:pt x="490" y="474"/>
                  </a:lnTo>
                  <a:lnTo>
                    <a:pt x="479" y="473"/>
                  </a:lnTo>
                  <a:lnTo>
                    <a:pt x="473" y="489"/>
                  </a:lnTo>
                  <a:lnTo>
                    <a:pt x="448" y="491"/>
                  </a:lnTo>
                  <a:lnTo>
                    <a:pt x="449" y="504"/>
                  </a:lnTo>
                  <a:lnTo>
                    <a:pt x="433" y="505"/>
                  </a:lnTo>
                  <a:lnTo>
                    <a:pt x="447" y="515"/>
                  </a:lnTo>
                  <a:lnTo>
                    <a:pt x="429" y="518"/>
                  </a:lnTo>
                  <a:lnTo>
                    <a:pt x="443" y="529"/>
                  </a:lnTo>
                  <a:lnTo>
                    <a:pt x="431" y="529"/>
                  </a:lnTo>
                  <a:lnTo>
                    <a:pt x="440" y="532"/>
                  </a:lnTo>
                  <a:lnTo>
                    <a:pt x="431" y="545"/>
                  </a:lnTo>
                  <a:lnTo>
                    <a:pt x="422" y="543"/>
                  </a:lnTo>
                  <a:lnTo>
                    <a:pt x="429" y="549"/>
                  </a:lnTo>
                  <a:lnTo>
                    <a:pt x="412" y="554"/>
                  </a:lnTo>
                  <a:lnTo>
                    <a:pt x="422" y="572"/>
                  </a:lnTo>
                  <a:lnTo>
                    <a:pt x="412" y="596"/>
                  </a:lnTo>
                  <a:lnTo>
                    <a:pt x="400" y="597"/>
                  </a:lnTo>
                  <a:lnTo>
                    <a:pt x="409" y="605"/>
                  </a:lnTo>
                  <a:lnTo>
                    <a:pt x="381" y="605"/>
                  </a:lnTo>
                  <a:lnTo>
                    <a:pt x="378" y="589"/>
                  </a:lnTo>
                  <a:lnTo>
                    <a:pt x="339" y="591"/>
                  </a:lnTo>
                  <a:lnTo>
                    <a:pt x="348" y="587"/>
                  </a:lnTo>
                  <a:lnTo>
                    <a:pt x="328" y="580"/>
                  </a:lnTo>
                  <a:lnTo>
                    <a:pt x="338" y="577"/>
                  </a:lnTo>
                  <a:lnTo>
                    <a:pt x="323" y="577"/>
                  </a:lnTo>
                  <a:lnTo>
                    <a:pt x="328" y="564"/>
                  </a:lnTo>
                  <a:lnTo>
                    <a:pt x="320" y="567"/>
                  </a:lnTo>
                  <a:lnTo>
                    <a:pt x="294" y="532"/>
                  </a:lnTo>
                  <a:lnTo>
                    <a:pt x="294" y="522"/>
                  </a:lnTo>
                  <a:lnTo>
                    <a:pt x="313" y="510"/>
                  </a:lnTo>
                  <a:lnTo>
                    <a:pt x="305" y="507"/>
                  </a:lnTo>
                  <a:lnTo>
                    <a:pt x="286" y="520"/>
                  </a:lnTo>
                  <a:lnTo>
                    <a:pt x="286" y="494"/>
                  </a:lnTo>
                  <a:lnTo>
                    <a:pt x="268" y="480"/>
                  </a:lnTo>
                  <a:lnTo>
                    <a:pt x="273" y="460"/>
                  </a:lnTo>
                  <a:lnTo>
                    <a:pt x="262" y="452"/>
                  </a:lnTo>
                  <a:lnTo>
                    <a:pt x="277" y="434"/>
                  </a:lnTo>
                  <a:lnTo>
                    <a:pt x="268" y="432"/>
                  </a:lnTo>
                  <a:lnTo>
                    <a:pt x="301" y="432"/>
                  </a:lnTo>
                  <a:lnTo>
                    <a:pt x="298" y="425"/>
                  </a:lnTo>
                  <a:lnTo>
                    <a:pt x="275" y="426"/>
                  </a:lnTo>
                  <a:lnTo>
                    <a:pt x="309" y="410"/>
                  </a:lnTo>
                  <a:lnTo>
                    <a:pt x="301" y="405"/>
                  </a:lnTo>
                  <a:lnTo>
                    <a:pt x="309" y="387"/>
                  </a:lnTo>
                  <a:lnTo>
                    <a:pt x="281" y="387"/>
                  </a:lnTo>
                  <a:lnTo>
                    <a:pt x="251" y="372"/>
                  </a:lnTo>
                  <a:lnTo>
                    <a:pt x="305" y="380"/>
                  </a:lnTo>
                  <a:lnTo>
                    <a:pt x="296" y="374"/>
                  </a:lnTo>
                  <a:lnTo>
                    <a:pt x="305" y="371"/>
                  </a:lnTo>
                  <a:lnTo>
                    <a:pt x="284" y="360"/>
                  </a:lnTo>
                  <a:lnTo>
                    <a:pt x="291" y="355"/>
                  </a:lnTo>
                  <a:lnTo>
                    <a:pt x="280" y="359"/>
                  </a:lnTo>
                  <a:lnTo>
                    <a:pt x="288" y="352"/>
                  </a:lnTo>
                  <a:lnTo>
                    <a:pt x="274" y="352"/>
                  </a:lnTo>
                  <a:lnTo>
                    <a:pt x="289" y="347"/>
                  </a:lnTo>
                  <a:lnTo>
                    <a:pt x="265" y="338"/>
                  </a:lnTo>
                  <a:lnTo>
                    <a:pt x="260" y="352"/>
                  </a:lnTo>
                  <a:lnTo>
                    <a:pt x="240" y="352"/>
                  </a:lnTo>
                  <a:lnTo>
                    <a:pt x="236" y="347"/>
                  </a:lnTo>
                  <a:lnTo>
                    <a:pt x="249" y="338"/>
                  </a:lnTo>
                  <a:lnTo>
                    <a:pt x="239" y="338"/>
                  </a:lnTo>
                  <a:lnTo>
                    <a:pt x="251" y="316"/>
                  </a:lnTo>
                  <a:lnTo>
                    <a:pt x="237" y="312"/>
                  </a:lnTo>
                  <a:lnTo>
                    <a:pt x="244" y="302"/>
                  </a:lnTo>
                  <a:lnTo>
                    <a:pt x="221" y="275"/>
                  </a:lnTo>
                  <a:lnTo>
                    <a:pt x="229" y="274"/>
                  </a:lnTo>
                  <a:lnTo>
                    <a:pt x="198" y="250"/>
                  </a:lnTo>
                  <a:lnTo>
                    <a:pt x="198" y="241"/>
                  </a:lnTo>
                  <a:lnTo>
                    <a:pt x="165" y="229"/>
                  </a:lnTo>
                  <a:lnTo>
                    <a:pt x="134" y="222"/>
                  </a:lnTo>
                  <a:lnTo>
                    <a:pt x="106" y="234"/>
                  </a:lnTo>
                  <a:lnTo>
                    <a:pt x="83" y="226"/>
                  </a:lnTo>
                  <a:lnTo>
                    <a:pt x="91" y="235"/>
                  </a:lnTo>
                  <a:lnTo>
                    <a:pt x="67" y="231"/>
                  </a:lnTo>
                  <a:lnTo>
                    <a:pt x="46" y="222"/>
                  </a:lnTo>
                  <a:lnTo>
                    <a:pt x="67" y="214"/>
                  </a:lnTo>
                  <a:lnTo>
                    <a:pt x="21" y="205"/>
                  </a:lnTo>
                  <a:lnTo>
                    <a:pt x="38" y="198"/>
                  </a:lnTo>
                  <a:lnTo>
                    <a:pt x="93" y="200"/>
                  </a:lnTo>
                  <a:lnTo>
                    <a:pt x="100" y="197"/>
                  </a:lnTo>
                  <a:lnTo>
                    <a:pt x="90" y="192"/>
                  </a:lnTo>
                  <a:lnTo>
                    <a:pt x="99" y="187"/>
                  </a:lnTo>
                  <a:lnTo>
                    <a:pt x="50" y="191"/>
                  </a:lnTo>
                  <a:lnTo>
                    <a:pt x="0" y="17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45" name="Freeform 44"/>
            <p:cNvSpPr>
              <a:spLocks/>
            </p:cNvSpPr>
            <p:nvPr/>
          </p:nvSpPr>
          <p:spPr bwMode="auto">
            <a:xfrm>
              <a:off x="4410380" y="2884903"/>
              <a:ext cx="238213" cy="111055"/>
            </a:xfrm>
            <a:custGeom>
              <a:avLst/>
              <a:gdLst>
                <a:gd name="T0" fmla="*/ 0 w 151"/>
                <a:gd name="T1" fmla="*/ 40104274 h 70"/>
                <a:gd name="T2" fmla="*/ 0 w 151"/>
                <a:gd name="T3" fmla="*/ 40104274 h 70"/>
                <a:gd name="T4" fmla="*/ 15652254 w 151"/>
                <a:gd name="T5" fmla="*/ 35091241 h 70"/>
                <a:gd name="T6" fmla="*/ 6260402 w 151"/>
                <a:gd name="T7" fmla="*/ 25065175 h 70"/>
                <a:gd name="T8" fmla="*/ 26607957 w 151"/>
                <a:gd name="T9" fmla="*/ 31749650 h 70"/>
                <a:gd name="T10" fmla="*/ 17217354 w 151"/>
                <a:gd name="T11" fmla="*/ 13367662 h 70"/>
                <a:gd name="T12" fmla="*/ 40695106 w 151"/>
                <a:gd name="T13" fmla="*/ 23395026 h 70"/>
                <a:gd name="T14" fmla="*/ 29739408 w 151"/>
                <a:gd name="T15" fmla="*/ 1671443 h 70"/>
                <a:gd name="T16" fmla="*/ 65737964 w 151"/>
                <a:gd name="T17" fmla="*/ 18381988 h 70"/>
                <a:gd name="T18" fmla="*/ 68868163 w 151"/>
                <a:gd name="T19" fmla="*/ 48460201 h 70"/>
                <a:gd name="T20" fmla="*/ 87650631 w 151"/>
                <a:gd name="T21" fmla="*/ 15039104 h 70"/>
                <a:gd name="T22" fmla="*/ 106433080 w 151"/>
                <a:gd name="T23" fmla="*/ 28408059 h 70"/>
                <a:gd name="T24" fmla="*/ 122085329 w 151"/>
                <a:gd name="T25" fmla="*/ 11697513 h 70"/>
                <a:gd name="T26" fmla="*/ 134607378 w 151"/>
                <a:gd name="T27" fmla="*/ 31749650 h 70"/>
                <a:gd name="T28" fmla="*/ 131477179 w 151"/>
                <a:gd name="T29" fmla="*/ 13367662 h 70"/>
                <a:gd name="T30" fmla="*/ 170607214 w 151"/>
                <a:gd name="T31" fmla="*/ 13367662 h 70"/>
                <a:gd name="T32" fmla="*/ 175302514 w 151"/>
                <a:gd name="T33" fmla="*/ 0 h 70"/>
                <a:gd name="T34" fmla="*/ 192519862 w 151"/>
                <a:gd name="T35" fmla="*/ 11697513 h 70"/>
                <a:gd name="T36" fmla="*/ 214432511 w 151"/>
                <a:gd name="T37" fmla="*/ 6684477 h 70"/>
                <a:gd name="T38" fmla="*/ 198780262 w 151"/>
                <a:gd name="T39" fmla="*/ 15039104 h 70"/>
                <a:gd name="T40" fmla="*/ 234780059 w 151"/>
                <a:gd name="T41" fmla="*/ 51801792 h 70"/>
                <a:gd name="T42" fmla="*/ 203475561 w 151"/>
                <a:gd name="T43" fmla="*/ 83551432 h 70"/>
                <a:gd name="T44" fmla="*/ 117390029 w 151"/>
                <a:gd name="T45" fmla="*/ 115301092 h 70"/>
                <a:gd name="T46" fmla="*/ 39130007 w 151"/>
                <a:gd name="T47" fmla="*/ 100261993 h 70"/>
                <a:gd name="T48" fmla="*/ 57912465 w 151"/>
                <a:gd name="T49" fmla="*/ 70183775 h 70"/>
                <a:gd name="T50" fmla="*/ 12522054 w 151"/>
                <a:gd name="T51" fmla="*/ 60157709 h 70"/>
                <a:gd name="T52" fmla="*/ 56347365 w 151"/>
                <a:gd name="T53" fmla="*/ 58486267 h 70"/>
                <a:gd name="T54" fmla="*/ 40695106 w 151"/>
                <a:gd name="T55" fmla="*/ 48460201 h 70"/>
                <a:gd name="T56" fmla="*/ 56347365 w 151"/>
                <a:gd name="T57" fmla="*/ 40104274 h 70"/>
                <a:gd name="T58" fmla="*/ 0 w 151"/>
                <a:gd name="T59" fmla="*/ 40104274 h 70"/>
                <a:gd name="T60" fmla="*/ 0 w 151"/>
                <a:gd name="T61" fmla="*/ 40104274 h 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0"/>
                <a:gd name="T95" fmla="*/ 151 w 151"/>
                <a:gd name="T96" fmla="*/ 70 h 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0">
                  <a:moveTo>
                    <a:pt x="0" y="24"/>
                  </a:moveTo>
                  <a:lnTo>
                    <a:pt x="0" y="24"/>
                  </a:lnTo>
                  <a:lnTo>
                    <a:pt x="10" y="21"/>
                  </a:lnTo>
                  <a:lnTo>
                    <a:pt x="4" y="15"/>
                  </a:lnTo>
                  <a:lnTo>
                    <a:pt x="17" y="19"/>
                  </a:lnTo>
                  <a:lnTo>
                    <a:pt x="11" y="8"/>
                  </a:lnTo>
                  <a:lnTo>
                    <a:pt x="26" y="14"/>
                  </a:lnTo>
                  <a:lnTo>
                    <a:pt x="19" y="1"/>
                  </a:lnTo>
                  <a:lnTo>
                    <a:pt x="42" y="11"/>
                  </a:lnTo>
                  <a:lnTo>
                    <a:pt x="44" y="29"/>
                  </a:lnTo>
                  <a:lnTo>
                    <a:pt x="56" y="9"/>
                  </a:lnTo>
                  <a:lnTo>
                    <a:pt x="68" y="17"/>
                  </a:lnTo>
                  <a:lnTo>
                    <a:pt x="78" y="7"/>
                  </a:lnTo>
                  <a:lnTo>
                    <a:pt x="86" y="19"/>
                  </a:lnTo>
                  <a:lnTo>
                    <a:pt x="84" y="8"/>
                  </a:lnTo>
                  <a:lnTo>
                    <a:pt x="109" y="8"/>
                  </a:lnTo>
                  <a:lnTo>
                    <a:pt x="112" y="0"/>
                  </a:lnTo>
                  <a:lnTo>
                    <a:pt x="123" y="7"/>
                  </a:lnTo>
                  <a:lnTo>
                    <a:pt x="137" y="4"/>
                  </a:lnTo>
                  <a:lnTo>
                    <a:pt x="127" y="9"/>
                  </a:lnTo>
                  <a:lnTo>
                    <a:pt x="150" y="31"/>
                  </a:lnTo>
                  <a:lnTo>
                    <a:pt x="130" y="50"/>
                  </a:lnTo>
                  <a:lnTo>
                    <a:pt x="75" y="69"/>
                  </a:lnTo>
                  <a:lnTo>
                    <a:pt x="25" y="60"/>
                  </a:lnTo>
                  <a:lnTo>
                    <a:pt x="37" y="42"/>
                  </a:lnTo>
                  <a:lnTo>
                    <a:pt x="8" y="36"/>
                  </a:lnTo>
                  <a:lnTo>
                    <a:pt x="36" y="35"/>
                  </a:lnTo>
                  <a:lnTo>
                    <a:pt x="26" y="29"/>
                  </a:lnTo>
                  <a:lnTo>
                    <a:pt x="36" y="24"/>
                  </a:lnTo>
                  <a:lnTo>
                    <a:pt x="0" y="2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46" name="Freeform 45"/>
            <p:cNvSpPr>
              <a:spLocks/>
            </p:cNvSpPr>
            <p:nvPr/>
          </p:nvSpPr>
          <p:spPr bwMode="auto">
            <a:xfrm>
              <a:off x="2422611" y="3861005"/>
              <a:ext cx="650578" cy="416936"/>
            </a:xfrm>
            <a:custGeom>
              <a:avLst/>
              <a:gdLst>
                <a:gd name="T0" fmla="*/ 0 w 412"/>
                <a:gd name="T1" fmla="*/ 5082858 h 261"/>
                <a:gd name="T2" fmla="*/ 0 w 412"/>
                <a:gd name="T3" fmla="*/ 5082858 h 261"/>
                <a:gd name="T4" fmla="*/ 29795363 w 412"/>
                <a:gd name="T5" fmla="*/ 72852125 h 261"/>
                <a:gd name="T6" fmla="*/ 65864618 w 412"/>
                <a:gd name="T7" fmla="*/ 105042701 h 261"/>
                <a:gd name="T8" fmla="*/ 64295518 w 412"/>
                <a:gd name="T9" fmla="*/ 123679407 h 261"/>
                <a:gd name="T10" fmla="*/ 45477599 w 412"/>
                <a:gd name="T11" fmla="*/ 127067544 h 261"/>
                <a:gd name="T12" fmla="*/ 86250404 w 412"/>
                <a:gd name="T13" fmla="*/ 142316113 h 261"/>
                <a:gd name="T14" fmla="*/ 108205270 w 412"/>
                <a:gd name="T15" fmla="*/ 174506710 h 261"/>
                <a:gd name="T16" fmla="*/ 106637423 w 412"/>
                <a:gd name="T17" fmla="*/ 199919690 h 261"/>
                <a:gd name="T18" fmla="*/ 152115002 w 412"/>
                <a:gd name="T19" fmla="*/ 242275958 h 261"/>
                <a:gd name="T20" fmla="*/ 163092435 w 412"/>
                <a:gd name="T21" fmla="*/ 228722108 h 261"/>
                <a:gd name="T22" fmla="*/ 53318085 w 412"/>
                <a:gd name="T23" fmla="*/ 62686412 h 261"/>
                <a:gd name="T24" fmla="*/ 47045445 w 412"/>
                <a:gd name="T25" fmla="*/ 18636711 h 261"/>
                <a:gd name="T26" fmla="*/ 70568158 w 412"/>
                <a:gd name="T27" fmla="*/ 28802429 h 261"/>
                <a:gd name="T28" fmla="*/ 111340964 w 412"/>
                <a:gd name="T29" fmla="*/ 101654564 h 261"/>
                <a:gd name="T30" fmla="*/ 169365114 w 412"/>
                <a:gd name="T31" fmla="*/ 155869963 h 261"/>
                <a:gd name="T32" fmla="*/ 166228168 w 412"/>
                <a:gd name="T33" fmla="*/ 176200127 h 261"/>
                <a:gd name="T34" fmla="*/ 246205893 w 412"/>
                <a:gd name="T35" fmla="*/ 250746952 h 261"/>
                <a:gd name="T36" fmla="*/ 255615479 w 412"/>
                <a:gd name="T37" fmla="*/ 282937507 h 261"/>
                <a:gd name="T38" fmla="*/ 246205893 w 412"/>
                <a:gd name="T39" fmla="*/ 303267631 h 261"/>
                <a:gd name="T40" fmla="*/ 265023813 w 412"/>
                <a:gd name="T41" fmla="*/ 332070050 h 261"/>
                <a:gd name="T42" fmla="*/ 417138854 w 412"/>
                <a:gd name="T43" fmla="*/ 410005092 h 261"/>
                <a:gd name="T44" fmla="*/ 484571299 w 412"/>
                <a:gd name="T45" fmla="*/ 403227517 h 261"/>
                <a:gd name="T46" fmla="*/ 528479779 w 412"/>
                <a:gd name="T47" fmla="*/ 440500929 h 261"/>
                <a:gd name="T48" fmla="*/ 545729852 w 412"/>
                <a:gd name="T49" fmla="*/ 404922236 h 261"/>
                <a:gd name="T50" fmla="*/ 567684718 w 412"/>
                <a:gd name="T51" fmla="*/ 403227517 h 261"/>
                <a:gd name="T52" fmla="*/ 545729852 w 412"/>
                <a:gd name="T53" fmla="*/ 372731680 h 261"/>
                <a:gd name="T54" fmla="*/ 594344377 w 412"/>
                <a:gd name="T55" fmla="*/ 360872550 h 261"/>
                <a:gd name="T56" fmla="*/ 613162297 w 412"/>
                <a:gd name="T57" fmla="*/ 347318700 h 261"/>
                <a:gd name="T58" fmla="*/ 617867090 w 412"/>
                <a:gd name="T59" fmla="*/ 340541043 h 261"/>
                <a:gd name="T60" fmla="*/ 624139730 w 412"/>
                <a:gd name="T61" fmla="*/ 357484413 h 261"/>
                <a:gd name="T62" fmla="*/ 644526749 w 412"/>
                <a:gd name="T63" fmla="*/ 282937507 h 261"/>
                <a:gd name="T64" fmla="*/ 617867090 w 412"/>
                <a:gd name="T65" fmla="*/ 272771795 h 261"/>
                <a:gd name="T66" fmla="*/ 569253817 w 412"/>
                <a:gd name="T67" fmla="*/ 282937507 h 261"/>
                <a:gd name="T68" fmla="*/ 544162005 w 412"/>
                <a:gd name="T69" fmla="*/ 347318700 h 261"/>
                <a:gd name="T70" fmla="*/ 481434353 w 412"/>
                <a:gd name="T71" fmla="*/ 354094974 h 261"/>
                <a:gd name="T72" fmla="*/ 454775946 w 412"/>
                <a:gd name="T73" fmla="*/ 338847625 h 261"/>
                <a:gd name="T74" fmla="*/ 414001908 w 412"/>
                <a:gd name="T75" fmla="*/ 259217945 h 261"/>
                <a:gd name="T76" fmla="*/ 412434061 w 412"/>
                <a:gd name="T77" fmla="*/ 199919690 h 261"/>
                <a:gd name="T78" fmla="*/ 426548440 w 412"/>
                <a:gd name="T79" fmla="*/ 171117271 h 261"/>
                <a:gd name="T80" fmla="*/ 384206555 w 412"/>
                <a:gd name="T81" fmla="*/ 155869963 h 261"/>
                <a:gd name="T82" fmla="*/ 330888489 w 412"/>
                <a:gd name="T83" fmla="*/ 72852125 h 261"/>
                <a:gd name="T84" fmla="*/ 285410832 w 412"/>
                <a:gd name="T85" fmla="*/ 89794132 h 261"/>
                <a:gd name="T86" fmla="*/ 227387973 w 412"/>
                <a:gd name="T87" fmla="*/ 22024853 h 261"/>
                <a:gd name="T88" fmla="*/ 130160136 w 412"/>
                <a:gd name="T89" fmla="*/ 35578703 h 261"/>
                <a:gd name="T90" fmla="*/ 48614545 w 412"/>
                <a:gd name="T91" fmla="*/ 0 h 261"/>
                <a:gd name="T92" fmla="*/ 0 w 412"/>
                <a:gd name="T93" fmla="*/ 5082858 h 261"/>
                <a:gd name="T94" fmla="*/ 0 w 412"/>
                <a:gd name="T95" fmla="*/ 5082858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2"/>
                <a:gd name="T145" fmla="*/ 0 h 261"/>
                <a:gd name="T146" fmla="*/ 412 w 412"/>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2" h="261">
                  <a:moveTo>
                    <a:pt x="0" y="3"/>
                  </a:moveTo>
                  <a:lnTo>
                    <a:pt x="0" y="3"/>
                  </a:lnTo>
                  <a:lnTo>
                    <a:pt x="19" y="43"/>
                  </a:lnTo>
                  <a:lnTo>
                    <a:pt x="42" y="62"/>
                  </a:lnTo>
                  <a:lnTo>
                    <a:pt x="41" y="73"/>
                  </a:lnTo>
                  <a:lnTo>
                    <a:pt x="29" y="75"/>
                  </a:lnTo>
                  <a:lnTo>
                    <a:pt x="55" y="84"/>
                  </a:lnTo>
                  <a:lnTo>
                    <a:pt x="69" y="103"/>
                  </a:lnTo>
                  <a:lnTo>
                    <a:pt x="68" y="118"/>
                  </a:lnTo>
                  <a:lnTo>
                    <a:pt x="97" y="143"/>
                  </a:lnTo>
                  <a:lnTo>
                    <a:pt x="104" y="135"/>
                  </a:lnTo>
                  <a:lnTo>
                    <a:pt x="34" y="37"/>
                  </a:lnTo>
                  <a:lnTo>
                    <a:pt x="30" y="11"/>
                  </a:lnTo>
                  <a:lnTo>
                    <a:pt x="45" y="17"/>
                  </a:lnTo>
                  <a:lnTo>
                    <a:pt x="71" y="60"/>
                  </a:lnTo>
                  <a:lnTo>
                    <a:pt x="108" y="92"/>
                  </a:lnTo>
                  <a:lnTo>
                    <a:pt x="106" y="104"/>
                  </a:lnTo>
                  <a:lnTo>
                    <a:pt x="157" y="148"/>
                  </a:lnTo>
                  <a:lnTo>
                    <a:pt x="163" y="167"/>
                  </a:lnTo>
                  <a:lnTo>
                    <a:pt x="157" y="179"/>
                  </a:lnTo>
                  <a:lnTo>
                    <a:pt x="169" y="196"/>
                  </a:lnTo>
                  <a:lnTo>
                    <a:pt x="266" y="242"/>
                  </a:lnTo>
                  <a:lnTo>
                    <a:pt x="309" y="238"/>
                  </a:lnTo>
                  <a:lnTo>
                    <a:pt x="337" y="260"/>
                  </a:lnTo>
                  <a:lnTo>
                    <a:pt x="348" y="239"/>
                  </a:lnTo>
                  <a:lnTo>
                    <a:pt x="362" y="238"/>
                  </a:lnTo>
                  <a:lnTo>
                    <a:pt x="348" y="220"/>
                  </a:lnTo>
                  <a:lnTo>
                    <a:pt x="379" y="213"/>
                  </a:lnTo>
                  <a:lnTo>
                    <a:pt x="391" y="205"/>
                  </a:lnTo>
                  <a:lnTo>
                    <a:pt x="394" y="201"/>
                  </a:lnTo>
                  <a:lnTo>
                    <a:pt x="398" y="211"/>
                  </a:lnTo>
                  <a:lnTo>
                    <a:pt x="411" y="167"/>
                  </a:lnTo>
                  <a:lnTo>
                    <a:pt x="394" y="161"/>
                  </a:lnTo>
                  <a:lnTo>
                    <a:pt x="363" y="167"/>
                  </a:lnTo>
                  <a:lnTo>
                    <a:pt x="347" y="205"/>
                  </a:lnTo>
                  <a:lnTo>
                    <a:pt x="307" y="209"/>
                  </a:lnTo>
                  <a:lnTo>
                    <a:pt x="290" y="200"/>
                  </a:lnTo>
                  <a:lnTo>
                    <a:pt x="264" y="153"/>
                  </a:lnTo>
                  <a:lnTo>
                    <a:pt x="263" y="118"/>
                  </a:lnTo>
                  <a:lnTo>
                    <a:pt x="272" y="101"/>
                  </a:lnTo>
                  <a:lnTo>
                    <a:pt x="245" y="92"/>
                  </a:lnTo>
                  <a:lnTo>
                    <a:pt x="211" y="43"/>
                  </a:lnTo>
                  <a:lnTo>
                    <a:pt x="182" y="53"/>
                  </a:lnTo>
                  <a:lnTo>
                    <a:pt x="145" y="13"/>
                  </a:lnTo>
                  <a:lnTo>
                    <a:pt x="83" y="21"/>
                  </a:lnTo>
                  <a:lnTo>
                    <a:pt x="31" y="0"/>
                  </a:lnTo>
                  <a:lnTo>
                    <a:pt x="0" y="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47" name="Freeform 46"/>
            <p:cNvSpPr>
              <a:spLocks/>
            </p:cNvSpPr>
            <p:nvPr/>
          </p:nvSpPr>
          <p:spPr bwMode="auto">
            <a:xfrm>
              <a:off x="6818523" y="3344703"/>
              <a:ext cx="682606" cy="294194"/>
            </a:xfrm>
            <a:custGeom>
              <a:avLst/>
              <a:gdLst>
                <a:gd name="T0" fmla="*/ 0 w 434"/>
                <a:gd name="T1" fmla="*/ 97804222 h 183"/>
                <a:gd name="T2" fmla="*/ 0 w 434"/>
                <a:gd name="T3" fmla="*/ 97804222 h 183"/>
                <a:gd name="T4" fmla="*/ 21780710 w 434"/>
                <a:gd name="T5" fmla="*/ 130405179 h 183"/>
                <a:gd name="T6" fmla="*/ 51342202 w 434"/>
                <a:gd name="T7" fmla="*/ 140699736 h 183"/>
                <a:gd name="T8" fmla="*/ 63787960 w 434"/>
                <a:gd name="T9" fmla="*/ 207618979 h 183"/>
                <a:gd name="T10" fmla="*/ 157136156 w 434"/>
                <a:gd name="T11" fmla="*/ 233356025 h 183"/>
                <a:gd name="T12" fmla="*/ 197588027 w 434"/>
                <a:gd name="T13" fmla="*/ 279684804 h 183"/>
                <a:gd name="T14" fmla="*/ 273821727 w 434"/>
                <a:gd name="T15" fmla="*/ 276252848 h 183"/>
                <a:gd name="T16" fmla="*/ 360947101 w 434"/>
                <a:gd name="T17" fmla="*/ 312285761 h 183"/>
                <a:gd name="T18" fmla="*/ 477632633 w 434"/>
                <a:gd name="T19" fmla="*/ 279684804 h 183"/>
                <a:gd name="T20" fmla="*/ 513416994 w 434"/>
                <a:gd name="T21" fmla="*/ 253946448 h 183"/>
                <a:gd name="T22" fmla="*/ 513416994 w 434"/>
                <a:gd name="T23" fmla="*/ 217913535 h 183"/>
                <a:gd name="T24" fmla="*/ 546088045 w 434"/>
                <a:gd name="T25" fmla="*/ 221345491 h 183"/>
                <a:gd name="T26" fmla="*/ 616100113 w 434"/>
                <a:gd name="T27" fmla="*/ 169870047 h 183"/>
                <a:gd name="T28" fmla="*/ 673665330 w 434"/>
                <a:gd name="T29" fmla="*/ 166438092 h 183"/>
                <a:gd name="T30" fmla="*/ 645660348 w 434"/>
                <a:gd name="T31" fmla="*/ 126973224 h 183"/>
                <a:gd name="T32" fmla="*/ 591207349 w 434"/>
                <a:gd name="T33" fmla="*/ 137269090 h 183"/>
                <a:gd name="T34" fmla="*/ 591207349 w 434"/>
                <a:gd name="T35" fmla="*/ 92656289 h 183"/>
                <a:gd name="T36" fmla="*/ 605209762 w 434"/>
                <a:gd name="T37" fmla="*/ 68633890 h 183"/>
                <a:gd name="T38" fmla="*/ 566314585 w 434"/>
                <a:gd name="T39" fmla="*/ 61771289 h 183"/>
                <a:gd name="T40" fmla="*/ 465186875 w 434"/>
                <a:gd name="T41" fmla="*/ 89224334 h 183"/>
                <a:gd name="T42" fmla="*/ 378061578 w 434"/>
                <a:gd name="T43" fmla="*/ 49759445 h 183"/>
                <a:gd name="T44" fmla="*/ 320496438 w 434"/>
                <a:gd name="T45" fmla="*/ 54907378 h 183"/>
                <a:gd name="T46" fmla="*/ 300271146 w 434"/>
                <a:gd name="T47" fmla="*/ 22306411 h 183"/>
                <a:gd name="T48" fmla="*/ 244261492 w 434"/>
                <a:gd name="T49" fmla="*/ 0 h 183"/>
                <a:gd name="T50" fmla="*/ 214701257 w 434"/>
                <a:gd name="T51" fmla="*/ 24022389 h 183"/>
                <a:gd name="T52" fmla="*/ 213145849 w 434"/>
                <a:gd name="T53" fmla="*/ 68633890 h 183"/>
                <a:gd name="T54" fmla="*/ 85569928 w 434"/>
                <a:gd name="T55" fmla="*/ 48043467 h 183"/>
                <a:gd name="T56" fmla="*/ 0 w 434"/>
                <a:gd name="T57" fmla="*/ 97804222 h 183"/>
                <a:gd name="T58" fmla="*/ 0 w 434"/>
                <a:gd name="T59" fmla="*/ 97804222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4"/>
                <a:gd name="T91" fmla="*/ 0 h 183"/>
                <a:gd name="T92" fmla="*/ 434 w 4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4" h="183">
                  <a:moveTo>
                    <a:pt x="0" y="57"/>
                  </a:moveTo>
                  <a:lnTo>
                    <a:pt x="0" y="57"/>
                  </a:lnTo>
                  <a:lnTo>
                    <a:pt x="14" y="76"/>
                  </a:lnTo>
                  <a:lnTo>
                    <a:pt x="33" y="82"/>
                  </a:lnTo>
                  <a:lnTo>
                    <a:pt x="41" y="121"/>
                  </a:lnTo>
                  <a:lnTo>
                    <a:pt x="101" y="136"/>
                  </a:lnTo>
                  <a:lnTo>
                    <a:pt x="127" y="163"/>
                  </a:lnTo>
                  <a:lnTo>
                    <a:pt x="176" y="161"/>
                  </a:lnTo>
                  <a:lnTo>
                    <a:pt x="232" y="182"/>
                  </a:lnTo>
                  <a:lnTo>
                    <a:pt x="307" y="163"/>
                  </a:lnTo>
                  <a:lnTo>
                    <a:pt x="330" y="148"/>
                  </a:lnTo>
                  <a:lnTo>
                    <a:pt x="330" y="127"/>
                  </a:lnTo>
                  <a:lnTo>
                    <a:pt x="351" y="129"/>
                  </a:lnTo>
                  <a:lnTo>
                    <a:pt x="396" y="99"/>
                  </a:lnTo>
                  <a:lnTo>
                    <a:pt x="433" y="97"/>
                  </a:lnTo>
                  <a:lnTo>
                    <a:pt x="415" y="74"/>
                  </a:lnTo>
                  <a:lnTo>
                    <a:pt x="380" y="80"/>
                  </a:lnTo>
                  <a:lnTo>
                    <a:pt x="380" y="54"/>
                  </a:lnTo>
                  <a:lnTo>
                    <a:pt x="389" y="40"/>
                  </a:lnTo>
                  <a:lnTo>
                    <a:pt x="364" y="36"/>
                  </a:lnTo>
                  <a:lnTo>
                    <a:pt x="299" y="52"/>
                  </a:lnTo>
                  <a:lnTo>
                    <a:pt x="243" y="29"/>
                  </a:lnTo>
                  <a:lnTo>
                    <a:pt x="206" y="32"/>
                  </a:lnTo>
                  <a:lnTo>
                    <a:pt x="193" y="13"/>
                  </a:lnTo>
                  <a:lnTo>
                    <a:pt x="157" y="0"/>
                  </a:lnTo>
                  <a:lnTo>
                    <a:pt x="138" y="14"/>
                  </a:lnTo>
                  <a:lnTo>
                    <a:pt x="137" y="40"/>
                  </a:lnTo>
                  <a:lnTo>
                    <a:pt x="55" y="28"/>
                  </a:lnTo>
                  <a:lnTo>
                    <a:pt x="0" y="57"/>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48" name="Freeform 47"/>
            <p:cNvSpPr>
              <a:spLocks/>
            </p:cNvSpPr>
            <p:nvPr/>
          </p:nvSpPr>
          <p:spPr bwMode="auto">
            <a:xfrm>
              <a:off x="6051840" y="4044146"/>
              <a:ext cx="160142" cy="190934"/>
            </a:xfrm>
            <a:custGeom>
              <a:avLst/>
              <a:gdLst>
                <a:gd name="T0" fmla="*/ 0 w 105"/>
                <a:gd name="T1" fmla="*/ 143570889 h 119"/>
                <a:gd name="T2" fmla="*/ 0 w 105"/>
                <a:gd name="T3" fmla="*/ 143570889 h 119"/>
                <a:gd name="T4" fmla="*/ 20480870 w 105"/>
                <a:gd name="T5" fmla="*/ 201682754 h 119"/>
                <a:gd name="T6" fmla="*/ 57054450 w 105"/>
                <a:gd name="T7" fmla="*/ 193136590 h 119"/>
                <a:gd name="T8" fmla="*/ 114110109 w 105"/>
                <a:gd name="T9" fmla="*/ 141860872 h 119"/>
                <a:gd name="T10" fmla="*/ 112646586 w 105"/>
                <a:gd name="T11" fmla="*/ 117932397 h 119"/>
                <a:gd name="T12" fmla="*/ 150683680 w 105"/>
                <a:gd name="T13" fmla="*/ 73494155 h 119"/>
                <a:gd name="T14" fmla="*/ 152145994 w 105"/>
                <a:gd name="T15" fmla="*/ 59820554 h 119"/>
                <a:gd name="T16" fmla="*/ 131665133 w 105"/>
                <a:gd name="T17" fmla="*/ 34183359 h 119"/>
                <a:gd name="T18" fmla="*/ 84850527 w 105"/>
                <a:gd name="T19" fmla="*/ 0 h 119"/>
                <a:gd name="T20" fmla="*/ 73147160 w 105"/>
                <a:gd name="T21" fmla="*/ 1708710 h 119"/>
                <a:gd name="T22" fmla="*/ 78998834 w 105"/>
                <a:gd name="T23" fmla="*/ 18801043 h 119"/>
                <a:gd name="T24" fmla="*/ 62907334 w 105"/>
                <a:gd name="T25" fmla="*/ 54693117 h 119"/>
                <a:gd name="T26" fmla="*/ 73147160 w 105"/>
                <a:gd name="T27" fmla="*/ 71785445 h 119"/>
                <a:gd name="T28" fmla="*/ 58517973 w 105"/>
                <a:gd name="T29" fmla="*/ 119642415 h 119"/>
                <a:gd name="T30" fmla="*/ 0 w 105"/>
                <a:gd name="T31" fmla="*/ 143570889 h 119"/>
                <a:gd name="T32" fmla="*/ 0 w 105"/>
                <a:gd name="T33" fmla="*/ 14357088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19"/>
                <a:gd name="T53" fmla="*/ 105 w 105"/>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19">
                  <a:moveTo>
                    <a:pt x="0" y="84"/>
                  </a:moveTo>
                  <a:lnTo>
                    <a:pt x="0" y="84"/>
                  </a:lnTo>
                  <a:lnTo>
                    <a:pt x="14" y="118"/>
                  </a:lnTo>
                  <a:lnTo>
                    <a:pt x="39" y="113"/>
                  </a:lnTo>
                  <a:lnTo>
                    <a:pt x="78" y="83"/>
                  </a:lnTo>
                  <a:lnTo>
                    <a:pt x="77" y="69"/>
                  </a:lnTo>
                  <a:lnTo>
                    <a:pt x="103" y="43"/>
                  </a:lnTo>
                  <a:lnTo>
                    <a:pt x="104" y="35"/>
                  </a:lnTo>
                  <a:lnTo>
                    <a:pt x="90" y="20"/>
                  </a:lnTo>
                  <a:lnTo>
                    <a:pt x="58" y="0"/>
                  </a:lnTo>
                  <a:lnTo>
                    <a:pt x="50" y="1"/>
                  </a:lnTo>
                  <a:lnTo>
                    <a:pt x="54" y="11"/>
                  </a:lnTo>
                  <a:lnTo>
                    <a:pt x="43" y="32"/>
                  </a:lnTo>
                  <a:lnTo>
                    <a:pt x="50" y="42"/>
                  </a:lnTo>
                  <a:lnTo>
                    <a:pt x="40" y="70"/>
                  </a:lnTo>
                  <a:lnTo>
                    <a:pt x="0" y="8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49" name="Freeform 48"/>
            <p:cNvSpPr>
              <a:spLocks/>
            </p:cNvSpPr>
            <p:nvPr/>
          </p:nvSpPr>
          <p:spPr bwMode="auto">
            <a:xfrm>
              <a:off x="6652375" y="3917505"/>
              <a:ext cx="174155" cy="93518"/>
            </a:xfrm>
            <a:custGeom>
              <a:avLst/>
              <a:gdLst>
                <a:gd name="T0" fmla="*/ 0 w 111"/>
                <a:gd name="T1" fmla="*/ 39317863 h 57"/>
                <a:gd name="T2" fmla="*/ 0 w 111"/>
                <a:gd name="T3" fmla="*/ 39317863 h 57"/>
                <a:gd name="T4" fmla="*/ 21675035 w 111"/>
                <a:gd name="T5" fmla="*/ 0 h 57"/>
                <a:gd name="T6" fmla="*/ 88246756 w 111"/>
                <a:gd name="T7" fmla="*/ 25020341 h 57"/>
                <a:gd name="T8" fmla="*/ 123855015 w 111"/>
                <a:gd name="T9" fmla="*/ 62549509 h 57"/>
                <a:gd name="T10" fmla="*/ 170300826 w 111"/>
                <a:gd name="T11" fmla="*/ 62549509 h 57"/>
                <a:gd name="T12" fmla="*/ 167203860 w 111"/>
                <a:gd name="T13" fmla="*/ 100080026 h 57"/>
                <a:gd name="T14" fmla="*/ 57283304 w 111"/>
                <a:gd name="T15" fmla="*/ 76847032 h 57"/>
                <a:gd name="T16" fmla="*/ 0 w 111"/>
                <a:gd name="T17" fmla="*/ 39317863 h 57"/>
                <a:gd name="T18" fmla="*/ 0 w 111"/>
                <a:gd name="T19" fmla="*/ 39317863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57"/>
                <a:gd name="T32" fmla="*/ 111 w 11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57">
                  <a:moveTo>
                    <a:pt x="0" y="22"/>
                  </a:moveTo>
                  <a:lnTo>
                    <a:pt x="0" y="22"/>
                  </a:lnTo>
                  <a:lnTo>
                    <a:pt x="14" y="0"/>
                  </a:lnTo>
                  <a:lnTo>
                    <a:pt x="57" y="14"/>
                  </a:lnTo>
                  <a:lnTo>
                    <a:pt x="80" y="35"/>
                  </a:lnTo>
                  <a:lnTo>
                    <a:pt x="110" y="35"/>
                  </a:lnTo>
                  <a:lnTo>
                    <a:pt x="108" y="56"/>
                  </a:lnTo>
                  <a:lnTo>
                    <a:pt x="37" y="43"/>
                  </a:lnTo>
                  <a:lnTo>
                    <a:pt x="0" y="22"/>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50" name="Group 69"/>
            <p:cNvGrpSpPr>
              <a:grpSpLocks/>
            </p:cNvGrpSpPr>
            <p:nvPr/>
          </p:nvGrpSpPr>
          <p:grpSpPr bwMode="auto">
            <a:xfrm>
              <a:off x="8505939" y="5374863"/>
              <a:ext cx="256225" cy="315628"/>
              <a:chOff x="5352" y="3915"/>
              <a:chExt cx="163" cy="197"/>
            </a:xfrm>
            <a:solidFill>
              <a:schemeClr val="bg1">
                <a:lumMod val="65000"/>
              </a:schemeClr>
            </a:solidFill>
          </p:grpSpPr>
          <p:sp>
            <p:nvSpPr>
              <p:cNvPr id="256" name="Freeform 255"/>
              <p:cNvSpPr>
                <a:spLocks/>
              </p:cNvSpPr>
              <p:nvPr/>
            </p:nvSpPr>
            <p:spPr bwMode="auto">
              <a:xfrm>
                <a:off x="5352" y="4012"/>
                <a:ext cx="106" cy="100"/>
              </a:xfrm>
              <a:custGeom>
                <a:avLst/>
                <a:gdLst>
                  <a:gd name="T0" fmla="*/ 0 w 106"/>
                  <a:gd name="T1" fmla="*/ 87 h 100"/>
                  <a:gd name="T2" fmla="*/ 0 w 106"/>
                  <a:gd name="T3" fmla="*/ 87 h 100"/>
                  <a:gd name="T4" fmla="*/ 22 w 106"/>
                  <a:gd name="T5" fmla="*/ 56 h 100"/>
                  <a:gd name="T6" fmla="*/ 60 w 106"/>
                  <a:gd name="T7" fmla="*/ 34 h 100"/>
                  <a:gd name="T8" fmla="*/ 79 w 106"/>
                  <a:gd name="T9" fmla="*/ 0 h 100"/>
                  <a:gd name="T10" fmla="*/ 91 w 106"/>
                  <a:gd name="T11" fmla="*/ 10 h 100"/>
                  <a:gd name="T12" fmla="*/ 104 w 106"/>
                  <a:gd name="T13" fmla="*/ 6 h 100"/>
                  <a:gd name="T14" fmla="*/ 105 w 106"/>
                  <a:gd name="T15" fmla="*/ 18 h 100"/>
                  <a:gd name="T16" fmla="*/ 85 w 106"/>
                  <a:gd name="T17" fmla="*/ 41 h 100"/>
                  <a:gd name="T18" fmla="*/ 90 w 106"/>
                  <a:gd name="T19" fmla="*/ 52 h 100"/>
                  <a:gd name="T20" fmla="*/ 67 w 106"/>
                  <a:gd name="T21" fmla="*/ 56 h 100"/>
                  <a:gd name="T22" fmla="*/ 57 w 106"/>
                  <a:gd name="T23" fmla="*/ 89 h 100"/>
                  <a:gd name="T24" fmla="*/ 34 w 106"/>
                  <a:gd name="T25" fmla="*/ 99 h 100"/>
                  <a:gd name="T26" fmla="*/ 0 w 106"/>
                  <a:gd name="T27" fmla="*/ 87 h 100"/>
                  <a:gd name="T28" fmla="*/ 0 w 106"/>
                  <a:gd name="T29" fmla="*/ 87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00"/>
                  <a:gd name="T47" fmla="*/ 106 w 106"/>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00">
                    <a:moveTo>
                      <a:pt x="0" y="87"/>
                    </a:moveTo>
                    <a:lnTo>
                      <a:pt x="0" y="87"/>
                    </a:lnTo>
                    <a:lnTo>
                      <a:pt x="22" y="56"/>
                    </a:lnTo>
                    <a:lnTo>
                      <a:pt x="60" y="34"/>
                    </a:lnTo>
                    <a:lnTo>
                      <a:pt x="79" y="0"/>
                    </a:lnTo>
                    <a:lnTo>
                      <a:pt x="91" y="10"/>
                    </a:lnTo>
                    <a:lnTo>
                      <a:pt x="104" y="6"/>
                    </a:lnTo>
                    <a:lnTo>
                      <a:pt x="105" y="18"/>
                    </a:lnTo>
                    <a:lnTo>
                      <a:pt x="85" y="41"/>
                    </a:lnTo>
                    <a:lnTo>
                      <a:pt x="90" y="52"/>
                    </a:lnTo>
                    <a:lnTo>
                      <a:pt x="67" y="56"/>
                    </a:lnTo>
                    <a:lnTo>
                      <a:pt x="57" y="89"/>
                    </a:lnTo>
                    <a:lnTo>
                      <a:pt x="34" y="99"/>
                    </a:lnTo>
                    <a:lnTo>
                      <a:pt x="0" y="87"/>
                    </a:lnTo>
                  </a:path>
                </a:pathLst>
              </a:custGeom>
              <a:solidFill>
                <a:srgbClr val="FF9966"/>
              </a:solidFill>
              <a:ln w="6350">
                <a:solidFill>
                  <a:schemeClr val="bg1"/>
                </a:solidFill>
                <a:round/>
                <a:headEnd/>
                <a:tailEnd/>
              </a:ln>
            </p:spPr>
            <p:txBody>
              <a:bodyPr lIns="0" tIns="0" rIns="0" bIns="0" anchor="ctr">
                <a:spAutoFit/>
              </a:bodyPr>
              <a:lstStyle/>
              <a:p>
                <a:pPr>
                  <a:defRPr/>
                </a:pPr>
                <a:endParaRPr lang="en-GB" dirty="0"/>
              </a:p>
            </p:txBody>
          </p:sp>
          <p:sp>
            <p:nvSpPr>
              <p:cNvPr id="257" name="Freeform 256"/>
              <p:cNvSpPr>
                <a:spLocks/>
              </p:cNvSpPr>
              <p:nvPr/>
            </p:nvSpPr>
            <p:spPr bwMode="auto">
              <a:xfrm>
                <a:off x="5435" y="3915"/>
                <a:ext cx="80" cy="110"/>
              </a:xfrm>
              <a:custGeom>
                <a:avLst/>
                <a:gdLst>
                  <a:gd name="T0" fmla="*/ 0 w 80"/>
                  <a:gd name="T1" fmla="*/ 0 h 110"/>
                  <a:gd name="T2" fmla="*/ 0 w 80"/>
                  <a:gd name="T3" fmla="*/ 0 h 110"/>
                  <a:gd name="T4" fmla="*/ 22 w 80"/>
                  <a:gd name="T5" fmla="*/ 13 h 110"/>
                  <a:gd name="T6" fmla="*/ 28 w 80"/>
                  <a:gd name="T7" fmla="*/ 37 h 110"/>
                  <a:gd name="T8" fmla="*/ 37 w 80"/>
                  <a:gd name="T9" fmla="*/ 43 h 110"/>
                  <a:gd name="T10" fmla="*/ 43 w 80"/>
                  <a:gd name="T11" fmla="*/ 33 h 110"/>
                  <a:gd name="T12" fmla="*/ 47 w 80"/>
                  <a:gd name="T13" fmla="*/ 50 h 110"/>
                  <a:gd name="T14" fmla="*/ 79 w 80"/>
                  <a:gd name="T15" fmla="*/ 50 h 110"/>
                  <a:gd name="T16" fmla="*/ 73 w 80"/>
                  <a:gd name="T17" fmla="*/ 74 h 110"/>
                  <a:gd name="T18" fmla="*/ 57 w 80"/>
                  <a:gd name="T19" fmla="*/ 77 h 110"/>
                  <a:gd name="T20" fmla="*/ 43 w 80"/>
                  <a:gd name="T21" fmla="*/ 108 h 110"/>
                  <a:gd name="T22" fmla="*/ 28 w 80"/>
                  <a:gd name="T23" fmla="*/ 109 h 110"/>
                  <a:gd name="T24" fmla="*/ 35 w 80"/>
                  <a:gd name="T25" fmla="*/ 98 h 110"/>
                  <a:gd name="T26" fmla="*/ 15 w 80"/>
                  <a:gd name="T27" fmla="*/ 75 h 110"/>
                  <a:gd name="T28" fmla="*/ 31 w 80"/>
                  <a:gd name="T29" fmla="*/ 56 h 110"/>
                  <a:gd name="T30" fmla="*/ 28 w 80"/>
                  <a:gd name="T31" fmla="*/ 40 h 110"/>
                  <a:gd name="T32" fmla="*/ 0 w 80"/>
                  <a:gd name="T33" fmla="*/ 0 h 110"/>
                  <a:gd name="T34" fmla="*/ 0 w 80"/>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10"/>
                  <a:gd name="T56" fmla="*/ 80 w 80"/>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10">
                    <a:moveTo>
                      <a:pt x="0" y="0"/>
                    </a:moveTo>
                    <a:lnTo>
                      <a:pt x="0" y="0"/>
                    </a:lnTo>
                    <a:lnTo>
                      <a:pt x="22" y="13"/>
                    </a:lnTo>
                    <a:lnTo>
                      <a:pt x="28" y="37"/>
                    </a:lnTo>
                    <a:lnTo>
                      <a:pt x="37" y="43"/>
                    </a:lnTo>
                    <a:lnTo>
                      <a:pt x="43" y="33"/>
                    </a:lnTo>
                    <a:lnTo>
                      <a:pt x="47" y="50"/>
                    </a:lnTo>
                    <a:lnTo>
                      <a:pt x="79" y="50"/>
                    </a:lnTo>
                    <a:lnTo>
                      <a:pt x="73" y="74"/>
                    </a:lnTo>
                    <a:lnTo>
                      <a:pt x="57" y="77"/>
                    </a:lnTo>
                    <a:lnTo>
                      <a:pt x="43" y="108"/>
                    </a:lnTo>
                    <a:lnTo>
                      <a:pt x="28" y="109"/>
                    </a:lnTo>
                    <a:lnTo>
                      <a:pt x="35" y="98"/>
                    </a:lnTo>
                    <a:lnTo>
                      <a:pt x="15" y="75"/>
                    </a:lnTo>
                    <a:lnTo>
                      <a:pt x="31" y="56"/>
                    </a:lnTo>
                    <a:lnTo>
                      <a:pt x="28" y="40"/>
                    </a:lnTo>
                    <a:lnTo>
                      <a:pt x="0" y="0"/>
                    </a:lnTo>
                  </a:path>
                </a:pathLst>
              </a:custGeom>
              <a:solidFill>
                <a:srgbClr val="FF9966"/>
              </a:solidFill>
              <a:ln w="6350">
                <a:solidFill>
                  <a:schemeClr val="bg1"/>
                </a:solidFill>
                <a:round/>
                <a:headEnd/>
                <a:tailEnd/>
              </a:ln>
            </p:spPr>
            <p:txBody>
              <a:bodyPr lIns="0" tIns="0" rIns="0" bIns="0" anchor="ctr">
                <a:spAutoFit/>
              </a:bodyPr>
              <a:lstStyle/>
              <a:p>
                <a:pPr>
                  <a:defRPr/>
                </a:pPr>
                <a:endParaRPr lang="en-GB" dirty="0"/>
              </a:p>
            </p:txBody>
          </p:sp>
        </p:grpSp>
        <p:sp>
          <p:nvSpPr>
            <p:cNvPr id="51" name="Freeform 50"/>
            <p:cNvSpPr>
              <a:spLocks/>
            </p:cNvSpPr>
            <p:nvPr/>
          </p:nvSpPr>
          <p:spPr bwMode="auto">
            <a:xfrm>
              <a:off x="6240007" y="3751900"/>
              <a:ext cx="362323" cy="319523"/>
            </a:xfrm>
            <a:custGeom>
              <a:avLst/>
              <a:gdLst>
                <a:gd name="T0" fmla="*/ 0 w 230"/>
                <a:gd name="T1" fmla="*/ 184855067 h 199"/>
                <a:gd name="T2" fmla="*/ 0 w 230"/>
                <a:gd name="T3" fmla="*/ 184855067 h 199"/>
                <a:gd name="T4" fmla="*/ 34336892 w 230"/>
                <a:gd name="T5" fmla="*/ 196837704 h 199"/>
                <a:gd name="T6" fmla="*/ 112372904 w 230"/>
                <a:gd name="T7" fmla="*/ 184855067 h 199"/>
                <a:gd name="T8" fmla="*/ 126419980 w 230"/>
                <a:gd name="T9" fmla="*/ 150623590 h 199"/>
                <a:gd name="T10" fmla="*/ 179485088 w 230"/>
                <a:gd name="T11" fmla="*/ 131794665 h 199"/>
                <a:gd name="T12" fmla="*/ 184167446 w 230"/>
                <a:gd name="T13" fmla="*/ 102696964 h 199"/>
                <a:gd name="T14" fmla="*/ 202895633 w 230"/>
                <a:gd name="T15" fmla="*/ 95850677 h 199"/>
                <a:gd name="T16" fmla="*/ 195092534 w 230"/>
                <a:gd name="T17" fmla="*/ 80446837 h 199"/>
                <a:gd name="T18" fmla="*/ 213821969 w 230"/>
                <a:gd name="T19" fmla="*/ 78734284 h 199"/>
                <a:gd name="T20" fmla="*/ 227867797 w 230"/>
                <a:gd name="T21" fmla="*/ 49636583 h 199"/>
                <a:gd name="T22" fmla="*/ 221625068 w 230"/>
                <a:gd name="T23" fmla="*/ 20538866 h 199"/>
                <a:gd name="T24" fmla="*/ 293419571 w 230"/>
                <a:gd name="T25" fmla="*/ 0 h 199"/>
                <a:gd name="T26" fmla="*/ 357409805 w 230"/>
                <a:gd name="T27" fmla="*/ 42790286 h 199"/>
                <a:gd name="T28" fmla="*/ 340240740 w 230"/>
                <a:gd name="T29" fmla="*/ 61617913 h 199"/>
                <a:gd name="T30" fmla="*/ 279372495 w 230"/>
                <a:gd name="T31" fmla="*/ 61617913 h 199"/>
                <a:gd name="T32" fmla="*/ 279372495 w 230"/>
                <a:gd name="T33" fmla="*/ 99274475 h 199"/>
                <a:gd name="T34" fmla="*/ 307465399 w 230"/>
                <a:gd name="T35" fmla="*/ 123237133 h 199"/>
                <a:gd name="T36" fmla="*/ 290297582 w 230"/>
                <a:gd name="T37" fmla="*/ 135218463 h 199"/>
                <a:gd name="T38" fmla="*/ 294979941 w 230"/>
                <a:gd name="T39" fmla="*/ 157469877 h 199"/>
                <a:gd name="T40" fmla="*/ 232550156 w 230"/>
                <a:gd name="T41" fmla="*/ 234492937 h 199"/>
                <a:gd name="T42" fmla="*/ 204457252 w 230"/>
                <a:gd name="T43" fmla="*/ 232781693 h 199"/>
                <a:gd name="T44" fmla="*/ 184167446 w 230"/>
                <a:gd name="T45" fmla="*/ 251609309 h 199"/>
                <a:gd name="T46" fmla="*/ 218503079 w 230"/>
                <a:gd name="T47" fmla="*/ 323497286 h 199"/>
                <a:gd name="T48" fmla="*/ 170120370 w 230"/>
                <a:gd name="T49" fmla="*/ 323497286 h 199"/>
                <a:gd name="T50" fmla="*/ 152952514 w 230"/>
                <a:gd name="T51" fmla="*/ 338902414 h 199"/>
                <a:gd name="T52" fmla="*/ 117055263 w 230"/>
                <a:gd name="T53" fmla="*/ 296110830 h 199"/>
                <a:gd name="T54" fmla="*/ 17167821 w 230"/>
                <a:gd name="T55" fmla="*/ 304669670 h 199"/>
                <a:gd name="T56" fmla="*/ 49943099 w 230"/>
                <a:gd name="T57" fmla="*/ 255031799 h 199"/>
                <a:gd name="T58" fmla="*/ 0 w 230"/>
                <a:gd name="T59" fmla="*/ 184855067 h 199"/>
                <a:gd name="T60" fmla="*/ 0 w 230"/>
                <a:gd name="T61" fmla="*/ 184855067 h 1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199"/>
                <a:gd name="T95" fmla="*/ 230 w 230"/>
                <a:gd name="T96" fmla="*/ 199 h 1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199">
                  <a:moveTo>
                    <a:pt x="0" y="108"/>
                  </a:moveTo>
                  <a:lnTo>
                    <a:pt x="0" y="108"/>
                  </a:lnTo>
                  <a:lnTo>
                    <a:pt x="22" y="115"/>
                  </a:lnTo>
                  <a:lnTo>
                    <a:pt x="72" y="108"/>
                  </a:lnTo>
                  <a:lnTo>
                    <a:pt x="81" y="88"/>
                  </a:lnTo>
                  <a:lnTo>
                    <a:pt x="115" y="77"/>
                  </a:lnTo>
                  <a:lnTo>
                    <a:pt x="118" y="60"/>
                  </a:lnTo>
                  <a:lnTo>
                    <a:pt x="130" y="56"/>
                  </a:lnTo>
                  <a:lnTo>
                    <a:pt x="125" y="47"/>
                  </a:lnTo>
                  <a:lnTo>
                    <a:pt x="137" y="46"/>
                  </a:lnTo>
                  <a:lnTo>
                    <a:pt x="146" y="29"/>
                  </a:lnTo>
                  <a:lnTo>
                    <a:pt x="142" y="12"/>
                  </a:lnTo>
                  <a:lnTo>
                    <a:pt x="188" y="0"/>
                  </a:lnTo>
                  <a:lnTo>
                    <a:pt x="229" y="25"/>
                  </a:lnTo>
                  <a:lnTo>
                    <a:pt x="218" y="36"/>
                  </a:lnTo>
                  <a:lnTo>
                    <a:pt x="179" y="36"/>
                  </a:lnTo>
                  <a:lnTo>
                    <a:pt x="179" y="58"/>
                  </a:lnTo>
                  <a:lnTo>
                    <a:pt x="197" y="72"/>
                  </a:lnTo>
                  <a:lnTo>
                    <a:pt x="186" y="79"/>
                  </a:lnTo>
                  <a:lnTo>
                    <a:pt x="189" y="92"/>
                  </a:lnTo>
                  <a:lnTo>
                    <a:pt x="149" y="137"/>
                  </a:lnTo>
                  <a:lnTo>
                    <a:pt x="131" y="136"/>
                  </a:lnTo>
                  <a:lnTo>
                    <a:pt x="118" y="147"/>
                  </a:lnTo>
                  <a:lnTo>
                    <a:pt x="140" y="189"/>
                  </a:lnTo>
                  <a:lnTo>
                    <a:pt x="109" y="189"/>
                  </a:lnTo>
                  <a:lnTo>
                    <a:pt x="98" y="198"/>
                  </a:lnTo>
                  <a:lnTo>
                    <a:pt x="75" y="173"/>
                  </a:lnTo>
                  <a:lnTo>
                    <a:pt x="11" y="178"/>
                  </a:lnTo>
                  <a:lnTo>
                    <a:pt x="32" y="149"/>
                  </a:lnTo>
                  <a:lnTo>
                    <a:pt x="0" y="10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52" name="Group 73"/>
            <p:cNvGrpSpPr>
              <a:grpSpLocks/>
            </p:cNvGrpSpPr>
            <p:nvPr/>
          </p:nvGrpSpPr>
          <p:grpSpPr bwMode="auto">
            <a:xfrm>
              <a:off x="7963462" y="4597209"/>
              <a:ext cx="256226" cy="277170"/>
              <a:chOff x="5006" y="3429"/>
              <a:chExt cx="164" cy="177"/>
            </a:xfrm>
            <a:solidFill>
              <a:schemeClr val="bg1">
                <a:lumMod val="65000"/>
              </a:schemeClr>
            </a:solidFill>
          </p:grpSpPr>
          <p:sp>
            <p:nvSpPr>
              <p:cNvPr id="253" name="Freeform 252"/>
              <p:cNvSpPr>
                <a:spLocks/>
              </p:cNvSpPr>
              <p:nvPr/>
            </p:nvSpPr>
            <p:spPr bwMode="auto">
              <a:xfrm>
                <a:off x="5006" y="3429"/>
                <a:ext cx="136" cy="177"/>
              </a:xfrm>
              <a:custGeom>
                <a:avLst/>
                <a:gdLst>
                  <a:gd name="T0" fmla="*/ 0 w 136"/>
                  <a:gd name="T1" fmla="*/ 0 h 107"/>
                  <a:gd name="T2" fmla="*/ 0 w 136"/>
                  <a:gd name="T3" fmla="*/ 0 h 107"/>
                  <a:gd name="T4" fmla="*/ 2 w 136"/>
                  <a:gd name="T5" fmla="*/ 88 h 107"/>
                  <a:gd name="T6" fmla="*/ 24 w 136"/>
                  <a:gd name="T7" fmla="*/ 91 h 107"/>
                  <a:gd name="T8" fmla="*/ 46 w 136"/>
                  <a:gd name="T9" fmla="*/ 67 h 107"/>
                  <a:gd name="T10" fmla="*/ 70 w 136"/>
                  <a:gd name="T11" fmla="*/ 78 h 107"/>
                  <a:gd name="T12" fmla="*/ 93 w 136"/>
                  <a:gd name="T13" fmla="*/ 101 h 107"/>
                  <a:gd name="T14" fmla="*/ 135 w 136"/>
                  <a:gd name="T15" fmla="*/ 106 h 107"/>
                  <a:gd name="T16" fmla="*/ 87 w 136"/>
                  <a:gd name="T17" fmla="*/ 67 h 107"/>
                  <a:gd name="T18" fmla="*/ 90 w 136"/>
                  <a:gd name="T19" fmla="*/ 47 h 107"/>
                  <a:gd name="T20" fmla="*/ 67 w 136"/>
                  <a:gd name="T21" fmla="*/ 41 h 107"/>
                  <a:gd name="T22" fmla="*/ 46 w 136"/>
                  <a:gd name="T23" fmla="*/ 16 h 107"/>
                  <a:gd name="T24" fmla="*/ 0 w 136"/>
                  <a:gd name="T25" fmla="*/ 0 h 107"/>
                  <a:gd name="T26" fmla="*/ 0 w 136"/>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7"/>
                  <a:gd name="T44" fmla="*/ 136 w 13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7">
                    <a:moveTo>
                      <a:pt x="0" y="0"/>
                    </a:moveTo>
                    <a:lnTo>
                      <a:pt x="0" y="0"/>
                    </a:lnTo>
                    <a:lnTo>
                      <a:pt x="2" y="88"/>
                    </a:lnTo>
                    <a:lnTo>
                      <a:pt x="24" y="91"/>
                    </a:lnTo>
                    <a:lnTo>
                      <a:pt x="46" y="67"/>
                    </a:lnTo>
                    <a:lnTo>
                      <a:pt x="70" y="78"/>
                    </a:lnTo>
                    <a:lnTo>
                      <a:pt x="93" y="101"/>
                    </a:lnTo>
                    <a:lnTo>
                      <a:pt x="135" y="106"/>
                    </a:lnTo>
                    <a:lnTo>
                      <a:pt x="87" y="67"/>
                    </a:lnTo>
                    <a:lnTo>
                      <a:pt x="90" y="47"/>
                    </a:lnTo>
                    <a:lnTo>
                      <a:pt x="67" y="41"/>
                    </a:lnTo>
                    <a:lnTo>
                      <a:pt x="46" y="16"/>
                    </a:lnTo>
                    <a:lnTo>
                      <a:pt x="0" y="0"/>
                    </a:lnTo>
                  </a:path>
                </a:pathLst>
              </a:custGeom>
              <a:grpFill/>
              <a:ln w="6350">
                <a:solidFill>
                  <a:schemeClr val="bg1"/>
                </a:solidFill>
                <a:round/>
                <a:headEnd/>
                <a:tailEnd/>
              </a:ln>
            </p:spPr>
            <p:txBody>
              <a:bodyPr lIns="0" tIns="0" rIns="0" bIns="0" anchor="ctr">
                <a:spAutoFit/>
              </a:bodyPr>
              <a:lstStyle/>
              <a:p>
                <a:endParaRPr lang="en-GB" dirty="0"/>
              </a:p>
            </p:txBody>
          </p:sp>
          <p:sp>
            <p:nvSpPr>
              <p:cNvPr id="254" name="Freeform 75"/>
              <p:cNvSpPr>
                <a:spLocks/>
              </p:cNvSpPr>
              <p:nvPr/>
            </p:nvSpPr>
            <p:spPr bwMode="auto">
              <a:xfrm>
                <a:off x="5105" y="3487"/>
                <a:ext cx="57" cy="28"/>
              </a:xfrm>
              <a:custGeom>
                <a:avLst/>
                <a:gdLst>
                  <a:gd name="T0" fmla="*/ 0 w 57"/>
                  <a:gd name="T1" fmla="*/ 18 h 28"/>
                  <a:gd name="T2" fmla="*/ 0 w 57"/>
                  <a:gd name="T3" fmla="*/ 18 h 28"/>
                  <a:gd name="T4" fmla="*/ 33 w 57"/>
                  <a:gd name="T5" fmla="*/ 27 h 28"/>
                  <a:gd name="T6" fmla="*/ 56 w 57"/>
                  <a:gd name="T7" fmla="*/ 8 h 28"/>
                  <a:gd name="T8" fmla="*/ 47 w 57"/>
                  <a:gd name="T9" fmla="*/ 0 h 28"/>
                  <a:gd name="T10" fmla="*/ 40 w 57"/>
                  <a:gd name="T11" fmla="*/ 10 h 28"/>
                  <a:gd name="T12" fmla="*/ 0 w 57"/>
                  <a:gd name="T13" fmla="*/ 18 h 28"/>
                  <a:gd name="T14" fmla="*/ 0 w 57"/>
                  <a:gd name="T15" fmla="*/ 18 h 28"/>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8"/>
                  <a:gd name="T26" fmla="*/ 57 w 5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8">
                    <a:moveTo>
                      <a:pt x="0" y="18"/>
                    </a:moveTo>
                    <a:lnTo>
                      <a:pt x="0" y="18"/>
                    </a:lnTo>
                    <a:lnTo>
                      <a:pt x="33" y="27"/>
                    </a:lnTo>
                    <a:lnTo>
                      <a:pt x="56" y="8"/>
                    </a:lnTo>
                    <a:lnTo>
                      <a:pt x="47" y="0"/>
                    </a:lnTo>
                    <a:lnTo>
                      <a:pt x="40" y="10"/>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55" name="Freeform 254"/>
              <p:cNvSpPr>
                <a:spLocks/>
              </p:cNvSpPr>
              <p:nvPr/>
            </p:nvSpPr>
            <p:spPr bwMode="auto">
              <a:xfrm>
                <a:off x="5139" y="3466"/>
                <a:ext cx="31" cy="28"/>
              </a:xfrm>
              <a:custGeom>
                <a:avLst/>
                <a:gdLst>
                  <a:gd name="T0" fmla="*/ 0 w 31"/>
                  <a:gd name="T1" fmla="*/ 0 h 28"/>
                  <a:gd name="T2" fmla="*/ 0 w 31"/>
                  <a:gd name="T3" fmla="*/ 0 h 28"/>
                  <a:gd name="T4" fmla="*/ 23 w 31"/>
                  <a:gd name="T5" fmla="*/ 12 h 28"/>
                  <a:gd name="T6" fmla="*/ 30 w 31"/>
                  <a:gd name="T7" fmla="*/ 27 h 28"/>
                  <a:gd name="T8" fmla="*/ 29 w 31"/>
                  <a:gd name="T9" fmla="*/ 16 h 28"/>
                  <a:gd name="T10" fmla="*/ 0 w 31"/>
                  <a:gd name="T11" fmla="*/ 0 h 28"/>
                  <a:gd name="T12" fmla="*/ 0 w 31"/>
                  <a:gd name="T13" fmla="*/ 0 h 28"/>
                  <a:gd name="T14" fmla="*/ 0 60000 65536"/>
                  <a:gd name="T15" fmla="*/ 0 60000 65536"/>
                  <a:gd name="T16" fmla="*/ 0 60000 65536"/>
                  <a:gd name="T17" fmla="*/ 0 60000 65536"/>
                  <a:gd name="T18" fmla="*/ 0 60000 65536"/>
                  <a:gd name="T19" fmla="*/ 0 60000 65536"/>
                  <a:gd name="T20" fmla="*/ 0 60000 65536"/>
                  <a:gd name="T21" fmla="*/ 0 w 31"/>
                  <a:gd name="T22" fmla="*/ 0 h 28"/>
                  <a:gd name="T23" fmla="*/ 31 w 3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8">
                    <a:moveTo>
                      <a:pt x="0" y="0"/>
                    </a:moveTo>
                    <a:lnTo>
                      <a:pt x="0" y="0"/>
                    </a:lnTo>
                    <a:lnTo>
                      <a:pt x="23" y="12"/>
                    </a:lnTo>
                    <a:lnTo>
                      <a:pt x="30" y="27"/>
                    </a:lnTo>
                    <a:lnTo>
                      <a:pt x="29" y="16"/>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grpSp>
        <p:grpSp>
          <p:nvGrpSpPr>
            <p:cNvPr id="53" name="Group 77"/>
            <p:cNvGrpSpPr>
              <a:grpSpLocks/>
            </p:cNvGrpSpPr>
            <p:nvPr/>
          </p:nvGrpSpPr>
          <p:grpSpPr bwMode="auto">
            <a:xfrm>
              <a:off x="7451183" y="4188343"/>
              <a:ext cx="194175" cy="288350"/>
              <a:chOff x="4680" y="3175"/>
              <a:chExt cx="125" cy="179"/>
            </a:xfrm>
            <a:solidFill>
              <a:schemeClr val="bg1">
                <a:lumMod val="65000"/>
              </a:schemeClr>
            </a:solidFill>
          </p:grpSpPr>
          <p:sp>
            <p:nvSpPr>
              <p:cNvPr id="247" name="Freeform 246"/>
              <p:cNvSpPr>
                <a:spLocks/>
              </p:cNvSpPr>
              <p:nvPr/>
            </p:nvSpPr>
            <p:spPr bwMode="auto">
              <a:xfrm>
                <a:off x="4680" y="3275"/>
                <a:ext cx="32" cy="40"/>
              </a:xfrm>
              <a:custGeom>
                <a:avLst/>
                <a:gdLst>
                  <a:gd name="T0" fmla="*/ 0 w 32"/>
                  <a:gd name="T1" fmla="*/ 39 h 40"/>
                  <a:gd name="T2" fmla="*/ 0 w 32"/>
                  <a:gd name="T3" fmla="*/ 39 h 40"/>
                  <a:gd name="T4" fmla="*/ 22 w 32"/>
                  <a:gd name="T5" fmla="*/ 21 h 40"/>
                  <a:gd name="T6" fmla="*/ 31 w 32"/>
                  <a:gd name="T7" fmla="*/ 0 h 40"/>
                  <a:gd name="T8" fmla="*/ 0 w 32"/>
                  <a:gd name="T9" fmla="*/ 39 h 40"/>
                  <a:gd name="T10" fmla="*/ 0 w 32"/>
                  <a:gd name="T11" fmla="*/ 39 h 40"/>
                  <a:gd name="T12" fmla="*/ 0 60000 65536"/>
                  <a:gd name="T13" fmla="*/ 0 60000 65536"/>
                  <a:gd name="T14" fmla="*/ 0 60000 65536"/>
                  <a:gd name="T15" fmla="*/ 0 60000 65536"/>
                  <a:gd name="T16" fmla="*/ 0 60000 65536"/>
                  <a:gd name="T17" fmla="*/ 0 60000 65536"/>
                  <a:gd name="T18" fmla="*/ 0 w 32"/>
                  <a:gd name="T19" fmla="*/ 0 h 40"/>
                  <a:gd name="T20" fmla="*/ 32 w 3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2" h="40">
                    <a:moveTo>
                      <a:pt x="0" y="39"/>
                    </a:moveTo>
                    <a:lnTo>
                      <a:pt x="0" y="39"/>
                    </a:lnTo>
                    <a:lnTo>
                      <a:pt x="22" y="21"/>
                    </a:lnTo>
                    <a:lnTo>
                      <a:pt x="31" y="0"/>
                    </a:lnTo>
                    <a:lnTo>
                      <a:pt x="0" y="3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8" name="Freeform 79"/>
              <p:cNvSpPr>
                <a:spLocks/>
              </p:cNvSpPr>
              <p:nvPr/>
            </p:nvSpPr>
            <p:spPr bwMode="auto">
              <a:xfrm>
                <a:off x="4717" y="3175"/>
                <a:ext cx="57" cy="84"/>
              </a:xfrm>
              <a:custGeom>
                <a:avLst/>
                <a:gdLst>
                  <a:gd name="T0" fmla="*/ 0 w 57"/>
                  <a:gd name="T1" fmla="*/ 33 h 84"/>
                  <a:gd name="T2" fmla="*/ 0 w 57"/>
                  <a:gd name="T3" fmla="*/ 33 h 84"/>
                  <a:gd name="T4" fmla="*/ 11 w 57"/>
                  <a:gd name="T5" fmla="*/ 0 h 84"/>
                  <a:gd name="T6" fmla="*/ 30 w 57"/>
                  <a:gd name="T7" fmla="*/ 1 h 84"/>
                  <a:gd name="T8" fmla="*/ 35 w 57"/>
                  <a:gd name="T9" fmla="*/ 23 h 84"/>
                  <a:gd name="T10" fmla="*/ 20 w 57"/>
                  <a:gd name="T11" fmla="*/ 45 h 84"/>
                  <a:gd name="T12" fmla="*/ 23 w 57"/>
                  <a:gd name="T13" fmla="*/ 58 h 84"/>
                  <a:gd name="T14" fmla="*/ 53 w 57"/>
                  <a:gd name="T15" fmla="*/ 66 h 84"/>
                  <a:gd name="T16" fmla="*/ 56 w 57"/>
                  <a:gd name="T17" fmla="*/ 83 h 84"/>
                  <a:gd name="T18" fmla="*/ 38 w 57"/>
                  <a:gd name="T19" fmla="*/ 66 h 84"/>
                  <a:gd name="T20" fmla="*/ 38 w 57"/>
                  <a:gd name="T21" fmla="*/ 74 h 84"/>
                  <a:gd name="T22" fmla="*/ 11 w 57"/>
                  <a:gd name="T23" fmla="*/ 66 h 84"/>
                  <a:gd name="T24" fmla="*/ 0 w 57"/>
                  <a:gd name="T25" fmla="*/ 33 h 84"/>
                  <a:gd name="T26" fmla="*/ 0 w 57"/>
                  <a:gd name="T27" fmla="*/ 3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84"/>
                  <a:gd name="T44" fmla="*/ 57 w 57"/>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84">
                    <a:moveTo>
                      <a:pt x="0" y="33"/>
                    </a:moveTo>
                    <a:lnTo>
                      <a:pt x="0" y="33"/>
                    </a:lnTo>
                    <a:lnTo>
                      <a:pt x="11" y="0"/>
                    </a:lnTo>
                    <a:lnTo>
                      <a:pt x="30" y="1"/>
                    </a:lnTo>
                    <a:lnTo>
                      <a:pt x="35" y="23"/>
                    </a:lnTo>
                    <a:lnTo>
                      <a:pt x="20" y="45"/>
                    </a:lnTo>
                    <a:lnTo>
                      <a:pt x="23" y="58"/>
                    </a:lnTo>
                    <a:lnTo>
                      <a:pt x="53" y="66"/>
                    </a:lnTo>
                    <a:lnTo>
                      <a:pt x="56" y="83"/>
                    </a:lnTo>
                    <a:lnTo>
                      <a:pt x="38" y="66"/>
                    </a:lnTo>
                    <a:lnTo>
                      <a:pt x="38" y="74"/>
                    </a:lnTo>
                    <a:lnTo>
                      <a:pt x="11" y="66"/>
                    </a:lnTo>
                    <a:lnTo>
                      <a:pt x="0" y="3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9" name="Freeform 248"/>
              <p:cNvSpPr>
                <a:spLocks/>
              </p:cNvSpPr>
              <p:nvPr/>
            </p:nvSpPr>
            <p:spPr bwMode="auto">
              <a:xfrm>
                <a:off x="4722" y="3246"/>
                <a:ext cx="17" cy="18"/>
              </a:xfrm>
              <a:custGeom>
                <a:avLst/>
                <a:gdLst>
                  <a:gd name="T0" fmla="*/ 0 w 17"/>
                  <a:gd name="T1" fmla="*/ 0 h 18"/>
                  <a:gd name="T2" fmla="*/ 0 w 17"/>
                  <a:gd name="T3" fmla="*/ 0 h 18"/>
                  <a:gd name="T4" fmla="*/ 8 w 17"/>
                  <a:gd name="T5" fmla="*/ 0 h 18"/>
                  <a:gd name="T6" fmla="*/ 16 w 17"/>
                  <a:gd name="T7" fmla="*/ 3 h 18"/>
                  <a:gd name="T8" fmla="*/ 12 w 17"/>
                  <a:gd name="T9" fmla="*/ 17 h 18"/>
                  <a:gd name="T10" fmla="*/ 0 w 17"/>
                  <a:gd name="T11" fmla="*/ 0 h 18"/>
                  <a:gd name="T12" fmla="*/ 0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0" y="0"/>
                    </a:moveTo>
                    <a:lnTo>
                      <a:pt x="0" y="0"/>
                    </a:lnTo>
                    <a:lnTo>
                      <a:pt x="8" y="0"/>
                    </a:lnTo>
                    <a:lnTo>
                      <a:pt x="16" y="3"/>
                    </a:lnTo>
                    <a:lnTo>
                      <a:pt x="12" y="17"/>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50" name="Freeform 81"/>
              <p:cNvSpPr>
                <a:spLocks/>
              </p:cNvSpPr>
              <p:nvPr/>
            </p:nvSpPr>
            <p:spPr bwMode="auto">
              <a:xfrm>
                <a:off x="4744" y="3267"/>
                <a:ext cx="15" cy="22"/>
              </a:xfrm>
              <a:custGeom>
                <a:avLst/>
                <a:gdLst>
                  <a:gd name="T0" fmla="*/ 0 w 15"/>
                  <a:gd name="T1" fmla="*/ 0 h 22"/>
                  <a:gd name="T2" fmla="*/ 0 w 15"/>
                  <a:gd name="T3" fmla="*/ 0 h 22"/>
                  <a:gd name="T4" fmla="*/ 1 w 15"/>
                  <a:gd name="T5" fmla="*/ 21 h 22"/>
                  <a:gd name="T6" fmla="*/ 14 w 15"/>
                  <a:gd name="T7" fmla="*/ 12 h 22"/>
                  <a:gd name="T8" fmla="*/ 0 w 15"/>
                  <a:gd name="T9" fmla="*/ 0 h 22"/>
                  <a:gd name="T10" fmla="*/ 0 w 15"/>
                  <a:gd name="T11" fmla="*/ 0 h 22"/>
                  <a:gd name="T12" fmla="*/ 0 60000 65536"/>
                  <a:gd name="T13" fmla="*/ 0 60000 65536"/>
                  <a:gd name="T14" fmla="*/ 0 60000 65536"/>
                  <a:gd name="T15" fmla="*/ 0 60000 65536"/>
                  <a:gd name="T16" fmla="*/ 0 60000 65536"/>
                  <a:gd name="T17" fmla="*/ 0 60000 65536"/>
                  <a:gd name="T18" fmla="*/ 0 w 15"/>
                  <a:gd name="T19" fmla="*/ 0 h 22"/>
                  <a:gd name="T20" fmla="*/ 15 w 1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5" h="22">
                    <a:moveTo>
                      <a:pt x="0" y="0"/>
                    </a:moveTo>
                    <a:lnTo>
                      <a:pt x="0" y="0"/>
                    </a:lnTo>
                    <a:lnTo>
                      <a:pt x="1" y="21"/>
                    </a:lnTo>
                    <a:lnTo>
                      <a:pt x="14" y="12"/>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51" name="Freeform 250"/>
              <p:cNvSpPr>
                <a:spLocks/>
              </p:cNvSpPr>
              <p:nvPr/>
            </p:nvSpPr>
            <p:spPr bwMode="auto">
              <a:xfrm>
                <a:off x="4745" y="3297"/>
                <a:ext cx="60" cy="57"/>
              </a:xfrm>
              <a:custGeom>
                <a:avLst/>
                <a:gdLst>
                  <a:gd name="T0" fmla="*/ 0 w 60"/>
                  <a:gd name="T1" fmla="*/ 38 h 57"/>
                  <a:gd name="T2" fmla="*/ 0 w 60"/>
                  <a:gd name="T3" fmla="*/ 38 h 57"/>
                  <a:gd name="T4" fmla="*/ 13 w 60"/>
                  <a:gd name="T5" fmla="*/ 18 h 57"/>
                  <a:gd name="T6" fmla="*/ 28 w 60"/>
                  <a:gd name="T7" fmla="*/ 22 h 57"/>
                  <a:gd name="T8" fmla="*/ 49 w 60"/>
                  <a:gd name="T9" fmla="*/ 0 h 57"/>
                  <a:gd name="T10" fmla="*/ 59 w 60"/>
                  <a:gd name="T11" fmla="*/ 13 h 57"/>
                  <a:gd name="T12" fmla="*/ 58 w 60"/>
                  <a:gd name="T13" fmla="*/ 46 h 57"/>
                  <a:gd name="T14" fmla="*/ 53 w 60"/>
                  <a:gd name="T15" fmla="*/ 32 h 57"/>
                  <a:gd name="T16" fmla="*/ 47 w 60"/>
                  <a:gd name="T17" fmla="*/ 56 h 57"/>
                  <a:gd name="T18" fmla="*/ 32 w 60"/>
                  <a:gd name="T19" fmla="*/ 50 h 57"/>
                  <a:gd name="T20" fmla="*/ 23 w 60"/>
                  <a:gd name="T21" fmla="*/ 25 h 57"/>
                  <a:gd name="T22" fmla="*/ 0 w 60"/>
                  <a:gd name="T23" fmla="*/ 38 h 57"/>
                  <a:gd name="T24" fmla="*/ 0 w 60"/>
                  <a:gd name="T25" fmla="*/ 38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
                  <a:gd name="T41" fmla="*/ 60 w 60"/>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
                    <a:moveTo>
                      <a:pt x="0" y="38"/>
                    </a:moveTo>
                    <a:lnTo>
                      <a:pt x="0" y="38"/>
                    </a:lnTo>
                    <a:lnTo>
                      <a:pt x="13" y="18"/>
                    </a:lnTo>
                    <a:lnTo>
                      <a:pt x="28" y="22"/>
                    </a:lnTo>
                    <a:lnTo>
                      <a:pt x="49" y="0"/>
                    </a:lnTo>
                    <a:lnTo>
                      <a:pt x="59" y="13"/>
                    </a:lnTo>
                    <a:lnTo>
                      <a:pt x="58" y="46"/>
                    </a:lnTo>
                    <a:lnTo>
                      <a:pt x="53" y="32"/>
                    </a:lnTo>
                    <a:lnTo>
                      <a:pt x="47" y="56"/>
                    </a:lnTo>
                    <a:lnTo>
                      <a:pt x="32" y="50"/>
                    </a:lnTo>
                    <a:lnTo>
                      <a:pt x="23" y="25"/>
                    </a:lnTo>
                    <a:lnTo>
                      <a:pt x="0" y="3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52" name="Freeform 251"/>
              <p:cNvSpPr>
                <a:spLocks/>
              </p:cNvSpPr>
              <p:nvPr/>
            </p:nvSpPr>
            <p:spPr bwMode="auto">
              <a:xfrm>
                <a:off x="4752" y="3283"/>
                <a:ext cx="14" cy="24"/>
              </a:xfrm>
              <a:custGeom>
                <a:avLst/>
                <a:gdLst>
                  <a:gd name="T0" fmla="*/ 0 w 14"/>
                  <a:gd name="T1" fmla="*/ 14 h 24"/>
                  <a:gd name="T2" fmla="*/ 0 w 14"/>
                  <a:gd name="T3" fmla="*/ 14 h 24"/>
                  <a:gd name="T4" fmla="*/ 3 w 14"/>
                  <a:gd name="T5" fmla="*/ 10 h 24"/>
                  <a:gd name="T6" fmla="*/ 13 w 14"/>
                  <a:gd name="T7" fmla="*/ 0 h 24"/>
                  <a:gd name="T8" fmla="*/ 9 w 14"/>
                  <a:gd name="T9" fmla="*/ 23 h 24"/>
                  <a:gd name="T10" fmla="*/ 0 w 14"/>
                  <a:gd name="T11" fmla="*/ 14 h 24"/>
                  <a:gd name="T12" fmla="*/ 0 w 14"/>
                  <a:gd name="T13" fmla="*/ 14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0" y="14"/>
                    </a:moveTo>
                    <a:lnTo>
                      <a:pt x="0" y="14"/>
                    </a:lnTo>
                    <a:lnTo>
                      <a:pt x="3" y="10"/>
                    </a:lnTo>
                    <a:lnTo>
                      <a:pt x="13" y="0"/>
                    </a:lnTo>
                    <a:lnTo>
                      <a:pt x="9" y="23"/>
                    </a:lnTo>
                    <a:lnTo>
                      <a:pt x="0" y="14"/>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54" name="Freeform 53"/>
            <p:cNvSpPr>
              <a:spLocks/>
            </p:cNvSpPr>
            <p:nvPr/>
          </p:nvSpPr>
          <p:spPr bwMode="auto">
            <a:xfrm>
              <a:off x="5509358" y="2428998"/>
              <a:ext cx="3509121" cy="1198210"/>
            </a:xfrm>
            <a:custGeom>
              <a:avLst/>
              <a:gdLst>
                <a:gd name="T0" fmla="*/ 37309631 w 2232"/>
                <a:gd name="T1" fmla="*/ 710412683 h 748"/>
                <a:gd name="T2" fmla="*/ 66845385 w 2232"/>
                <a:gd name="T3" fmla="*/ 442943307 h 748"/>
                <a:gd name="T4" fmla="*/ 129026444 w 2232"/>
                <a:gd name="T5" fmla="*/ 374798509 h 748"/>
                <a:gd name="T6" fmla="*/ 167890879 w 2232"/>
                <a:gd name="T7" fmla="*/ 560493703 h 748"/>
                <a:gd name="T8" fmla="*/ 300026834 w 2232"/>
                <a:gd name="T9" fmla="*/ 560493703 h 748"/>
                <a:gd name="T10" fmla="*/ 421280687 w 2232"/>
                <a:gd name="T11" fmla="*/ 431017413 h 748"/>
                <a:gd name="T12" fmla="*/ 592281039 w 2232"/>
                <a:gd name="T13" fmla="*/ 420796150 h 748"/>
                <a:gd name="T14" fmla="*/ 879870995 w 2232"/>
                <a:gd name="T15" fmla="*/ 419092823 h 748"/>
                <a:gd name="T16" fmla="*/ 881425770 w 2232"/>
                <a:gd name="T17" fmla="*/ 270877252 h 748"/>
                <a:gd name="T18" fmla="*/ 990243836 w 2232"/>
                <a:gd name="T19" fmla="*/ 408870255 h 748"/>
                <a:gd name="T20" fmla="*/ 1008898646 w 2232"/>
                <a:gd name="T21" fmla="*/ 398648993 h 748"/>
                <a:gd name="T22" fmla="*/ 1089734496 w 2232"/>
                <a:gd name="T23" fmla="*/ 417389497 h 748"/>
                <a:gd name="T24" fmla="*/ 1035326087 w 2232"/>
                <a:gd name="T25" fmla="*/ 238507527 h 748"/>
                <a:gd name="T26" fmla="*/ 1094397576 w 2232"/>
                <a:gd name="T27" fmla="*/ 247026768 h 748"/>
                <a:gd name="T28" fmla="*/ 1139479826 w 2232"/>
                <a:gd name="T29" fmla="*/ 195917844 h 748"/>
                <a:gd name="T30" fmla="*/ 1400642498 w 2232"/>
                <a:gd name="T31" fmla="*/ 78367386 h 748"/>
                <a:gd name="T32" fmla="*/ 1576305929 w 2232"/>
                <a:gd name="T33" fmla="*/ 56220229 h 748"/>
                <a:gd name="T34" fmla="*/ 1786169430 w 2232"/>
                <a:gd name="T35" fmla="*/ 47700987 h 748"/>
                <a:gd name="T36" fmla="*/ 1699115726 w 2232"/>
                <a:gd name="T37" fmla="*/ 223174980 h 748"/>
                <a:gd name="T38" fmla="*/ 1835914761 w 2232"/>
                <a:gd name="T39" fmla="*/ 209545759 h 748"/>
                <a:gd name="T40" fmla="*/ 2044223487 w 2232"/>
                <a:gd name="T41" fmla="*/ 218065001 h 748"/>
                <a:gd name="T42" fmla="*/ 2147483647 w 2232"/>
                <a:gd name="T43" fmla="*/ 284506472 h 748"/>
                <a:gd name="T44" fmla="*/ 2147483647 w 2232"/>
                <a:gd name="T45" fmla="*/ 267469294 h 748"/>
                <a:gd name="T46" fmla="*/ 2147483647 w 2232"/>
                <a:gd name="T47" fmla="*/ 371390551 h 748"/>
                <a:gd name="T48" fmla="*/ 2147483647 w 2232"/>
                <a:gd name="T49" fmla="*/ 361169288 h 748"/>
                <a:gd name="T50" fmla="*/ 2147483647 w 2232"/>
                <a:gd name="T51" fmla="*/ 459979180 h 748"/>
                <a:gd name="T52" fmla="*/ 2147483647 w 2232"/>
                <a:gd name="T53" fmla="*/ 562197029 h 748"/>
                <a:gd name="T54" fmla="*/ 2147483647 w 2232"/>
                <a:gd name="T55" fmla="*/ 492348905 h 748"/>
                <a:gd name="T56" fmla="*/ 2147483647 w 2232"/>
                <a:gd name="T57" fmla="*/ 613305954 h 748"/>
                <a:gd name="T58" fmla="*/ 2147483647 w 2232"/>
                <a:gd name="T59" fmla="*/ 725746535 h 748"/>
                <a:gd name="T60" fmla="*/ 2147483647 w 2232"/>
                <a:gd name="T61" fmla="*/ 850110236 h 748"/>
                <a:gd name="T62" fmla="*/ 2147483647 w 2232"/>
                <a:gd name="T63" fmla="*/ 982994484 h 748"/>
                <a:gd name="T64" fmla="*/ 2147483647 w 2232"/>
                <a:gd name="T65" fmla="*/ 689970157 h 748"/>
                <a:gd name="T66" fmla="*/ 2147483647 w 2232"/>
                <a:gd name="T67" fmla="*/ 662711553 h 748"/>
                <a:gd name="T68" fmla="*/ 2147483647 w 2232"/>
                <a:gd name="T69" fmla="*/ 747893692 h 748"/>
                <a:gd name="T70" fmla="*/ 2147483647 w 2232"/>
                <a:gd name="T71" fmla="*/ 919959665 h 748"/>
                <a:gd name="T72" fmla="*/ 2147483647 w 2232"/>
                <a:gd name="T73" fmla="*/ 974475243 h 748"/>
                <a:gd name="T74" fmla="*/ 2147483647 w 2232"/>
                <a:gd name="T75" fmla="*/ 1257278307 h 748"/>
                <a:gd name="T76" fmla="*/ 2135941517 w 2232"/>
                <a:gd name="T77" fmla="*/ 1051139282 h 748"/>
                <a:gd name="T78" fmla="*/ 1898097047 w 2232"/>
                <a:gd name="T79" fmla="*/ 1042621346 h 748"/>
                <a:gd name="T80" fmla="*/ 1507907035 w 2232"/>
                <a:gd name="T81" fmla="*/ 998327031 h 748"/>
                <a:gd name="T82" fmla="*/ 1147252456 w 2232"/>
                <a:gd name="T83" fmla="*/ 1042621346 h 748"/>
                <a:gd name="T84" fmla="*/ 1016671276 w 2232"/>
                <a:gd name="T85" fmla="*/ 1001733684 h 748"/>
                <a:gd name="T86" fmla="*/ 778825559 w 2232"/>
                <a:gd name="T87" fmla="*/ 877368677 h 748"/>
                <a:gd name="T88" fmla="*/ 620262008 w 2232"/>
                <a:gd name="T89" fmla="*/ 916553013 h 748"/>
                <a:gd name="T90" fmla="*/ 645134673 w 2232"/>
                <a:gd name="T91" fmla="*/ 1001733684 h 748"/>
                <a:gd name="T92" fmla="*/ 553416642 w 2232"/>
                <a:gd name="T93" fmla="*/ 993215747 h 748"/>
                <a:gd name="T94" fmla="*/ 415062832 w 2232"/>
                <a:gd name="T95" fmla="*/ 1013659578 h 748"/>
                <a:gd name="T96" fmla="*/ 401072348 w 2232"/>
                <a:gd name="T97" fmla="*/ 1097136923 h 748"/>
                <a:gd name="T98" fmla="*/ 452372453 w 2232"/>
                <a:gd name="T99" fmla="*/ 1161875068 h 748"/>
                <a:gd name="T100" fmla="*/ 411953282 w 2232"/>
                <a:gd name="T101" fmla="*/ 1253870349 h 748"/>
                <a:gd name="T102" fmla="*/ 290699429 w 2232"/>
                <a:gd name="T103" fmla="*/ 1206169383 h 748"/>
                <a:gd name="T104" fmla="*/ 272044619 w 2232"/>
                <a:gd name="T105" fmla="*/ 1092025639 h 748"/>
                <a:gd name="T106" fmla="*/ 138353849 w 2232"/>
                <a:gd name="T107" fmla="*/ 1000030358 h 748"/>
                <a:gd name="T108" fmla="*/ 93272845 w 2232"/>
                <a:gd name="T109" fmla="*/ 954032717 h 748"/>
                <a:gd name="T110" fmla="*/ 6217857 w 2232"/>
                <a:gd name="T111" fmla="*/ 880776635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32" h="748">
                  <a:moveTo>
                    <a:pt x="8" y="492"/>
                  </a:moveTo>
                  <a:lnTo>
                    <a:pt x="13" y="474"/>
                  </a:lnTo>
                  <a:lnTo>
                    <a:pt x="22" y="458"/>
                  </a:lnTo>
                  <a:lnTo>
                    <a:pt x="15" y="439"/>
                  </a:lnTo>
                  <a:lnTo>
                    <a:pt x="15" y="428"/>
                  </a:lnTo>
                  <a:lnTo>
                    <a:pt x="46" y="423"/>
                  </a:lnTo>
                  <a:lnTo>
                    <a:pt x="24" y="417"/>
                  </a:lnTo>
                  <a:lnTo>
                    <a:pt x="25" y="409"/>
                  </a:lnTo>
                  <a:lnTo>
                    <a:pt x="11" y="411"/>
                  </a:lnTo>
                  <a:lnTo>
                    <a:pt x="63" y="367"/>
                  </a:lnTo>
                  <a:lnTo>
                    <a:pt x="40" y="321"/>
                  </a:lnTo>
                  <a:lnTo>
                    <a:pt x="46" y="299"/>
                  </a:lnTo>
                  <a:lnTo>
                    <a:pt x="32" y="274"/>
                  </a:lnTo>
                  <a:lnTo>
                    <a:pt x="43" y="260"/>
                  </a:lnTo>
                  <a:lnTo>
                    <a:pt x="24" y="241"/>
                  </a:lnTo>
                  <a:lnTo>
                    <a:pt x="29" y="225"/>
                  </a:lnTo>
                  <a:lnTo>
                    <a:pt x="55" y="207"/>
                  </a:lnTo>
                  <a:lnTo>
                    <a:pt x="69" y="205"/>
                  </a:lnTo>
                  <a:lnTo>
                    <a:pt x="86" y="209"/>
                  </a:lnTo>
                  <a:lnTo>
                    <a:pt x="71" y="213"/>
                  </a:lnTo>
                  <a:lnTo>
                    <a:pt x="83" y="220"/>
                  </a:lnTo>
                  <a:lnTo>
                    <a:pt x="123" y="222"/>
                  </a:lnTo>
                  <a:lnTo>
                    <a:pt x="195" y="259"/>
                  </a:lnTo>
                  <a:lnTo>
                    <a:pt x="196" y="277"/>
                  </a:lnTo>
                  <a:lnTo>
                    <a:pt x="166" y="294"/>
                  </a:lnTo>
                  <a:lnTo>
                    <a:pt x="69" y="271"/>
                  </a:lnTo>
                  <a:lnTo>
                    <a:pt x="109" y="298"/>
                  </a:lnTo>
                  <a:lnTo>
                    <a:pt x="108" y="329"/>
                  </a:lnTo>
                  <a:lnTo>
                    <a:pt x="146" y="344"/>
                  </a:lnTo>
                  <a:lnTo>
                    <a:pt x="157" y="342"/>
                  </a:lnTo>
                  <a:lnTo>
                    <a:pt x="151" y="329"/>
                  </a:lnTo>
                  <a:lnTo>
                    <a:pt x="133" y="324"/>
                  </a:lnTo>
                  <a:lnTo>
                    <a:pt x="138" y="313"/>
                  </a:lnTo>
                  <a:lnTo>
                    <a:pt x="155" y="325"/>
                  </a:lnTo>
                  <a:lnTo>
                    <a:pt x="193" y="329"/>
                  </a:lnTo>
                  <a:lnTo>
                    <a:pt x="177" y="304"/>
                  </a:lnTo>
                  <a:lnTo>
                    <a:pt x="212" y="284"/>
                  </a:lnTo>
                  <a:lnTo>
                    <a:pt x="237" y="298"/>
                  </a:lnTo>
                  <a:lnTo>
                    <a:pt x="236" y="243"/>
                  </a:lnTo>
                  <a:lnTo>
                    <a:pt x="226" y="234"/>
                  </a:lnTo>
                  <a:lnTo>
                    <a:pt x="268" y="247"/>
                  </a:lnTo>
                  <a:lnTo>
                    <a:pt x="271" y="253"/>
                  </a:lnTo>
                  <a:lnTo>
                    <a:pt x="248" y="263"/>
                  </a:lnTo>
                  <a:lnTo>
                    <a:pt x="271" y="281"/>
                  </a:lnTo>
                  <a:lnTo>
                    <a:pt x="290" y="260"/>
                  </a:lnTo>
                  <a:lnTo>
                    <a:pt x="368" y="227"/>
                  </a:lnTo>
                  <a:lnTo>
                    <a:pt x="380" y="226"/>
                  </a:lnTo>
                  <a:lnTo>
                    <a:pt x="368" y="231"/>
                  </a:lnTo>
                  <a:lnTo>
                    <a:pt x="381" y="247"/>
                  </a:lnTo>
                  <a:lnTo>
                    <a:pt x="438" y="226"/>
                  </a:lnTo>
                  <a:lnTo>
                    <a:pt x="451" y="241"/>
                  </a:lnTo>
                  <a:lnTo>
                    <a:pt x="464" y="230"/>
                  </a:lnTo>
                  <a:lnTo>
                    <a:pt x="457" y="212"/>
                  </a:lnTo>
                  <a:lnTo>
                    <a:pt x="465" y="206"/>
                  </a:lnTo>
                  <a:lnTo>
                    <a:pt x="509" y="215"/>
                  </a:lnTo>
                  <a:lnTo>
                    <a:pt x="566" y="246"/>
                  </a:lnTo>
                  <a:lnTo>
                    <a:pt x="577" y="231"/>
                  </a:lnTo>
                  <a:lnTo>
                    <a:pt x="565" y="215"/>
                  </a:lnTo>
                  <a:lnTo>
                    <a:pt x="547" y="211"/>
                  </a:lnTo>
                  <a:lnTo>
                    <a:pt x="554" y="186"/>
                  </a:lnTo>
                  <a:lnTo>
                    <a:pt x="542" y="183"/>
                  </a:lnTo>
                  <a:lnTo>
                    <a:pt x="546" y="171"/>
                  </a:lnTo>
                  <a:lnTo>
                    <a:pt x="567" y="159"/>
                  </a:lnTo>
                  <a:lnTo>
                    <a:pt x="581" y="129"/>
                  </a:lnTo>
                  <a:lnTo>
                    <a:pt x="610" y="130"/>
                  </a:lnTo>
                  <a:lnTo>
                    <a:pt x="625" y="134"/>
                  </a:lnTo>
                  <a:lnTo>
                    <a:pt x="614" y="166"/>
                  </a:lnTo>
                  <a:lnTo>
                    <a:pt x="626" y="181"/>
                  </a:lnTo>
                  <a:lnTo>
                    <a:pt x="622" y="225"/>
                  </a:lnTo>
                  <a:lnTo>
                    <a:pt x="637" y="240"/>
                  </a:lnTo>
                  <a:lnTo>
                    <a:pt x="631" y="256"/>
                  </a:lnTo>
                  <a:lnTo>
                    <a:pt x="609" y="268"/>
                  </a:lnTo>
                  <a:lnTo>
                    <a:pt x="616" y="274"/>
                  </a:lnTo>
                  <a:lnTo>
                    <a:pt x="586" y="280"/>
                  </a:lnTo>
                  <a:lnTo>
                    <a:pt x="618" y="291"/>
                  </a:lnTo>
                  <a:lnTo>
                    <a:pt x="653" y="256"/>
                  </a:lnTo>
                  <a:lnTo>
                    <a:pt x="649" y="234"/>
                  </a:lnTo>
                  <a:lnTo>
                    <a:pt x="661" y="231"/>
                  </a:lnTo>
                  <a:lnTo>
                    <a:pt x="680" y="227"/>
                  </a:lnTo>
                  <a:lnTo>
                    <a:pt x="689" y="239"/>
                  </a:lnTo>
                  <a:lnTo>
                    <a:pt x="688" y="256"/>
                  </a:lnTo>
                  <a:lnTo>
                    <a:pt x="711" y="261"/>
                  </a:lnTo>
                  <a:lnTo>
                    <a:pt x="693" y="255"/>
                  </a:lnTo>
                  <a:lnTo>
                    <a:pt x="701" y="245"/>
                  </a:lnTo>
                  <a:lnTo>
                    <a:pt x="694" y="231"/>
                  </a:lnTo>
                  <a:lnTo>
                    <a:pt x="641" y="221"/>
                  </a:lnTo>
                  <a:lnTo>
                    <a:pt x="649" y="187"/>
                  </a:lnTo>
                  <a:lnTo>
                    <a:pt x="631" y="166"/>
                  </a:lnTo>
                  <a:lnTo>
                    <a:pt x="657" y="146"/>
                  </a:lnTo>
                  <a:lnTo>
                    <a:pt x="654" y="132"/>
                  </a:lnTo>
                  <a:lnTo>
                    <a:pt x="666" y="140"/>
                  </a:lnTo>
                  <a:lnTo>
                    <a:pt x="660" y="167"/>
                  </a:lnTo>
                  <a:lnTo>
                    <a:pt x="668" y="171"/>
                  </a:lnTo>
                  <a:lnTo>
                    <a:pt x="704" y="180"/>
                  </a:lnTo>
                  <a:lnTo>
                    <a:pt x="672" y="157"/>
                  </a:lnTo>
                  <a:lnTo>
                    <a:pt x="696" y="158"/>
                  </a:lnTo>
                  <a:lnTo>
                    <a:pt x="691" y="149"/>
                  </a:lnTo>
                  <a:lnTo>
                    <a:pt x="704" y="145"/>
                  </a:lnTo>
                  <a:lnTo>
                    <a:pt x="770" y="162"/>
                  </a:lnTo>
                  <a:lnTo>
                    <a:pt x="757" y="174"/>
                  </a:lnTo>
                  <a:lnTo>
                    <a:pt x="756" y="192"/>
                  </a:lnTo>
                  <a:lnTo>
                    <a:pt x="769" y="202"/>
                  </a:lnTo>
                  <a:lnTo>
                    <a:pt x="776" y="162"/>
                  </a:lnTo>
                  <a:lnTo>
                    <a:pt x="740" y="142"/>
                  </a:lnTo>
                  <a:lnTo>
                    <a:pt x="733" y="115"/>
                  </a:lnTo>
                  <a:lnTo>
                    <a:pt x="816" y="105"/>
                  </a:lnTo>
                  <a:lnTo>
                    <a:pt x="806" y="79"/>
                  </a:lnTo>
                  <a:lnTo>
                    <a:pt x="816" y="85"/>
                  </a:lnTo>
                  <a:lnTo>
                    <a:pt x="830" y="75"/>
                  </a:lnTo>
                  <a:lnTo>
                    <a:pt x="820" y="72"/>
                  </a:lnTo>
                  <a:lnTo>
                    <a:pt x="908" y="51"/>
                  </a:lnTo>
                  <a:lnTo>
                    <a:pt x="901" y="46"/>
                  </a:lnTo>
                  <a:lnTo>
                    <a:pt x="941" y="43"/>
                  </a:lnTo>
                  <a:lnTo>
                    <a:pt x="941" y="50"/>
                  </a:lnTo>
                  <a:lnTo>
                    <a:pt x="951" y="50"/>
                  </a:lnTo>
                  <a:lnTo>
                    <a:pt x="980" y="41"/>
                  </a:lnTo>
                  <a:lnTo>
                    <a:pt x="994" y="46"/>
                  </a:lnTo>
                  <a:lnTo>
                    <a:pt x="981" y="35"/>
                  </a:lnTo>
                  <a:lnTo>
                    <a:pt x="1014" y="33"/>
                  </a:lnTo>
                  <a:lnTo>
                    <a:pt x="1015" y="19"/>
                  </a:lnTo>
                  <a:lnTo>
                    <a:pt x="1054" y="0"/>
                  </a:lnTo>
                  <a:lnTo>
                    <a:pt x="1081" y="11"/>
                  </a:lnTo>
                  <a:lnTo>
                    <a:pt x="1058" y="21"/>
                  </a:lnTo>
                  <a:lnTo>
                    <a:pt x="1098" y="20"/>
                  </a:lnTo>
                  <a:lnTo>
                    <a:pt x="1082" y="35"/>
                  </a:lnTo>
                  <a:lnTo>
                    <a:pt x="1149" y="28"/>
                  </a:lnTo>
                  <a:lnTo>
                    <a:pt x="1186" y="50"/>
                  </a:lnTo>
                  <a:lnTo>
                    <a:pt x="1181" y="59"/>
                  </a:lnTo>
                  <a:lnTo>
                    <a:pt x="1168" y="54"/>
                  </a:lnTo>
                  <a:lnTo>
                    <a:pt x="1185" y="61"/>
                  </a:lnTo>
                  <a:lnTo>
                    <a:pt x="1177" y="74"/>
                  </a:lnTo>
                  <a:lnTo>
                    <a:pt x="1054" y="139"/>
                  </a:lnTo>
                  <a:lnTo>
                    <a:pt x="1093" y="131"/>
                  </a:lnTo>
                  <a:lnTo>
                    <a:pt x="1085" y="123"/>
                  </a:lnTo>
                  <a:lnTo>
                    <a:pt x="1147" y="110"/>
                  </a:lnTo>
                  <a:lnTo>
                    <a:pt x="1130" y="113"/>
                  </a:lnTo>
                  <a:lnTo>
                    <a:pt x="1134" y="101"/>
                  </a:lnTo>
                  <a:lnTo>
                    <a:pt x="1168" y="110"/>
                  </a:lnTo>
                  <a:lnTo>
                    <a:pt x="1174" y="101"/>
                  </a:lnTo>
                  <a:lnTo>
                    <a:pt x="1181" y="123"/>
                  </a:lnTo>
                  <a:lnTo>
                    <a:pt x="1198" y="124"/>
                  </a:lnTo>
                  <a:lnTo>
                    <a:pt x="1183" y="115"/>
                  </a:lnTo>
                  <a:lnTo>
                    <a:pt x="1215" y="110"/>
                  </a:lnTo>
                  <a:lnTo>
                    <a:pt x="1255" y="115"/>
                  </a:lnTo>
                  <a:lnTo>
                    <a:pt x="1251" y="123"/>
                  </a:lnTo>
                  <a:lnTo>
                    <a:pt x="1285" y="129"/>
                  </a:lnTo>
                  <a:lnTo>
                    <a:pt x="1315" y="128"/>
                  </a:lnTo>
                  <a:lnTo>
                    <a:pt x="1316" y="108"/>
                  </a:lnTo>
                  <a:lnTo>
                    <a:pt x="1325" y="105"/>
                  </a:lnTo>
                  <a:lnTo>
                    <a:pt x="1401" y="128"/>
                  </a:lnTo>
                  <a:lnTo>
                    <a:pt x="1390" y="162"/>
                  </a:lnTo>
                  <a:lnTo>
                    <a:pt x="1426" y="186"/>
                  </a:lnTo>
                  <a:lnTo>
                    <a:pt x="1445" y="153"/>
                  </a:lnTo>
                  <a:lnTo>
                    <a:pt x="1458" y="167"/>
                  </a:lnTo>
                  <a:lnTo>
                    <a:pt x="1483" y="162"/>
                  </a:lnTo>
                  <a:lnTo>
                    <a:pt x="1517" y="174"/>
                  </a:lnTo>
                  <a:lnTo>
                    <a:pt x="1544" y="167"/>
                  </a:lnTo>
                  <a:lnTo>
                    <a:pt x="1541" y="153"/>
                  </a:lnTo>
                  <a:lnTo>
                    <a:pt x="1560" y="132"/>
                  </a:lnTo>
                  <a:lnTo>
                    <a:pt x="1674" y="147"/>
                  </a:lnTo>
                  <a:lnTo>
                    <a:pt x="1681" y="157"/>
                  </a:lnTo>
                  <a:lnTo>
                    <a:pt x="1667" y="162"/>
                  </a:lnTo>
                  <a:lnTo>
                    <a:pt x="1703" y="167"/>
                  </a:lnTo>
                  <a:lnTo>
                    <a:pt x="1717" y="183"/>
                  </a:lnTo>
                  <a:lnTo>
                    <a:pt x="1802" y="180"/>
                  </a:lnTo>
                  <a:lnTo>
                    <a:pt x="1818" y="192"/>
                  </a:lnTo>
                  <a:lnTo>
                    <a:pt x="1812" y="207"/>
                  </a:lnTo>
                  <a:lnTo>
                    <a:pt x="1837" y="218"/>
                  </a:lnTo>
                  <a:lnTo>
                    <a:pt x="1850" y="209"/>
                  </a:lnTo>
                  <a:lnTo>
                    <a:pt x="1910" y="216"/>
                  </a:lnTo>
                  <a:lnTo>
                    <a:pt x="1923" y="207"/>
                  </a:lnTo>
                  <a:lnTo>
                    <a:pt x="1930" y="221"/>
                  </a:lnTo>
                  <a:lnTo>
                    <a:pt x="1955" y="232"/>
                  </a:lnTo>
                  <a:lnTo>
                    <a:pt x="1967" y="224"/>
                  </a:lnTo>
                  <a:lnTo>
                    <a:pt x="1955" y="212"/>
                  </a:lnTo>
                  <a:lnTo>
                    <a:pt x="1962" y="202"/>
                  </a:lnTo>
                  <a:lnTo>
                    <a:pt x="2068" y="217"/>
                  </a:lnTo>
                  <a:lnTo>
                    <a:pt x="2138" y="257"/>
                  </a:lnTo>
                  <a:lnTo>
                    <a:pt x="2153" y="257"/>
                  </a:lnTo>
                  <a:lnTo>
                    <a:pt x="2171" y="289"/>
                  </a:lnTo>
                  <a:lnTo>
                    <a:pt x="2164" y="271"/>
                  </a:lnTo>
                  <a:lnTo>
                    <a:pt x="2175" y="270"/>
                  </a:lnTo>
                  <a:lnTo>
                    <a:pt x="2182" y="276"/>
                  </a:lnTo>
                  <a:lnTo>
                    <a:pt x="2202" y="274"/>
                  </a:lnTo>
                  <a:lnTo>
                    <a:pt x="2231" y="293"/>
                  </a:lnTo>
                  <a:lnTo>
                    <a:pt x="2190" y="313"/>
                  </a:lnTo>
                  <a:lnTo>
                    <a:pt x="2198" y="319"/>
                  </a:lnTo>
                  <a:lnTo>
                    <a:pt x="2184" y="322"/>
                  </a:lnTo>
                  <a:lnTo>
                    <a:pt x="2196" y="330"/>
                  </a:lnTo>
                  <a:lnTo>
                    <a:pt x="2171" y="330"/>
                  </a:lnTo>
                  <a:lnTo>
                    <a:pt x="2163" y="319"/>
                  </a:lnTo>
                  <a:lnTo>
                    <a:pt x="2153" y="323"/>
                  </a:lnTo>
                  <a:lnTo>
                    <a:pt x="2138" y="304"/>
                  </a:lnTo>
                  <a:lnTo>
                    <a:pt x="2110" y="305"/>
                  </a:lnTo>
                  <a:lnTo>
                    <a:pt x="2103" y="294"/>
                  </a:lnTo>
                  <a:lnTo>
                    <a:pt x="2110" y="289"/>
                  </a:lnTo>
                  <a:lnTo>
                    <a:pt x="2099" y="289"/>
                  </a:lnTo>
                  <a:lnTo>
                    <a:pt x="2090" y="293"/>
                  </a:lnTo>
                  <a:lnTo>
                    <a:pt x="2100" y="306"/>
                  </a:lnTo>
                  <a:lnTo>
                    <a:pt x="2094" y="313"/>
                  </a:lnTo>
                  <a:lnTo>
                    <a:pt x="2071" y="326"/>
                  </a:lnTo>
                  <a:lnTo>
                    <a:pt x="2055" y="324"/>
                  </a:lnTo>
                  <a:lnTo>
                    <a:pt x="2081" y="360"/>
                  </a:lnTo>
                  <a:lnTo>
                    <a:pt x="2077" y="374"/>
                  </a:lnTo>
                  <a:lnTo>
                    <a:pt x="2050" y="364"/>
                  </a:lnTo>
                  <a:lnTo>
                    <a:pt x="2051" y="370"/>
                  </a:lnTo>
                  <a:lnTo>
                    <a:pt x="2002" y="388"/>
                  </a:lnTo>
                  <a:lnTo>
                    <a:pt x="1958" y="425"/>
                  </a:lnTo>
                  <a:lnTo>
                    <a:pt x="1928" y="411"/>
                  </a:lnTo>
                  <a:lnTo>
                    <a:pt x="1900" y="426"/>
                  </a:lnTo>
                  <a:lnTo>
                    <a:pt x="1900" y="412"/>
                  </a:lnTo>
                  <a:lnTo>
                    <a:pt x="1885" y="427"/>
                  </a:lnTo>
                  <a:lnTo>
                    <a:pt x="1865" y="425"/>
                  </a:lnTo>
                  <a:lnTo>
                    <a:pt x="1845" y="461"/>
                  </a:lnTo>
                  <a:lnTo>
                    <a:pt x="1861" y="469"/>
                  </a:lnTo>
                  <a:lnTo>
                    <a:pt x="1854" y="480"/>
                  </a:lnTo>
                  <a:lnTo>
                    <a:pt x="1862" y="499"/>
                  </a:lnTo>
                  <a:lnTo>
                    <a:pt x="1848" y="496"/>
                  </a:lnTo>
                  <a:lnTo>
                    <a:pt x="1840" y="512"/>
                  </a:lnTo>
                  <a:lnTo>
                    <a:pt x="1845" y="526"/>
                  </a:lnTo>
                  <a:lnTo>
                    <a:pt x="1815" y="539"/>
                  </a:lnTo>
                  <a:lnTo>
                    <a:pt x="1818" y="555"/>
                  </a:lnTo>
                  <a:lnTo>
                    <a:pt x="1798" y="559"/>
                  </a:lnTo>
                  <a:lnTo>
                    <a:pt x="1792" y="577"/>
                  </a:lnTo>
                  <a:lnTo>
                    <a:pt x="1774" y="596"/>
                  </a:lnTo>
                  <a:lnTo>
                    <a:pt x="1759" y="526"/>
                  </a:lnTo>
                  <a:lnTo>
                    <a:pt x="1761" y="489"/>
                  </a:lnTo>
                  <a:lnTo>
                    <a:pt x="1774" y="466"/>
                  </a:lnTo>
                  <a:lnTo>
                    <a:pt x="1795" y="462"/>
                  </a:lnTo>
                  <a:lnTo>
                    <a:pt x="1843" y="415"/>
                  </a:lnTo>
                  <a:lnTo>
                    <a:pt x="1867" y="405"/>
                  </a:lnTo>
                  <a:lnTo>
                    <a:pt x="1874" y="378"/>
                  </a:lnTo>
                  <a:lnTo>
                    <a:pt x="1885" y="370"/>
                  </a:lnTo>
                  <a:lnTo>
                    <a:pt x="1866" y="370"/>
                  </a:lnTo>
                  <a:lnTo>
                    <a:pt x="1860" y="392"/>
                  </a:lnTo>
                  <a:lnTo>
                    <a:pt x="1819" y="411"/>
                  </a:lnTo>
                  <a:lnTo>
                    <a:pt x="1823" y="383"/>
                  </a:lnTo>
                  <a:lnTo>
                    <a:pt x="1779" y="389"/>
                  </a:lnTo>
                  <a:lnTo>
                    <a:pt x="1738" y="426"/>
                  </a:lnTo>
                  <a:lnTo>
                    <a:pt x="1746" y="441"/>
                  </a:lnTo>
                  <a:lnTo>
                    <a:pt x="1702" y="446"/>
                  </a:lnTo>
                  <a:lnTo>
                    <a:pt x="1696" y="442"/>
                  </a:lnTo>
                  <a:lnTo>
                    <a:pt x="1711" y="439"/>
                  </a:lnTo>
                  <a:lnTo>
                    <a:pt x="1674" y="430"/>
                  </a:lnTo>
                  <a:lnTo>
                    <a:pt x="1664" y="439"/>
                  </a:lnTo>
                  <a:lnTo>
                    <a:pt x="1580" y="440"/>
                  </a:lnTo>
                  <a:lnTo>
                    <a:pt x="1480" y="525"/>
                  </a:lnTo>
                  <a:lnTo>
                    <a:pt x="1500" y="529"/>
                  </a:lnTo>
                  <a:lnTo>
                    <a:pt x="1500" y="544"/>
                  </a:lnTo>
                  <a:lnTo>
                    <a:pt x="1512" y="534"/>
                  </a:lnTo>
                  <a:lnTo>
                    <a:pt x="1509" y="547"/>
                  </a:lnTo>
                  <a:lnTo>
                    <a:pt x="1524" y="540"/>
                  </a:lnTo>
                  <a:lnTo>
                    <a:pt x="1522" y="548"/>
                  </a:lnTo>
                  <a:lnTo>
                    <a:pt x="1527" y="534"/>
                  </a:lnTo>
                  <a:lnTo>
                    <a:pt x="1541" y="535"/>
                  </a:lnTo>
                  <a:lnTo>
                    <a:pt x="1563" y="553"/>
                  </a:lnTo>
                  <a:lnTo>
                    <a:pt x="1544" y="554"/>
                  </a:lnTo>
                  <a:lnTo>
                    <a:pt x="1561" y="560"/>
                  </a:lnTo>
                  <a:lnTo>
                    <a:pt x="1564" y="572"/>
                  </a:lnTo>
                  <a:lnTo>
                    <a:pt x="1551" y="599"/>
                  </a:lnTo>
                  <a:lnTo>
                    <a:pt x="1548" y="640"/>
                  </a:lnTo>
                  <a:lnTo>
                    <a:pt x="1478" y="725"/>
                  </a:lnTo>
                  <a:lnTo>
                    <a:pt x="1453" y="736"/>
                  </a:lnTo>
                  <a:lnTo>
                    <a:pt x="1434" y="725"/>
                  </a:lnTo>
                  <a:lnTo>
                    <a:pt x="1417" y="741"/>
                  </a:lnTo>
                  <a:lnTo>
                    <a:pt x="1416" y="738"/>
                  </a:lnTo>
                  <a:lnTo>
                    <a:pt x="1425" y="725"/>
                  </a:lnTo>
                  <a:lnTo>
                    <a:pt x="1421" y="703"/>
                  </a:lnTo>
                  <a:lnTo>
                    <a:pt x="1451" y="695"/>
                  </a:lnTo>
                  <a:lnTo>
                    <a:pt x="1474" y="638"/>
                  </a:lnTo>
                  <a:lnTo>
                    <a:pt x="1423" y="652"/>
                  </a:lnTo>
                  <a:lnTo>
                    <a:pt x="1416" y="630"/>
                  </a:lnTo>
                  <a:lnTo>
                    <a:pt x="1374" y="617"/>
                  </a:lnTo>
                  <a:lnTo>
                    <a:pt x="1349" y="559"/>
                  </a:lnTo>
                  <a:lnTo>
                    <a:pt x="1321" y="548"/>
                  </a:lnTo>
                  <a:lnTo>
                    <a:pt x="1272" y="564"/>
                  </a:lnTo>
                  <a:lnTo>
                    <a:pt x="1282" y="576"/>
                  </a:lnTo>
                  <a:lnTo>
                    <a:pt x="1261" y="611"/>
                  </a:lnTo>
                  <a:lnTo>
                    <a:pt x="1242" y="620"/>
                  </a:lnTo>
                  <a:lnTo>
                    <a:pt x="1221" y="612"/>
                  </a:lnTo>
                  <a:lnTo>
                    <a:pt x="1196" y="608"/>
                  </a:lnTo>
                  <a:lnTo>
                    <a:pt x="1131" y="624"/>
                  </a:lnTo>
                  <a:lnTo>
                    <a:pt x="1075" y="601"/>
                  </a:lnTo>
                  <a:lnTo>
                    <a:pt x="1038" y="604"/>
                  </a:lnTo>
                  <a:lnTo>
                    <a:pt x="1025" y="585"/>
                  </a:lnTo>
                  <a:lnTo>
                    <a:pt x="989" y="572"/>
                  </a:lnTo>
                  <a:lnTo>
                    <a:pt x="970" y="586"/>
                  </a:lnTo>
                  <a:lnTo>
                    <a:pt x="969" y="612"/>
                  </a:lnTo>
                  <a:lnTo>
                    <a:pt x="887" y="600"/>
                  </a:lnTo>
                  <a:lnTo>
                    <a:pt x="843" y="624"/>
                  </a:lnTo>
                  <a:lnTo>
                    <a:pt x="820" y="634"/>
                  </a:lnTo>
                  <a:lnTo>
                    <a:pt x="791" y="615"/>
                  </a:lnTo>
                  <a:lnTo>
                    <a:pt x="772" y="625"/>
                  </a:lnTo>
                  <a:lnTo>
                    <a:pt x="738" y="612"/>
                  </a:lnTo>
                  <a:lnTo>
                    <a:pt x="725" y="611"/>
                  </a:lnTo>
                  <a:lnTo>
                    <a:pt x="715" y="591"/>
                  </a:lnTo>
                  <a:lnTo>
                    <a:pt x="696" y="591"/>
                  </a:lnTo>
                  <a:lnTo>
                    <a:pt x="688" y="594"/>
                  </a:lnTo>
                  <a:lnTo>
                    <a:pt x="674" y="579"/>
                  </a:lnTo>
                  <a:lnTo>
                    <a:pt x="664" y="583"/>
                  </a:lnTo>
                  <a:lnTo>
                    <a:pt x="654" y="588"/>
                  </a:lnTo>
                  <a:lnTo>
                    <a:pt x="616" y="556"/>
                  </a:lnTo>
                  <a:lnTo>
                    <a:pt x="605" y="553"/>
                  </a:lnTo>
                  <a:lnTo>
                    <a:pt x="579" y="529"/>
                  </a:lnTo>
                  <a:lnTo>
                    <a:pt x="555" y="544"/>
                  </a:lnTo>
                  <a:lnTo>
                    <a:pt x="550" y="534"/>
                  </a:lnTo>
                  <a:lnTo>
                    <a:pt x="514" y="532"/>
                  </a:lnTo>
                  <a:lnTo>
                    <a:pt x="501" y="515"/>
                  </a:lnTo>
                  <a:lnTo>
                    <a:pt x="482" y="516"/>
                  </a:lnTo>
                  <a:lnTo>
                    <a:pt x="475" y="524"/>
                  </a:lnTo>
                  <a:lnTo>
                    <a:pt x="451" y="528"/>
                  </a:lnTo>
                  <a:lnTo>
                    <a:pt x="444" y="524"/>
                  </a:lnTo>
                  <a:lnTo>
                    <a:pt x="435" y="537"/>
                  </a:lnTo>
                  <a:lnTo>
                    <a:pt x="428" y="534"/>
                  </a:lnTo>
                  <a:lnTo>
                    <a:pt x="399" y="538"/>
                  </a:lnTo>
                  <a:lnTo>
                    <a:pt x="389" y="534"/>
                  </a:lnTo>
                  <a:lnTo>
                    <a:pt x="386" y="538"/>
                  </a:lnTo>
                  <a:lnTo>
                    <a:pt x="401" y="553"/>
                  </a:lnTo>
                  <a:lnTo>
                    <a:pt x="391" y="562"/>
                  </a:lnTo>
                  <a:lnTo>
                    <a:pt x="392" y="575"/>
                  </a:lnTo>
                  <a:lnTo>
                    <a:pt x="408" y="576"/>
                  </a:lnTo>
                  <a:lnTo>
                    <a:pt x="415" y="588"/>
                  </a:lnTo>
                  <a:lnTo>
                    <a:pt x="411" y="597"/>
                  </a:lnTo>
                  <a:lnTo>
                    <a:pt x="399" y="591"/>
                  </a:lnTo>
                  <a:lnTo>
                    <a:pt x="389" y="596"/>
                  </a:lnTo>
                  <a:lnTo>
                    <a:pt x="380" y="591"/>
                  </a:lnTo>
                  <a:lnTo>
                    <a:pt x="376" y="583"/>
                  </a:lnTo>
                  <a:lnTo>
                    <a:pt x="365" y="588"/>
                  </a:lnTo>
                  <a:lnTo>
                    <a:pt x="356" y="583"/>
                  </a:lnTo>
                  <a:lnTo>
                    <a:pt x="347" y="591"/>
                  </a:lnTo>
                  <a:lnTo>
                    <a:pt x="335" y="592"/>
                  </a:lnTo>
                  <a:lnTo>
                    <a:pt x="327" y="583"/>
                  </a:lnTo>
                  <a:lnTo>
                    <a:pt x="283" y="580"/>
                  </a:lnTo>
                  <a:lnTo>
                    <a:pt x="278" y="585"/>
                  </a:lnTo>
                  <a:lnTo>
                    <a:pt x="274" y="585"/>
                  </a:lnTo>
                  <a:lnTo>
                    <a:pt x="267" y="595"/>
                  </a:lnTo>
                  <a:lnTo>
                    <a:pt x="268" y="605"/>
                  </a:lnTo>
                  <a:lnTo>
                    <a:pt x="263" y="605"/>
                  </a:lnTo>
                  <a:lnTo>
                    <a:pt x="259" y="597"/>
                  </a:lnTo>
                  <a:lnTo>
                    <a:pt x="253" y="598"/>
                  </a:lnTo>
                  <a:lnTo>
                    <a:pt x="251" y="627"/>
                  </a:lnTo>
                  <a:lnTo>
                    <a:pt x="258" y="636"/>
                  </a:lnTo>
                  <a:lnTo>
                    <a:pt x="258" y="644"/>
                  </a:lnTo>
                  <a:lnTo>
                    <a:pt x="265" y="643"/>
                  </a:lnTo>
                  <a:lnTo>
                    <a:pt x="274" y="639"/>
                  </a:lnTo>
                  <a:lnTo>
                    <a:pt x="282" y="652"/>
                  </a:lnTo>
                  <a:lnTo>
                    <a:pt x="288" y="660"/>
                  </a:lnTo>
                  <a:lnTo>
                    <a:pt x="294" y="671"/>
                  </a:lnTo>
                  <a:lnTo>
                    <a:pt x="304" y="673"/>
                  </a:lnTo>
                  <a:lnTo>
                    <a:pt x="291" y="682"/>
                  </a:lnTo>
                  <a:lnTo>
                    <a:pt x="282" y="674"/>
                  </a:lnTo>
                  <a:lnTo>
                    <a:pt x="273" y="707"/>
                  </a:lnTo>
                  <a:lnTo>
                    <a:pt x="284" y="715"/>
                  </a:lnTo>
                  <a:lnTo>
                    <a:pt x="294" y="747"/>
                  </a:lnTo>
                  <a:lnTo>
                    <a:pt x="285" y="741"/>
                  </a:lnTo>
                  <a:lnTo>
                    <a:pt x="276" y="738"/>
                  </a:lnTo>
                  <a:lnTo>
                    <a:pt x="265" y="736"/>
                  </a:lnTo>
                  <a:lnTo>
                    <a:pt x="258" y="733"/>
                  </a:lnTo>
                  <a:lnTo>
                    <a:pt x="250" y="731"/>
                  </a:lnTo>
                  <a:lnTo>
                    <a:pt x="244" y="720"/>
                  </a:lnTo>
                  <a:lnTo>
                    <a:pt x="230" y="727"/>
                  </a:lnTo>
                  <a:lnTo>
                    <a:pt x="217" y="726"/>
                  </a:lnTo>
                  <a:lnTo>
                    <a:pt x="209" y="717"/>
                  </a:lnTo>
                  <a:lnTo>
                    <a:pt x="187" y="708"/>
                  </a:lnTo>
                  <a:lnTo>
                    <a:pt x="165" y="709"/>
                  </a:lnTo>
                  <a:lnTo>
                    <a:pt x="142" y="694"/>
                  </a:lnTo>
                  <a:lnTo>
                    <a:pt x="160" y="679"/>
                  </a:lnTo>
                  <a:lnTo>
                    <a:pt x="162" y="667"/>
                  </a:lnTo>
                  <a:lnTo>
                    <a:pt x="162" y="654"/>
                  </a:lnTo>
                  <a:lnTo>
                    <a:pt x="163" y="645"/>
                  </a:lnTo>
                  <a:lnTo>
                    <a:pt x="175" y="641"/>
                  </a:lnTo>
                  <a:lnTo>
                    <a:pt x="169" y="622"/>
                  </a:lnTo>
                  <a:lnTo>
                    <a:pt x="155" y="617"/>
                  </a:lnTo>
                  <a:lnTo>
                    <a:pt x="148" y="614"/>
                  </a:lnTo>
                  <a:lnTo>
                    <a:pt x="139" y="617"/>
                  </a:lnTo>
                  <a:lnTo>
                    <a:pt x="118" y="612"/>
                  </a:lnTo>
                  <a:lnTo>
                    <a:pt x="102" y="593"/>
                  </a:lnTo>
                  <a:lnTo>
                    <a:pt x="89" y="587"/>
                  </a:lnTo>
                  <a:lnTo>
                    <a:pt x="83" y="570"/>
                  </a:lnTo>
                  <a:lnTo>
                    <a:pt x="71" y="568"/>
                  </a:lnTo>
                  <a:lnTo>
                    <a:pt x="60" y="574"/>
                  </a:lnTo>
                  <a:lnTo>
                    <a:pt x="53" y="577"/>
                  </a:lnTo>
                  <a:lnTo>
                    <a:pt x="50" y="569"/>
                  </a:lnTo>
                  <a:lnTo>
                    <a:pt x="44" y="562"/>
                  </a:lnTo>
                  <a:lnTo>
                    <a:pt x="60" y="560"/>
                  </a:lnTo>
                  <a:lnTo>
                    <a:pt x="59" y="555"/>
                  </a:lnTo>
                  <a:lnTo>
                    <a:pt x="55" y="552"/>
                  </a:lnTo>
                  <a:lnTo>
                    <a:pt x="50" y="548"/>
                  </a:lnTo>
                  <a:lnTo>
                    <a:pt x="41" y="528"/>
                  </a:lnTo>
                  <a:lnTo>
                    <a:pt x="29" y="517"/>
                  </a:lnTo>
                  <a:lnTo>
                    <a:pt x="17" y="517"/>
                  </a:lnTo>
                  <a:lnTo>
                    <a:pt x="4" y="517"/>
                  </a:lnTo>
                  <a:lnTo>
                    <a:pt x="0" y="502"/>
                  </a:lnTo>
                  <a:lnTo>
                    <a:pt x="8" y="492"/>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55" name="Freeform 54"/>
            <p:cNvSpPr>
              <a:spLocks/>
            </p:cNvSpPr>
            <p:nvPr/>
          </p:nvSpPr>
          <p:spPr bwMode="auto">
            <a:xfrm>
              <a:off x="5935736" y="2271187"/>
              <a:ext cx="108096" cy="50657"/>
            </a:xfrm>
            <a:custGeom>
              <a:avLst/>
              <a:gdLst>
                <a:gd name="T0" fmla="*/ 0 w 69"/>
                <a:gd name="T1" fmla="*/ 37227388 h 31"/>
                <a:gd name="T2" fmla="*/ 0 w 69"/>
                <a:gd name="T3" fmla="*/ 37227388 h 31"/>
                <a:gd name="T4" fmla="*/ 21608912 w 69"/>
                <a:gd name="T5" fmla="*/ 24818262 h 31"/>
                <a:gd name="T6" fmla="*/ 6174684 w 69"/>
                <a:gd name="T7" fmla="*/ 15954786 h 31"/>
                <a:gd name="T8" fmla="*/ 80263432 w 69"/>
                <a:gd name="T9" fmla="*/ 0 h 31"/>
                <a:gd name="T10" fmla="*/ 94155865 w 69"/>
                <a:gd name="T11" fmla="*/ 1772162 h 31"/>
                <a:gd name="T12" fmla="*/ 78720382 w 69"/>
                <a:gd name="T13" fmla="*/ 14182624 h 31"/>
                <a:gd name="T14" fmla="*/ 104960937 w 69"/>
                <a:gd name="T15" fmla="*/ 14182624 h 31"/>
                <a:gd name="T16" fmla="*/ 37044375 w 69"/>
                <a:gd name="T17" fmla="*/ 42546536 h 31"/>
                <a:gd name="T18" fmla="*/ 21608912 w 69"/>
                <a:gd name="T19" fmla="*/ 53183511 h 31"/>
                <a:gd name="T20" fmla="*/ 24696253 w 69"/>
                <a:gd name="T21" fmla="*/ 39000881 h 31"/>
                <a:gd name="T22" fmla="*/ 0 w 69"/>
                <a:gd name="T23" fmla="*/ 37227388 h 31"/>
                <a:gd name="T24" fmla="*/ 0 w 69"/>
                <a:gd name="T25" fmla="*/ 3722738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1"/>
                <a:gd name="T41" fmla="*/ 69 w 6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1">
                  <a:moveTo>
                    <a:pt x="0" y="21"/>
                  </a:moveTo>
                  <a:lnTo>
                    <a:pt x="0" y="21"/>
                  </a:lnTo>
                  <a:lnTo>
                    <a:pt x="14" y="14"/>
                  </a:lnTo>
                  <a:lnTo>
                    <a:pt x="4" y="9"/>
                  </a:lnTo>
                  <a:lnTo>
                    <a:pt x="52" y="0"/>
                  </a:lnTo>
                  <a:lnTo>
                    <a:pt x="61" y="1"/>
                  </a:lnTo>
                  <a:lnTo>
                    <a:pt x="51" y="8"/>
                  </a:lnTo>
                  <a:lnTo>
                    <a:pt x="68" y="8"/>
                  </a:lnTo>
                  <a:lnTo>
                    <a:pt x="24" y="24"/>
                  </a:lnTo>
                  <a:lnTo>
                    <a:pt x="14" y="30"/>
                  </a:lnTo>
                  <a:lnTo>
                    <a:pt x="16" y="22"/>
                  </a:lnTo>
                  <a:lnTo>
                    <a:pt x="0" y="21"/>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56" name="Freeform 55"/>
            <p:cNvSpPr>
              <a:spLocks/>
            </p:cNvSpPr>
            <p:nvPr/>
          </p:nvSpPr>
          <p:spPr bwMode="auto">
            <a:xfrm>
              <a:off x="5967765" y="2775797"/>
              <a:ext cx="44039" cy="25328"/>
            </a:xfrm>
            <a:custGeom>
              <a:avLst/>
              <a:gdLst>
                <a:gd name="T0" fmla="*/ 0 w 28"/>
                <a:gd name="T1" fmla="*/ 24956500 h 16"/>
                <a:gd name="T2" fmla="*/ 0 w 28"/>
                <a:gd name="T3" fmla="*/ 24956500 h 16"/>
                <a:gd name="T4" fmla="*/ 12447022 w 28"/>
                <a:gd name="T5" fmla="*/ 0 h 16"/>
                <a:gd name="T6" fmla="*/ 42007299 w 28"/>
                <a:gd name="T7" fmla="*/ 13310219 h 16"/>
                <a:gd name="T8" fmla="*/ 0 w 28"/>
                <a:gd name="T9" fmla="*/ 24956500 h 16"/>
                <a:gd name="T10" fmla="*/ 0 w 28"/>
                <a:gd name="T11" fmla="*/ 24956500 h 16"/>
                <a:gd name="T12" fmla="*/ 0 60000 65536"/>
                <a:gd name="T13" fmla="*/ 0 60000 65536"/>
                <a:gd name="T14" fmla="*/ 0 60000 65536"/>
                <a:gd name="T15" fmla="*/ 0 60000 65536"/>
                <a:gd name="T16" fmla="*/ 0 60000 65536"/>
                <a:gd name="T17" fmla="*/ 0 60000 65536"/>
                <a:gd name="T18" fmla="*/ 0 w 28"/>
                <a:gd name="T19" fmla="*/ 0 h 16"/>
                <a:gd name="T20" fmla="*/ 28 w 2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8" h="16">
                  <a:moveTo>
                    <a:pt x="0" y="15"/>
                  </a:moveTo>
                  <a:lnTo>
                    <a:pt x="0" y="15"/>
                  </a:lnTo>
                  <a:lnTo>
                    <a:pt x="8" y="0"/>
                  </a:lnTo>
                  <a:lnTo>
                    <a:pt x="27" y="8"/>
                  </a:lnTo>
                  <a:lnTo>
                    <a:pt x="0" y="1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57" name="Freeform 56"/>
            <p:cNvSpPr>
              <a:spLocks/>
            </p:cNvSpPr>
            <p:nvPr/>
          </p:nvSpPr>
          <p:spPr bwMode="auto">
            <a:xfrm>
              <a:off x="6037828" y="2629676"/>
              <a:ext cx="134120" cy="97416"/>
            </a:xfrm>
            <a:custGeom>
              <a:avLst/>
              <a:gdLst>
                <a:gd name="T0" fmla="*/ 0 w 84"/>
                <a:gd name="T1" fmla="*/ 47622488 h 63"/>
                <a:gd name="T2" fmla="*/ 0 w 84"/>
                <a:gd name="T3" fmla="*/ 47622488 h 63"/>
                <a:gd name="T4" fmla="*/ 11222458 w 84"/>
                <a:gd name="T5" fmla="*/ 69846223 h 63"/>
                <a:gd name="T6" fmla="*/ 25652236 w 84"/>
                <a:gd name="T7" fmla="*/ 61908725 h 63"/>
                <a:gd name="T8" fmla="*/ 41686311 w 84"/>
                <a:gd name="T9" fmla="*/ 76194962 h 63"/>
                <a:gd name="T10" fmla="*/ 54511791 w 84"/>
                <a:gd name="T11" fmla="*/ 69846223 h 63"/>
                <a:gd name="T12" fmla="*/ 49702711 w 84"/>
                <a:gd name="T13" fmla="*/ 95243717 h 63"/>
                <a:gd name="T14" fmla="*/ 133074048 w 84"/>
                <a:gd name="T15" fmla="*/ 98418716 h 63"/>
                <a:gd name="T16" fmla="*/ 101007183 w 84"/>
                <a:gd name="T17" fmla="*/ 80957460 h 63"/>
                <a:gd name="T18" fmla="*/ 84974383 w 84"/>
                <a:gd name="T19" fmla="*/ 50796228 h 63"/>
                <a:gd name="T20" fmla="*/ 86578676 w 84"/>
                <a:gd name="T21" fmla="*/ 17461241 h 63"/>
                <a:gd name="T22" fmla="*/ 107420556 w 84"/>
                <a:gd name="T23" fmla="*/ 0 h 63"/>
                <a:gd name="T24" fmla="*/ 35272928 w 84"/>
                <a:gd name="T25" fmla="*/ 6350001 h 63"/>
                <a:gd name="T26" fmla="*/ 17635831 w 84"/>
                <a:gd name="T27" fmla="*/ 47622488 h 63"/>
                <a:gd name="T28" fmla="*/ 0 w 84"/>
                <a:gd name="T29" fmla="*/ 47622488 h 63"/>
                <a:gd name="T30" fmla="*/ 0 w 84"/>
                <a:gd name="T31" fmla="*/ 47622488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63"/>
                <a:gd name="T50" fmla="*/ 84 w 8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63">
                  <a:moveTo>
                    <a:pt x="0" y="30"/>
                  </a:moveTo>
                  <a:lnTo>
                    <a:pt x="0" y="30"/>
                  </a:lnTo>
                  <a:lnTo>
                    <a:pt x="7" y="44"/>
                  </a:lnTo>
                  <a:lnTo>
                    <a:pt x="16" y="39"/>
                  </a:lnTo>
                  <a:lnTo>
                    <a:pt x="26" y="48"/>
                  </a:lnTo>
                  <a:lnTo>
                    <a:pt x="34" y="44"/>
                  </a:lnTo>
                  <a:lnTo>
                    <a:pt x="31" y="60"/>
                  </a:lnTo>
                  <a:lnTo>
                    <a:pt x="83" y="62"/>
                  </a:lnTo>
                  <a:lnTo>
                    <a:pt x="63" y="51"/>
                  </a:lnTo>
                  <a:lnTo>
                    <a:pt x="53" y="32"/>
                  </a:lnTo>
                  <a:lnTo>
                    <a:pt x="54" y="11"/>
                  </a:lnTo>
                  <a:lnTo>
                    <a:pt x="67" y="0"/>
                  </a:lnTo>
                  <a:lnTo>
                    <a:pt x="22" y="4"/>
                  </a:lnTo>
                  <a:lnTo>
                    <a:pt x="11" y="30"/>
                  </a:lnTo>
                  <a:lnTo>
                    <a:pt x="0" y="3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58" name="Freeform 57"/>
            <p:cNvSpPr>
              <a:spLocks/>
            </p:cNvSpPr>
            <p:nvPr/>
          </p:nvSpPr>
          <p:spPr bwMode="auto">
            <a:xfrm>
              <a:off x="6085871" y="2462121"/>
              <a:ext cx="330293" cy="167555"/>
            </a:xfrm>
            <a:custGeom>
              <a:avLst/>
              <a:gdLst>
                <a:gd name="T0" fmla="*/ 0 w 211"/>
                <a:gd name="T1" fmla="*/ 154608593 h 103"/>
                <a:gd name="T2" fmla="*/ 0 w 211"/>
                <a:gd name="T3" fmla="*/ 154608593 h 103"/>
                <a:gd name="T4" fmla="*/ 30821668 w 211"/>
                <a:gd name="T5" fmla="*/ 158122454 h 103"/>
                <a:gd name="T6" fmla="*/ 10787834 w 211"/>
                <a:gd name="T7" fmla="*/ 173934207 h 103"/>
                <a:gd name="T8" fmla="*/ 64725751 w 211"/>
                <a:gd name="T9" fmla="*/ 179205661 h 103"/>
                <a:gd name="T10" fmla="*/ 66267578 w 211"/>
                <a:gd name="T11" fmla="*/ 158122454 h 103"/>
                <a:gd name="T12" fmla="*/ 81678427 w 211"/>
                <a:gd name="T13" fmla="*/ 163392583 h 103"/>
                <a:gd name="T14" fmla="*/ 66267578 w 211"/>
                <a:gd name="T15" fmla="*/ 151094733 h 103"/>
                <a:gd name="T16" fmla="*/ 87842014 w 211"/>
                <a:gd name="T17" fmla="*/ 154608593 h 103"/>
                <a:gd name="T18" fmla="*/ 81678427 w 211"/>
                <a:gd name="T19" fmla="*/ 131767835 h 103"/>
                <a:gd name="T20" fmla="*/ 94006842 w 211"/>
                <a:gd name="T21" fmla="*/ 145823279 h 103"/>
                <a:gd name="T22" fmla="*/ 107877085 w 211"/>
                <a:gd name="T23" fmla="*/ 133525428 h 103"/>
                <a:gd name="T24" fmla="*/ 98629843 w 211"/>
                <a:gd name="T25" fmla="*/ 117713717 h 103"/>
                <a:gd name="T26" fmla="*/ 130993329 w 211"/>
                <a:gd name="T27" fmla="*/ 119469985 h 103"/>
                <a:gd name="T28" fmla="*/ 123287914 w 211"/>
                <a:gd name="T29" fmla="*/ 110685996 h 103"/>
                <a:gd name="T30" fmla="*/ 137156916 w 211"/>
                <a:gd name="T31" fmla="*/ 114199856 h 103"/>
                <a:gd name="T32" fmla="*/ 146404158 w 211"/>
                <a:gd name="T33" fmla="*/ 94872959 h 103"/>
                <a:gd name="T34" fmla="*/ 306677318 w 211"/>
                <a:gd name="T35" fmla="*/ 38652480 h 103"/>
                <a:gd name="T36" fmla="*/ 323629975 w 211"/>
                <a:gd name="T37" fmla="*/ 15811716 h 103"/>
                <a:gd name="T38" fmla="*/ 292807075 w 211"/>
                <a:gd name="T39" fmla="*/ 0 h 103"/>
                <a:gd name="T40" fmla="*/ 225000171 w 211"/>
                <a:gd name="T41" fmla="*/ 36894887 h 103"/>
                <a:gd name="T42" fmla="*/ 154109573 w 211"/>
                <a:gd name="T43" fmla="*/ 36894887 h 103"/>
                <a:gd name="T44" fmla="*/ 80136580 w 211"/>
                <a:gd name="T45" fmla="*/ 84331356 h 103"/>
                <a:gd name="T46" fmla="*/ 40068911 w 211"/>
                <a:gd name="T47" fmla="*/ 91359098 h 103"/>
                <a:gd name="T48" fmla="*/ 41609507 w 211"/>
                <a:gd name="T49" fmla="*/ 110685996 h 103"/>
                <a:gd name="T50" fmla="*/ 63185164 w 211"/>
                <a:gd name="T51" fmla="*/ 114199856 h 103"/>
                <a:gd name="T52" fmla="*/ 38527083 w 211"/>
                <a:gd name="T53" fmla="*/ 114199856 h 103"/>
                <a:gd name="T54" fmla="*/ 49314921 w 211"/>
                <a:gd name="T55" fmla="*/ 122983846 h 103"/>
                <a:gd name="T56" fmla="*/ 30821668 w 211"/>
                <a:gd name="T57" fmla="*/ 133525428 h 103"/>
                <a:gd name="T58" fmla="*/ 52397336 w 211"/>
                <a:gd name="T59" fmla="*/ 142309418 h 103"/>
                <a:gd name="T60" fmla="*/ 0 w 211"/>
                <a:gd name="T61" fmla="*/ 154608593 h 103"/>
                <a:gd name="T62" fmla="*/ 0 w 211"/>
                <a:gd name="T63" fmla="*/ 154608593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103"/>
                <a:gd name="T98" fmla="*/ 211 w 211"/>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103">
                  <a:moveTo>
                    <a:pt x="0" y="88"/>
                  </a:moveTo>
                  <a:lnTo>
                    <a:pt x="0" y="88"/>
                  </a:lnTo>
                  <a:lnTo>
                    <a:pt x="20" y="90"/>
                  </a:lnTo>
                  <a:lnTo>
                    <a:pt x="7" y="99"/>
                  </a:lnTo>
                  <a:lnTo>
                    <a:pt x="42" y="102"/>
                  </a:lnTo>
                  <a:lnTo>
                    <a:pt x="43" y="90"/>
                  </a:lnTo>
                  <a:lnTo>
                    <a:pt x="53" y="93"/>
                  </a:lnTo>
                  <a:lnTo>
                    <a:pt x="43" y="86"/>
                  </a:lnTo>
                  <a:lnTo>
                    <a:pt x="57" y="88"/>
                  </a:lnTo>
                  <a:lnTo>
                    <a:pt x="53" y="75"/>
                  </a:lnTo>
                  <a:lnTo>
                    <a:pt x="61" y="83"/>
                  </a:lnTo>
                  <a:lnTo>
                    <a:pt x="70" y="76"/>
                  </a:lnTo>
                  <a:lnTo>
                    <a:pt x="64" y="67"/>
                  </a:lnTo>
                  <a:lnTo>
                    <a:pt x="85" y="68"/>
                  </a:lnTo>
                  <a:lnTo>
                    <a:pt x="80" y="63"/>
                  </a:lnTo>
                  <a:lnTo>
                    <a:pt x="89" y="65"/>
                  </a:lnTo>
                  <a:lnTo>
                    <a:pt x="95" y="54"/>
                  </a:lnTo>
                  <a:lnTo>
                    <a:pt x="199" y="22"/>
                  </a:lnTo>
                  <a:lnTo>
                    <a:pt x="210" y="9"/>
                  </a:lnTo>
                  <a:lnTo>
                    <a:pt x="190" y="0"/>
                  </a:lnTo>
                  <a:lnTo>
                    <a:pt x="146" y="21"/>
                  </a:lnTo>
                  <a:lnTo>
                    <a:pt x="100" y="21"/>
                  </a:lnTo>
                  <a:lnTo>
                    <a:pt x="52" y="48"/>
                  </a:lnTo>
                  <a:lnTo>
                    <a:pt x="26" y="52"/>
                  </a:lnTo>
                  <a:lnTo>
                    <a:pt x="27" y="63"/>
                  </a:lnTo>
                  <a:lnTo>
                    <a:pt x="41" y="65"/>
                  </a:lnTo>
                  <a:lnTo>
                    <a:pt x="25" y="65"/>
                  </a:lnTo>
                  <a:lnTo>
                    <a:pt x="32" y="70"/>
                  </a:lnTo>
                  <a:lnTo>
                    <a:pt x="20" y="76"/>
                  </a:lnTo>
                  <a:lnTo>
                    <a:pt x="34" y="81"/>
                  </a:lnTo>
                  <a:lnTo>
                    <a:pt x="0" y="8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59" name="Freeform 58"/>
            <p:cNvSpPr>
              <a:spLocks/>
            </p:cNvSpPr>
            <p:nvPr/>
          </p:nvSpPr>
          <p:spPr bwMode="auto">
            <a:xfrm>
              <a:off x="6276040" y="2249756"/>
              <a:ext cx="64056" cy="31173"/>
            </a:xfrm>
            <a:custGeom>
              <a:avLst/>
              <a:gdLst>
                <a:gd name="T0" fmla="*/ 0 w 41"/>
                <a:gd name="T1" fmla="*/ 20480869 h 21"/>
                <a:gd name="T2" fmla="*/ 0 w 41"/>
                <a:gd name="T3" fmla="*/ 20480869 h 21"/>
                <a:gd name="T4" fmla="*/ 18421813 w 41"/>
                <a:gd name="T5" fmla="*/ 29258380 h 21"/>
                <a:gd name="T6" fmla="*/ 61407284 w 41"/>
                <a:gd name="T7" fmla="*/ 19018550 h 21"/>
                <a:gd name="T8" fmla="*/ 35309714 w 41"/>
                <a:gd name="T9" fmla="*/ 0 h 21"/>
                <a:gd name="T10" fmla="*/ 0 w 41"/>
                <a:gd name="T11" fmla="*/ 20480869 h 21"/>
                <a:gd name="T12" fmla="*/ 0 w 41"/>
                <a:gd name="T13" fmla="*/ 20480869 h 21"/>
                <a:gd name="T14" fmla="*/ 0 60000 65536"/>
                <a:gd name="T15" fmla="*/ 0 60000 65536"/>
                <a:gd name="T16" fmla="*/ 0 60000 65536"/>
                <a:gd name="T17" fmla="*/ 0 60000 65536"/>
                <a:gd name="T18" fmla="*/ 0 60000 65536"/>
                <a:gd name="T19" fmla="*/ 0 60000 65536"/>
                <a:gd name="T20" fmla="*/ 0 60000 65536"/>
                <a:gd name="T21" fmla="*/ 0 w 41"/>
                <a:gd name="T22" fmla="*/ 0 h 21"/>
                <a:gd name="T23" fmla="*/ 41 w 4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1">
                  <a:moveTo>
                    <a:pt x="0" y="14"/>
                  </a:moveTo>
                  <a:lnTo>
                    <a:pt x="0" y="14"/>
                  </a:lnTo>
                  <a:lnTo>
                    <a:pt x="12" y="20"/>
                  </a:lnTo>
                  <a:lnTo>
                    <a:pt x="40" y="13"/>
                  </a:lnTo>
                  <a:lnTo>
                    <a:pt x="23" y="0"/>
                  </a:lnTo>
                  <a:lnTo>
                    <a:pt x="0" y="1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0" name="Freeform 59"/>
            <p:cNvSpPr>
              <a:spLocks/>
            </p:cNvSpPr>
            <p:nvPr/>
          </p:nvSpPr>
          <p:spPr bwMode="auto">
            <a:xfrm>
              <a:off x="6886584" y="2314049"/>
              <a:ext cx="60054" cy="21431"/>
            </a:xfrm>
            <a:custGeom>
              <a:avLst/>
              <a:gdLst>
                <a:gd name="T0" fmla="*/ 0 w 38"/>
                <a:gd name="T1" fmla="*/ 0 h 14"/>
                <a:gd name="T2" fmla="*/ 0 w 38"/>
                <a:gd name="T3" fmla="*/ 0 h 14"/>
                <a:gd name="T4" fmla="*/ 25132214 w 38"/>
                <a:gd name="T5" fmla="*/ 15557395 h 14"/>
                <a:gd name="T6" fmla="*/ 17277847 w 38"/>
                <a:gd name="T7" fmla="*/ 20224737 h 14"/>
                <a:gd name="T8" fmla="*/ 39268060 w 38"/>
                <a:gd name="T9" fmla="*/ 20224737 h 14"/>
                <a:gd name="T10" fmla="*/ 58117536 w 38"/>
                <a:gd name="T11" fmla="*/ 9334686 h 14"/>
                <a:gd name="T12" fmla="*/ 0 w 38"/>
                <a:gd name="T13" fmla="*/ 0 h 14"/>
                <a:gd name="T14" fmla="*/ 0 w 38"/>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4"/>
                <a:gd name="T26" fmla="*/ 38 w 38"/>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4">
                  <a:moveTo>
                    <a:pt x="0" y="0"/>
                  </a:moveTo>
                  <a:lnTo>
                    <a:pt x="0" y="0"/>
                  </a:lnTo>
                  <a:lnTo>
                    <a:pt x="16" y="10"/>
                  </a:lnTo>
                  <a:lnTo>
                    <a:pt x="11" y="13"/>
                  </a:lnTo>
                  <a:lnTo>
                    <a:pt x="25" y="13"/>
                  </a:lnTo>
                  <a:lnTo>
                    <a:pt x="37" y="6"/>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1" name="Freeform 60"/>
            <p:cNvSpPr>
              <a:spLocks/>
            </p:cNvSpPr>
            <p:nvPr/>
          </p:nvSpPr>
          <p:spPr bwMode="auto">
            <a:xfrm>
              <a:off x="6898595" y="2255600"/>
              <a:ext cx="138122" cy="60397"/>
            </a:xfrm>
            <a:custGeom>
              <a:avLst/>
              <a:gdLst>
                <a:gd name="T0" fmla="*/ 0 w 88"/>
                <a:gd name="T1" fmla="*/ 51992477 h 38"/>
                <a:gd name="T2" fmla="*/ 0 w 88"/>
                <a:gd name="T3" fmla="*/ 51992477 h 38"/>
                <a:gd name="T4" fmla="*/ 35635620 w 88"/>
                <a:gd name="T5" fmla="*/ 16772225 h 38"/>
                <a:gd name="T6" fmla="*/ 86764515 w 88"/>
                <a:gd name="T7" fmla="*/ 0 h 38"/>
                <a:gd name="T8" fmla="*/ 134795229 w 88"/>
                <a:gd name="T9" fmla="*/ 30188970 h 38"/>
                <a:gd name="T10" fmla="*/ 119301972 w 88"/>
                <a:gd name="T11" fmla="*/ 35220247 h 38"/>
                <a:gd name="T12" fmla="*/ 122400126 w 88"/>
                <a:gd name="T13" fmla="*/ 48638292 h 38"/>
                <a:gd name="T14" fmla="*/ 52678585 w 88"/>
                <a:gd name="T15" fmla="*/ 62055032 h 38"/>
                <a:gd name="T16" fmla="*/ 0 w 88"/>
                <a:gd name="T17" fmla="*/ 51992477 h 38"/>
                <a:gd name="T18" fmla="*/ 0 w 88"/>
                <a:gd name="T19" fmla="*/ 519924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38"/>
                <a:gd name="T32" fmla="*/ 88 w 8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38">
                  <a:moveTo>
                    <a:pt x="0" y="31"/>
                  </a:moveTo>
                  <a:lnTo>
                    <a:pt x="0" y="31"/>
                  </a:lnTo>
                  <a:lnTo>
                    <a:pt x="23" y="10"/>
                  </a:lnTo>
                  <a:lnTo>
                    <a:pt x="56" y="0"/>
                  </a:lnTo>
                  <a:lnTo>
                    <a:pt x="87" y="18"/>
                  </a:lnTo>
                  <a:lnTo>
                    <a:pt x="77" y="21"/>
                  </a:lnTo>
                  <a:lnTo>
                    <a:pt x="79" y="29"/>
                  </a:lnTo>
                  <a:lnTo>
                    <a:pt x="34" y="37"/>
                  </a:lnTo>
                  <a:lnTo>
                    <a:pt x="0" y="31"/>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2" name="Freeform 61"/>
            <p:cNvSpPr>
              <a:spLocks/>
            </p:cNvSpPr>
            <p:nvPr/>
          </p:nvSpPr>
          <p:spPr bwMode="auto">
            <a:xfrm>
              <a:off x="6926618" y="2308204"/>
              <a:ext cx="152135" cy="72088"/>
            </a:xfrm>
            <a:custGeom>
              <a:avLst/>
              <a:gdLst>
                <a:gd name="T0" fmla="*/ 0 w 98"/>
                <a:gd name="T1" fmla="*/ 32371164 h 45"/>
                <a:gd name="T2" fmla="*/ 0 w 98"/>
                <a:gd name="T3" fmla="*/ 32371164 h 45"/>
                <a:gd name="T4" fmla="*/ 27281675 w 98"/>
                <a:gd name="T5" fmla="*/ 37482673 h 45"/>
                <a:gd name="T6" fmla="*/ 45470282 w 98"/>
                <a:gd name="T7" fmla="*/ 63040231 h 45"/>
                <a:gd name="T8" fmla="*/ 60626625 w 98"/>
                <a:gd name="T9" fmla="*/ 54520614 h 45"/>
                <a:gd name="T10" fmla="*/ 121253251 w 98"/>
                <a:gd name="T11" fmla="*/ 74966652 h 45"/>
                <a:gd name="T12" fmla="*/ 142472871 w 98"/>
                <a:gd name="T13" fmla="*/ 66447034 h 45"/>
                <a:gd name="T14" fmla="*/ 125799785 w 98"/>
                <a:gd name="T15" fmla="*/ 47705703 h 45"/>
                <a:gd name="T16" fmla="*/ 137925106 w 98"/>
                <a:gd name="T17" fmla="*/ 52817212 h 45"/>
                <a:gd name="T18" fmla="*/ 147019404 w 98"/>
                <a:gd name="T19" fmla="*/ 22149450 h 45"/>
                <a:gd name="T20" fmla="*/ 115189975 w 98"/>
                <a:gd name="T21" fmla="*/ 6814914 h 45"/>
                <a:gd name="T22" fmla="*/ 83361776 w 98"/>
                <a:gd name="T23" fmla="*/ 28964361 h 45"/>
                <a:gd name="T24" fmla="*/ 109127929 w 98"/>
                <a:gd name="T25" fmla="*/ 17037935 h 45"/>
                <a:gd name="T26" fmla="*/ 93971586 w 98"/>
                <a:gd name="T27" fmla="*/ 0 h 45"/>
                <a:gd name="T28" fmla="*/ 42438028 w 98"/>
                <a:gd name="T29" fmla="*/ 6814914 h 45"/>
                <a:gd name="T30" fmla="*/ 0 w 98"/>
                <a:gd name="T31" fmla="*/ 32371164 h 45"/>
                <a:gd name="T32" fmla="*/ 0 w 98"/>
                <a:gd name="T33" fmla="*/ 3237116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5"/>
                <a:gd name="T53" fmla="*/ 98 w 9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5">
                  <a:moveTo>
                    <a:pt x="0" y="19"/>
                  </a:moveTo>
                  <a:lnTo>
                    <a:pt x="0" y="19"/>
                  </a:lnTo>
                  <a:lnTo>
                    <a:pt x="18" y="22"/>
                  </a:lnTo>
                  <a:lnTo>
                    <a:pt x="30" y="37"/>
                  </a:lnTo>
                  <a:lnTo>
                    <a:pt x="40" y="32"/>
                  </a:lnTo>
                  <a:lnTo>
                    <a:pt x="80" y="44"/>
                  </a:lnTo>
                  <a:lnTo>
                    <a:pt x="94" y="39"/>
                  </a:lnTo>
                  <a:lnTo>
                    <a:pt x="83" y="28"/>
                  </a:lnTo>
                  <a:lnTo>
                    <a:pt x="91" y="31"/>
                  </a:lnTo>
                  <a:lnTo>
                    <a:pt x="97" y="13"/>
                  </a:lnTo>
                  <a:lnTo>
                    <a:pt x="76" y="4"/>
                  </a:lnTo>
                  <a:lnTo>
                    <a:pt x="55" y="17"/>
                  </a:lnTo>
                  <a:lnTo>
                    <a:pt x="72" y="10"/>
                  </a:lnTo>
                  <a:lnTo>
                    <a:pt x="62" y="0"/>
                  </a:lnTo>
                  <a:lnTo>
                    <a:pt x="28" y="4"/>
                  </a:lnTo>
                  <a:lnTo>
                    <a:pt x="0" y="1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3" name="Freeform 62"/>
            <p:cNvSpPr>
              <a:spLocks/>
            </p:cNvSpPr>
            <p:nvPr/>
          </p:nvSpPr>
          <p:spPr bwMode="auto">
            <a:xfrm>
              <a:off x="7070746" y="2345222"/>
              <a:ext cx="128114" cy="72088"/>
            </a:xfrm>
            <a:custGeom>
              <a:avLst/>
              <a:gdLst>
                <a:gd name="T0" fmla="*/ 0 w 82"/>
                <a:gd name="T1" fmla="*/ 61957319 h 46"/>
                <a:gd name="T2" fmla="*/ 0 w 82"/>
                <a:gd name="T3" fmla="*/ 61957319 h 46"/>
                <a:gd name="T4" fmla="*/ 9210906 w 82"/>
                <a:gd name="T5" fmla="*/ 73370170 h 46"/>
                <a:gd name="T6" fmla="*/ 113603665 w 82"/>
                <a:gd name="T7" fmla="*/ 58696140 h 46"/>
                <a:gd name="T8" fmla="*/ 124349719 w 82"/>
                <a:gd name="T9" fmla="*/ 34239839 h 46"/>
                <a:gd name="T10" fmla="*/ 95181857 w 82"/>
                <a:gd name="T11" fmla="*/ 14674035 h 46"/>
                <a:gd name="T12" fmla="*/ 70618188 w 82"/>
                <a:gd name="T13" fmla="*/ 22825711 h 46"/>
                <a:gd name="T14" fmla="*/ 73688489 w 82"/>
                <a:gd name="T15" fmla="*/ 6522361 h 46"/>
                <a:gd name="T16" fmla="*/ 59872134 w 82"/>
                <a:gd name="T17" fmla="*/ 0 h 46"/>
                <a:gd name="T18" fmla="*/ 12281210 w 82"/>
                <a:gd name="T19" fmla="*/ 53804371 h 46"/>
                <a:gd name="T20" fmla="*/ 0 w 82"/>
                <a:gd name="T21" fmla="*/ 61957319 h 46"/>
                <a:gd name="T22" fmla="*/ 0 w 82"/>
                <a:gd name="T23" fmla="*/ 6195731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46"/>
                <a:gd name="T38" fmla="*/ 82 w 82"/>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46">
                  <a:moveTo>
                    <a:pt x="0" y="38"/>
                  </a:moveTo>
                  <a:lnTo>
                    <a:pt x="0" y="38"/>
                  </a:lnTo>
                  <a:lnTo>
                    <a:pt x="6" y="45"/>
                  </a:lnTo>
                  <a:lnTo>
                    <a:pt x="74" y="36"/>
                  </a:lnTo>
                  <a:lnTo>
                    <a:pt x="81" y="21"/>
                  </a:lnTo>
                  <a:lnTo>
                    <a:pt x="62" y="9"/>
                  </a:lnTo>
                  <a:lnTo>
                    <a:pt x="46" y="14"/>
                  </a:lnTo>
                  <a:lnTo>
                    <a:pt x="48" y="4"/>
                  </a:lnTo>
                  <a:lnTo>
                    <a:pt x="39" y="0"/>
                  </a:lnTo>
                  <a:lnTo>
                    <a:pt x="8" y="33"/>
                  </a:lnTo>
                  <a:lnTo>
                    <a:pt x="0" y="3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4" name="Freeform 63"/>
            <p:cNvSpPr>
              <a:spLocks/>
            </p:cNvSpPr>
            <p:nvPr/>
          </p:nvSpPr>
          <p:spPr bwMode="auto">
            <a:xfrm>
              <a:off x="7867456" y="2495241"/>
              <a:ext cx="144128" cy="70140"/>
            </a:xfrm>
            <a:custGeom>
              <a:avLst/>
              <a:gdLst>
                <a:gd name="T0" fmla="*/ 0 w 92"/>
                <a:gd name="T1" fmla="*/ 40628330 h 43"/>
                <a:gd name="T2" fmla="*/ 0 w 92"/>
                <a:gd name="T3" fmla="*/ 40628330 h 43"/>
                <a:gd name="T4" fmla="*/ 27783597 w 92"/>
                <a:gd name="T5" fmla="*/ 1766334 h 43"/>
                <a:gd name="T6" fmla="*/ 47849462 w 92"/>
                <a:gd name="T7" fmla="*/ 0 h 43"/>
                <a:gd name="T8" fmla="*/ 80263441 w 92"/>
                <a:gd name="T9" fmla="*/ 28262669 h 43"/>
                <a:gd name="T10" fmla="*/ 84895093 w 92"/>
                <a:gd name="T11" fmla="*/ 7065335 h 43"/>
                <a:gd name="T12" fmla="*/ 120396413 w 92"/>
                <a:gd name="T13" fmla="*/ 24730003 h 43"/>
                <a:gd name="T14" fmla="*/ 117309072 w 92"/>
                <a:gd name="T15" fmla="*/ 51226339 h 43"/>
                <a:gd name="T16" fmla="*/ 140462268 w 92"/>
                <a:gd name="T17" fmla="*/ 61824337 h 43"/>
                <a:gd name="T18" fmla="*/ 66372268 w 92"/>
                <a:gd name="T19" fmla="*/ 65358332 h 43"/>
                <a:gd name="T20" fmla="*/ 61741877 w 92"/>
                <a:gd name="T21" fmla="*/ 54759005 h 43"/>
                <a:gd name="T22" fmla="*/ 49393754 w 92"/>
                <a:gd name="T23" fmla="*/ 74189998 h 43"/>
                <a:gd name="T24" fmla="*/ 0 w 92"/>
                <a:gd name="T25" fmla="*/ 40628330 h 43"/>
                <a:gd name="T26" fmla="*/ 0 w 92"/>
                <a:gd name="T27" fmla="*/ 4062833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3"/>
                <a:gd name="T44" fmla="*/ 92 w 92"/>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3">
                  <a:moveTo>
                    <a:pt x="0" y="23"/>
                  </a:moveTo>
                  <a:lnTo>
                    <a:pt x="0" y="23"/>
                  </a:lnTo>
                  <a:lnTo>
                    <a:pt x="18" y="1"/>
                  </a:lnTo>
                  <a:lnTo>
                    <a:pt x="31" y="0"/>
                  </a:lnTo>
                  <a:lnTo>
                    <a:pt x="52" y="16"/>
                  </a:lnTo>
                  <a:lnTo>
                    <a:pt x="55" y="4"/>
                  </a:lnTo>
                  <a:lnTo>
                    <a:pt x="78" y="14"/>
                  </a:lnTo>
                  <a:lnTo>
                    <a:pt x="76" y="29"/>
                  </a:lnTo>
                  <a:lnTo>
                    <a:pt x="91" y="35"/>
                  </a:lnTo>
                  <a:lnTo>
                    <a:pt x="43" y="37"/>
                  </a:lnTo>
                  <a:lnTo>
                    <a:pt x="40" y="31"/>
                  </a:lnTo>
                  <a:lnTo>
                    <a:pt x="32" y="42"/>
                  </a:lnTo>
                  <a:lnTo>
                    <a:pt x="0" y="2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5" name="Freeform 64"/>
            <p:cNvSpPr>
              <a:spLocks/>
            </p:cNvSpPr>
            <p:nvPr/>
          </p:nvSpPr>
          <p:spPr bwMode="auto">
            <a:xfrm>
              <a:off x="7967544" y="2497190"/>
              <a:ext cx="88078" cy="50657"/>
            </a:xfrm>
            <a:custGeom>
              <a:avLst/>
              <a:gdLst>
                <a:gd name="T0" fmla="*/ 0 w 57"/>
                <a:gd name="T1" fmla="*/ 0 h 30"/>
                <a:gd name="T2" fmla="*/ 0 w 57"/>
                <a:gd name="T3" fmla="*/ 0 h 30"/>
                <a:gd name="T4" fmla="*/ 28531889 w 57"/>
                <a:gd name="T5" fmla="*/ 20821862 h 30"/>
                <a:gd name="T6" fmla="*/ 21023629 w 57"/>
                <a:gd name="T7" fmla="*/ 39751953 h 30"/>
                <a:gd name="T8" fmla="*/ 34538987 w 57"/>
                <a:gd name="T9" fmla="*/ 54894382 h 30"/>
                <a:gd name="T10" fmla="*/ 60068552 w 57"/>
                <a:gd name="T11" fmla="*/ 54894382 h 30"/>
                <a:gd name="T12" fmla="*/ 84095739 w 57"/>
                <a:gd name="T13" fmla="*/ 34072515 h 30"/>
                <a:gd name="T14" fmla="*/ 0 w 57"/>
                <a:gd name="T15" fmla="*/ 0 h 30"/>
                <a:gd name="T16" fmla="*/ 0 w 5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0"/>
                <a:gd name="T29" fmla="*/ 57 w 5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0">
                  <a:moveTo>
                    <a:pt x="0" y="0"/>
                  </a:moveTo>
                  <a:lnTo>
                    <a:pt x="0" y="0"/>
                  </a:lnTo>
                  <a:lnTo>
                    <a:pt x="19" y="11"/>
                  </a:lnTo>
                  <a:lnTo>
                    <a:pt x="14" y="21"/>
                  </a:lnTo>
                  <a:lnTo>
                    <a:pt x="23" y="29"/>
                  </a:lnTo>
                  <a:lnTo>
                    <a:pt x="40" y="29"/>
                  </a:lnTo>
                  <a:lnTo>
                    <a:pt x="56" y="18"/>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6" name="Freeform 65"/>
            <p:cNvSpPr>
              <a:spLocks/>
            </p:cNvSpPr>
            <p:nvPr/>
          </p:nvSpPr>
          <p:spPr bwMode="auto">
            <a:xfrm>
              <a:off x="7975552" y="3284307"/>
              <a:ext cx="66059" cy="239641"/>
            </a:xfrm>
            <a:custGeom>
              <a:avLst/>
              <a:gdLst>
                <a:gd name="T0" fmla="*/ 0 w 43"/>
                <a:gd name="T1" fmla="*/ 65259437 h 149"/>
                <a:gd name="T2" fmla="*/ 0 w 43"/>
                <a:gd name="T3" fmla="*/ 65259437 h 149"/>
                <a:gd name="T4" fmla="*/ 10389683 w 43"/>
                <a:gd name="T5" fmla="*/ 96172434 h 149"/>
                <a:gd name="T6" fmla="*/ 10389683 w 43"/>
                <a:gd name="T7" fmla="*/ 254170820 h 149"/>
                <a:gd name="T8" fmla="*/ 20779367 w 43"/>
                <a:gd name="T9" fmla="*/ 235278901 h 149"/>
                <a:gd name="T10" fmla="*/ 37107049 w 43"/>
                <a:gd name="T11" fmla="*/ 247301269 h 149"/>
                <a:gd name="T12" fmla="*/ 19295470 w 43"/>
                <a:gd name="T13" fmla="*/ 204365925 h 149"/>
                <a:gd name="T14" fmla="*/ 29685153 w 43"/>
                <a:gd name="T15" fmla="*/ 159715118 h 149"/>
                <a:gd name="T16" fmla="*/ 62339309 w 43"/>
                <a:gd name="T17" fmla="*/ 173454260 h 149"/>
                <a:gd name="T18" fmla="*/ 31169045 w 43"/>
                <a:gd name="T19" fmla="*/ 89302883 h 149"/>
                <a:gd name="T20" fmla="*/ 20779367 w 43"/>
                <a:gd name="T21" fmla="*/ 0 h 149"/>
                <a:gd name="T22" fmla="*/ 0 w 43"/>
                <a:gd name="T23" fmla="*/ 65259437 h 149"/>
                <a:gd name="T24" fmla="*/ 0 w 43"/>
                <a:gd name="T25" fmla="*/ 6525943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49"/>
                <a:gd name="T41" fmla="*/ 43 w 43"/>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49">
                  <a:moveTo>
                    <a:pt x="0" y="38"/>
                  </a:moveTo>
                  <a:lnTo>
                    <a:pt x="0" y="38"/>
                  </a:lnTo>
                  <a:lnTo>
                    <a:pt x="7" y="56"/>
                  </a:lnTo>
                  <a:lnTo>
                    <a:pt x="7" y="148"/>
                  </a:lnTo>
                  <a:lnTo>
                    <a:pt x="14" y="137"/>
                  </a:lnTo>
                  <a:lnTo>
                    <a:pt x="25" y="144"/>
                  </a:lnTo>
                  <a:lnTo>
                    <a:pt x="13" y="119"/>
                  </a:lnTo>
                  <a:lnTo>
                    <a:pt x="20" y="93"/>
                  </a:lnTo>
                  <a:lnTo>
                    <a:pt x="42" y="101"/>
                  </a:lnTo>
                  <a:lnTo>
                    <a:pt x="21" y="52"/>
                  </a:lnTo>
                  <a:lnTo>
                    <a:pt x="14" y="0"/>
                  </a:lnTo>
                  <a:lnTo>
                    <a:pt x="0" y="3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67" name="Freeform 66"/>
            <p:cNvSpPr>
              <a:spLocks/>
            </p:cNvSpPr>
            <p:nvPr/>
          </p:nvSpPr>
          <p:spPr bwMode="auto">
            <a:xfrm>
              <a:off x="8073639" y="2526414"/>
              <a:ext cx="100088" cy="35069"/>
            </a:xfrm>
            <a:custGeom>
              <a:avLst/>
              <a:gdLst>
                <a:gd name="T0" fmla="*/ 0 w 64"/>
                <a:gd name="T1" fmla="*/ 0 h 22"/>
                <a:gd name="T2" fmla="*/ 0 w 64"/>
                <a:gd name="T3" fmla="*/ 0 h 22"/>
                <a:gd name="T4" fmla="*/ 16920514 w 64"/>
                <a:gd name="T5" fmla="*/ 23618538 h 22"/>
                <a:gd name="T6" fmla="*/ 61526777 w 64"/>
                <a:gd name="T7" fmla="*/ 35427802 h 22"/>
                <a:gd name="T8" fmla="*/ 96905705 w 64"/>
                <a:gd name="T9" fmla="*/ 28680208 h 22"/>
                <a:gd name="T10" fmla="*/ 0 w 64"/>
                <a:gd name="T11" fmla="*/ 0 h 22"/>
                <a:gd name="T12" fmla="*/ 0 w 64"/>
                <a:gd name="T13" fmla="*/ 0 h 22"/>
                <a:gd name="T14" fmla="*/ 0 60000 65536"/>
                <a:gd name="T15" fmla="*/ 0 60000 65536"/>
                <a:gd name="T16" fmla="*/ 0 60000 65536"/>
                <a:gd name="T17" fmla="*/ 0 60000 65536"/>
                <a:gd name="T18" fmla="*/ 0 60000 65536"/>
                <a:gd name="T19" fmla="*/ 0 60000 65536"/>
                <a:gd name="T20" fmla="*/ 0 60000 65536"/>
                <a:gd name="T21" fmla="*/ 0 w 64"/>
                <a:gd name="T22" fmla="*/ 0 h 22"/>
                <a:gd name="T23" fmla="*/ 64 w 6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2">
                  <a:moveTo>
                    <a:pt x="0" y="0"/>
                  </a:moveTo>
                  <a:lnTo>
                    <a:pt x="0" y="0"/>
                  </a:lnTo>
                  <a:lnTo>
                    <a:pt x="11" y="14"/>
                  </a:lnTo>
                  <a:lnTo>
                    <a:pt x="40" y="21"/>
                  </a:lnTo>
                  <a:lnTo>
                    <a:pt x="63" y="17"/>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68" name="Group 98"/>
            <p:cNvGrpSpPr>
              <a:grpSpLocks/>
            </p:cNvGrpSpPr>
            <p:nvPr/>
          </p:nvGrpSpPr>
          <p:grpSpPr bwMode="auto">
            <a:xfrm>
              <a:off x="5167052" y="2290671"/>
              <a:ext cx="354316" cy="188985"/>
              <a:chOff x="3227" y="1992"/>
              <a:chExt cx="225" cy="118"/>
            </a:xfrm>
            <a:solidFill>
              <a:schemeClr val="bg1">
                <a:lumMod val="65000"/>
              </a:schemeClr>
            </a:solidFill>
          </p:grpSpPr>
          <p:sp>
            <p:nvSpPr>
              <p:cNvPr id="244" name="Freeform 243"/>
              <p:cNvSpPr>
                <a:spLocks/>
              </p:cNvSpPr>
              <p:nvPr/>
            </p:nvSpPr>
            <p:spPr bwMode="auto">
              <a:xfrm>
                <a:off x="3227" y="2006"/>
                <a:ext cx="146" cy="104"/>
              </a:xfrm>
              <a:custGeom>
                <a:avLst/>
                <a:gdLst>
                  <a:gd name="T0" fmla="*/ 0 w 146"/>
                  <a:gd name="T1" fmla="*/ 13 h 104"/>
                  <a:gd name="T2" fmla="*/ 0 w 146"/>
                  <a:gd name="T3" fmla="*/ 13 h 104"/>
                  <a:gd name="T4" fmla="*/ 1 w 146"/>
                  <a:gd name="T5" fmla="*/ 25 h 104"/>
                  <a:gd name="T6" fmla="*/ 16 w 146"/>
                  <a:gd name="T7" fmla="*/ 25 h 104"/>
                  <a:gd name="T8" fmla="*/ 12 w 146"/>
                  <a:gd name="T9" fmla="*/ 31 h 104"/>
                  <a:gd name="T10" fmla="*/ 22 w 146"/>
                  <a:gd name="T11" fmla="*/ 35 h 104"/>
                  <a:gd name="T12" fmla="*/ 8 w 146"/>
                  <a:gd name="T13" fmla="*/ 34 h 104"/>
                  <a:gd name="T14" fmla="*/ 34 w 146"/>
                  <a:gd name="T15" fmla="*/ 45 h 104"/>
                  <a:gd name="T16" fmla="*/ 23 w 146"/>
                  <a:gd name="T17" fmla="*/ 49 h 104"/>
                  <a:gd name="T18" fmla="*/ 31 w 146"/>
                  <a:gd name="T19" fmla="*/ 57 h 104"/>
                  <a:gd name="T20" fmla="*/ 53 w 146"/>
                  <a:gd name="T21" fmla="*/ 52 h 104"/>
                  <a:gd name="T22" fmla="*/ 53 w 146"/>
                  <a:gd name="T23" fmla="*/ 42 h 104"/>
                  <a:gd name="T24" fmla="*/ 64 w 146"/>
                  <a:gd name="T25" fmla="*/ 38 h 104"/>
                  <a:gd name="T26" fmla="*/ 66 w 146"/>
                  <a:gd name="T27" fmla="*/ 50 h 104"/>
                  <a:gd name="T28" fmla="*/ 80 w 146"/>
                  <a:gd name="T29" fmla="*/ 42 h 104"/>
                  <a:gd name="T30" fmla="*/ 77 w 146"/>
                  <a:gd name="T31" fmla="*/ 50 h 104"/>
                  <a:gd name="T32" fmla="*/ 90 w 146"/>
                  <a:gd name="T33" fmla="*/ 50 h 104"/>
                  <a:gd name="T34" fmla="*/ 40 w 146"/>
                  <a:gd name="T35" fmla="*/ 62 h 104"/>
                  <a:gd name="T36" fmla="*/ 43 w 146"/>
                  <a:gd name="T37" fmla="*/ 71 h 104"/>
                  <a:gd name="T38" fmla="*/ 84 w 146"/>
                  <a:gd name="T39" fmla="*/ 64 h 104"/>
                  <a:gd name="T40" fmla="*/ 55 w 146"/>
                  <a:gd name="T41" fmla="*/ 73 h 104"/>
                  <a:gd name="T42" fmla="*/ 72 w 146"/>
                  <a:gd name="T43" fmla="*/ 78 h 104"/>
                  <a:gd name="T44" fmla="*/ 44 w 146"/>
                  <a:gd name="T45" fmla="*/ 82 h 104"/>
                  <a:gd name="T46" fmla="*/ 86 w 146"/>
                  <a:gd name="T47" fmla="*/ 103 h 104"/>
                  <a:gd name="T48" fmla="*/ 113 w 146"/>
                  <a:gd name="T49" fmla="*/ 50 h 104"/>
                  <a:gd name="T50" fmla="*/ 145 w 146"/>
                  <a:gd name="T51" fmla="*/ 37 h 104"/>
                  <a:gd name="T52" fmla="*/ 109 w 146"/>
                  <a:gd name="T53" fmla="*/ 28 h 104"/>
                  <a:gd name="T54" fmla="*/ 104 w 146"/>
                  <a:gd name="T55" fmla="*/ 15 h 104"/>
                  <a:gd name="T56" fmla="*/ 94 w 146"/>
                  <a:gd name="T57" fmla="*/ 23 h 104"/>
                  <a:gd name="T58" fmla="*/ 99 w 146"/>
                  <a:gd name="T59" fmla="*/ 10 h 104"/>
                  <a:gd name="T60" fmla="*/ 75 w 146"/>
                  <a:gd name="T61" fmla="*/ 0 h 104"/>
                  <a:gd name="T62" fmla="*/ 67 w 146"/>
                  <a:gd name="T63" fmla="*/ 10 h 104"/>
                  <a:gd name="T64" fmla="*/ 78 w 146"/>
                  <a:gd name="T65" fmla="*/ 35 h 104"/>
                  <a:gd name="T66" fmla="*/ 51 w 146"/>
                  <a:gd name="T67" fmla="*/ 10 h 104"/>
                  <a:gd name="T68" fmla="*/ 43 w 146"/>
                  <a:gd name="T69" fmla="*/ 15 h 104"/>
                  <a:gd name="T70" fmla="*/ 48 w 146"/>
                  <a:gd name="T71" fmla="*/ 28 h 104"/>
                  <a:gd name="T72" fmla="*/ 22 w 146"/>
                  <a:gd name="T73" fmla="*/ 16 h 104"/>
                  <a:gd name="T74" fmla="*/ 40 w 146"/>
                  <a:gd name="T75" fmla="*/ 9 h 104"/>
                  <a:gd name="T76" fmla="*/ 0 w 146"/>
                  <a:gd name="T77" fmla="*/ 13 h 104"/>
                  <a:gd name="T78" fmla="*/ 0 w 146"/>
                  <a:gd name="T79" fmla="*/ 13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6"/>
                  <a:gd name="T121" fmla="*/ 0 h 104"/>
                  <a:gd name="T122" fmla="*/ 146 w 146"/>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6" h="104">
                    <a:moveTo>
                      <a:pt x="0" y="13"/>
                    </a:moveTo>
                    <a:lnTo>
                      <a:pt x="0" y="13"/>
                    </a:lnTo>
                    <a:lnTo>
                      <a:pt x="1" y="25"/>
                    </a:lnTo>
                    <a:lnTo>
                      <a:pt x="16" y="25"/>
                    </a:lnTo>
                    <a:lnTo>
                      <a:pt x="12" y="31"/>
                    </a:lnTo>
                    <a:lnTo>
                      <a:pt x="22" y="35"/>
                    </a:lnTo>
                    <a:lnTo>
                      <a:pt x="8" y="34"/>
                    </a:lnTo>
                    <a:lnTo>
                      <a:pt x="34" y="45"/>
                    </a:lnTo>
                    <a:lnTo>
                      <a:pt x="23" y="49"/>
                    </a:lnTo>
                    <a:lnTo>
                      <a:pt x="31" y="57"/>
                    </a:lnTo>
                    <a:lnTo>
                      <a:pt x="53" y="52"/>
                    </a:lnTo>
                    <a:lnTo>
                      <a:pt x="53" y="42"/>
                    </a:lnTo>
                    <a:lnTo>
                      <a:pt x="64" y="38"/>
                    </a:lnTo>
                    <a:lnTo>
                      <a:pt x="66" y="50"/>
                    </a:lnTo>
                    <a:lnTo>
                      <a:pt x="80" y="42"/>
                    </a:lnTo>
                    <a:lnTo>
                      <a:pt x="77" y="50"/>
                    </a:lnTo>
                    <a:lnTo>
                      <a:pt x="90" y="50"/>
                    </a:lnTo>
                    <a:lnTo>
                      <a:pt x="40" y="62"/>
                    </a:lnTo>
                    <a:lnTo>
                      <a:pt x="43" y="71"/>
                    </a:lnTo>
                    <a:lnTo>
                      <a:pt x="84" y="64"/>
                    </a:lnTo>
                    <a:lnTo>
                      <a:pt x="55" y="73"/>
                    </a:lnTo>
                    <a:lnTo>
                      <a:pt x="72" y="78"/>
                    </a:lnTo>
                    <a:lnTo>
                      <a:pt x="44" y="82"/>
                    </a:lnTo>
                    <a:lnTo>
                      <a:pt x="86" y="103"/>
                    </a:lnTo>
                    <a:lnTo>
                      <a:pt x="113" y="50"/>
                    </a:lnTo>
                    <a:lnTo>
                      <a:pt x="145" y="37"/>
                    </a:lnTo>
                    <a:lnTo>
                      <a:pt x="109" y="28"/>
                    </a:lnTo>
                    <a:lnTo>
                      <a:pt x="104" y="15"/>
                    </a:lnTo>
                    <a:lnTo>
                      <a:pt x="94" y="23"/>
                    </a:lnTo>
                    <a:lnTo>
                      <a:pt x="99" y="10"/>
                    </a:lnTo>
                    <a:lnTo>
                      <a:pt x="75" y="0"/>
                    </a:lnTo>
                    <a:lnTo>
                      <a:pt x="67" y="10"/>
                    </a:lnTo>
                    <a:lnTo>
                      <a:pt x="78" y="35"/>
                    </a:lnTo>
                    <a:lnTo>
                      <a:pt x="51" y="10"/>
                    </a:lnTo>
                    <a:lnTo>
                      <a:pt x="43" y="15"/>
                    </a:lnTo>
                    <a:lnTo>
                      <a:pt x="48" y="28"/>
                    </a:lnTo>
                    <a:lnTo>
                      <a:pt x="22" y="16"/>
                    </a:lnTo>
                    <a:lnTo>
                      <a:pt x="40" y="9"/>
                    </a:lnTo>
                    <a:lnTo>
                      <a:pt x="0" y="1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5" name="Freeform 244"/>
              <p:cNvSpPr>
                <a:spLocks/>
              </p:cNvSpPr>
              <p:nvPr/>
            </p:nvSpPr>
            <p:spPr bwMode="auto">
              <a:xfrm>
                <a:off x="3320" y="1992"/>
                <a:ext cx="132" cy="44"/>
              </a:xfrm>
              <a:custGeom>
                <a:avLst/>
                <a:gdLst>
                  <a:gd name="T0" fmla="*/ 0 w 132"/>
                  <a:gd name="T1" fmla="*/ 11 h 44"/>
                  <a:gd name="T2" fmla="*/ 0 w 132"/>
                  <a:gd name="T3" fmla="*/ 11 h 44"/>
                  <a:gd name="T4" fmla="*/ 19 w 132"/>
                  <a:gd name="T5" fmla="*/ 15 h 44"/>
                  <a:gd name="T6" fmla="*/ 7 w 132"/>
                  <a:gd name="T7" fmla="*/ 20 h 44"/>
                  <a:gd name="T8" fmla="*/ 12 w 132"/>
                  <a:gd name="T9" fmla="*/ 24 h 44"/>
                  <a:gd name="T10" fmla="*/ 60 w 132"/>
                  <a:gd name="T11" fmla="*/ 23 h 44"/>
                  <a:gd name="T12" fmla="*/ 30 w 132"/>
                  <a:gd name="T13" fmla="*/ 29 h 44"/>
                  <a:gd name="T14" fmla="*/ 78 w 132"/>
                  <a:gd name="T15" fmla="*/ 43 h 44"/>
                  <a:gd name="T16" fmla="*/ 110 w 132"/>
                  <a:gd name="T17" fmla="*/ 35 h 44"/>
                  <a:gd name="T18" fmla="*/ 131 w 132"/>
                  <a:gd name="T19" fmla="*/ 20 h 44"/>
                  <a:gd name="T20" fmla="*/ 125 w 132"/>
                  <a:gd name="T21" fmla="*/ 12 h 44"/>
                  <a:gd name="T22" fmla="*/ 94 w 132"/>
                  <a:gd name="T23" fmla="*/ 13 h 44"/>
                  <a:gd name="T24" fmla="*/ 99 w 132"/>
                  <a:gd name="T25" fmla="*/ 5 h 44"/>
                  <a:gd name="T26" fmla="*/ 74 w 132"/>
                  <a:gd name="T27" fmla="*/ 13 h 44"/>
                  <a:gd name="T28" fmla="*/ 71 w 132"/>
                  <a:gd name="T29" fmla="*/ 0 h 44"/>
                  <a:gd name="T30" fmla="*/ 65 w 132"/>
                  <a:gd name="T31" fmla="*/ 17 h 44"/>
                  <a:gd name="T32" fmla="*/ 30 w 132"/>
                  <a:gd name="T33" fmla="*/ 0 h 44"/>
                  <a:gd name="T34" fmla="*/ 31 w 132"/>
                  <a:gd name="T35" fmla="*/ 10 h 44"/>
                  <a:gd name="T36" fmla="*/ 20 w 132"/>
                  <a:gd name="T37" fmla="*/ 5 h 44"/>
                  <a:gd name="T38" fmla="*/ 25 w 132"/>
                  <a:gd name="T39" fmla="*/ 15 h 44"/>
                  <a:gd name="T40" fmla="*/ 0 w 132"/>
                  <a:gd name="T41" fmla="*/ 11 h 44"/>
                  <a:gd name="T42" fmla="*/ 0 w 132"/>
                  <a:gd name="T43" fmla="*/ 1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44"/>
                  <a:gd name="T68" fmla="*/ 132 w 13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44">
                    <a:moveTo>
                      <a:pt x="0" y="11"/>
                    </a:moveTo>
                    <a:lnTo>
                      <a:pt x="0" y="11"/>
                    </a:lnTo>
                    <a:lnTo>
                      <a:pt x="19" y="15"/>
                    </a:lnTo>
                    <a:lnTo>
                      <a:pt x="7" y="20"/>
                    </a:lnTo>
                    <a:lnTo>
                      <a:pt x="12" y="24"/>
                    </a:lnTo>
                    <a:lnTo>
                      <a:pt x="60" y="23"/>
                    </a:lnTo>
                    <a:lnTo>
                      <a:pt x="30" y="29"/>
                    </a:lnTo>
                    <a:lnTo>
                      <a:pt x="78" y="43"/>
                    </a:lnTo>
                    <a:lnTo>
                      <a:pt x="110" y="35"/>
                    </a:lnTo>
                    <a:lnTo>
                      <a:pt x="131" y="20"/>
                    </a:lnTo>
                    <a:lnTo>
                      <a:pt x="125" y="12"/>
                    </a:lnTo>
                    <a:lnTo>
                      <a:pt x="94" y="13"/>
                    </a:lnTo>
                    <a:lnTo>
                      <a:pt x="99" y="5"/>
                    </a:lnTo>
                    <a:lnTo>
                      <a:pt x="74" y="13"/>
                    </a:lnTo>
                    <a:lnTo>
                      <a:pt x="71" y="0"/>
                    </a:lnTo>
                    <a:lnTo>
                      <a:pt x="65" y="17"/>
                    </a:lnTo>
                    <a:lnTo>
                      <a:pt x="30" y="0"/>
                    </a:lnTo>
                    <a:lnTo>
                      <a:pt x="31" y="10"/>
                    </a:lnTo>
                    <a:lnTo>
                      <a:pt x="20" y="5"/>
                    </a:lnTo>
                    <a:lnTo>
                      <a:pt x="25" y="15"/>
                    </a:lnTo>
                    <a:lnTo>
                      <a:pt x="0" y="1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6" name="Freeform 245"/>
              <p:cNvSpPr>
                <a:spLocks/>
              </p:cNvSpPr>
              <p:nvPr/>
            </p:nvSpPr>
            <p:spPr bwMode="auto">
              <a:xfrm>
                <a:off x="3365" y="2062"/>
                <a:ext cx="57" cy="29"/>
              </a:xfrm>
              <a:custGeom>
                <a:avLst/>
                <a:gdLst>
                  <a:gd name="T0" fmla="*/ 0 w 57"/>
                  <a:gd name="T1" fmla="*/ 22 h 29"/>
                  <a:gd name="T2" fmla="*/ 0 w 57"/>
                  <a:gd name="T3" fmla="*/ 22 h 29"/>
                  <a:gd name="T4" fmla="*/ 5 w 57"/>
                  <a:gd name="T5" fmla="*/ 8 h 29"/>
                  <a:gd name="T6" fmla="*/ 28 w 57"/>
                  <a:gd name="T7" fmla="*/ 0 h 29"/>
                  <a:gd name="T8" fmla="*/ 32 w 57"/>
                  <a:gd name="T9" fmla="*/ 8 h 29"/>
                  <a:gd name="T10" fmla="*/ 56 w 57"/>
                  <a:gd name="T11" fmla="*/ 14 h 29"/>
                  <a:gd name="T12" fmla="*/ 22 w 57"/>
                  <a:gd name="T13" fmla="*/ 28 h 29"/>
                  <a:gd name="T14" fmla="*/ 28 w 57"/>
                  <a:gd name="T15" fmla="*/ 21 h 29"/>
                  <a:gd name="T16" fmla="*/ 0 w 57"/>
                  <a:gd name="T17" fmla="*/ 22 h 29"/>
                  <a:gd name="T18" fmla="*/ 0 w 57"/>
                  <a:gd name="T19" fmla="*/ 2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9"/>
                  <a:gd name="T32" fmla="*/ 57 w 5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9">
                    <a:moveTo>
                      <a:pt x="0" y="22"/>
                    </a:moveTo>
                    <a:lnTo>
                      <a:pt x="0" y="22"/>
                    </a:lnTo>
                    <a:lnTo>
                      <a:pt x="5" y="8"/>
                    </a:lnTo>
                    <a:lnTo>
                      <a:pt x="28" y="0"/>
                    </a:lnTo>
                    <a:lnTo>
                      <a:pt x="32" y="8"/>
                    </a:lnTo>
                    <a:lnTo>
                      <a:pt x="56" y="14"/>
                    </a:lnTo>
                    <a:lnTo>
                      <a:pt x="22" y="28"/>
                    </a:lnTo>
                    <a:lnTo>
                      <a:pt x="28" y="21"/>
                    </a:lnTo>
                    <a:lnTo>
                      <a:pt x="0" y="22"/>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69" name="Freeform 68"/>
            <p:cNvSpPr>
              <a:spLocks/>
            </p:cNvSpPr>
            <p:nvPr/>
          </p:nvSpPr>
          <p:spPr bwMode="auto">
            <a:xfrm>
              <a:off x="7030712" y="4139613"/>
              <a:ext cx="172153" cy="337058"/>
            </a:xfrm>
            <a:custGeom>
              <a:avLst/>
              <a:gdLst>
                <a:gd name="T0" fmla="*/ 0 w 109"/>
                <a:gd name="T1" fmla="*/ 56982790 h 209"/>
                <a:gd name="T2" fmla="*/ 0 w 109"/>
                <a:gd name="T3" fmla="*/ 56982790 h 209"/>
                <a:gd name="T4" fmla="*/ 10982123 w 109"/>
                <a:gd name="T5" fmla="*/ 29354730 h 209"/>
                <a:gd name="T6" fmla="*/ 56477515 w 109"/>
                <a:gd name="T7" fmla="*/ 0 h 209"/>
                <a:gd name="T8" fmla="*/ 76872341 w 109"/>
                <a:gd name="T9" fmla="*/ 27628059 h 209"/>
                <a:gd name="T10" fmla="*/ 70597203 w 109"/>
                <a:gd name="T11" fmla="*/ 75977484 h 209"/>
                <a:gd name="T12" fmla="*/ 125505307 w 109"/>
                <a:gd name="T13" fmla="*/ 55256119 h 209"/>
                <a:gd name="T14" fmla="*/ 149037702 w 109"/>
                <a:gd name="T15" fmla="*/ 75977484 h 209"/>
                <a:gd name="T16" fmla="*/ 169431313 w 109"/>
                <a:gd name="T17" fmla="*/ 124325605 h 209"/>
                <a:gd name="T18" fmla="*/ 161587978 w 109"/>
                <a:gd name="T19" fmla="*/ 153680325 h 209"/>
                <a:gd name="T20" fmla="*/ 120798327 w 109"/>
                <a:gd name="T21" fmla="*/ 151953654 h 209"/>
                <a:gd name="T22" fmla="*/ 105110482 w 109"/>
                <a:gd name="T23" fmla="*/ 165768336 h 209"/>
                <a:gd name="T24" fmla="*/ 112955031 w 109"/>
                <a:gd name="T25" fmla="*/ 215843148 h 209"/>
                <a:gd name="T26" fmla="*/ 58045674 w 109"/>
                <a:gd name="T27" fmla="*/ 172675061 h 209"/>
                <a:gd name="T28" fmla="*/ 34514522 w 109"/>
                <a:gd name="T29" fmla="*/ 250377881 h 209"/>
                <a:gd name="T30" fmla="*/ 61183243 w 109"/>
                <a:gd name="T31" fmla="*/ 319448661 h 209"/>
                <a:gd name="T32" fmla="*/ 98835344 w 109"/>
                <a:gd name="T33" fmla="*/ 345348807 h 209"/>
                <a:gd name="T34" fmla="*/ 78440499 w 109"/>
                <a:gd name="T35" fmla="*/ 359163489 h 209"/>
                <a:gd name="T36" fmla="*/ 73734772 w 109"/>
                <a:gd name="T37" fmla="*/ 336715370 h 209"/>
                <a:gd name="T38" fmla="*/ 58045674 w 109"/>
                <a:gd name="T39" fmla="*/ 336715370 h 209"/>
                <a:gd name="T40" fmla="*/ 15687850 w 109"/>
                <a:gd name="T41" fmla="*/ 298727295 h 209"/>
                <a:gd name="T42" fmla="*/ 23532404 w 109"/>
                <a:gd name="T43" fmla="*/ 252104552 h 209"/>
                <a:gd name="T44" fmla="*/ 45495397 w 109"/>
                <a:gd name="T45" fmla="*/ 210663135 h 209"/>
                <a:gd name="T46" fmla="*/ 15687850 w 109"/>
                <a:gd name="T47" fmla="*/ 141593628 h 209"/>
                <a:gd name="T48" fmla="*/ 25100562 w 109"/>
                <a:gd name="T49" fmla="*/ 110512237 h 209"/>
                <a:gd name="T50" fmla="*/ 0 w 109"/>
                <a:gd name="T51" fmla="*/ 56982790 h 209"/>
                <a:gd name="T52" fmla="*/ 0 w 109"/>
                <a:gd name="T53" fmla="*/ 56982790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9"/>
                <a:gd name="T82" fmla="*/ 0 h 209"/>
                <a:gd name="T83" fmla="*/ 109 w 109"/>
                <a:gd name="T84" fmla="*/ 209 h 2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9" h="209">
                  <a:moveTo>
                    <a:pt x="0" y="33"/>
                  </a:moveTo>
                  <a:lnTo>
                    <a:pt x="0" y="33"/>
                  </a:lnTo>
                  <a:lnTo>
                    <a:pt x="7" y="17"/>
                  </a:lnTo>
                  <a:lnTo>
                    <a:pt x="36" y="0"/>
                  </a:lnTo>
                  <a:lnTo>
                    <a:pt x="49" y="16"/>
                  </a:lnTo>
                  <a:lnTo>
                    <a:pt x="45" y="44"/>
                  </a:lnTo>
                  <a:lnTo>
                    <a:pt x="80" y="32"/>
                  </a:lnTo>
                  <a:lnTo>
                    <a:pt x="95" y="44"/>
                  </a:lnTo>
                  <a:lnTo>
                    <a:pt x="108" y="72"/>
                  </a:lnTo>
                  <a:lnTo>
                    <a:pt x="103" y="89"/>
                  </a:lnTo>
                  <a:lnTo>
                    <a:pt x="77" y="88"/>
                  </a:lnTo>
                  <a:lnTo>
                    <a:pt x="67" y="96"/>
                  </a:lnTo>
                  <a:lnTo>
                    <a:pt x="72" y="125"/>
                  </a:lnTo>
                  <a:lnTo>
                    <a:pt x="37" y="100"/>
                  </a:lnTo>
                  <a:lnTo>
                    <a:pt x="22" y="145"/>
                  </a:lnTo>
                  <a:lnTo>
                    <a:pt x="39" y="185"/>
                  </a:lnTo>
                  <a:lnTo>
                    <a:pt x="63" y="200"/>
                  </a:lnTo>
                  <a:lnTo>
                    <a:pt x="50" y="208"/>
                  </a:lnTo>
                  <a:lnTo>
                    <a:pt x="47" y="195"/>
                  </a:lnTo>
                  <a:lnTo>
                    <a:pt x="37" y="195"/>
                  </a:lnTo>
                  <a:lnTo>
                    <a:pt x="10" y="173"/>
                  </a:lnTo>
                  <a:lnTo>
                    <a:pt x="15" y="146"/>
                  </a:lnTo>
                  <a:lnTo>
                    <a:pt x="29" y="122"/>
                  </a:lnTo>
                  <a:lnTo>
                    <a:pt x="10" y="82"/>
                  </a:lnTo>
                  <a:lnTo>
                    <a:pt x="16" y="64"/>
                  </a:lnTo>
                  <a:lnTo>
                    <a:pt x="0" y="3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0" name="Freeform 69"/>
            <p:cNvSpPr>
              <a:spLocks/>
            </p:cNvSpPr>
            <p:nvPr/>
          </p:nvSpPr>
          <p:spPr bwMode="auto">
            <a:xfrm>
              <a:off x="5499348" y="3623313"/>
              <a:ext cx="398355" cy="157811"/>
            </a:xfrm>
            <a:custGeom>
              <a:avLst/>
              <a:gdLst>
                <a:gd name="T0" fmla="*/ 0 w 252"/>
                <a:gd name="T1" fmla="*/ 55671680 h 99"/>
                <a:gd name="T2" fmla="*/ 0 w 252"/>
                <a:gd name="T3" fmla="*/ 55671680 h 99"/>
                <a:gd name="T4" fmla="*/ 17287462 w 252"/>
                <a:gd name="T5" fmla="*/ 97848223 h 99"/>
                <a:gd name="T6" fmla="*/ 1572043 w 252"/>
                <a:gd name="T7" fmla="*/ 102908575 h 99"/>
                <a:gd name="T8" fmla="*/ 17287462 w 252"/>
                <a:gd name="T9" fmla="*/ 109657442 h 99"/>
                <a:gd name="T10" fmla="*/ 23573131 w 252"/>
                <a:gd name="T11" fmla="*/ 136650313 h 99"/>
                <a:gd name="T12" fmla="*/ 45575473 w 252"/>
                <a:gd name="T13" fmla="*/ 133275879 h 99"/>
                <a:gd name="T14" fmla="*/ 23573131 w 252"/>
                <a:gd name="T15" fmla="*/ 145085098 h 99"/>
                <a:gd name="T16" fmla="*/ 48718305 w 252"/>
                <a:gd name="T17" fmla="*/ 140023447 h 99"/>
                <a:gd name="T18" fmla="*/ 75435513 w 252"/>
                <a:gd name="T19" fmla="*/ 156894316 h 99"/>
                <a:gd name="T20" fmla="*/ 100580697 w 252"/>
                <a:gd name="T21" fmla="*/ 138336230 h 99"/>
                <a:gd name="T22" fmla="*/ 139869232 w 252"/>
                <a:gd name="T23" fmla="*/ 161954668 h 99"/>
                <a:gd name="T24" fmla="*/ 207447058 w 252"/>
                <a:gd name="T25" fmla="*/ 138336230 h 99"/>
                <a:gd name="T26" fmla="*/ 205876268 w 252"/>
                <a:gd name="T27" fmla="*/ 165329101 h 99"/>
                <a:gd name="T28" fmla="*/ 218448850 w 252"/>
                <a:gd name="T29" fmla="*/ 138336230 h 99"/>
                <a:gd name="T30" fmla="*/ 347317583 w 252"/>
                <a:gd name="T31" fmla="*/ 133275879 h 99"/>
                <a:gd name="T32" fmla="*/ 394463826 w 252"/>
                <a:gd name="T33" fmla="*/ 129901445 h 99"/>
                <a:gd name="T34" fmla="*/ 380320454 w 252"/>
                <a:gd name="T35" fmla="*/ 72542549 h 99"/>
                <a:gd name="T36" fmla="*/ 391320994 w 252"/>
                <a:gd name="T37" fmla="*/ 60733330 h 99"/>
                <a:gd name="T38" fmla="*/ 350460415 w 252"/>
                <a:gd name="T39" fmla="*/ 11809224 h 99"/>
                <a:gd name="T40" fmla="*/ 323743129 w 252"/>
                <a:gd name="T41" fmla="*/ 11809224 h 99"/>
                <a:gd name="T42" fmla="*/ 253022511 w 252"/>
                <a:gd name="T43" fmla="*/ 32053232 h 99"/>
                <a:gd name="T44" fmla="*/ 190159600 w 252"/>
                <a:gd name="T45" fmla="*/ 0 h 99"/>
                <a:gd name="T46" fmla="*/ 150871025 w 252"/>
                <a:gd name="T47" fmla="*/ 1687217 h 99"/>
                <a:gd name="T48" fmla="*/ 102152740 w 252"/>
                <a:gd name="T49" fmla="*/ 30366016 h 99"/>
                <a:gd name="T50" fmla="*/ 61290888 w 252"/>
                <a:gd name="T51" fmla="*/ 21931231 h 99"/>
                <a:gd name="T52" fmla="*/ 73863470 w 252"/>
                <a:gd name="T53" fmla="*/ 37114883 h 99"/>
                <a:gd name="T54" fmla="*/ 0 w 252"/>
                <a:gd name="T55" fmla="*/ 55671680 h 99"/>
                <a:gd name="T56" fmla="*/ 0 w 252"/>
                <a:gd name="T57" fmla="*/ 5567168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2"/>
                <a:gd name="T88" fmla="*/ 0 h 99"/>
                <a:gd name="T89" fmla="*/ 252 w 25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2" h="99">
                  <a:moveTo>
                    <a:pt x="0" y="33"/>
                  </a:moveTo>
                  <a:lnTo>
                    <a:pt x="0" y="33"/>
                  </a:lnTo>
                  <a:lnTo>
                    <a:pt x="11" y="58"/>
                  </a:lnTo>
                  <a:lnTo>
                    <a:pt x="1" y="61"/>
                  </a:lnTo>
                  <a:lnTo>
                    <a:pt x="11" y="65"/>
                  </a:lnTo>
                  <a:lnTo>
                    <a:pt x="15" y="81"/>
                  </a:lnTo>
                  <a:lnTo>
                    <a:pt x="29" y="79"/>
                  </a:lnTo>
                  <a:lnTo>
                    <a:pt x="15" y="86"/>
                  </a:lnTo>
                  <a:lnTo>
                    <a:pt x="31" y="83"/>
                  </a:lnTo>
                  <a:lnTo>
                    <a:pt x="48" y="93"/>
                  </a:lnTo>
                  <a:lnTo>
                    <a:pt x="64" y="82"/>
                  </a:lnTo>
                  <a:lnTo>
                    <a:pt x="89" y="96"/>
                  </a:lnTo>
                  <a:lnTo>
                    <a:pt x="132" y="82"/>
                  </a:lnTo>
                  <a:lnTo>
                    <a:pt x="131" y="98"/>
                  </a:lnTo>
                  <a:lnTo>
                    <a:pt x="139" y="82"/>
                  </a:lnTo>
                  <a:lnTo>
                    <a:pt x="221" y="79"/>
                  </a:lnTo>
                  <a:lnTo>
                    <a:pt x="251" y="77"/>
                  </a:lnTo>
                  <a:lnTo>
                    <a:pt x="242" y="43"/>
                  </a:lnTo>
                  <a:lnTo>
                    <a:pt x="249" y="36"/>
                  </a:lnTo>
                  <a:lnTo>
                    <a:pt x="223" y="7"/>
                  </a:lnTo>
                  <a:lnTo>
                    <a:pt x="206" y="7"/>
                  </a:lnTo>
                  <a:lnTo>
                    <a:pt x="161" y="19"/>
                  </a:lnTo>
                  <a:lnTo>
                    <a:pt x="121" y="0"/>
                  </a:lnTo>
                  <a:lnTo>
                    <a:pt x="96" y="1"/>
                  </a:lnTo>
                  <a:lnTo>
                    <a:pt x="65" y="18"/>
                  </a:lnTo>
                  <a:lnTo>
                    <a:pt x="39" y="13"/>
                  </a:lnTo>
                  <a:lnTo>
                    <a:pt x="47" y="22"/>
                  </a:lnTo>
                  <a:lnTo>
                    <a:pt x="0" y="3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1" name="Freeform 70"/>
            <p:cNvSpPr>
              <a:spLocks/>
            </p:cNvSpPr>
            <p:nvPr/>
          </p:nvSpPr>
          <p:spPr bwMode="auto">
            <a:xfrm>
              <a:off x="1331640" y="2701763"/>
              <a:ext cx="638569" cy="566957"/>
            </a:xfrm>
            <a:custGeom>
              <a:avLst/>
              <a:gdLst>
                <a:gd name="T0" fmla="*/ 0 w 408"/>
                <a:gd name="T1" fmla="*/ 228607924 h 355"/>
                <a:gd name="T2" fmla="*/ 24649159 w 408"/>
                <a:gd name="T3" fmla="*/ 243848794 h 355"/>
                <a:gd name="T4" fmla="*/ 103220134 w 408"/>
                <a:gd name="T5" fmla="*/ 264168652 h 355"/>
                <a:gd name="T6" fmla="*/ 152519673 w 408"/>
                <a:gd name="T7" fmla="*/ 260782660 h 355"/>
                <a:gd name="T8" fmla="*/ 146357076 w 408"/>
                <a:gd name="T9" fmla="*/ 304810972 h 355"/>
                <a:gd name="T10" fmla="*/ 38514693 w 408"/>
                <a:gd name="T11" fmla="*/ 379319803 h 355"/>
                <a:gd name="T12" fmla="*/ 43136961 w 408"/>
                <a:gd name="T13" fmla="*/ 382707097 h 355"/>
                <a:gd name="T14" fmla="*/ 90894939 w 408"/>
                <a:gd name="T15" fmla="*/ 401333959 h 355"/>
                <a:gd name="T16" fmla="*/ 87814261 w 408"/>
                <a:gd name="T17" fmla="*/ 440281982 h 355"/>
                <a:gd name="T18" fmla="*/ 137113800 w 408"/>
                <a:gd name="T19" fmla="*/ 401333959 h 355"/>
                <a:gd name="T20" fmla="*/ 134031881 w 408"/>
                <a:gd name="T21" fmla="*/ 460603141 h 355"/>
                <a:gd name="T22" fmla="*/ 164843666 w 408"/>
                <a:gd name="T23" fmla="*/ 453829855 h 355"/>
                <a:gd name="T24" fmla="*/ 198737332 w 408"/>
                <a:gd name="T25" fmla="*/ 465683431 h 355"/>
                <a:gd name="T26" fmla="*/ 237252015 w 408"/>
                <a:gd name="T27" fmla="*/ 462296138 h 355"/>
                <a:gd name="T28" fmla="*/ 164843666 w 408"/>
                <a:gd name="T29" fmla="*/ 552045758 h 355"/>
                <a:gd name="T30" fmla="*/ 124788605 w 408"/>
                <a:gd name="T31" fmla="*/ 568979624 h 355"/>
                <a:gd name="T32" fmla="*/ 134031881 w 408"/>
                <a:gd name="T33" fmla="*/ 577447208 h 355"/>
                <a:gd name="T34" fmla="*/ 197196993 w 408"/>
                <a:gd name="T35" fmla="*/ 558819044 h 355"/>
                <a:gd name="T36" fmla="*/ 212602866 w 408"/>
                <a:gd name="T37" fmla="*/ 546965468 h 355"/>
                <a:gd name="T38" fmla="*/ 306578444 w 408"/>
                <a:gd name="T39" fmla="*/ 469069424 h 355"/>
                <a:gd name="T40" fmla="*/ 360500319 w 408"/>
                <a:gd name="T41" fmla="*/ 384400093 h 355"/>
                <a:gd name="T42" fmla="*/ 363580997 w 408"/>
                <a:gd name="T43" fmla="*/ 384400093 h 355"/>
                <a:gd name="T44" fmla="*/ 375906192 w 408"/>
                <a:gd name="T45" fmla="*/ 392867677 h 355"/>
                <a:gd name="T46" fmla="*/ 348175124 w 408"/>
                <a:gd name="T47" fmla="*/ 404721253 h 355"/>
                <a:gd name="T48" fmla="*/ 357418400 w 408"/>
                <a:gd name="T49" fmla="*/ 436895989 h 355"/>
                <a:gd name="T50" fmla="*/ 406717939 w 408"/>
                <a:gd name="T51" fmla="*/ 430121402 h 355"/>
                <a:gd name="T52" fmla="*/ 406717939 w 408"/>
                <a:gd name="T53" fmla="*/ 403026956 h 355"/>
                <a:gd name="T54" fmla="*/ 419043134 w 408"/>
                <a:gd name="T55" fmla="*/ 399640963 h 355"/>
                <a:gd name="T56" fmla="*/ 445232622 w 408"/>
                <a:gd name="T57" fmla="*/ 406414249 h 355"/>
                <a:gd name="T58" fmla="*/ 582346383 w 408"/>
                <a:gd name="T59" fmla="*/ 440281982 h 355"/>
                <a:gd name="T60" fmla="*/ 606995532 w 408"/>
                <a:gd name="T61" fmla="*/ 433508695 h 355"/>
                <a:gd name="T62" fmla="*/ 616238808 w 408"/>
                <a:gd name="T63" fmla="*/ 460603141 h 355"/>
                <a:gd name="T64" fmla="*/ 606995532 w 408"/>
                <a:gd name="T65" fmla="*/ 421655119 h 355"/>
                <a:gd name="T66" fmla="*/ 566940510 w 408"/>
                <a:gd name="T67" fmla="*/ 67735485 h 355"/>
                <a:gd name="T68" fmla="*/ 332769251 w 408"/>
                <a:gd name="T69" fmla="*/ 22014166 h 355"/>
                <a:gd name="T70" fmla="*/ 264983083 w 408"/>
                <a:gd name="T71" fmla="*/ 25401460 h 355"/>
                <a:gd name="T72" fmla="*/ 263442744 w 408"/>
                <a:gd name="T73" fmla="*/ 8467586 h 355"/>
                <a:gd name="T74" fmla="*/ 212602866 w 408"/>
                <a:gd name="T75" fmla="*/ 22014166 h 355"/>
                <a:gd name="T76" fmla="*/ 171006263 w 408"/>
                <a:gd name="T77" fmla="*/ 45721329 h 355"/>
                <a:gd name="T78" fmla="*/ 127869283 w 408"/>
                <a:gd name="T79" fmla="*/ 44028332 h 355"/>
                <a:gd name="T80" fmla="*/ 117085668 w 408"/>
                <a:gd name="T81" fmla="*/ 55881908 h 355"/>
                <a:gd name="T82" fmla="*/ 38514693 w 408"/>
                <a:gd name="T83" fmla="*/ 103297535 h 355"/>
                <a:gd name="T84" fmla="*/ 24649159 w 408"/>
                <a:gd name="T85" fmla="*/ 121924397 h 355"/>
                <a:gd name="T86" fmla="*/ 180249539 w 408"/>
                <a:gd name="T87" fmla="*/ 194740192 h 355"/>
                <a:gd name="T88" fmla="*/ 127869283 w 408"/>
                <a:gd name="T89" fmla="*/ 203206474 h 355"/>
                <a:gd name="T90" fmla="*/ 130951202 w 408"/>
                <a:gd name="T91" fmla="*/ 213367054 h 355"/>
                <a:gd name="T92" fmla="*/ 90894939 w 408"/>
                <a:gd name="T93" fmla="*/ 189659902 h 355"/>
                <a:gd name="T94" fmla="*/ 0 w 408"/>
                <a:gd name="T95" fmla="*/ 228607924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8"/>
                <a:gd name="T145" fmla="*/ 0 h 355"/>
                <a:gd name="T146" fmla="*/ 408 w 408"/>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8" h="355">
                  <a:moveTo>
                    <a:pt x="0" y="135"/>
                  </a:moveTo>
                  <a:lnTo>
                    <a:pt x="0" y="135"/>
                  </a:lnTo>
                  <a:lnTo>
                    <a:pt x="26" y="142"/>
                  </a:lnTo>
                  <a:lnTo>
                    <a:pt x="16" y="144"/>
                  </a:lnTo>
                  <a:lnTo>
                    <a:pt x="27" y="157"/>
                  </a:lnTo>
                  <a:lnTo>
                    <a:pt x="67" y="156"/>
                  </a:lnTo>
                  <a:lnTo>
                    <a:pt x="73" y="165"/>
                  </a:lnTo>
                  <a:lnTo>
                    <a:pt x="99" y="154"/>
                  </a:lnTo>
                  <a:lnTo>
                    <a:pt x="90" y="159"/>
                  </a:lnTo>
                  <a:lnTo>
                    <a:pt x="95" y="180"/>
                  </a:lnTo>
                  <a:lnTo>
                    <a:pt x="40" y="201"/>
                  </a:lnTo>
                  <a:lnTo>
                    <a:pt x="25" y="224"/>
                  </a:lnTo>
                  <a:lnTo>
                    <a:pt x="38" y="220"/>
                  </a:lnTo>
                  <a:lnTo>
                    <a:pt x="28" y="226"/>
                  </a:lnTo>
                  <a:lnTo>
                    <a:pt x="38" y="234"/>
                  </a:lnTo>
                  <a:lnTo>
                    <a:pt x="59" y="237"/>
                  </a:lnTo>
                  <a:lnTo>
                    <a:pt x="47" y="249"/>
                  </a:lnTo>
                  <a:lnTo>
                    <a:pt x="57" y="260"/>
                  </a:lnTo>
                  <a:lnTo>
                    <a:pt x="67" y="261"/>
                  </a:lnTo>
                  <a:lnTo>
                    <a:pt x="89" y="237"/>
                  </a:lnTo>
                  <a:lnTo>
                    <a:pt x="76" y="249"/>
                  </a:lnTo>
                  <a:lnTo>
                    <a:pt x="87" y="272"/>
                  </a:lnTo>
                  <a:lnTo>
                    <a:pt x="81" y="282"/>
                  </a:lnTo>
                  <a:lnTo>
                    <a:pt x="107" y="268"/>
                  </a:lnTo>
                  <a:lnTo>
                    <a:pt x="124" y="285"/>
                  </a:lnTo>
                  <a:lnTo>
                    <a:pt x="129" y="275"/>
                  </a:lnTo>
                  <a:lnTo>
                    <a:pt x="135" y="282"/>
                  </a:lnTo>
                  <a:lnTo>
                    <a:pt x="154" y="273"/>
                  </a:lnTo>
                  <a:lnTo>
                    <a:pt x="127" y="317"/>
                  </a:lnTo>
                  <a:lnTo>
                    <a:pt x="107" y="326"/>
                  </a:lnTo>
                  <a:lnTo>
                    <a:pt x="107" y="335"/>
                  </a:lnTo>
                  <a:lnTo>
                    <a:pt x="81" y="336"/>
                  </a:lnTo>
                  <a:lnTo>
                    <a:pt x="63" y="354"/>
                  </a:lnTo>
                  <a:lnTo>
                    <a:pt x="87" y="341"/>
                  </a:lnTo>
                  <a:lnTo>
                    <a:pt x="113" y="341"/>
                  </a:lnTo>
                  <a:lnTo>
                    <a:pt x="128" y="330"/>
                  </a:lnTo>
                  <a:lnTo>
                    <a:pt x="121" y="321"/>
                  </a:lnTo>
                  <a:lnTo>
                    <a:pt x="138" y="323"/>
                  </a:lnTo>
                  <a:lnTo>
                    <a:pt x="189" y="290"/>
                  </a:lnTo>
                  <a:lnTo>
                    <a:pt x="199" y="277"/>
                  </a:lnTo>
                  <a:lnTo>
                    <a:pt x="190" y="268"/>
                  </a:lnTo>
                  <a:lnTo>
                    <a:pt x="234" y="227"/>
                  </a:lnTo>
                  <a:lnTo>
                    <a:pt x="241" y="207"/>
                  </a:lnTo>
                  <a:lnTo>
                    <a:pt x="236" y="227"/>
                  </a:lnTo>
                  <a:lnTo>
                    <a:pt x="254" y="223"/>
                  </a:lnTo>
                  <a:lnTo>
                    <a:pt x="244" y="232"/>
                  </a:lnTo>
                  <a:lnTo>
                    <a:pt x="259" y="236"/>
                  </a:lnTo>
                  <a:lnTo>
                    <a:pt x="226" y="239"/>
                  </a:lnTo>
                  <a:lnTo>
                    <a:pt x="220" y="258"/>
                  </a:lnTo>
                  <a:lnTo>
                    <a:pt x="232" y="258"/>
                  </a:lnTo>
                  <a:lnTo>
                    <a:pt x="221" y="271"/>
                  </a:lnTo>
                  <a:lnTo>
                    <a:pt x="264" y="254"/>
                  </a:lnTo>
                  <a:lnTo>
                    <a:pt x="270" y="243"/>
                  </a:lnTo>
                  <a:lnTo>
                    <a:pt x="264" y="238"/>
                  </a:lnTo>
                  <a:lnTo>
                    <a:pt x="274" y="228"/>
                  </a:lnTo>
                  <a:lnTo>
                    <a:pt x="272" y="236"/>
                  </a:lnTo>
                  <a:lnTo>
                    <a:pt x="294" y="231"/>
                  </a:lnTo>
                  <a:lnTo>
                    <a:pt x="289" y="240"/>
                  </a:lnTo>
                  <a:lnTo>
                    <a:pt x="325" y="254"/>
                  </a:lnTo>
                  <a:lnTo>
                    <a:pt x="378" y="260"/>
                  </a:lnTo>
                  <a:lnTo>
                    <a:pt x="387" y="252"/>
                  </a:lnTo>
                  <a:lnTo>
                    <a:pt x="394" y="256"/>
                  </a:lnTo>
                  <a:lnTo>
                    <a:pt x="385" y="264"/>
                  </a:lnTo>
                  <a:lnTo>
                    <a:pt x="400" y="272"/>
                  </a:lnTo>
                  <a:lnTo>
                    <a:pt x="407" y="266"/>
                  </a:lnTo>
                  <a:lnTo>
                    <a:pt x="394" y="249"/>
                  </a:lnTo>
                  <a:lnTo>
                    <a:pt x="368" y="249"/>
                  </a:lnTo>
                  <a:lnTo>
                    <a:pt x="368" y="40"/>
                  </a:lnTo>
                  <a:lnTo>
                    <a:pt x="222" y="23"/>
                  </a:lnTo>
                  <a:lnTo>
                    <a:pt x="216" y="13"/>
                  </a:lnTo>
                  <a:lnTo>
                    <a:pt x="176" y="6"/>
                  </a:lnTo>
                  <a:lnTo>
                    <a:pt x="172" y="15"/>
                  </a:lnTo>
                  <a:lnTo>
                    <a:pt x="160" y="12"/>
                  </a:lnTo>
                  <a:lnTo>
                    <a:pt x="171" y="5"/>
                  </a:lnTo>
                  <a:lnTo>
                    <a:pt x="154" y="0"/>
                  </a:lnTo>
                  <a:lnTo>
                    <a:pt x="138" y="13"/>
                  </a:lnTo>
                  <a:lnTo>
                    <a:pt x="112" y="15"/>
                  </a:lnTo>
                  <a:lnTo>
                    <a:pt x="111" y="27"/>
                  </a:lnTo>
                  <a:lnTo>
                    <a:pt x="108" y="20"/>
                  </a:lnTo>
                  <a:lnTo>
                    <a:pt x="83" y="26"/>
                  </a:lnTo>
                  <a:lnTo>
                    <a:pt x="87" y="36"/>
                  </a:lnTo>
                  <a:lnTo>
                    <a:pt x="76" y="33"/>
                  </a:lnTo>
                  <a:lnTo>
                    <a:pt x="61" y="53"/>
                  </a:lnTo>
                  <a:lnTo>
                    <a:pt x="25" y="61"/>
                  </a:lnTo>
                  <a:lnTo>
                    <a:pt x="27" y="70"/>
                  </a:lnTo>
                  <a:lnTo>
                    <a:pt x="16" y="72"/>
                  </a:lnTo>
                  <a:lnTo>
                    <a:pt x="59" y="101"/>
                  </a:lnTo>
                  <a:lnTo>
                    <a:pt x="117" y="115"/>
                  </a:lnTo>
                  <a:lnTo>
                    <a:pt x="81" y="111"/>
                  </a:lnTo>
                  <a:lnTo>
                    <a:pt x="83" y="120"/>
                  </a:lnTo>
                  <a:lnTo>
                    <a:pt x="97" y="120"/>
                  </a:lnTo>
                  <a:lnTo>
                    <a:pt x="85" y="126"/>
                  </a:lnTo>
                  <a:lnTo>
                    <a:pt x="59" y="125"/>
                  </a:lnTo>
                  <a:lnTo>
                    <a:pt x="59" y="112"/>
                  </a:lnTo>
                  <a:lnTo>
                    <a:pt x="46" y="114"/>
                  </a:lnTo>
                  <a:lnTo>
                    <a:pt x="0" y="13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2" name="Freeform 71"/>
            <p:cNvSpPr>
              <a:spLocks/>
            </p:cNvSpPr>
            <p:nvPr/>
          </p:nvSpPr>
          <p:spPr bwMode="auto">
            <a:xfrm>
              <a:off x="1613892" y="3177150"/>
              <a:ext cx="56050" cy="35069"/>
            </a:xfrm>
            <a:custGeom>
              <a:avLst/>
              <a:gdLst>
                <a:gd name="T0" fmla="*/ 0 w 36"/>
                <a:gd name="T1" fmla="*/ 15183716 h 22"/>
                <a:gd name="T2" fmla="*/ 0 w 36"/>
                <a:gd name="T3" fmla="*/ 15183716 h 22"/>
                <a:gd name="T4" fmla="*/ 15245114 w 36"/>
                <a:gd name="T5" fmla="*/ 35427802 h 22"/>
                <a:gd name="T6" fmla="*/ 53358518 w 36"/>
                <a:gd name="T7" fmla="*/ 6747597 h 22"/>
                <a:gd name="T8" fmla="*/ 16769995 w 36"/>
                <a:gd name="T9" fmla="*/ 0 h 22"/>
                <a:gd name="T10" fmla="*/ 21343409 w 36"/>
                <a:gd name="T11" fmla="*/ 13496492 h 22"/>
                <a:gd name="T12" fmla="*/ 0 w 36"/>
                <a:gd name="T13" fmla="*/ 15183716 h 22"/>
                <a:gd name="T14" fmla="*/ 0 w 36"/>
                <a:gd name="T15" fmla="*/ 15183716 h 2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2"/>
                <a:gd name="T26" fmla="*/ 36 w 3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2">
                  <a:moveTo>
                    <a:pt x="0" y="9"/>
                  </a:moveTo>
                  <a:lnTo>
                    <a:pt x="0" y="9"/>
                  </a:lnTo>
                  <a:lnTo>
                    <a:pt x="10" y="21"/>
                  </a:lnTo>
                  <a:lnTo>
                    <a:pt x="35" y="4"/>
                  </a:lnTo>
                  <a:lnTo>
                    <a:pt x="11" y="0"/>
                  </a:lnTo>
                  <a:lnTo>
                    <a:pt x="14" y="8"/>
                  </a:lnTo>
                  <a:lnTo>
                    <a:pt x="0" y="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3" name="Freeform 72"/>
            <p:cNvSpPr>
              <a:spLocks/>
            </p:cNvSpPr>
            <p:nvPr/>
          </p:nvSpPr>
          <p:spPr bwMode="auto">
            <a:xfrm>
              <a:off x="1970208" y="3112857"/>
              <a:ext cx="176157" cy="159761"/>
            </a:xfrm>
            <a:custGeom>
              <a:avLst/>
              <a:gdLst>
                <a:gd name="T0" fmla="*/ 0 w 110"/>
                <a:gd name="T1" fmla="*/ 17289607 h 99"/>
                <a:gd name="T2" fmla="*/ 0 w 110"/>
                <a:gd name="T3" fmla="*/ 17289607 h 99"/>
                <a:gd name="T4" fmla="*/ 6451601 w 110"/>
                <a:gd name="T5" fmla="*/ 41495580 h 99"/>
                <a:gd name="T6" fmla="*/ 30645101 w 110"/>
                <a:gd name="T7" fmla="*/ 51868825 h 99"/>
                <a:gd name="T8" fmla="*/ 41935408 w 110"/>
                <a:gd name="T9" fmla="*/ 43223367 h 99"/>
                <a:gd name="T10" fmla="*/ 20967704 w 110"/>
                <a:gd name="T11" fmla="*/ 31121030 h 99"/>
                <a:gd name="T12" fmla="*/ 41935408 w 110"/>
                <a:gd name="T13" fmla="*/ 31121030 h 99"/>
                <a:gd name="T14" fmla="*/ 59677303 w 110"/>
                <a:gd name="T15" fmla="*/ 51868825 h 99"/>
                <a:gd name="T16" fmla="*/ 54838605 w 110"/>
                <a:gd name="T17" fmla="*/ 15560515 h 99"/>
                <a:gd name="T18" fmla="*/ 69354701 w 110"/>
                <a:gd name="T19" fmla="*/ 48410642 h 99"/>
                <a:gd name="T20" fmla="*/ 106451410 w 110"/>
                <a:gd name="T21" fmla="*/ 67429335 h 99"/>
                <a:gd name="T22" fmla="*/ 99999812 w 110"/>
                <a:gd name="T23" fmla="*/ 89906232 h 99"/>
                <a:gd name="T24" fmla="*/ 141935200 w 110"/>
                <a:gd name="T25" fmla="*/ 119298160 h 99"/>
                <a:gd name="T26" fmla="*/ 130644903 w 110"/>
                <a:gd name="T27" fmla="*/ 143504128 h 99"/>
                <a:gd name="T28" fmla="*/ 153225497 w 110"/>
                <a:gd name="T29" fmla="*/ 124485435 h 99"/>
                <a:gd name="T30" fmla="*/ 156451296 w 110"/>
                <a:gd name="T31" fmla="*/ 169437873 h 99"/>
                <a:gd name="T32" fmla="*/ 174193231 w 110"/>
                <a:gd name="T33" fmla="*/ 160793729 h 99"/>
                <a:gd name="T34" fmla="*/ 175806131 w 110"/>
                <a:gd name="T35" fmla="*/ 127943618 h 99"/>
                <a:gd name="T36" fmla="*/ 133870703 w 110"/>
                <a:gd name="T37" fmla="*/ 108924925 h 99"/>
                <a:gd name="T38" fmla="*/ 56451504 w 110"/>
                <a:gd name="T39" fmla="*/ 0 h 99"/>
                <a:gd name="T40" fmla="*/ 11290302 w 110"/>
                <a:gd name="T41" fmla="*/ 31121030 h 99"/>
                <a:gd name="T42" fmla="*/ 0 w 110"/>
                <a:gd name="T43" fmla="*/ 17289607 h 99"/>
                <a:gd name="T44" fmla="*/ 0 w 110"/>
                <a:gd name="T45" fmla="*/ 17289607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9"/>
                <a:gd name="T71" fmla="*/ 110 w 110"/>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9">
                  <a:moveTo>
                    <a:pt x="0" y="10"/>
                  </a:moveTo>
                  <a:lnTo>
                    <a:pt x="0" y="10"/>
                  </a:lnTo>
                  <a:lnTo>
                    <a:pt x="4" y="24"/>
                  </a:lnTo>
                  <a:lnTo>
                    <a:pt x="19" y="30"/>
                  </a:lnTo>
                  <a:lnTo>
                    <a:pt x="26" y="25"/>
                  </a:lnTo>
                  <a:lnTo>
                    <a:pt x="13" y="18"/>
                  </a:lnTo>
                  <a:lnTo>
                    <a:pt x="26" y="18"/>
                  </a:lnTo>
                  <a:lnTo>
                    <a:pt x="37" y="30"/>
                  </a:lnTo>
                  <a:lnTo>
                    <a:pt x="34" y="9"/>
                  </a:lnTo>
                  <a:lnTo>
                    <a:pt x="43" y="28"/>
                  </a:lnTo>
                  <a:lnTo>
                    <a:pt x="66" y="39"/>
                  </a:lnTo>
                  <a:lnTo>
                    <a:pt x="62" y="52"/>
                  </a:lnTo>
                  <a:lnTo>
                    <a:pt x="88" y="69"/>
                  </a:lnTo>
                  <a:lnTo>
                    <a:pt x="81" y="83"/>
                  </a:lnTo>
                  <a:lnTo>
                    <a:pt x="95" y="72"/>
                  </a:lnTo>
                  <a:lnTo>
                    <a:pt x="97" y="98"/>
                  </a:lnTo>
                  <a:lnTo>
                    <a:pt x="108" y="93"/>
                  </a:lnTo>
                  <a:lnTo>
                    <a:pt x="109" y="74"/>
                  </a:lnTo>
                  <a:lnTo>
                    <a:pt x="83" y="63"/>
                  </a:lnTo>
                  <a:lnTo>
                    <a:pt x="35" y="0"/>
                  </a:lnTo>
                  <a:lnTo>
                    <a:pt x="7" y="18"/>
                  </a:lnTo>
                  <a:lnTo>
                    <a:pt x="0" y="1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4" name="Freeform 73"/>
            <p:cNvSpPr>
              <a:spLocks/>
            </p:cNvSpPr>
            <p:nvPr/>
          </p:nvSpPr>
          <p:spPr bwMode="auto">
            <a:xfrm>
              <a:off x="2010244" y="3165460"/>
              <a:ext cx="32029" cy="27276"/>
            </a:xfrm>
            <a:custGeom>
              <a:avLst/>
              <a:gdLst>
                <a:gd name="T0" fmla="*/ 0 w 20"/>
                <a:gd name="T1" fmla="*/ 0 h 16"/>
                <a:gd name="T2" fmla="*/ 0 w 20"/>
                <a:gd name="T3" fmla="*/ 0 h 16"/>
                <a:gd name="T4" fmla="*/ 9677399 w 20"/>
                <a:gd name="T5" fmla="*/ 28942503 h 16"/>
                <a:gd name="T6" fmla="*/ 11290301 w 20"/>
                <a:gd name="T7" fmla="*/ 13505854 h 16"/>
                <a:gd name="T8" fmla="*/ 30645098 w 20"/>
                <a:gd name="T9" fmla="*/ 27013096 h 16"/>
                <a:gd name="T10" fmla="*/ 12903200 w 20"/>
                <a:gd name="T11" fmla="*/ 13505854 h 16"/>
                <a:gd name="T12" fmla="*/ 29032199 w 20"/>
                <a:gd name="T13" fmla="*/ 3858815 h 16"/>
                <a:gd name="T14" fmla="*/ 0 w 20"/>
                <a:gd name="T15" fmla="*/ 0 h 16"/>
                <a:gd name="T16" fmla="*/ 0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0" y="0"/>
                  </a:moveTo>
                  <a:lnTo>
                    <a:pt x="0" y="0"/>
                  </a:lnTo>
                  <a:lnTo>
                    <a:pt x="6" y="15"/>
                  </a:lnTo>
                  <a:lnTo>
                    <a:pt x="7" y="7"/>
                  </a:lnTo>
                  <a:lnTo>
                    <a:pt x="19" y="14"/>
                  </a:lnTo>
                  <a:lnTo>
                    <a:pt x="8" y="7"/>
                  </a:lnTo>
                  <a:lnTo>
                    <a:pt x="18" y="2"/>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5" name="Freeform 74"/>
            <p:cNvSpPr>
              <a:spLocks/>
            </p:cNvSpPr>
            <p:nvPr/>
          </p:nvSpPr>
          <p:spPr bwMode="auto">
            <a:xfrm>
              <a:off x="2022255" y="3186892"/>
              <a:ext cx="20018" cy="40914"/>
            </a:xfrm>
            <a:custGeom>
              <a:avLst/>
              <a:gdLst>
                <a:gd name="T0" fmla="*/ 0 w 12"/>
                <a:gd name="T1" fmla="*/ 0 h 25"/>
                <a:gd name="T2" fmla="*/ 0 w 12"/>
                <a:gd name="T3" fmla="*/ 0 h 25"/>
                <a:gd name="T4" fmla="*/ 17500864 w 12"/>
                <a:gd name="T5" fmla="*/ 7112783 h 25"/>
                <a:gd name="T6" fmla="*/ 19251082 w 12"/>
                <a:gd name="T7" fmla="*/ 42676691 h 25"/>
                <a:gd name="T8" fmla="*/ 0 w 12"/>
                <a:gd name="T9" fmla="*/ 0 h 25"/>
                <a:gd name="T10" fmla="*/ 0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0"/>
                  </a:moveTo>
                  <a:lnTo>
                    <a:pt x="0" y="0"/>
                  </a:lnTo>
                  <a:lnTo>
                    <a:pt x="10" y="4"/>
                  </a:lnTo>
                  <a:lnTo>
                    <a:pt x="11" y="24"/>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6" name="Freeform 75"/>
            <p:cNvSpPr>
              <a:spLocks/>
            </p:cNvSpPr>
            <p:nvPr/>
          </p:nvSpPr>
          <p:spPr bwMode="auto">
            <a:xfrm>
              <a:off x="2042273" y="3167409"/>
              <a:ext cx="26023" cy="27276"/>
            </a:xfrm>
            <a:custGeom>
              <a:avLst/>
              <a:gdLst>
                <a:gd name="T0" fmla="*/ 0 w 15"/>
                <a:gd name="T1" fmla="*/ 0 h 16"/>
                <a:gd name="T2" fmla="*/ 0 w 15"/>
                <a:gd name="T3" fmla="*/ 0 h 16"/>
                <a:gd name="T4" fmla="*/ 5677928 w 15"/>
                <a:gd name="T5" fmla="*/ 28942503 h 16"/>
                <a:gd name="T6" fmla="*/ 20821357 w 15"/>
                <a:gd name="T7" fmla="*/ 28942503 h 16"/>
                <a:gd name="T8" fmla="*/ 13250332 w 15"/>
                <a:gd name="T9" fmla="*/ 3858815 h 16"/>
                <a:gd name="T10" fmla="*/ 26499288 w 15"/>
                <a:gd name="T11" fmla="*/ 21224870 h 16"/>
                <a:gd name="T12" fmla="*/ 15142056 w 15"/>
                <a:gd name="T13" fmla="*/ 0 h 16"/>
                <a:gd name="T14" fmla="*/ 0 w 15"/>
                <a:gd name="T15" fmla="*/ 0 h 16"/>
                <a:gd name="T16" fmla="*/ 0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0"/>
                  </a:moveTo>
                  <a:lnTo>
                    <a:pt x="0" y="0"/>
                  </a:lnTo>
                  <a:lnTo>
                    <a:pt x="3" y="15"/>
                  </a:lnTo>
                  <a:lnTo>
                    <a:pt x="11" y="15"/>
                  </a:lnTo>
                  <a:lnTo>
                    <a:pt x="7" y="2"/>
                  </a:lnTo>
                  <a:lnTo>
                    <a:pt x="14" y="11"/>
                  </a:lnTo>
                  <a:lnTo>
                    <a:pt x="8" y="0"/>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7" name="Freeform 76"/>
            <p:cNvSpPr>
              <a:spLocks/>
            </p:cNvSpPr>
            <p:nvPr/>
          </p:nvSpPr>
          <p:spPr bwMode="auto">
            <a:xfrm>
              <a:off x="2062292" y="3202478"/>
              <a:ext cx="18016" cy="17534"/>
            </a:xfrm>
            <a:custGeom>
              <a:avLst/>
              <a:gdLst>
                <a:gd name="T0" fmla="*/ 0 w 13"/>
                <a:gd name="T1" fmla="*/ 0 h 11"/>
                <a:gd name="T2" fmla="*/ 0 w 13"/>
                <a:gd name="T3" fmla="*/ 0 h 11"/>
                <a:gd name="T4" fmla="*/ 14493612 w 13"/>
                <a:gd name="T5" fmla="*/ 16869050 h 11"/>
                <a:gd name="T6" fmla="*/ 14493612 w 13"/>
                <a:gd name="T7" fmla="*/ 1687165 h 11"/>
                <a:gd name="T8" fmla="*/ 0 w 13"/>
                <a:gd name="T9" fmla="*/ 0 h 11"/>
                <a:gd name="T10" fmla="*/ 0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0"/>
                  </a:moveTo>
                  <a:lnTo>
                    <a:pt x="0" y="0"/>
                  </a:lnTo>
                  <a:lnTo>
                    <a:pt x="12" y="10"/>
                  </a:lnTo>
                  <a:lnTo>
                    <a:pt x="12" y="1"/>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8" name="Freeform 77"/>
            <p:cNvSpPr>
              <a:spLocks/>
            </p:cNvSpPr>
            <p:nvPr/>
          </p:nvSpPr>
          <p:spPr bwMode="auto">
            <a:xfrm>
              <a:off x="2068295" y="3223910"/>
              <a:ext cx="28025" cy="42863"/>
            </a:xfrm>
            <a:custGeom>
              <a:avLst/>
              <a:gdLst>
                <a:gd name="T0" fmla="*/ 0 w 19"/>
                <a:gd name="T1" fmla="*/ 0 h 26"/>
                <a:gd name="T2" fmla="*/ 0 w 19"/>
                <a:gd name="T3" fmla="*/ 0 h 26"/>
                <a:gd name="T4" fmla="*/ 19155607 w 19"/>
                <a:gd name="T5" fmla="*/ 14434772 h 26"/>
                <a:gd name="T6" fmla="*/ 24628808 w 19"/>
                <a:gd name="T7" fmla="*/ 45109675 h 26"/>
                <a:gd name="T8" fmla="*/ 0 w 19"/>
                <a:gd name="T9" fmla="*/ 0 h 26"/>
                <a:gd name="T10" fmla="*/ 0 w 19"/>
                <a:gd name="T11" fmla="*/ 0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0"/>
                  </a:moveTo>
                  <a:lnTo>
                    <a:pt x="0" y="0"/>
                  </a:lnTo>
                  <a:lnTo>
                    <a:pt x="14" y="8"/>
                  </a:lnTo>
                  <a:lnTo>
                    <a:pt x="18" y="25"/>
                  </a:lnTo>
                  <a:lnTo>
                    <a:pt x="0" y="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79" name="Freeform 78"/>
            <p:cNvSpPr>
              <a:spLocks/>
            </p:cNvSpPr>
            <p:nvPr/>
          </p:nvSpPr>
          <p:spPr bwMode="auto">
            <a:xfrm>
              <a:off x="2110334" y="3237549"/>
              <a:ext cx="18016" cy="21431"/>
            </a:xfrm>
            <a:custGeom>
              <a:avLst/>
              <a:gdLst>
                <a:gd name="T0" fmla="*/ 0 w 10"/>
                <a:gd name="T1" fmla="*/ 10841576 h 15"/>
                <a:gd name="T2" fmla="*/ 0 w 10"/>
                <a:gd name="T3" fmla="*/ 10841576 h 15"/>
                <a:gd name="T4" fmla="*/ 8165020 w 10"/>
                <a:gd name="T5" fmla="*/ 0 h 15"/>
                <a:gd name="T6" fmla="*/ 18370223 w 10"/>
                <a:gd name="T7" fmla="*/ 18973045 h 15"/>
                <a:gd name="T8" fmla="*/ 0 w 10"/>
                <a:gd name="T9" fmla="*/ 10841576 h 15"/>
                <a:gd name="T10" fmla="*/ 0 w 10"/>
                <a:gd name="T11" fmla="*/ 10841576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8"/>
                  </a:moveTo>
                  <a:lnTo>
                    <a:pt x="0" y="8"/>
                  </a:lnTo>
                  <a:lnTo>
                    <a:pt x="4" y="0"/>
                  </a:lnTo>
                  <a:lnTo>
                    <a:pt x="9" y="14"/>
                  </a:lnTo>
                  <a:lnTo>
                    <a:pt x="0" y="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0" name="Freeform 79"/>
            <p:cNvSpPr>
              <a:spLocks/>
            </p:cNvSpPr>
            <p:nvPr/>
          </p:nvSpPr>
          <p:spPr bwMode="auto">
            <a:xfrm>
              <a:off x="2260466" y="3426533"/>
              <a:ext cx="1239104" cy="613717"/>
            </a:xfrm>
            <a:custGeom>
              <a:avLst/>
              <a:gdLst>
                <a:gd name="T0" fmla="*/ 0 w 787"/>
                <a:gd name="T1" fmla="*/ 35986208 h 382"/>
                <a:gd name="T2" fmla="*/ 31180509 w 787"/>
                <a:gd name="T3" fmla="*/ 94251414 h 382"/>
                <a:gd name="T4" fmla="*/ 6235603 w 787"/>
                <a:gd name="T5" fmla="*/ 260475223 h 382"/>
                <a:gd name="T6" fmla="*/ 57684942 w 787"/>
                <a:gd name="T7" fmla="*/ 322166221 h 382"/>
                <a:gd name="T8" fmla="*/ 88865460 w 787"/>
                <a:gd name="T9" fmla="*/ 414704110 h 382"/>
                <a:gd name="T10" fmla="*/ 162140632 w 787"/>
                <a:gd name="T11" fmla="*/ 469540844 h 382"/>
                <a:gd name="T12" fmla="*/ 291542490 w 787"/>
                <a:gd name="T13" fmla="*/ 500386343 h 382"/>
                <a:gd name="T14" fmla="*/ 445888036 w 787"/>
                <a:gd name="T15" fmla="*/ 555223077 h 382"/>
                <a:gd name="T16" fmla="*/ 544108107 w 787"/>
                <a:gd name="T17" fmla="*/ 622056083 h 382"/>
                <a:gd name="T18" fmla="*/ 581525455 w 787"/>
                <a:gd name="T19" fmla="*/ 589497017 h 382"/>
                <a:gd name="T20" fmla="*/ 629855728 w 787"/>
                <a:gd name="T21" fmla="*/ 538087416 h 382"/>
                <a:gd name="T22" fmla="*/ 748343529 w 787"/>
                <a:gd name="T23" fmla="*/ 555223077 h 382"/>
                <a:gd name="T24" fmla="*/ 728075955 w 787"/>
                <a:gd name="T25" fmla="*/ 524377578 h 382"/>
                <a:gd name="T26" fmla="*/ 776406228 w 787"/>
                <a:gd name="T27" fmla="*/ 508954173 h 382"/>
                <a:gd name="T28" fmla="*/ 866831174 w 787"/>
                <a:gd name="T29" fmla="*/ 531231842 h 382"/>
                <a:gd name="T30" fmla="*/ 893335597 w 787"/>
                <a:gd name="T31" fmla="*/ 596351282 h 382"/>
                <a:gd name="T32" fmla="*/ 938548070 w 787"/>
                <a:gd name="T33" fmla="*/ 651188016 h 382"/>
                <a:gd name="T34" fmla="*/ 916720971 w 787"/>
                <a:gd name="T35" fmla="*/ 508954173 h 382"/>
                <a:gd name="T36" fmla="*/ 1041444217 w 787"/>
                <a:gd name="T37" fmla="*/ 387285743 h 382"/>
                <a:gd name="T38" fmla="*/ 1039885941 w 787"/>
                <a:gd name="T39" fmla="*/ 375289471 h 382"/>
                <a:gd name="T40" fmla="*/ 1028971767 w 787"/>
                <a:gd name="T41" fmla="*/ 325593353 h 382"/>
                <a:gd name="T42" fmla="*/ 1028971767 w 787"/>
                <a:gd name="T43" fmla="*/ 320452655 h 382"/>
                <a:gd name="T44" fmla="*/ 1036768141 w 787"/>
                <a:gd name="T45" fmla="*/ 282752891 h 382"/>
                <a:gd name="T46" fmla="*/ 1055476190 w 787"/>
                <a:gd name="T47" fmla="*/ 308457692 h 382"/>
                <a:gd name="T48" fmla="*/ 1057035715 w 787"/>
                <a:gd name="T49" fmla="*/ 296461420 h 382"/>
                <a:gd name="T50" fmla="*/ 1164609186 w 787"/>
                <a:gd name="T51" fmla="*/ 222775459 h 382"/>
                <a:gd name="T52" fmla="*/ 1158373586 w 787"/>
                <a:gd name="T53" fmla="*/ 167937375 h 382"/>
                <a:gd name="T54" fmla="*/ 1225411908 w 787"/>
                <a:gd name="T55" fmla="*/ 123383347 h 382"/>
                <a:gd name="T56" fmla="*/ 1209821659 w 787"/>
                <a:gd name="T57" fmla="*/ 71973725 h 382"/>
                <a:gd name="T58" fmla="*/ 1147459412 w 787"/>
                <a:gd name="T59" fmla="*/ 121669781 h 382"/>
                <a:gd name="T60" fmla="*/ 1032090816 w 787"/>
                <a:gd name="T61" fmla="*/ 171365816 h 382"/>
                <a:gd name="T62" fmla="*/ 974405894 w 787"/>
                <a:gd name="T63" fmla="*/ 190215085 h 382"/>
                <a:gd name="T64" fmla="*/ 885540472 w 787"/>
                <a:gd name="T65" fmla="*/ 226202591 h 382"/>
                <a:gd name="T66" fmla="*/ 888658272 w 787"/>
                <a:gd name="T67" fmla="*/ 203924923 h 382"/>
                <a:gd name="T68" fmla="*/ 898012922 w 787"/>
                <a:gd name="T69" fmla="*/ 185074386 h 382"/>
                <a:gd name="T70" fmla="*/ 866831174 w 787"/>
                <a:gd name="T71" fmla="*/ 167937375 h 382"/>
                <a:gd name="T72" fmla="*/ 841886275 w 787"/>
                <a:gd name="T73" fmla="*/ 109673509 h 382"/>
                <a:gd name="T74" fmla="*/ 807587976 w 787"/>
                <a:gd name="T75" fmla="*/ 217633452 h 382"/>
                <a:gd name="T76" fmla="*/ 781083553 w 787"/>
                <a:gd name="T77" fmla="*/ 183360820 h 382"/>
                <a:gd name="T78" fmla="*/ 782643077 w 787"/>
                <a:gd name="T79" fmla="*/ 133664744 h 382"/>
                <a:gd name="T80" fmla="*/ 865272898 w 787"/>
                <a:gd name="T81" fmla="*/ 101105678 h 382"/>
                <a:gd name="T82" fmla="*/ 851240924 w 787"/>
                <a:gd name="T83" fmla="*/ 85682254 h 382"/>
                <a:gd name="T84" fmla="*/ 782643077 w 787"/>
                <a:gd name="T85" fmla="*/ 58263887 h 382"/>
                <a:gd name="T86" fmla="*/ 692218131 w 787"/>
                <a:gd name="T87" fmla="*/ 83968688 h 382"/>
                <a:gd name="T88" fmla="*/ 639210377 w 787"/>
                <a:gd name="T89" fmla="*/ 20564108 h 382"/>
                <a:gd name="T90" fmla="*/ 625178404 w 787"/>
                <a:gd name="T91" fmla="*/ 13709843 h 382"/>
                <a:gd name="T92" fmla="*/ 51448093 w 787"/>
                <a:gd name="T93" fmla="*/ 39414649 h 382"/>
                <a:gd name="T94" fmla="*/ 42094692 w 787"/>
                <a:gd name="T95" fmla="*/ 37699774 h 382"/>
                <a:gd name="T96" fmla="*/ 0 w 787"/>
                <a:gd name="T97" fmla="*/ 35986208 h 3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382"/>
                <a:gd name="T149" fmla="*/ 787 w 787"/>
                <a:gd name="T150" fmla="*/ 382 h 3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382">
                  <a:moveTo>
                    <a:pt x="0" y="21"/>
                  </a:moveTo>
                  <a:lnTo>
                    <a:pt x="0" y="21"/>
                  </a:lnTo>
                  <a:lnTo>
                    <a:pt x="9" y="52"/>
                  </a:lnTo>
                  <a:lnTo>
                    <a:pt x="20" y="55"/>
                  </a:lnTo>
                  <a:lnTo>
                    <a:pt x="11" y="57"/>
                  </a:lnTo>
                  <a:lnTo>
                    <a:pt x="4" y="152"/>
                  </a:lnTo>
                  <a:lnTo>
                    <a:pt x="24" y="188"/>
                  </a:lnTo>
                  <a:lnTo>
                    <a:pt x="37" y="188"/>
                  </a:lnTo>
                  <a:lnTo>
                    <a:pt x="32" y="202"/>
                  </a:lnTo>
                  <a:lnTo>
                    <a:pt x="57" y="242"/>
                  </a:lnTo>
                  <a:lnTo>
                    <a:pt x="83" y="251"/>
                  </a:lnTo>
                  <a:lnTo>
                    <a:pt x="104" y="274"/>
                  </a:lnTo>
                  <a:lnTo>
                    <a:pt x="135" y="271"/>
                  </a:lnTo>
                  <a:lnTo>
                    <a:pt x="187" y="292"/>
                  </a:lnTo>
                  <a:lnTo>
                    <a:pt x="249" y="284"/>
                  </a:lnTo>
                  <a:lnTo>
                    <a:pt x="286" y="324"/>
                  </a:lnTo>
                  <a:lnTo>
                    <a:pt x="315" y="314"/>
                  </a:lnTo>
                  <a:lnTo>
                    <a:pt x="349" y="363"/>
                  </a:lnTo>
                  <a:lnTo>
                    <a:pt x="376" y="372"/>
                  </a:lnTo>
                  <a:lnTo>
                    <a:pt x="373" y="344"/>
                  </a:lnTo>
                  <a:lnTo>
                    <a:pt x="401" y="327"/>
                  </a:lnTo>
                  <a:lnTo>
                    <a:pt x="404" y="314"/>
                  </a:lnTo>
                  <a:lnTo>
                    <a:pt x="445" y="314"/>
                  </a:lnTo>
                  <a:lnTo>
                    <a:pt x="480" y="324"/>
                  </a:lnTo>
                  <a:lnTo>
                    <a:pt x="481" y="308"/>
                  </a:lnTo>
                  <a:lnTo>
                    <a:pt x="467" y="306"/>
                  </a:lnTo>
                  <a:lnTo>
                    <a:pt x="497" y="305"/>
                  </a:lnTo>
                  <a:lnTo>
                    <a:pt x="498" y="297"/>
                  </a:lnTo>
                  <a:lnTo>
                    <a:pt x="501" y="307"/>
                  </a:lnTo>
                  <a:lnTo>
                    <a:pt x="556" y="310"/>
                  </a:lnTo>
                  <a:lnTo>
                    <a:pt x="571" y="324"/>
                  </a:lnTo>
                  <a:lnTo>
                    <a:pt x="573" y="348"/>
                  </a:lnTo>
                  <a:lnTo>
                    <a:pt x="591" y="381"/>
                  </a:lnTo>
                  <a:lnTo>
                    <a:pt x="602" y="380"/>
                  </a:lnTo>
                  <a:lnTo>
                    <a:pt x="606" y="355"/>
                  </a:lnTo>
                  <a:lnTo>
                    <a:pt x="588" y="297"/>
                  </a:lnTo>
                  <a:lnTo>
                    <a:pt x="599" y="273"/>
                  </a:lnTo>
                  <a:lnTo>
                    <a:pt x="668" y="226"/>
                  </a:lnTo>
                  <a:lnTo>
                    <a:pt x="655" y="221"/>
                  </a:lnTo>
                  <a:lnTo>
                    <a:pt x="667" y="219"/>
                  </a:lnTo>
                  <a:lnTo>
                    <a:pt x="657" y="204"/>
                  </a:lnTo>
                  <a:lnTo>
                    <a:pt x="660" y="190"/>
                  </a:lnTo>
                  <a:lnTo>
                    <a:pt x="646" y="180"/>
                  </a:lnTo>
                  <a:lnTo>
                    <a:pt x="660" y="187"/>
                  </a:lnTo>
                  <a:lnTo>
                    <a:pt x="655" y="170"/>
                  </a:lnTo>
                  <a:lnTo>
                    <a:pt x="665" y="165"/>
                  </a:lnTo>
                  <a:lnTo>
                    <a:pt x="667" y="202"/>
                  </a:lnTo>
                  <a:lnTo>
                    <a:pt x="677" y="180"/>
                  </a:lnTo>
                  <a:lnTo>
                    <a:pt x="671" y="163"/>
                  </a:lnTo>
                  <a:lnTo>
                    <a:pt x="678" y="173"/>
                  </a:lnTo>
                  <a:lnTo>
                    <a:pt x="692" y="143"/>
                  </a:lnTo>
                  <a:lnTo>
                    <a:pt x="747" y="130"/>
                  </a:lnTo>
                  <a:lnTo>
                    <a:pt x="733" y="121"/>
                  </a:lnTo>
                  <a:lnTo>
                    <a:pt x="743" y="98"/>
                  </a:lnTo>
                  <a:lnTo>
                    <a:pt x="785" y="81"/>
                  </a:lnTo>
                  <a:lnTo>
                    <a:pt x="786" y="72"/>
                  </a:lnTo>
                  <a:lnTo>
                    <a:pt x="776" y="64"/>
                  </a:lnTo>
                  <a:lnTo>
                    <a:pt x="776" y="42"/>
                  </a:lnTo>
                  <a:lnTo>
                    <a:pt x="753" y="35"/>
                  </a:lnTo>
                  <a:lnTo>
                    <a:pt x="736" y="71"/>
                  </a:lnTo>
                  <a:lnTo>
                    <a:pt x="667" y="84"/>
                  </a:lnTo>
                  <a:lnTo>
                    <a:pt x="662" y="100"/>
                  </a:lnTo>
                  <a:lnTo>
                    <a:pt x="622" y="106"/>
                  </a:lnTo>
                  <a:lnTo>
                    <a:pt x="625" y="111"/>
                  </a:lnTo>
                  <a:lnTo>
                    <a:pt x="585" y="133"/>
                  </a:lnTo>
                  <a:lnTo>
                    <a:pt x="568" y="132"/>
                  </a:lnTo>
                  <a:lnTo>
                    <a:pt x="567" y="126"/>
                  </a:lnTo>
                  <a:lnTo>
                    <a:pt x="570" y="119"/>
                  </a:lnTo>
                  <a:lnTo>
                    <a:pt x="574" y="114"/>
                  </a:lnTo>
                  <a:lnTo>
                    <a:pt x="576" y="108"/>
                  </a:lnTo>
                  <a:lnTo>
                    <a:pt x="570" y="91"/>
                  </a:lnTo>
                  <a:lnTo>
                    <a:pt x="556" y="98"/>
                  </a:lnTo>
                  <a:lnTo>
                    <a:pt x="561" y="71"/>
                  </a:lnTo>
                  <a:lnTo>
                    <a:pt x="540" y="64"/>
                  </a:lnTo>
                  <a:lnTo>
                    <a:pt x="524" y="81"/>
                  </a:lnTo>
                  <a:lnTo>
                    <a:pt x="518" y="127"/>
                  </a:lnTo>
                  <a:lnTo>
                    <a:pt x="505" y="128"/>
                  </a:lnTo>
                  <a:lnTo>
                    <a:pt x="501" y="107"/>
                  </a:lnTo>
                  <a:lnTo>
                    <a:pt x="511" y="72"/>
                  </a:lnTo>
                  <a:lnTo>
                    <a:pt x="502" y="78"/>
                  </a:lnTo>
                  <a:lnTo>
                    <a:pt x="519" y="60"/>
                  </a:lnTo>
                  <a:lnTo>
                    <a:pt x="555" y="59"/>
                  </a:lnTo>
                  <a:lnTo>
                    <a:pt x="549" y="50"/>
                  </a:lnTo>
                  <a:lnTo>
                    <a:pt x="546" y="50"/>
                  </a:lnTo>
                  <a:lnTo>
                    <a:pt x="493" y="45"/>
                  </a:lnTo>
                  <a:lnTo>
                    <a:pt x="502" y="34"/>
                  </a:lnTo>
                  <a:lnTo>
                    <a:pt x="469" y="49"/>
                  </a:lnTo>
                  <a:lnTo>
                    <a:pt x="444" y="49"/>
                  </a:lnTo>
                  <a:lnTo>
                    <a:pt x="475" y="25"/>
                  </a:lnTo>
                  <a:lnTo>
                    <a:pt x="410" y="12"/>
                  </a:lnTo>
                  <a:lnTo>
                    <a:pt x="402" y="0"/>
                  </a:lnTo>
                  <a:lnTo>
                    <a:pt x="401" y="8"/>
                  </a:lnTo>
                  <a:lnTo>
                    <a:pt x="25" y="8"/>
                  </a:lnTo>
                  <a:lnTo>
                    <a:pt x="33" y="23"/>
                  </a:lnTo>
                  <a:lnTo>
                    <a:pt x="24" y="35"/>
                  </a:lnTo>
                  <a:lnTo>
                    <a:pt x="27" y="22"/>
                  </a:lnTo>
                  <a:lnTo>
                    <a:pt x="0" y="21"/>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1" name="Freeform 80"/>
            <p:cNvSpPr>
              <a:spLocks/>
            </p:cNvSpPr>
            <p:nvPr/>
          </p:nvSpPr>
          <p:spPr bwMode="auto">
            <a:xfrm>
              <a:off x="8966433" y="2986216"/>
              <a:ext cx="70063" cy="23380"/>
            </a:xfrm>
            <a:custGeom>
              <a:avLst/>
              <a:gdLst>
                <a:gd name="T0" fmla="*/ 0 w 43"/>
                <a:gd name="T1" fmla="*/ 7406368 h 14"/>
                <a:gd name="T2" fmla="*/ 0 w 43"/>
                <a:gd name="T3" fmla="*/ 7406368 h 14"/>
                <a:gd name="T4" fmla="*/ 41742022 w 43"/>
                <a:gd name="T5" fmla="*/ 0 h 14"/>
                <a:gd name="T6" fmla="*/ 70126962 w 43"/>
                <a:gd name="T7" fmla="*/ 11108871 h 14"/>
                <a:gd name="T8" fmla="*/ 55099114 w 43"/>
                <a:gd name="T9" fmla="*/ 24069679 h 14"/>
                <a:gd name="T10" fmla="*/ 0 w 43"/>
                <a:gd name="T11" fmla="*/ 7406368 h 14"/>
                <a:gd name="T12" fmla="*/ 0 w 43"/>
                <a:gd name="T13" fmla="*/ 7406368 h 14"/>
                <a:gd name="T14" fmla="*/ 0 60000 65536"/>
                <a:gd name="T15" fmla="*/ 0 60000 65536"/>
                <a:gd name="T16" fmla="*/ 0 60000 65536"/>
                <a:gd name="T17" fmla="*/ 0 60000 65536"/>
                <a:gd name="T18" fmla="*/ 0 60000 65536"/>
                <a:gd name="T19" fmla="*/ 0 60000 65536"/>
                <a:gd name="T20" fmla="*/ 0 60000 65536"/>
                <a:gd name="T21" fmla="*/ 0 w 43"/>
                <a:gd name="T22" fmla="*/ 0 h 14"/>
                <a:gd name="T23" fmla="*/ 43 w 4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4">
                  <a:moveTo>
                    <a:pt x="0" y="4"/>
                  </a:moveTo>
                  <a:lnTo>
                    <a:pt x="0" y="4"/>
                  </a:lnTo>
                  <a:lnTo>
                    <a:pt x="25" y="0"/>
                  </a:lnTo>
                  <a:lnTo>
                    <a:pt x="42" y="6"/>
                  </a:lnTo>
                  <a:lnTo>
                    <a:pt x="33" y="13"/>
                  </a:lnTo>
                  <a:lnTo>
                    <a:pt x="0" y="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82" name="Group 115"/>
            <p:cNvGrpSpPr>
              <a:grpSpLocks/>
            </p:cNvGrpSpPr>
            <p:nvPr/>
          </p:nvGrpSpPr>
          <p:grpSpPr bwMode="auto">
            <a:xfrm>
              <a:off x="2953065" y="4084811"/>
              <a:ext cx="1237095" cy="1864435"/>
              <a:chOff x="1821" y="3111"/>
              <a:chExt cx="785" cy="1163"/>
            </a:xfrm>
            <a:solidFill>
              <a:schemeClr val="bg1">
                <a:lumMod val="65000"/>
              </a:schemeClr>
            </a:solidFill>
          </p:grpSpPr>
          <p:sp>
            <p:nvSpPr>
              <p:cNvPr id="208" name="Freeform 207"/>
              <p:cNvSpPr>
                <a:spLocks/>
              </p:cNvSpPr>
              <p:nvPr/>
            </p:nvSpPr>
            <p:spPr bwMode="auto">
              <a:xfrm>
                <a:off x="2163" y="3176"/>
                <a:ext cx="21" cy="8"/>
              </a:xfrm>
              <a:custGeom>
                <a:avLst/>
                <a:gdLst>
                  <a:gd name="T0" fmla="*/ 0 w 21"/>
                  <a:gd name="T1" fmla="*/ 0 h 8"/>
                  <a:gd name="T2" fmla="*/ 0 w 21"/>
                  <a:gd name="T3" fmla="*/ 0 h 8"/>
                  <a:gd name="T4" fmla="*/ 2 w 21"/>
                  <a:gd name="T5" fmla="*/ 7 h 8"/>
                  <a:gd name="T6" fmla="*/ 20 w 21"/>
                  <a:gd name="T7" fmla="*/ 4 h 8"/>
                  <a:gd name="T8" fmla="*/ 0 w 21"/>
                  <a:gd name="T9" fmla="*/ 0 h 8"/>
                  <a:gd name="T10" fmla="*/ 0 w 21"/>
                  <a:gd name="T11" fmla="*/ 0 h 8"/>
                  <a:gd name="T12" fmla="*/ 0 60000 65536"/>
                  <a:gd name="T13" fmla="*/ 0 60000 65536"/>
                  <a:gd name="T14" fmla="*/ 0 60000 65536"/>
                  <a:gd name="T15" fmla="*/ 0 60000 65536"/>
                  <a:gd name="T16" fmla="*/ 0 60000 65536"/>
                  <a:gd name="T17" fmla="*/ 0 60000 65536"/>
                  <a:gd name="T18" fmla="*/ 0 w 21"/>
                  <a:gd name="T19" fmla="*/ 0 h 8"/>
                  <a:gd name="T20" fmla="*/ 21 w 21"/>
                  <a:gd name="T21" fmla="*/ 8 h 8"/>
                </a:gdLst>
                <a:ahLst/>
                <a:cxnLst>
                  <a:cxn ang="T12">
                    <a:pos x="T0" y="T1"/>
                  </a:cxn>
                  <a:cxn ang="T13">
                    <a:pos x="T2" y="T3"/>
                  </a:cxn>
                  <a:cxn ang="T14">
                    <a:pos x="T4" y="T5"/>
                  </a:cxn>
                  <a:cxn ang="T15">
                    <a:pos x="T6" y="T7"/>
                  </a:cxn>
                  <a:cxn ang="T16">
                    <a:pos x="T8" y="T9"/>
                  </a:cxn>
                  <a:cxn ang="T17">
                    <a:pos x="T10" y="T11"/>
                  </a:cxn>
                </a:cxnLst>
                <a:rect l="T18" t="T19" r="T20" b="T21"/>
                <a:pathLst>
                  <a:path w="21" h="8">
                    <a:moveTo>
                      <a:pt x="0" y="0"/>
                    </a:moveTo>
                    <a:lnTo>
                      <a:pt x="0" y="0"/>
                    </a:lnTo>
                    <a:lnTo>
                      <a:pt x="2" y="7"/>
                    </a:lnTo>
                    <a:lnTo>
                      <a:pt x="20" y="4"/>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09" name="Freeform 208"/>
              <p:cNvSpPr>
                <a:spLocks/>
              </p:cNvSpPr>
              <p:nvPr/>
            </p:nvSpPr>
            <p:spPr bwMode="auto">
              <a:xfrm>
                <a:off x="2079" y="3729"/>
                <a:ext cx="270" cy="481"/>
              </a:xfrm>
              <a:custGeom>
                <a:avLst/>
                <a:gdLst>
                  <a:gd name="T0" fmla="*/ 0 w 270"/>
                  <a:gd name="T1" fmla="*/ 444 h 481"/>
                  <a:gd name="T2" fmla="*/ 0 w 270"/>
                  <a:gd name="T3" fmla="*/ 444 h 481"/>
                  <a:gd name="T4" fmla="*/ 3 w 270"/>
                  <a:gd name="T5" fmla="*/ 455 h 481"/>
                  <a:gd name="T6" fmla="*/ 14 w 270"/>
                  <a:gd name="T7" fmla="*/ 451 h 481"/>
                  <a:gd name="T8" fmla="*/ 18 w 270"/>
                  <a:gd name="T9" fmla="*/ 475 h 481"/>
                  <a:gd name="T10" fmla="*/ 68 w 270"/>
                  <a:gd name="T11" fmla="*/ 480 h 481"/>
                  <a:gd name="T12" fmla="*/ 54 w 270"/>
                  <a:gd name="T13" fmla="*/ 468 h 481"/>
                  <a:gd name="T14" fmla="*/ 64 w 270"/>
                  <a:gd name="T15" fmla="*/ 435 h 481"/>
                  <a:gd name="T16" fmla="*/ 74 w 270"/>
                  <a:gd name="T17" fmla="*/ 442 h 481"/>
                  <a:gd name="T18" fmla="*/ 105 w 270"/>
                  <a:gd name="T19" fmla="*/ 396 h 481"/>
                  <a:gd name="T20" fmla="*/ 81 w 270"/>
                  <a:gd name="T21" fmla="*/ 370 h 481"/>
                  <a:gd name="T22" fmla="*/ 108 w 270"/>
                  <a:gd name="T23" fmla="*/ 354 h 481"/>
                  <a:gd name="T24" fmla="*/ 112 w 270"/>
                  <a:gd name="T25" fmla="*/ 331 h 481"/>
                  <a:gd name="T26" fmla="*/ 124 w 270"/>
                  <a:gd name="T27" fmla="*/ 320 h 481"/>
                  <a:gd name="T28" fmla="*/ 113 w 270"/>
                  <a:gd name="T29" fmla="*/ 316 h 481"/>
                  <a:gd name="T30" fmla="*/ 134 w 270"/>
                  <a:gd name="T31" fmla="*/ 316 h 481"/>
                  <a:gd name="T32" fmla="*/ 131 w 270"/>
                  <a:gd name="T33" fmla="*/ 305 h 481"/>
                  <a:gd name="T34" fmla="*/ 122 w 270"/>
                  <a:gd name="T35" fmla="*/ 312 h 481"/>
                  <a:gd name="T36" fmla="*/ 113 w 270"/>
                  <a:gd name="T37" fmla="*/ 304 h 481"/>
                  <a:gd name="T38" fmla="*/ 112 w 270"/>
                  <a:gd name="T39" fmla="*/ 287 h 481"/>
                  <a:gd name="T40" fmla="*/ 149 w 270"/>
                  <a:gd name="T41" fmla="*/ 288 h 481"/>
                  <a:gd name="T42" fmla="*/ 152 w 270"/>
                  <a:gd name="T43" fmla="*/ 253 h 481"/>
                  <a:gd name="T44" fmla="*/ 210 w 270"/>
                  <a:gd name="T45" fmla="*/ 247 h 481"/>
                  <a:gd name="T46" fmla="*/ 227 w 270"/>
                  <a:gd name="T47" fmla="*/ 223 h 481"/>
                  <a:gd name="T48" fmla="*/ 204 w 270"/>
                  <a:gd name="T49" fmla="*/ 178 h 481"/>
                  <a:gd name="T50" fmla="*/ 216 w 270"/>
                  <a:gd name="T51" fmla="*/ 122 h 481"/>
                  <a:gd name="T52" fmla="*/ 269 w 270"/>
                  <a:gd name="T53" fmla="*/ 76 h 481"/>
                  <a:gd name="T54" fmla="*/ 267 w 270"/>
                  <a:gd name="T55" fmla="*/ 55 h 481"/>
                  <a:gd name="T56" fmla="*/ 256 w 270"/>
                  <a:gd name="T57" fmla="*/ 55 h 481"/>
                  <a:gd name="T58" fmla="*/ 242 w 270"/>
                  <a:gd name="T59" fmla="*/ 79 h 481"/>
                  <a:gd name="T60" fmla="*/ 205 w 270"/>
                  <a:gd name="T61" fmla="*/ 78 h 481"/>
                  <a:gd name="T62" fmla="*/ 213 w 270"/>
                  <a:gd name="T63" fmla="*/ 50 h 481"/>
                  <a:gd name="T64" fmla="*/ 147 w 270"/>
                  <a:gd name="T65" fmla="*/ 7 h 481"/>
                  <a:gd name="T66" fmla="*/ 125 w 270"/>
                  <a:gd name="T67" fmla="*/ 3 h 481"/>
                  <a:gd name="T68" fmla="*/ 123 w 270"/>
                  <a:gd name="T69" fmla="*/ 12 h 481"/>
                  <a:gd name="T70" fmla="*/ 98 w 270"/>
                  <a:gd name="T71" fmla="*/ 0 h 481"/>
                  <a:gd name="T72" fmla="*/ 84 w 270"/>
                  <a:gd name="T73" fmla="*/ 15 h 481"/>
                  <a:gd name="T74" fmla="*/ 82 w 270"/>
                  <a:gd name="T75" fmla="*/ 32 h 481"/>
                  <a:gd name="T76" fmla="*/ 67 w 270"/>
                  <a:gd name="T77" fmla="*/ 39 h 481"/>
                  <a:gd name="T78" fmla="*/ 68 w 270"/>
                  <a:gd name="T79" fmla="*/ 73 h 481"/>
                  <a:gd name="T80" fmla="*/ 51 w 270"/>
                  <a:gd name="T81" fmla="*/ 91 h 481"/>
                  <a:gd name="T82" fmla="*/ 39 w 270"/>
                  <a:gd name="T83" fmla="*/ 138 h 481"/>
                  <a:gd name="T84" fmla="*/ 48 w 270"/>
                  <a:gd name="T85" fmla="*/ 182 h 481"/>
                  <a:gd name="T86" fmla="*/ 31 w 270"/>
                  <a:gd name="T87" fmla="*/ 220 h 481"/>
                  <a:gd name="T88" fmla="*/ 18 w 270"/>
                  <a:gd name="T89" fmla="*/ 313 h 481"/>
                  <a:gd name="T90" fmla="*/ 28 w 270"/>
                  <a:gd name="T91" fmla="*/ 348 h 481"/>
                  <a:gd name="T92" fmla="*/ 19 w 270"/>
                  <a:gd name="T93" fmla="*/ 351 h 481"/>
                  <a:gd name="T94" fmla="*/ 23 w 270"/>
                  <a:gd name="T95" fmla="*/ 381 h 481"/>
                  <a:gd name="T96" fmla="*/ 0 w 270"/>
                  <a:gd name="T97" fmla="*/ 444 h 481"/>
                  <a:gd name="T98" fmla="*/ 0 w 270"/>
                  <a:gd name="T99" fmla="*/ 444 h 4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481"/>
                  <a:gd name="T152" fmla="*/ 270 w 270"/>
                  <a:gd name="T153" fmla="*/ 481 h 4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481">
                    <a:moveTo>
                      <a:pt x="0" y="444"/>
                    </a:moveTo>
                    <a:lnTo>
                      <a:pt x="0" y="444"/>
                    </a:lnTo>
                    <a:lnTo>
                      <a:pt x="3" y="455"/>
                    </a:lnTo>
                    <a:lnTo>
                      <a:pt x="14" y="451"/>
                    </a:lnTo>
                    <a:lnTo>
                      <a:pt x="18" y="475"/>
                    </a:lnTo>
                    <a:lnTo>
                      <a:pt x="68" y="480"/>
                    </a:lnTo>
                    <a:lnTo>
                      <a:pt x="54" y="468"/>
                    </a:lnTo>
                    <a:lnTo>
                      <a:pt x="64" y="435"/>
                    </a:lnTo>
                    <a:lnTo>
                      <a:pt x="74" y="442"/>
                    </a:lnTo>
                    <a:lnTo>
                      <a:pt x="105" y="396"/>
                    </a:lnTo>
                    <a:lnTo>
                      <a:pt x="81" y="370"/>
                    </a:lnTo>
                    <a:lnTo>
                      <a:pt x="108" y="354"/>
                    </a:lnTo>
                    <a:lnTo>
                      <a:pt x="112" y="331"/>
                    </a:lnTo>
                    <a:lnTo>
                      <a:pt x="124" y="320"/>
                    </a:lnTo>
                    <a:lnTo>
                      <a:pt x="113" y="316"/>
                    </a:lnTo>
                    <a:lnTo>
                      <a:pt x="134" y="316"/>
                    </a:lnTo>
                    <a:lnTo>
                      <a:pt x="131" y="305"/>
                    </a:lnTo>
                    <a:lnTo>
                      <a:pt x="122" y="312"/>
                    </a:lnTo>
                    <a:lnTo>
                      <a:pt x="113" y="304"/>
                    </a:lnTo>
                    <a:lnTo>
                      <a:pt x="112" y="287"/>
                    </a:lnTo>
                    <a:lnTo>
                      <a:pt x="149" y="288"/>
                    </a:lnTo>
                    <a:lnTo>
                      <a:pt x="152" y="253"/>
                    </a:lnTo>
                    <a:lnTo>
                      <a:pt x="210" y="247"/>
                    </a:lnTo>
                    <a:lnTo>
                      <a:pt x="227" y="223"/>
                    </a:lnTo>
                    <a:lnTo>
                      <a:pt x="204" y="178"/>
                    </a:lnTo>
                    <a:lnTo>
                      <a:pt x="216" y="122"/>
                    </a:lnTo>
                    <a:lnTo>
                      <a:pt x="269" y="76"/>
                    </a:lnTo>
                    <a:lnTo>
                      <a:pt x="267" y="55"/>
                    </a:lnTo>
                    <a:lnTo>
                      <a:pt x="256" y="55"/>
                    </a:lnTo>
                    <a:lnTo>
                      <a:pt x="242" y="79"/>
                    </a:lnTo>
                    <a:lnTo>
                      <a:pt x="205" y="78"/>
                    </a:lnTo>
                    <a:lnTo>
                      <a:pt x="213" y="50"/>
                    </a:lnTo>
                    <a:lnTo>
                      <a:pt x="147" y="7"/>
                    </a:lnTo>
                    <a:lnTo>
                      <a:pt x="125" y="3"/>
                    </a:lnTo>
                    <a:lnTo>
                      <a:pt x="123" y="12"/>
                    </a:lnTo>
                    <a:lnTo>
                      <a:pt x="98" y="0"/>
                    </a:lnTo>
                    <a:lnTo>
                      <a:pt x="84" y="15"/>
                    </a:lnTo>
                    <a:lnTo>
                      <a:pt x="82" y="32"/>
                    </a:lnTo>
                    <a:lnTo>
                      <a:pt x="67" y="39"/>
                    </a:lnTo>
                    <a:lnTo>
                      <a:pt x="68" y="73"/>
                    </a:lnTo>
                    <a:lnTo>
                      <a:pt x="51" y="91"/>
                    </a:lnTo>
                    <a:lnTo>
                      <a:pt x="39" y="138"/>
                    </a:lnTo>
                    <a:lnTo>
                      <a:pt x="48" y="182"/>
                    </a:lnTo>
                    <a:lnTo>
                      <a:pt x="31" y="220"/>
                    </a:lnTo>
                    <a:lnTo>
                      <a:pt x="18" y="313"/>
                    </a:lnTo>
                    <a:lnTo>
                      <a:pt x="28" y="348"/>
                    </a:lnTo>
                    <a:lnTo>
                      <a:pt x="19" y="351"/>
                    </a:lnTo>
                    <a:lnTo>
                      <a:pt x="23" y="381"/>
                    </a:lnTo>
                    <a:lnTo>
                      <a:pt x="0" y="44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0" name="Freeform 209"/>
              <p:cNvSpPr>
                <a:spLocks/>
              </p:cNvSpPr>
              <p:nvPr/>
            </p:nvSpPr>
            <p:spPr bwMode="auto">
              <a:xfrm>
                <a:off x="2143" y="4217"/>
                <a:ext cx="49" cy="42"/>
              </a:xfrm>
              <a:custGeom>
                <a:avLst/>
                <a:gdLst>
                  <a:gd name="T0" fmla="*/ 0 w 49"/>
                  <a:gd name="T1" fmla="*/ 0 h 42"/>
                  <a:gd name="T2" fmla="*/ 0 w 49"/>
                  <a:gd name="T3" fmla="*/ 0 h 42"/>
                  <a:gd name="T4" fmla="*/ 2 w 49"/>
                  <a:gd name="T5" fmla="*/ 41 h 42"/>
                  <a:gd name="T6" fmla="*/ 48 w 49"/>
                  <a:gd name="T7" fmla="*/ 37 h 42"/>
                  <a:gd name="T8" fmla="*/ 11 w 49"/>
                  <a:gd name="T9" fmla="*/ 20 h 42"/>
                  <a:gd name="T10" fmla="*/ 0 w 49"/>
                  <a:gd name="T11" fmla="*/ 0 h 42"/>
                  <a:gd name="T12" fmla="*/ 0 w 49"/>
                  <a:gd name="T13" fmla="*/ 0 h 42"/>
                  <a:gd name="T14" fmla="*/ 0 60000 65536"/>
                  <a:gd name="T15" fmla="*/ 0 60000 65536"/>
                  <a:gd name="T16" fmla="*/ 0 60000 65536"/>
                  <a:gd name="T17" fmla="*/ 0 60000 65536"/>
                  <a:gd name="T18" fmla="*/ 0 60000 65536"/>
                  <a:gd name="T19" fmla="*/ 0 60000 65536"/>
                  <a:gd name="T20" fmla="*/ 0 60000 65536"/>
                  <a:gd name="T21" fmla="*/ 0 w 49"/>
                  <a:gd name="T22" fmla="*/ 0 h 42"/>
                  <a:gd name="T23" fmla="*/ 49 w 49"/>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2">
                    <a:moveTo>
                      <a:pt x="0" y="0"/>
                    </a:moveTo>
                    <a:lnTo>
                      <a:pt x="0" y="0"/>
                    </a:lnTo>
                    <a:lnTo>
                      <a:pt x="2" y="41"/>
                    </a:lnTo>
                    <a:lnTo>
                      <a:pt x="48" y="37"/>
                    </a:lnTo>
                    <a:lnTo>
                      <a:pt x="11" y="20"/>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1" name="Freeform 210"/>
              <p:cNvSpPr>
                <a:spLocks/>
              </p:cNvSpPr>
              <p:nvPr/>
            </p:nvSpPr>
            <p:spPr bwMode="auto">
              <a:xfrm>
                <a:off x="2129" y="3560"/>
                <a:ext cx="165" cy="185"/>
              </a:xfrm>
              <a:custGeom>
                <a:avLst/>
                <a:gdLst>
                  <a:gd name="T0" fmla="*/ 0 w 165"/>
                  <a:gd name="T1" fmla="*/ 18 h 185"/>
                  <a:gd name="T2" fmla="*/ 0 w 165"/>
                  <a:gd name="T3" fmla="*/ 18 h 185"/>
                  <a:gd name="T4" fmla="*/ 13 w 165"/>
                  <a:gd name="T5" fmla="*/ 38 h 185"/>
                  <a:gd name="T6" fmla="*/ 4 w 165"/>
                  <a:gd name="T7" fmla="*/ 80 h 185"/>
                  <a:gd name="T8" fmla="*/ 13 w 165"/>
                  <a:gd name="T9" fmla="*/ 84 h 185"/>
                  <a:gd name="T10" fmla="*/ 9 w 165"/>
                  <a:gd name="T11" fmla="*/ 91 h 185"/>
                  <a:gd name="T12" fmla="*/ 1 w 165"/>
                  <a:gd name="T13" fmla="*/ 108 h 185"/>
                  <a:gd name="T14" fmla="*/ 16 w 165"/>
                  <a:gd name="T15" fmla="*/ 133 h 185"/>
                  <a:gd name="T16" fmla="*/ 24 w 165"/>
                  <a:gd name="T17" fmla="*/ 183 h 185"/>
                  <a:gd name="T18" fmla="*/ 34 w 165"/>
                  <a:gd name="T19" fmla="*/ 184 h 185"/>
                  <a:gd name="T20" fmla="*/ 48 w 165"/>
                  <a:gd name="T21" fmla="*/ 169 h 185"/>
                  <a:gd name="T22" fmla="*/ 73 w 165"/>
                  <a:gd name="T23" fmla="*/ 181 h 185"/>
                  <a:gd name="T24" fmla="*/ 75 w 165"/>
                  <a:gd name="T25" fmla="*/ 172 h 185"/>
                  <a:gd name="T26" fmla="*/ 97 w 165"/>
                  <a:gd name="T27" fmla="*/ 176 h 185"/>
                  <a:gd name="T28" fmla="*/ 106 w 165"/>
                  <a:gd name="T29" fmla="*/ 139 h 185"/>
                  <a:gd name="T30" fmla="*/ 145 w 165"/>
                  <a:gd name="T31" fmla="*/ 133 h 185"/>
                  <a:gd name="T32" fmla="*/ 159 w 165"/>
                  <a:gd name="T33" fmla="*/ 145 h 185"/>
                  <a:gd name="T34" fmla="*/ 164 w 165"/>
                  <a:gd name="T35" fmla="*/ 117 h 185"/>
                  <a:gd name="T36" fmla="*/ 155 w 165"/>
                  <a:gd name="T37" fmla="*/ 93 h 185"/>
                  <a:gd name="T38" fmla="*/ 132 w 165"/>
                  <a:gd name="T39" fmla="*/ 91 h 185"/>
                  <a:gd name="T40" fmla="*/ 122 w 165"/>
                  <a:gd name="T41" fmla="*/ 55 h 185"/>
                  <a:gd name="T42" fmla="*/ 62 w 165"/>
                  <a:gd name="T43" fmla="*/ 31 h 185"/>
                  <a:gd name="T44" fmla="*/ 58 w 165"/>
                  <a:gd name="T45" fmla="*/ 0 h 185"/>
                  <a:gd name="T46" fmla="*/ 17 w 165"/>
                  <a:gd name="T47" fmla="*/ 19 h 185"/>
                  <a:gd name="T48" fmla="*/ 0 w 165"/>
                  <a:gd name="T49" fmla="*/ 18 h 185"/>
                  <a:gd name="T50" fmla="*/ 0 w 165"/>
                  <a:gd name="T51" fmla="*/ 18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185"/>
                  <a:gd name="T80" fmla="*/ 165 w 165"/>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185">
                    <a:moveTo>
                      <a:pt x="0" y="18"/>
                    </a:moveTo>
                    <a:lnTo>
                      <a:pt x="0" y="18"/>
                    </a:lnTo>
                    <a:lnTo>
                      <a:pt x="13" y="38"/>
                    </a:lnTo>
                    <a:lnTo>
                      <a:pt x="4" y="80"/>
                    </a:lnTo>
                    <a:lnTo>
                      <a:pt x="13" y="84"/>
                    </a:lnTo>
                    <a:lnTo>
                      <a:pt x="9" y="91"/>
                    </a:lnTo>
                    <a:lnTo>
                      <a:pt x="1" y="108"/>
                    </a:lnTo>
                    <a:lnTo>
                      <a:pt x="16" y="133"/>
                    </a:lnTo>
                    <a:lnTo>
                      <a:pt x="24" y="183"/>
                    </a:lnTo>
                    <a:lnTo>
                      <a:pt x="34" y="184"/>
                    </a:lnTo>
                    <a:lnTo>
                      <a:pt x="48" y="169"/>
                    </a:lnTo>
                    <a:lnTo>
                      <a:pt x="73" y="181"/>
                    </a:lnTo>
                    <a:lnTo>
                      <a:pt x="75" y="172"/>
                    </a:lnTo>
                    <a:lnTo>
                      <a:pt x="97" y="176"/>
                    </a:lnTo>
                    <a:lnTo>
                      <a:pt x="106" y="139"/>
                    </a:lnTo>
                    <a:lnTo>
                      <a:pt x="145" y="133"/>
                    </a:lnTo>
                    <a:lnTo>
                      <a:pt x="159" y="145"/>
                    </a:lnTo>
                    <a:lnTo>
                      <a:pt x="164" y="117"/>
                    </a:lnTo>
                    <a:lnTo>
                      <a:pt x="155" y="93"/>
                    </a:lnTo>
                    <a:lnTo>
                      <a:pt x="132" y="91"/>
                    </a:lnTo>
                    <a:lnTo>
                      <a:pt x="122" y="55"/>
                    </a:lnTo>
                    <a:lnTo>
                      <a:pt x="62" y="31"/>
                    </a:lnTo>
                    <a:lnTo>
                      <a:pt x="58" y="0"/>
                    </a:lnTo>
                    <a:lnTo>
                      <a:pt x="17" y="19"/>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2" name="Freeform 211"/>
              <p:cNvSpPr>
                <a:spLocks/>
              </p:cNvSpPr>
              <p:nvPr/>
            </p:nvSpPr>
            <p:spPr bwMode="auto">
              <a:xfrm>
                <a:off x="2073" y="3360"/>
                <a:ext cx="533" cy="544"/>
              </a:xfrm>
              <a:custGeom>
                <a:avLst/>
                <a:gdLst>
                  <a:gd name="T0" fmla="*/ 0 w 533"/>
                  <a:gd name="T1" fmla="*/ 172 h 544"/>
                  <a:gd name="T2" fmla="*/ 30 w 533"/>
                  <a:gd name="T3" fmla="*/ 205 h 544"/>
                  <a:gd name="T4" fmla="*/ 45 w 533"/>
                  <a:gd name="T5" fmla="*/ 218 h 544"/>
                  <a:gd name="T6" fmla="*/ 73 w 533"/>
                  <a:gd name="T7" fmla="*/ 219 h 544"/>
                  <a:gd name="T8" fmla="*/ 118 w 533"/>
                  <a:gd name="T9" fmla="*/ 231 h 544"/>
                  <a:gd name="T10" fmla="*/ 188 w 533"/>
                  <a:gd name="T11" fmla="*/ 291 h 544"/>
                  <a:gd name="T12" fmla="*/ 220 w 533"/>
                  <a:gd name="T13" fmla="*/ 317 h 544"/>
                  <a:gd name="T14" fmla="*/ 218 w 533"/>
                  <a:gd name="T15" fmla="*/ 372 h 544"/>
                  <a:gd name="T16" fmla="*/ 250 w 533"/>
                  <a:gd name="T17" fmla="*/ 396 h 544"/>
                  <a:gd name="T18" fmla="*/ 262 w 533"/>
                  <a:gd name="T19" fmla="*/ 424 h 544"/>
                  <a:gd name="T20" fmla="*/ 275 w 533"/>
                  <a:gd name="T21" fmla="*/ 445 h 544"/>
                  <a:gd name="T22" fmla="*/ 232 w 533"/>
                  <a:gd name="T23" fmla="*/ 488 h 544"/>
                  <a:gd name="T24" fmla="*/ 281 w 533"/>
                  <a:gd name="T25" fmla="*/ 529 h 544"/>
                  <a:gd name="T26" fmla="*/ 343 w 533"/>
                  <a:gd name="T27" fmla="*/ 462 h 544"/>
                  <a:gd name="T28" fmla="*/ 399 w 533"/>
                  <a:gd name="T29" fmla="*/ 384 h 544"/>
                  <a:gd name="T30" fmla="*/ 445 w 533"/>
                  <a:gd name="T31" fmla="*/ 371 h 544"/>
                  <a:gd name="T32" fmla="*/ 475 w 533"/>
                  <a:gd name="T33" fmla="*/ 249 h 544"/>
                  <a:gd name="T34" fmla="*/ 532 w 533"/>
                  <a:gd name="T35" fmla="*/ 166 h 544"/>
                  <a:gd name="T36" fmla="*/ 502 w 533"/>
                  <a:gd name="T37" fmla="*/ 137 h 544"/>
                  <a:gd name="T38" fmla="*/ 401 w 533"/>
                  <a:gd name="T39" fmla="*/ 106 h 544"/>
                  <a:gd name="T40" fmla="*/ 365 w 533"/>
                  <a:gd name="T41" fmla="*/ 78 h 544"/>
                  <a:gd name="T42" fmla="*/ 334 w 533"/>
                  <a:gd name="T43" fmla="*/ 102 h 544"/>
                  <a:gd name="T44" fmla="*/ 305 w 533"/>
                  <a:gd name="T45" fmla="*/ 98 h 544"/>
                  <a:gd name="T46" fmla="*/ 306 w 533"/>
                  <a:gd name="T47" fmla="*/ 75 h 544"/>
                  <a:gd name="T48" fmla="*/ 305 w 533"/>
                  <a:gd name="T49" fmla="*/ 15 h 544"/>
                  <a:gd name="T50" fmla="*/ 265 w 533"/>
                  <a:gd name="T51" fmla="*/ 39 h 544"/>
                  <a:gd name="T52" fmla="*/ 198 w 533"/>
                  <a:gd name="T53" fmla="*/ 49 h 544"/>
                  <a:gd name="T54" fmla="*/ 194 w 533"/>
                  <a:gd name="T55" fmla="*/ 9 h 544"/>
                  <a:gd name="T56" fmla="*/ 147 w 533"/>
                  <a:gd name="T57" fmla="*/ 16 h 544"/>
                  <a:gd name="T58" fmla="*/ 131 w 533"/>
                  <a:gd name="T59" fmla="*/ 37 h 544"/>
                  <a:gd name="T60" fmla="*/ 111 w 533"/>
                  <a:gd name="T61" fmla="*/ 59 h 544"/>
                  <a:gd name="T62" fmla="*/ 87 w 533"/>
                  <a:gd name="T63" fmla="*/ 42 h 544"/>
                  <a:gd name="T64" fmla="*/ 65 w 533"/>
                  <a:gd name="T65" fmla="*/ 61 h 544"/>
                  <a:gd name="T66" fmla="*/ 59 w 533"/>
                  <a:gd name="T67" fmla="*/ 87 h 544"/>
                  <a:gd name="T68" fmla="*/ 19 w 533"/>
                  <a:gd name="T69" fmla="*/ 140 h 544"/>
                  <a:gd name="T70" fmla="*/ 0 w 533"/>
                  <a:gd name="T71" fmla="*/ 172 h 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3"/>
                  <a:gd name="T109" fmla="*/ 0 h 544"/>
                  <a:gd name="T110" fmla="*/ 533 w 533"/>
                  <a:gd name="T111" fmla="*/ 544 h 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3" h="544">
                    <a:moveTo>
                      <a:pt x="0" y="172"/>
                    </a:moveTo>
                    <a:lnTo>
                      <a:pt x="0" y="172"/>
                    </a:lnTo>
                    <a:lnTo>
                      <a:pt x="11" y="197"/>
                    </a:lnTo>
                    <a:lnTo>
                      <a:pt x="30" y="205"/>
                    </a:lnTo>
                    <a:lnTo>
                      <a:pt x="45" y="196"/>
                    </a:lnTo>
                    <a:lnTo>
                      <a:pt x="45" y="218"/>
                    </a:lnTo>
                    <a:lnTo>
                      <a:pt x="56" y="218"/>
                    </a:lnTo>
                    <a:lnTo>
                      <a:pt x="73" y="219"/>
                    </a:lnTo>
                    <a:lnTo>
                      <a:pt x="114" y="200"/>
                    </a:lnTo>
                    <a:lnTo>
                      <a:pt x="118" y="231"/>
                    </a:lnTo>
                    <a:lnTo>
                      <a:pt x="178" y="255"/>
                    </a:lnTo>
                    <a:lnTo>
                      <a:pt x="188" y="291"/>
                    </a:lnTo>
                    <a:lnTo>
                      <a:pt x="211" y="293"/>
                    </a:lnTo>
                    <a:lnTo>
                      <a:pt x="220" y="317"/>
                    </a:lnTo>
                    <a:lnTo>
                      <a:pt x="215" y="345"/>
                    </a:lnTo>
                    <a:lnTo>
                      <a:pt x="218" y="372"/>
                    </a:lnTo>
                    <a:lnTo>
                      <a:pt x="246" y="377"/>
                    </a:lnTo>
                    <a:lnTo>
                      <a:pt x="250" y="396"/>
                    </a:lnTo>
                    <a:lnTo>
                      <a:pt x="264" y="399"/>
                    </a:lnTo>
                    <a:lnTo>
                      <a:pt x="262" y="424"/>
                    </a:lnTo>
                    <a:lnTo>
                      <a:pt x="273" y="424"/>
                    </a:lnTo>
                    <a:lnTo>
                      <a:pt x="275" y="445"/>
                    </a:lnTo>
                    <a:lnTo>
                      <a:pt x="222" y="491"/>
                    </a:lnTo>
                    <a:lnTo>
                      <a:pt x="232" y="488"/>
                    </a:lnTo>
                    <a:lnTo>
                      <a:pt x="273" y="517"/>
                    </a:lnTo>
                    <a:lnTo>
                      <a:pt x="281" y="529"/>
                    </a:lnTo>
                    <a:lnTo>
                      <a:pt x="278" y="543"/>
                    </a:lnTo>
                    <a:lnTo>
                      <a:pt x="343" y="462"/>
                    </a:lnTo>
                    <a:lnTo>
                      <a:pt x="347" y="421"/>
                    </a:lnTo>
                    <a:lnTo>
                      <a:pt x="399" y="384"/>
                    </a:lnTo>
                    <a:lnTo>
                      <a:pt x="432" y="384"/>
                    </a:lnTo>
                    <a:lnTo>
                      <a:pt x="445" y="371"/>
                    </a:lnTo>
                    <a:lnTo>
                      <a:pt x="472" y="310"/>
                    </a:lnTo>
                    <a:lnTo>
                      <a:pt x="475" y="249"/>
                    </a:lnTo>
                    <a:lnTo>
                      <a:pt x="527" y="191"/>
                    </a:lnTo>
                    <a:lnTo>
                      <a:pt x="532" y="166"/>
                    </a:lnTo>
                    <a:lnTo>
                      <a:pt x="524" y="141"/>
                    </a:lnTo>
                    <a:lnTo>
                      <a:pt x="502" y="137"/>
                    </a:lnTo>
                    <a:lnTo>
                      <a:pt x="468" y="111"/>
                    </a:lnTo>
                    <a:lnTo>
                      <a:pt x="401" y="106"/>
                    </a:lnTo>
                    <a:lnTo>
                      <a:pt x="395" y="90"/>
                    </a:lnTo>
                    <a:lnTo>
                      <a:pt x="365" y="78"/>
                    </a:lnTo>
                    <a:lnTo>
                      <a:pt x="352" y="79"/>
                    </a:lnTo>
                    <a:lnTo>
                      <a:pt x="334" y="102"/>
                    </a:lnTo>
                    <a:lnTo>
                      <a:pt x="334" y="94"/>
                    </a:lnTo>
                    <a:lnTo>
                      <a:pt x="305" y="98"/>
                    </a:lnTo>
                    <a:lnTo>
                      <a:pt x="317" y="93"/>
                    </a:lnTo>
                    <a:lnTo>
                      <a:pt x="306" y="75"/>
                    </a:lnTo>
                    <a:lnTo>
                      <a:pt x="327" y="48"/>
                    </a:lnTo>
                    <a:lnTo>
                      <a:pt x="305" y="15"/>
                    </a:lnTo>
                    <a:lnTo>
                      <a:pt x="285" y="41"/>
                    </a:lnTo>
                    <a:lnTo>
                      <a:pt x="265" y="39"/>
                    </a:lnTo>
                    <a:lnTo>
                      <a:pt x="237" y="43"/>
                    </a:lnTo>
                    <a:lnTo>
                      <a:pt x="198" y="49"/>
                    </a:lnTo>
                    <a:lnTo>
                      <a:pt x="191" y="35"/>
                    </a:lnTo>
                    <a:lnTo>
                      <a:pt x="194" y="9"/>
                    </a:lnTo>
                    <a:lnTo>
                      <a:pt x="181" y="0"/>
                    </a:lnTo>
                    <a:lnTo>
                      <a:pt x="147" y="16"/>
                    </a:lnTo>
                    <a:lnTo>
                      <a:pt x="124" y="11"/>
                    </a:lnTo>
                    <a:lnTo>
                      <a:pt x="131" y="37"/>
                    </a:lnTo>
                    <a:lnTo>
                      <a:pt x="144" y="40"/>
                    </a:lnTo>
                    <a:lnTo>
                      <a:pt x="111" y="59"/>
                    </a:lnTo>
                    <a:lnTo>
                      <a:pt x="95" y="52"/>
                    </a:lnTo>
                    <a:lnTo>
                      <a:pt x="87" y="42"/>
                    </a:lnTo>
                    <a:lnTo>
                      <a:pt x="55" y="47"/>
                    </a:lnTo>
                    <a:lnTo>
                      <a:pt x="65" y="61"/>
                    </a:lnTo>
                    <a:lnTo>
                      <a:pt x="52" y="63"/>
                    </a:lnTo>
                    <a:lnTo>
                      <a:pt x="59" y="87"/>
                    </a:lnTo>
                    <a:lnTo>
                      <a:pt x="53" y="126"/>
                    </a:lnTo>
                    <a:lnTo>
                      <a:pt x="19" y="140"/>
                    </a:lnTo>
                    <a:lnTo>
                      <a:pt x="0" y="17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3" name="Freeform 212"/>
              <p:cNvSpPr>
                <a:spLocks/>
              </p:cNvSpPr>
              <p:nvPr/>
            </p:nvSpPr>
            <p:spPr bwMode="auto">
              <a:xfrm>
                <a:off x="1863" y="3176"/>
                <a:ext cx="13" cy="37"/>
              </a:xfrm>
              <a:custGeom>
                <a:avLst/>
                <a:gdLst>
                  <a:gd name="T0" fmla="*/ 0 w 13"/>
                  <a:gd name="T1" fmla="*/ 8 h 37"/>
                  <a:gd name="T2" fmla="*/ 0 w 13"/>
                  <a:gd name="T3" fmla="*/ 8 h 37"/>
                  <a:gd name="T4" fmla="*/ 5 w 13"/>
                  <a:gd name="T5" fmla="*/ 36 h 37"/>
                  <a:gd name="T6" fmla="*/ 12 w 13"/>
                  <a:gd name="T7" fmla="*/ 0 h 37"/>
                  <a:gd name="T8" fmla="*/ 0 w 13"/>
                  <a:gd name="T9" fmla="*/ 8 h 37"/>
                  <a:gd name="T10" fmla="*/ 0 w 13"/>
                  <a:gd name="T11" fmla="*/ 8 h 37"/>
                  <a:gd name="T12" fmla="*/ 0 60000 65536"/>
                  <a:gd name="T13" fmla="*/ 0 60000 65536"/>
                  <a:gd name="T14" fmla="*/ 0 60000 65536"/>
                  <a:gd name="T15" fmla="*/ 0 60000 65536"/>
                  <a:gd name="T16" fmla="*/ 0 60000 65536"/>
                  <a:gd name="T17" fmla="*/ 0 60000 65536"/>
                  <a:gd name="T18" fmla="*/ 0 w 13"/>
                  <a:gd name="T19" fmla="*/ 0 h 37"/>
                  <a:gd name="T20" fmla="*/ 13 w 1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 h="37">
                    <a:moveTo>
                      <a:pt x="0" y="8"/>
                    </a:moveTo>
                    <a:lnTo>
                      <a:pt x="0" y="8"/>
                    </a:lnTo>
                    <a:lnTo>
                      <a:pt x="5" y="36"/>
                    </a:lnTo>
                    <a:lnTo>
                      <a:pt x="12" y="0"/>
                    </a:lnTo>
                    <a:lnTo>
                      <a:pt x="0" y="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4" name="Freeform 213"/>
              <p:cNvSpPr>
                <a:spLocks/>
              </p:cNvSpPr>
              <p:nvPr/>
            </p:nvSpPr>
            <p:spPr bwMode="auto">
              <a:xfrm>
                <a:off x="2049" y="3668"/>
                <a:ext cx="115" cy="571"/>
              </a:xfrm>
              <a:custGeom>
                <a:avLst/>
                <a:gdLst>
                  <a:gd name="T0" fmla="*/ 0 w 115"/>
                  <a:gd name="T1" fmla="*/ 445 h 571"/>
                  <a:gd name="T2" fmla="*/ 0 w 115"/>
                  <a:gd name="T3" fmla="*/ 445 h 571"/>
                  <a:gd name="T4" fmla="*/ 9 w 115"/>
                  <a:gd name="T5" fmla="*/ 430 h 571"/>
                  <a:gd name="T6" fmla="*/ 24 w 115"/>
                  <a:gd name="T7" fmla="*/ 441 h 571"/>
                  <a:gd name="T8" fmla="*/ 39 w 115"/>
                  <a:gd name="T9" fmla="*/ 412 h 571"/>
                  <a:gd name="T10" fmla="*/ 33 w 115"/>
                  <a:gd name="T11" fmla="*/ 400 h 571"/>
                  <a:gd name="T12" fmla="*/ 45 w 115"/>
                  <a:gd name="T13" fmla="*/ 360 h 571"/>
                  <a:gd name="T14" fmla="*/ 24 w 115"/>
                  <a:gd name="T15" fmla="*/ 357 h 571"/>
                  <a:gd name="T16" fmla="*/ 27 w 115"/>
                  <a:gd name="T17" fmla="*/ 292 h 571"/>
                  <a:gd name="T18" fmla="*/ 55 w 115"/>
                  <a:gd name="T19" fmla="*/ 224 h 571"/>
                  <a:gd name="T20" fmla="*/ 54 w 115"/>
                  <a:gd name="T21" fmla="*/ 166 h 571"/>
                  <a:gd name="T22" fmla="*/ 74 w 115"/>
                  <a:gd name="T23" fmla="*/ 58 h 571"/>
                  <a:gd name="T24" fmla="*/ 68 w 115"/>
                  <a:gd name="T25" fmla="*/ 9 h 571"/>
                  <a:gd name="T26" fmla="*/ 81 w 115"/>
                  <a:gd name="T27" fmla="*/ 0 h 571"/>
                  <a:gd name="T28" fmla="*/ 96 w 115"/>
                  <a:gd name="T29" fmla="*/ 25 h 571"/>
                  <a:gd name="T30" fmla="*/ 104 w 115"/>
                  <a:gd name="T31" fmla="*/ 75 h 571"/>
                  <a:gd name="T32" fmla="*/ 114 w 115"/>
                  <a:gd name="T33" fmla="*/ 76 h 571"/>
                  <a:gd name="T34" fmla="*/ 112 w 115"/>
                  <a:gd name="T35" fmla="*/ 93 h 571"/>
                  <a:gd name="T36" fmla="*/ 97 w 115"/>
                  <a:gd name="T37" fmla="*/ 100 h 571"/>
                  <a:gd name="T38" fmla="*/ 98 w 115"/>
                  <a:gd name="T39" fmla="*/ 134 h 571"/>
                  <a:gd name="T40" fmla="*/ 81 w 115"/>
                  <a:gd name="T41" fmla="*/ 152 h 571"/>
                  <a:gd name="T42" fmla="*/ 69 w 115"/>
                  <a:gd name="T43" fmla="*/ 199 h 571"/>
                  <a:gd name="T44" fmla="*/ 78 w 115"/>
                  <a:gd name="T45" fmla="*/ 243 h 571"/>
                  <a:gd name="T46" fmla="*/ 61 w 115"/>
                  <a:gd name="T47" fmla="*/ 281 h 571"/>
                  <a:gd name="T48" fmla="*/ 48 w 115"/>
                  <a:gd name="T49" fmla="*/ 374 h 571"/>
                  <a:gd name="T50" fmla="*/ 58 w 115"/>
                  <a:gd name="T51" fmla="*/ 409 h 571"/>
                  <a:gd name="T52" fmla="*/ 49 w 115"/>
                  <a:gd name="T53" fmla="*/ 412 h 571"/>
                  <a:gd name="T54" fmla="*/ 53 w 115"/>
                  <a:gd name="T55" fmla="*/ 442 h 571"/>
                  <a:gd name="T56" fmla="*/ 30 w 115"/>
                  <a:gd name="T57" fmla="*/ 505 h 571"/>
                  <a:gd name="T58" fmla="*/ 33 w 115"/>
                  <a:gd name="T59" fmla="*/ 516 h 571"/>
                  <a:gd name="T60" fmla="*/ 44 w 115"/>
                  <a:gd name="T61" fmla="*/ 512 h 571"/>
                  <a:gd name="T62" fmla="*/ 48 w 115"/>
                  <a:gd name="T63" fmla="*/ 536 h 571"/>
                  <a:gd name="T64" fmla="*/ 98 w 115"/>
                  <a:gd name="T65" fmla="*/ 541 h 571"/>
                  <a:gd name="T66" fmla="*/ 65 w 115"/>
                  <a:gd name="T67" fmla="*/ 551 h 571"/>
                  <a:gd name="T68" fmla="*/ 61 w 115"/>
                  <a:gd name="T69" fmla="*/ 570 h 571"/>
                  <a:gd name="T70" fmla="*/ 46 w 115"/>
                  <a:gd name="T71" fmla="*/ 565 h 571"/>
                  <a:gd name="T72" fmla="*/ 62 w 115"/>
                  <a:gd name="T73" fmla="*/ 553 h 571"/>
                  <a:gd name="T74" fmla="*/ 38 w 115"/>
                  <a:gd name="T75" fmla="*/ 548 h 571"/>
                  <a:gd name="T76" fmla="*/ 35 w 115"/>
                  <a:gd name="T77" fmla="*/ 527 h 571"/>
                  <a:gd name="T78" fmla="*/ 29 w 115"/>
                  <a:gd name="T79" fmla="*/ 537 h 571"/>
                  <a:gd name="T80" fmla="*/ 20 w 115"/>
                  <a:gd name="T81" fmla="*/ 518 h 571"/>
                  <a:gd name="T82" fmla="*/ 25 w 115"/>
                  <a:gd name="T83" fmla="*/ 513 h 571"/>
                  <a:gd name="T84" fmla="*/ 14 w 115"/>
                  <a:gd name="T85" fmla="*/ 504 h 571"/>
                  <a:gd name="T86" fmla="*/ 24 w 115"/>
                  <a:gd name="T87" fmla="*/ 494 h 571"/>
                  <a:gd name="T88" fmla="*/ 15 w 115"/>
                  <a:gd name="T89" fmla="*/ 466 h 571"/>
                  <a:gd name="T90" fmla="*/ 32 w 115"/>
                  <a:gd name="T91" fmla="*/ 469 h 571"/>
                  <a:gd name="T92" fmla="*/ 15 w 115"/>
                  <a:gd name="T93" fmla="*/ 455 h 571"/>
                  <a:gd name="T94" fmla="*/ 19 w 115"/>
                  <a:gd name="T95" fmla="*/ 444 h 571"/>
                  <a:gd name="T96" fmla="*/ 0 w 115"/>
                  <a:gd name="T97" fmla="*/ 445 h 571"/>
                  <a:gd name="T98" fmla="*/ 0 w 115"/>
                  <a:gd name="T99" fmla="*/ 445 h 5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571"/>
                  <a:gd name="T152" fmla="*/ 115 w 115"/>
                  <a:gd name="T153" fmla="*/ 571 h 5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571">
                    <a:moveTo>
                      <a:pt x="0" y="445"/>
                    </a:moveTo>
                    <a:lnTo>
                      <a:pt x="0" y="445"/>
                    </a:lnTo>
                    <a:lnTo>
                      <a:pt x="9" y="430"/>
                    </a:lnTo>
                    <a:lnTo>
                      <a:pt x="24" y="441"/>
                    </a:lnTo>
                    <a:lnTo>
                      <a:pt x="39" y="412"/>
                    </a:lnTo>
                    <a:lnTo>
                      <a:pt x="33" y="400"/>
                    </a:lnTo>
                    <a:lnTo>
                      <a:pt x="45" y="360"/>
                    </a:lnTo>
                    <a:lnTo>
                      <a:pt x="24" y="357"/>
                    </a:lnTo>
                    <a:lnTo>
                      <a:pt x="27" y="292"/>
                    </a:lnTo>
                    <a:lnTo>
                      <a:pt x="55" y="224"/>
                    </a:lnTo>
                    <a:lnTo>
                      <a:pt x="54" y="166"/>
                    </a:lnTo>
                    <a:lnTo>
                      <a:pt x="74" y="58"/>
                    </a:lnTo>
                    <a:lnTo>
                      <a:pt x="68" y="9"/>
                    </a:lnTo>
                    <a:lnTo>
                      <a:pt x="81" y="0"/>
                    </a:lnTo>
                    <a:lnTo>
                      <a:pt x="96" y="25"/>
                    </a:lnTo>
                    <a:lnTo>
                      <a:pt x="104" y="75"/>
                    </a:lnTo>
                    <a:lnTo>
                      <a:pt x="114" y="76"/>
                    </a:lnTo>
                    <a:lnTo>
                      <a:pt x="112" y="93"/>
                    </a:lnTo>
                    <a:lnTo>
                      <a:pt x="97" y="100"/>
                    </a:lnTo>
                    <a:lnTo>
                      <a:pt x="98" y="134"/>
                    </a:lnTo>
                    <a:lnTo>
                      <a:pt x="81" y="152"/>
                    </a:lnTo>
                    <a:lnTo>
                      <a:pt x="69" y="199"/>
                    </a:lnTo>
                    <a:lnTo>
                      <a:pt x="78" y="243"/>
                    </a:lnTo>
                    <a:lnTo>
                      <a:pt x="61" y="281"/>
                    </a:lnTo>
                    <a:lnTo>
                      <a:pt x="48" y="374"/>
                    </a:lnTo>
                    <a:lnTo>
                      <a:pt x="58" y="409"/>
                    </a:lnTo>
                    <a:lnTo>
                      <a:pt x="49" y="412"/>
                    </a:lnTo>
                    <a:lnTo>
                      <a:pt x="53" y="442"/>
                    </a:lnTo>
                    <a:lnTo>
                      <a:pt x="30" y="505"/>
                    </a:lnTo>
                    <a:lnTo>
                      <a:pt x="33" y="516"/>
                    </a:lnTo>
                    <a:lnTo>
                      <a:pt x="44" y="512"/>
                    </a:lnTo>
                    <a:lnTo>
                      <a:pt x="48" y="536"/>
                    </a:lnTo>
                    <a:lnTo>
                      <a:pt x="98" y="541"/>
                    </a:lnTo>
                    <a:lnTo>
                      <a:pt x="65" y="551"/>
                    </a:lnTo>
                    <a:lnTo>
                      <a:pt x="61" y="570"/>
                    </a:lnTo>
                    <a:lnTo>
                      <a:pt x="46" y="565"/>
                    </a:lnTo>
                    <a:lnTo>
                      <a:pt x="62" y="553"/>
                    </a:lnTo>
                    <a:lnTo>
                      <a:pt x="38" y="548"/>
                    </a:lnTo>
                    <a:lnTo>
                      <a:pt x="35" y="527"/>
                    </a:lnTo>
                    <a:lnTo>
                      <a:pt x="29" y="537"/>
                    </a:lnTo>
                    <a:lnTo>
                      <a:pt x="20" y="518"/>
                    </a:lnTo>
                    <a:lnTo>
                      <a:pt x="25" y="513"/>
                    </a:lnTo>
                    <a:lnTo>
                      <a:pt x="14" y="504"/>
                    </a:lnTo>
                    <a:lnTo>
                      <a:pt x="24" y="494"/>
                    </a:lnTo>
                    <a:lnTo>
                      <a:pt x="15" y="466"/>
                    </a:lnTo>
                    <a:lnTo>
                      <a:pt x="32" y="469"/>
                    </a:lnTo>
                    <a:lnTo>
                      <a:pt x="15" y="455"/>
                    </a:lnTo>
                    <a:lnTo>
                      <a:pt x="19" y="444"/>
                    </a:lnTo>
                    <a:lnTo>
                      <a:pt x="0" y="44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5" name="Freeform 214"/>
              <p:cNvSpPr>
                <a:spLocks/>
              </p:cNvSpPr>
              <p:nvPr/>
            </p:nvSpPr>
            <p:spPr bwMode="auto">
              <a:xfrm>
                <a:off x="2055" y="4146"/>
                <a:ext cx="10" cy="22"/>
              </a:xfrm>
              <a:custGeom>
                <a:avLst/>
                <a:gdLst>
                  <a:gd name="T0" fmla="*/ 0 w 10"/>
                  <a:gd name="T1" fmla="*/ 9 h 22"/>
                  <a:gd name="T2" fmla="*/ 0 w 10"/>
                  <a:gd name="T3" fmla="*/ 9 h 22"/>
                  <a:gd name="T4" fmla="*/ 4 w 10"/>
                  <a:gd name="T5" fmla="*/ 0 h 22"/>
                  <a:gd name="T6" fmla="*/ 9 w 10"/>
                  <a:gd name="T7" fmla="*/ 21 h 22"/>
                  <a:gd name="T8" fmla="*/ 0 w 10"/>
                  <a:gd name="T9" fmla="*/ 9 h 22"/>
                  <a:gd name="T10" fmla="*/ 0 w 10"/>
                  <a:gd name="T11" fmla="*/ 9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9"/>
                    </a:moveTo>
                    <a:lnTo>
                      <a:pt x="0" y="9"/>
                    </a:lnTo>
                    <a:lnTo>
                      <a:pt x="4" y="0"/>
                    </a:lnTo>
                    <a:lnTo>
                      <a:pt x="9" y="21"/>
                    </a:lnTo>
                    <a:lnTo>
                      <a:pt x="0" y="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6" name="Freeform 215"/>
              <p:cNvSpPr>
                <a:spLocks/>
              </p:cNvSpPr>
              <p:nvPr/>
            </p:nvSpPr>
            <p:spPr bwMode="auto">
              <a:xfrm>
                <a:off x="2065" y="4030"/>
                <a:ext cx="9" cy="28"/>
              </a:xfrm>
              <a:custGeom>
                <a:avLst/>
                <a:gdLst>
                  <a:gd name="T0" fmla="*/ 0 w 9"/>
                  <a:gd name="T1" fmla="*/ 23 h 28"/>
                  <a:gd name="T2" fmla="*/ 0 w 9"/>
                  <a:gd name="T3" fmla="*/ 23 h 28"/>
                  <a:gd name="T4" fmla="*/ 8 w 9"/>
                  <a:gd name="T5" fmla="*/ 0 h 28"/>
                  <a:gd name="T6" fmla="*/ 8 w 9"/>
                  <a:gd name="T7" fmla="*/ 27 h 28"/>
                  <a:gd name="T8" fmla="*/ 0 w 9"/>
                  <a:gd name="T9" fmla="*/ 23 h 28"/>
                  <a:gd name="T10" fmla="*/ 0 w 9"/>
                  <a:gd name="T11" fmla="*/ 23 h 28"/>
                  <a:gd name="T12" fmla="*/ 0 60000 65536"/>
                  <a:gd name="T13" fmla="*/ 0 60000 65536"/>
                  <a:gd name="T14" fmla="*/ 0 60000 65536"/>
                  <a:gd name="T15" fmla="*/ 0 60000 65536"/>
                  <a:gd name="T16" fmla="*/ 0 60000 65536"/>
                  <a:gd name="T17" fmla="*/ 0 60000 65536"/>
                  <a:gd name="T18" fmla="*/ 0 w 9"/>
                  <a:gd name="T19" fmla="*/ 0 h 28"/>
                  <a:gd name="T20" fmla="*/ 9 w 9"/>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9" h="28">
                    <a:moveTo>
                      <a:pt x="0" y="23"/>
                    </a:moveTo>
                    <a:lnTo>
                      <a:pt x="0" y="23"/>
                    </a:lnTo>
                    <a:lnTo>
                      <a:pt x="8" y="0"/>
                    </a:lnTo>
                    <a:lnTo>
                      <a:pt x="8" y="27"/>
                    </a:lnTo>
                    <a:lnTo>
                      <a:pt x="0" y="2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7" name="Freeform 216"/>
              <p:cNvSpPr>
                <a:spLocks/>
              </p:cNvSpPr>
              <p:nvPr/>
            </p:nvSpPr>
            <p:spPr bwMode="auto">
              <a:xfrm>
                <a:off x="2074" y="4231"/>
                <a:ext cx="19" cy="13"/>
              </a:xfrm>
              <a:custGeom>
                <a:avLst/>
                <a:gdLst>
                  <a:gd name="T0" fmla="*/ 0 w 19"/>
                  <a:gd name="T1" fmla="*/ 0 h 13"/>
                  <a:gd name="T2" fmla="*/ 0 w 19"/>
                  <a:gd name="T3" fmla="*/ 0 h 13"/>
                  <a:gd name="T4" fmla="*/ 18 w 19"/>
                  <a:gd name="T5" fmla="*/ 3 h 13"/>
                  <a:gd name="T6" fmla="*/ 18 w 19"/>
                  <a:gd name="T7" fmla="*/ 12 h 13"/>
                  <a:gd name="T8" fmla="*/ 0 w 19"/>
                  <a:gd name="T9" fmla="*/ 0 h 13"/>
                  <a:gd name="T10" fmla="*/ 0 w 19"/>
                  <a:gd name="T11" fmla="*/ 0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0" y="0"/>
                    </a:moveTo>
                    <a:lnTo>
                      <a:pt x="0" y="0"/>
                    </a:lnTo>
                    <a:lnTo>
                      <a:pt x="18" y="3"/>
                    </a:lnTo>
                    <a:lnTo>
                      <a:pt x="18" y="12"/>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8" name="Freeform 217"/>
              <p:cNvSpPr>
                <a:spLocks/>
              </p:cNvSpPr>
              <p:nvPr/>
            </p:nvSpPr>
            <p:spPr bwMode="auto">
              <a:xfrm>
                <a:off x="2078" y="4204"/>
                <a:ext cx="28" cy="28"/>
              </a:xfrm>
              <a:custGeom>
                <a:avLst/>
                <a:gdLst>
                  <a:gd name="T0" fmla="*/ 0 w 28"/>
                  <a:gd name="T1" fmla="*/ 5 h 28"/>
                  <a:gd name="T2" fmla="*/ 0 w 28"/>
                  <a:gd name="T3" fmla="*/ 5 h 28"/>
                  <a:gd name="T4" fmla="*/ 7 w 28"/>
                  <a:gd name="T5" fmla="*/ 0 h 28"/>
                  <a:gd name="T6" fmla="*/ 6 w 28"/>
                  <a:gd name="T7" fmla="*/ 13 h 28"/>
                  <a:gd name="T8" fmla="*/ 27 w 28"/>
                  <a:gd name="T9" fmla="*/ 17 h 28"/>
                  <a:gd name="T10" fmla="*/ 14 w 28"/>
                  <a:gd name="T11" fmla="*/ 27 h 28"/>
                  <a:gd name="T12" fmla="*/ 0 w 28"/>
                  <a:gd name="T13" fmla="*/ 5 h 28"/>
                  <a:gd name="T14" fmla="*/ 0 w 2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8"/>
                  <a:gd name="T26" fmla="*/ 28 w 2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8">
                    <a:moveTo>
                      <a:pt x="0" y="5"/>
                    </a:moveTo>
                    <a:lnTo>
                      <a:pt x="0" y="5"/>
                    </a:lnTo>
                    <a:lnTo>
                      <a:pt x="7" y="0"/>
                    </a:lnTo>
                    <a:lnTo>
                      <a:pt x="6" y="13"/>
                    </a:lnTo>
                    <a:lnTo>
                      <a:pt x="27" y="17"/>
                    </a:lnTo>
                    <a:lnTo>
                      <a:pt x="14" y="27"/>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19" name="Freeform 218"/>
              <p:cNvSpPr>
                <a:spLocks/>
              </p:cNvSpPr>
              <p:nvPr/>
            </p:nvSpPr>
            <p:spPr bwMode="auto">
              <a:xfrm>
                <a:off x="2097" y="4240"/>
                <a:ext cx="16" cy="8"/>
              </a:xfrm>
              <a:custGeom>
                <a:avLst/>
                <a:gdLst>
                  <a:gd name="T0" fmla="*/ 0 w 16"/>
                  <a:gd name="T1" fmla="*/ 5 h 8"/>
                  <a:gd name="T2" fmla="*/ 0 w 16"/>
                  <a:gd name="T3" fmla="*/ 5 h 8"/>
                  <a:gd name="T4" fmla="*/ 4 w 16"/>
                  <a:gd name="T5" fmla="*/ 0 h 8"/>
                  <a:gd name="T6" fmla="*/ 15 w 16"/>
                  <a:gd name="T7" fmla="*/ 7 h 8"/>
                  <a:gd name="T8" fmla="*/ 0 w 16"/>
                  <a:gd name="T9" fmla="*/ 5 h 8"/>
                  <a:gd name="T10" fmla="*/ 0 w 16"/>
                  <a:gd name="T11" fmla="*/ 5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5"/>
                    </a:moveTo>
                    <a:lnTo>
                      <a:pt x="0" y="5"/>
                    </a:lnTo>
                    <a:lnTo>
                      <a:pt x="4" y="0"/>
                    </a:lnTo>
                    <a:lnTo>
                      <a:pt x="15" y="7"/>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0" name="Freeform 219"/>
              <p:cNvSpPr>
                <a:spLocks/>
              </p:cNvSpPr>
              <p:nvPr/>
            </p:nvSpPr>
            <p:spPr bwMode="auto">
              <a:xfrm>
                <a:off x="2107" y="4217"/>
                <a:ext cx="39" cy="42"/>
              </a:xfrm>
              <a:custGeom>
                <a:avLst/>
                <a:gdLst>
                  <a:gd name="T0" fmla="*/ 0 w 39"/>
                  <a:gd name="T1" fmla="*/ 34 h 42"/>
                  <a:gd name="T2" fmla="*/ 0 w 39"/>
                  <a:gd name="T3" fmla="*/ 34 h 42"/>
                  <a:gd name="T4" fmla="*/ 6 w 39"/>
                  <a:gd name="T5" fmla="*/ 27 h 42"/>
                  <a:gd name="T6" fmla="*/ 26 w 39"/>
                  <a:gd name="T7" fmla="*/ 31 h 42"/>
                  <a:gd name="T8" fmla="*/ 17 w 39"/>
                  <a:gd name="T9" fmla="*/ 21 h 42"/>
                  <a:gd name="T10" fmla="*/ 27 w 39"/>
                  <a:gd name="T11" fmla="*/ 14 h 42"/>
                  <a:gd name="T12" fmla="*/ 12 w 39"/>
                  <a:gd name="T13" fmla="*/ 12 h 42"/>
                  <a:gd name="T14" fmla="*/ 12 w 39"/>
                  <a:gd name="T15" fmla="*/ 2 h 42"/>
                  <a:gd name="T16" fmla="*/ 36 w 39"/>
                  <a:gd name="T17" fmla="*/ 0 h 42"/>
                  <a:gd name="T18" fmla="*/ 38 w 39"/>
                  <a:gd name="T19" fmla="*/ 41 h 42"/>
                  <a:gd name="T20" fmla="*/ 0 w 39"/>
                  <a:gd name="T21" fmla="*/ 34 h 42"/>
                  <a:gd name="T22" fmla="*/ 0 w 39"/>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42"/>
                  <a:gd name="T38" fmla="*/ 39 w 3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42">
                    <a:moveTo>
                      <a:pt x="0" y="34"/>
                    </a:moveTo>
                    <a:lnTo>
                      <a:pt x="0" y="34"/>
                    </a:lnTo>
                    <a:lnTo>
                      <a:pt x="6" y="27"/>
                    </a:lnTo>
                    <a:lnTo>
                      <a:pt x="26" y="31"/>
                    </a:lnTo>
                    <a:lnTo>
                      <a:pt x="17" y="21"/>
                    </a:lnTo>
                    <a:lnTo>
                      <a:pt x="27" y="14"/>
                    </a:lnTo>
                    <a:lnTo>
                      <a:pt x="12" y="12"/>
                    </a:lnTo>
                    <a:lnTo>
                      <a:pt x="12" y="2"/>
                    </a:lnTo>
                    <a:lnTo>
                      <a:pt x="36" y="0"/>
                    </a:lnTo>
                    <a:lnTo>
                      <a:pt x="38" y="41"/>
                    </a:lnTo>
                    <a:lnTo>
                      <a:pt x="0" y="3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1" name="Freeform 220"/>
              <p:cNvSpPr>
                <a:spLocks/>
              </p:cNvSpPr>
              <p:nvPr/>
            </p:nvSpPr>
            <p:spPr bwMode="auto">
              <a:xfrm>
                <a:off x="2126" y="4265"/>
                <a:ext cx="29" cy="9"/>
              </a:xfrm>
              <a:custGeom>
                <a:avLst/>
                <a:gdLst>
                  <a:gd name="T0" fmla="*/ 0 w 29"/>
                  <a:gd name="T1" fmla="*/ 0 h 9"/>
                  <a:gd name="T2" fmla="*/ 0 w 29"/>
                  <a:gd name="T3" fmla="*/ 0 h 9"/>
                  <a:gd name="T4" fmla="*/ 25 w 29"/>
                  <a:gd name="T5" fmla="*/ 2 h 9"/>
                  <a:gd name="T6" fmla="*/ 28 w 29"/>
                  <a:gd name="T7" fmla="*/ 8 h 9"/>
                  <a:gd name="T8" fmla="*/ 0 w 29"/>
                  <a:gd name="T9" fmla="*/ 0 h 9"/>
                  <a:gd name="T10" fmla="*/ 0 w 29"/>
                  <a:gd name="T11" fmla="*/ 0 h 9"/>
                  <a:gd name="T12" fmla="*/ 0 60000 65536"/>
                  <a:gd name="T13" fmla="*/ 0 60000 65536"/>
                  <a:gd name="T14" fmla="*/ 0 60000 65536"/>
                  <a:gd name="T15" fmla="*/ 0 60000 65536"/>
                  <a:gd name="T16" fmla="*/ 0 60000 65536"/>
                  <a:gd name="T17" fmla="*/ 0 60000 65536"/>
                  <a:gd name="T18" fmla="*/ 0 w 29"/>
                  <a:gd name="T19" fmla="*/ 0 h 9"/>
                  <a:gd name="T20" fmla="*/ 29 w 29"/>
                  <a:gd name="T21" fmla="*/ 9 h 9"/>
                </a:gdLst>
                <a:ahLst/>
                <a:cxnLst>
                  <a:cxn ang="T12">
                    <a:pos x="T0" y="T1"/>
                  </a:cxn>
                  <a:cxn ang="T13">
                    <a:pos x="T2" y="T3"/>
                  </a:cxn>
                  <a:cxn ang="T14">
                    <a:pos x="T4" y="T5"/>
                  </a:cxn>
                  <a:cxn ang="T15">
                    <a:pos x="T6" y="T7"/>
                  </a:cxn>
                  <a:cxn ang="T16">
                    <a:pos x="T8" y="T9"/>
                  </a:cxn>
                  <a:cxn ang="T17">
                    <a:pos x="T10" y="T11"/>
                  </a:cxn>
                </a:cxnLst>
                <a:rect l="T18" t="T19" r="T20" b="T21"/>
                <a:pathLst>
                  <a:path w="29" h="9">
                    <a:moveTo>
                      <a:pt x="0" y="0"/>
                    </a:moveTo>
                    <a:lnTo>
                      <a:pt x="0" y="0"/>
                    </a:lnTo>
                    <a:lnTo>
                      <a:pt x="25" y="2"/>
                    </a:lnTo>
                    <a:lnTo>
                      <a:pt x="28" y="8"/>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2" name="Freeform 221"/>
              <p:cNvSpPr>
                <a:spLocks/>
              </p:cNvSpPr>
              <p:nvPr/>
            </p:nvSpPr>
            <p:spPr bwMode="auto">
              <a:xfrm>
                <a:off x="2153" y="4259"/>
                <a:ext cx="14" cy="7"/>
              </a:xfrm>
              <a:custGeom>
                <a:avLst/>
                <a:gdLst>
                  <a:gd name="T0" fmla="*/ 0 w 14"/>
                  <a:gd name="T1" fmla="*/ 6 h 7"/>
                  <a:gd name="T2" fmla="*/ 0 w 14"/>
                  <a:gd name="T3" fmla="*/ 6 h 7"/>
                  <a:gd name="T4" fmla="*/ 3 w 14"/>
                  <a:gd name="T5" fmla="*/ 0 h 7"/>
                  <a:gd name="T6" fmla="*/ 13 w 14"/>
                  <a:gd name="T7" fmla="*/ 6 h 7"/>
                  <a:gd name="T8" fmla="*/ 0 w 14"/>
                  <a:gd name="T9" fmla="*/ 6 h 7"/>
                  <a:gd name="T10" fmla="*/ 0 w 14"/>
                  <a:gd name="T11" fmla="*/ 6 h 7"/>
                  <a:gd name="T12" fmla="*/ 0 60000 65536"/>
                  <a:gd name="T13" fmla="*/ 0 60000 65536"/>
                  <a:gd name="T14" fmla="*/ 0 60000 65536"/>
                  <a:gd name="T15" fmla="*/ 0 60000 65536"/>
                  <a:gd name="T16" fmla="*/ 0 60000 65536"/>
                  <a:gd name="T17" fmla="*/ 0 60000 65536"/>
                  <a:gd name="T18" fmla="*/ 0 w 14"/>
                  <a:gd name="T19" fmla="*/ 0 h 7"/>
                  <a:gd name="T20" fmla="*/ 14 w 14"/>
                  <a:gd name="T21" fmla="*/ 7 h 7"/>
                </a:gdLst>
                <a:ahLst/>
                <a:cxnLst>
                  <a:cxn ang="T12">
                    <a:pos x="T0" y="T1"/>
                  </a:cxn>
                  <a:cxn ang="T13">
                    <a:pos x="T2" y="T3"/>
                  </a:cxn>
                  <a:cxn ang="T14">
                    <a:pos x="T4" y="T5"/>
                  </a:cxn>
                  <a:cxn ang="T15">
                    <a:pos x="T6" y="T7"/>
                  </a:cxn>
                  <a:cxn ang="T16">
                    <a:pos x="T8" y="T9"/>
                  </a:cxn>
                  <a:cxn ang="T17">
                    <a:pos x="T10" y="T11"/>
                  </a:cxn>
                </a:cxnLst>
                <a:rect l="T18" t="T19" r="T20" b="T21"/>
                <a:pathLst>
                  <a:path w="14" h="7">
                    <a:moveTo>
                      <a:pt x="0" y="6"/>
                    </a:moveTo>
                    <a:lnTo>
                      <a:pt x="0" y="6"/>
                    </a:lnTo>
                    <a:lnTo>
                      <a:pt x="3" y="0"/>
                    </a:lnTo>
                    <a:lnTo>
                      <a:pt x="13" y="6"/>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3" name="Freeform 222"/>
              <p:cNvSpPr>
                <a:spLocks/>
              </p:cNvSpPr>
              <p:nvPr/>
            </p:nvSpPr>
            <p:spPr bwMode="auto">
              <a:xfrm>
                <a:off x="2005" y="3261"/>
                <a:ext cx="164" cy="226"/>
              </a:xfrm>
              <a:custGeom>
                <a:avLst/>
                <a:gdLst>
                  <a:gd name="T0" fmla="*/ 0 w 164"/>
                  <a:gd name="T1" fmla="*/ 150 h 226"/>
                  <a:gd name="T2" fmla="*/ 0 w 164"/>
                  <a:gd name="T3" fmla="*/ 150 h 226"/>
                  <a:gd name="T4" fmla="*/ 20 w 164"/>
                  <a:gd name="T5" fmla="*/ 166 h 226"/>
                  <a:gd name="T6" fmla="*/ 49 w 164"/>
                  <a:gd name="T7" fmla="*/ 170 h 226"/>
                  <a:gd name="T8" fmla="*/ 78 w 164"/>
                  <a:gd name="T9" fmla="*/ 200 h 226"/>
                  <a:gd name="T10" fmla="*/ 117 w 164"/>
                  <a:gd name="T11" fmla="*/ 203 h 226"/>
                  <a:gd name="T12" fmla="*/ 111 w 164"/>
                  <a:gd name="T13" fmla="*/ 219 h 226"/>
                  <a:gd name="T14" fmla="*/ 121 w 164"/>
                  <a:gd name="T15" fmla="*/ 225 h 226"/>
                  <a:gd name="T16" fmla="*/ 127 w 164"/>
                  <a:gd name="T17" fmla="*/ 186 h 226"/>
                  <a:gd name="T18" fmla="*/ 120 w 164"/>
                  <a:gd name="T19" fmla="*/ 162 h 226"/>
                  <a:gd name="T20" fmla="*/ 133 w 164"/>
                  <a:gd name="T21" fmla="*/ 160 h 226"/>
                  <a:gd name="T22" fmla="*/ 123 w 164"/>
                  <a:gd name="T23" fmla="*/ 146 h 226"/>
                  <a:gd name="T24" fmla="*/ 155 w 164"/>
                  <a:gd name="T25" fmla="*/ 141 h 226"/>
                  <a:gd name="T26" fmla="*/ 163 w 164"/>
                  <a:gd name="T27" fmla="*/ 151 h 226"/>
                  <a:gd name="T28" fmla="*/ 151 w 164"/>
                  <a:gd name="T29" fmla="*/ 131 h 226"/>
                  <a:gd name="T30" fmla="*/ 155 w 164"/>
                  <a:gd name="T31" fmla="*/ 84 h 226"/>
                  <a:gd name="T32" fmla="*/ 128 w 164"/>
                  <a:gd name="T33" fmla="*/ 86 h 226"/>
                  <a:gd name="T34" fmla="*/ 120 w 164"/>
                  <a:gd name="T35" fmla="*/ 74 h 226"/>
                  <a:gd name="T36" fmla="*/ 93 w 164"/>
                  <a:gd name="T37" fmla="*/ 71 h 226"/>
                  <a:gd name="T38" fmla="*/ 76 w 164"/>
                  <a:gd name="T39" fmla="*/ 44 h 226"/>
                  <a:gd name="T40" fmla="*/ 102 w 164"/>
                  <a:gd name="T41" fmla="*/ 8 h 226"/>
                  <a:gd name="T42" fmla="*/ 98 w 164"/>
                  <a:gd name="T43" fmla="*/ 0 h 226"/>
                  <a:gd name="T44" fmla="*/ 52 w 164"/>
                  <a:gd name="T45" fmla="*/ 20 h 226"/>
                  <a:gd name="T46" fmla="*/ 27 w 164"/>
                  <a:gd name="T47" fmla="*/ 60 h 226"/>
                  <a:gd name="T48" fmla="*/ 19 w 164"/>
                  <a:gd name="T49" fmla="*/ 50 h 226"/>
                  <a:gd name="T50" fmla="*/ 13 w 164"/>
                  <a:gd name="T51" fmla="*/ 70 h 226"/>
                  <a:gd name="T52" fmla="*/ 19 w 164"/>
                  <a:gd name="T53" fmla="*/ 115 h 226"/>
                  <a:gd name="T54" fmla="*/ 25 w 164"/>
                  <a:gd name="T55" fmla="*/ 115 h 226"/>
                  <a:gd name="T56" fmla="*/ 0 w 164"/>
                  <a:gd name="T57" fmla="*/ 150 h 226"/>
                  <a:gd name="T58" fmla="*/ 0 w 164"/>
                  <a:gd name="T59" fmla="*/ 150 h 2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226"/>
                  <a:gd name="T92" fmla="*/ 164 w 164"/>
                  <a:gd name="T93" fmla="*/ 226 h 2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226">
                    <a:moveTo>
                      <a:pt x="0" y="150"/>
                    </a:moveTo>
                    <a:lnTo>
                      <a:pt x="0" y="150"/>
                    </a:lnTo>
                    <a:lnTo>
                      <a:pt x="20" y="166"/>
                    </a:lnTo>
                    <a:lnTo>
                      <a:pt x="49" y="170"/>
                    </a:lnTo>
                    <a:lnTo>
                      <a:pt x="78" y="200"/>
                    </a:lnTo>
                    <a:lnTo>
                      <a:pt x="117" y="203"/>
                    </a:lnTo>
                    <a:lnTo>
                      <a:pt x="111" y="219"/>
                    </a:lnTo>
                    <a:lnTo>
                      <a:pt x="121" y="225"/>
                    </a:lnTo>
                    <a:lnTo>
                      <a:pt x="127" y="186"/>
                    </a:lnTo>
                    <a:lnTo>
                      <a:pt x="120" y="162"/>
                    </a:lnTo>
                    <a:lnTo>
                      <a:pt x="133" y="160"/>
                    </a:lnTo>
                    <a:lnTo>
                      <a:pt x="123" y="146"/>
                    </a:lnTo>
                    <a:lnTo>
                      <a:pt x="155" y="141"/>
                    </a:lnTo>
                    <a:lnTo>
                      <a:pt x="163" y="151"/>
                    </a:lnTo>
                    <a:lnTo>
                      <a:pt x="151" y="131"/>
                    </a:lnTo>
                    <a:lnTo>
                      <a:pt x="155" y="84"/>
                    </a:lnTo>
                    <a:lnTo>
                      <a:pt x="128" y="86"/>
                    </a:lnTo>
                    <a:lnTo>
                      <a:pt x="120" y="74"/>
                    </a:lnTo>
                    <a:lnTo>
                      <a:pt x="93" y="71"/>
                    </a:lnTo>
                    <a:lnTo>
                      <a:pt x="76" y="44"/>
                    </a:lnTo>
                    <a:lnTo>
                      <a:pt x="102" y="8"/>
                    </a:lnTo>
                    <a:lnTo>
                      <a:pt x="98" y="0"/>
                    </a:lnTo>
                    <a:lnTo>
                      <a:pt x="52" y="20"/>
                    </a:lnTo>
                    <a:lnTo>
                      <a:pt x="27" y="60"/>
                    </a:lnTo>
                    <a:lnTo>
                      <a:pt x="19" y="50"/>
                    </a:lnTo>
                    <a:lnTo>
                      <a:pt x="13" y="70"/>
                    </a:lnTo>
                    <a:lnTo>
                      <a:pt x="19" y="115"/>
                    </a:lnTo>
                    <a:lnTo>
                      <a:pt x="25" y="115"/>
                    </a:lnTo>
                    <a:lnTo>
                      <a:pt x="0" y="15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4" name="Freeform 223"/>
              <p:cNvSpPr>
                <a:spLocks/>
              </p:cNvSpPr>
              <p:nvPr/>
            </p:nvSpPr>
            <p:spPr bwMode="auto">
              <a:xfrm>
                <a:off x="1911" y="3280"/>
                <a:ext cx="44" cy="37"/>
              </a:xfrm>
              <a:custGeom>
                <a:avLst/>
                <a:gdLst>
                  <a:gd name="T0" fmla="*/ 0 w 44"/>
                  <a:gd name="T1" fmla="*/ 0 h 37"/>
                  <a:gd name="T2" fmla="*/ 0 w 44"/>
                  <a:gd name="T3" fmla="*/ 0 h 37"/>
                  <a:gd name="T4" fmla="*/ 1 w 44"/>
                  <a:gd name="T5" fmla="*/ 14 h 37"/>
                  <a:gd name="T6" fmla="*/ 10 w 44"/>
                  <a:gd name="T7" fmla="*/ 12 h 37"/>
                  <a:gd name="T8" fmla="*/ 37 w 44"/>
                  <a:gd name="T9" fmla="*/ 36 h 37"/>
                  <a:gd name="T10" fmla="*/ 43 w 44"/>
                  <a:gd name="T11" fmla="*/ 18 h 37"/>
                  <a:gd name="T12" fmla="*/ 28 w 44"/>
                  <a:gd name="T13" fmla="*/ 1 h 37"/>
                  <a:gd name="T14" fmla="*/ 0 w 44"/>
                  <a:gd name="T15" fmla="*/ 0 h 37"/>
                  <a:gd name="T16" fmla="*/ 0 w 4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0" y="0"/>
                    </a:moveTo>
                    <a:lnTo>
                      <a:pt x="0" y="0"/>
                    </a:lnTo>
                    <a:lnTo>
                      <a:pt x="1" y="14"/>
                    </a:lnTo>
                    <a:lnTo>
                      <a:pt x="10" y="12"/>
                    </a:lnTo>
                    <a:lnTo>
                      <a:pt x="37" y="36"/>
                    </a:lnTo>
                    <a:lnTo>
                      <a:pt x="43" y="18"/>
                    </a:lnTo>
                    <a:lnTo>
                      <a:pt x="28" y="1"/>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5" name="Freeform 224"/>
              <p:cNvSpPr>
                <a:spLocks/>
              </p:cNvSpPr>
              <p:nvPr/>
            </p:nvSpPr>
            <p:spPr bwMode="auto">
              <a:xfrm>
                <a:off x="1921" y="3111"/>
                <a:ext cx="148" cy="47"/>
              </a:xfrm>
              <a:custGeom>
                <a:avLst/>
                <a:gdLst>
                  <a:gd name="T0" fmla="*/ 0 w 148"/>
                  <a:gd name="T1" fmla="*/ 18 h 47"/>
                  <a:gd name="T2" fmla="*/ 0 w 148"/>
                  <a:gd name="T3" fmla="*/ 18 h 47"/>
                  <a:gd name="T4" fmla="*/ 20 w 148"/>
                  <a:gd name="T5" fmla="*/ 2 h 47"/>
                  <a:gd name="T6" fmla="*/ 58 w 148"/>
                  <a:gd name="T7" fmla="*/ 0 h 47"/>
                  <a:gd name="T8" fmla="*/ 147 w 148"/>
                  <a:gd name="T9" fmla="*/ 39 h 47"/>
                  <a:gd name="T10" fmla="*/ 99 w 148"/>
                  <a:gd name="T11" fmla="*/ 46 h 47"/>
                  <a:gd name="T12" fmla="*/ 107 w 148"/>
                  <a:gd name="T13" fmla="*/ 37 h 47"/>
                  <a:gd name="T14" fmla="*/ 84 w 148"/>
                  <a:gd name="T15" fmla="*/ 22 h 47"/>
                  <a:gd name="T16" fmla="*/ 40 w 148"/>
                  <a:gd name="T17" fmla="*/ 14 h 47"/>
                  <a:gd name="T18" fmla="*/ 42 w 148"/>
                  <a:gd name="T19" fmla="*/ 7 h 47"/>
                  <a:gd name="T20" fmla="*/ 0 w 148"/>
                  <a:gd name="T21" fmla="*/ 18 h 47"/>
                  <a:gd name="T22" fmla="*/ 0 w 148"/>
                  <a:gd name="T23" fmla="*/ 18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47"/>
                  <a:gd name="T38" fmla="*/ 148 w 14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47">
                    <a:moveTo>
                      <a:pt x="0" y="18"/>
                    </a:moveTo>
                    <a:lnTo>
                      <a:pt x="0" y="18"/>
                    </a:lnTo>
                    <a:lnTo>
                      <a:pt x="20" y="2"/>
                    </a:lnTo>
                    <a:lnTo>
                      <a:pt x="58" y="0"/>
                    </a:lnTo>
                    <a:lnTo>
                      <a:pt x="147" y="39"/>
                    </a:lnTo>
                    <a:lnTo>
                      <a:pt x="99" y="46"/>
                    </a:lnTo>
                    <a:lnTo>
                      <a:pt x="107" y="37"/>
                    </a:lnTo>
                    <a:lnTo>
                      <a:pt x="84" y="22"/>
                    </a:lnTo>
                    <a:lnTo>
                      <a:pt x="40" y="14"/>
                    </a:lnTo>
                    <a:lnTo>
                      <a:pt x="42" y="7"/>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6" name="Freeform 225"/>
              <p:cNvSpPr>
                <a:spLocks/>
              </p:cNvSpPr>
              <p:nvPr/>
            </p:nvSpPr>
            <p:spPr bwMode="auto">
              <a:xfrm>
                <a:off x="2100" y="3157"/>
                <a:ext cx="47" cy="27"/>
              </a:xfrm>
              <a:custGeom>
                <a:avLst/>
                <a:gdLst>
                  <a:gd name="T0" fmla="*/ 0 w 47"/>
                  <a:gd name="T1" fmla="*/ 0 h 27"/>
                  <a:gd name="T2" fmla="*/ 0 w 47"/>
                  <a:gd name="T3" fmla="*/ 0 h 27"/>
                  <a:gd name="T4" fmla="*/ 0 w 47"/>
                  <a:gd name="T5" fmla="*/ 26 h 27"/>
                  <a:gd name="T6" fmla="*/ 46 w 47"/>
                  <a:gd name="T7" fmla="*/ 17 h 27"/>
                  <a:gd name="T8" fmla="*/ 26 w 47"/>
                  <a:gd name="T9" fmla="*/ 3 h 27"/>
                  <a:gd name="T10" fmla="*/ 0 w 47"/>
                  <a:gd name="T11" fmla="*/ 0 h 27"/>
                  <a:gd name="T12" fmla="*/ 0 w 47"/>
                  <a:gd name="T13" fmla="*/ 0 h 27"/>
                  <a:gd name="T14" fmla="*/ 0 60000 65536"/>
                  <a:gd name="T15" fmla="*/ 0 60000 65536"/>
                  <a:gd name="T16" fmla="*/ 0 60000 65536"/>
                  <a:gd name="T17" fmla="*/ 0 60000 65536"/>
                  <a:gd name="T18" fmla="*/ 0 60000 65536"/>
                  <a:gd name="T19" fmla="*/ 0 60000 65536"/>
                  <a:gd name="T20" fmla="*/ 0 60000 65536"/>
                  <a:gd name="T21" fmla="*/ 0 w 47"/>
                  <a:gd name="T22" fmla="*/ 0 h 27"/>
                  <a:gd name="T23" fmla="*/ 47 w 4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7">
                    <a:moveTo>
                      <a:pt x="0" y="0"/>
                    </a:moveTo>
                    <a:lnTo>
                      <a:pt x="0" y="0"/>
                    </a:lnTo>
                    <a:lnTo>
                      <a:pt x="0" y="26"/>
                    </a:lnTo>
                    <a:lnTo>
                      <a:pt x="46" y="17"/>
                    </a:lnTo>
                    <a:lnTo>
                      <a:pt x="26" y="3"/>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7" name="Freeform 226"/>
              <p:cNvSpPr>
                <a:spLocks/>
              </p:cNvSpPr>
              <p:nvPr/>
            </p:nvSpPr>
            <p:spPr bwMode="auto">
              <a:xfrm>
                <a:off x="1978" y="3411"/>
                <a:ext cx="77" cy="86"/>
              </a:xfrm>
              <a:custGeom>
                <a:avLst/>
                <a:gdLst>
                  <a:gd name="T0" fmla="*/ 0 w 77"/>
                  <a:gd name="T1" fmla="*/ 32 h 86"/>
                  <a:gd name="T2" fmla="*/ 0 w 77"/>
                  <a:gd name="T3" fmla="*/ 32 h 86"/>
                  <a:gd name="T4" fmla="*/ 1 w 77"/>
                  <a:gd name="T5" fmla="*/ 49 h 86"/>
                  <a:gd name="T6" fmla="*/ 14 w 77"/>
                  <a:gd name="T7" fmla="*/ 53 h 86"/>
                  <a:gd name="T8" fmla="*/ 7 w 77"/>
                  <a:gd name="T9" fmla="*/ 67 h 86"/>
                  <a:gd name="T10" fmla="*/ 4 w 77"/>
                  <a:gd name="T11" fmla="*/ 81 h 86"/>
                  <a:gd name="T12" fmla="*/ 22 w 77"/>
                  <a:gd name="T13" fmla="*/ 85 h 86"/>
                  <a:gd name="T14" fmla="*/ 38 w 77"/>
                  <a:gd name="T15" fmla="*/ 61 h 86"/>
                  <a:gd name="T16" fmla="*/ 69 w 77"/>
                  <a:gd name="T17" fmla="*/ 42 h 86"/>
                  <a:gd name="T18" fmla="*/ 76 w 77"/>
                  <a:gd name="T19" fmla="*/ 20 h 86"/>
                  <a:gd name="T20" fmla="*/ 47 w 77"/>
                  <a:gd name="T21" fmla="*/ 16 h 86"/>
                  <a:gd name="T22" fmla="*/ 27 w 77"/>
                  <a:gd name="T23" fmla="*/ 0 h 86"/>
                  <a:gd name="T24" fmla="*/ 9 w 77"/>
                  <a:gd name="T25" fmla="*/ 8 h 86"/>
                  <a:gd name="T26" fmla="*/ 0 w 77"/>
                  <a:gd name="T27" fmla="*/ 32 h 86"/>
                  <a:gd name="T28" fmla="*/ 0 w 77"/>
                  <a:gd name="T29" fmla="*/ 32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6"/>
                  <a:gd name="T47" fmla="*/ 77 w 77"/>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6">
                    <a:moveTo>
                      <a:pt x="0" y="32"/>
                    </a:moveTo>
                    <a:lnTo>
                      <a:pt x="0" y="32"/>
                    </a:lnTo>
                    <a:lnTo>
                      <a:pt x="1" y="49"/>
                    </a:lnTo>
                    <a:lnTo>
                      <a:pt x="14" y="53"/>
                    </a:lnTo>
                    <a:lnTo>
                      <a:pt x="7" y="67"/>
                    </a:lnTo>
                    <a:lnTo>
                      <a:pt x="4" y="81"/>
                    </a:lnTo>
                    <a:lnTo>
                      <a:pt x="22" y="85"/>
                    </a:lnTo>
                    <a:lnTo>
                      <a:pt x="38" y="61"/>
                    </a:lnTo>
                    <a:lnTo>
                      <a:pt x="69" y="42"/>
                    </a:lnTo>
                    <a:lnTo>
                      <a:pt x="76" y="20"/>
                    </a:lnTo>
                    <a:lnTo>
                      <a:pt x="47" y="16"/>
                    </a:lnTo>
                    <a:lnTo>
                      <a:pt x="27" y="0"/>
                    </a:lnTo>
                    <a:lnTo>
                      <a:pt x="9" y="8"/>
                    </a:lnTo>
                    <a:lnTo>
                      <a:pt x="0" y="3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8" name="Freeform 227"/>
              <p:cNvSpPr>
                <a:spLocks/>
              </p:cNvSpPr>
              <p:nvPr/>
            </p:nvSpPr>
            <p:spPr bwMode="auto">
              <a:xfrm>
                <a:off x="1851" y="3232"/>
                <a:ext cx="33" cy="15"/>
              </a:xfrm>
              <a:custGeom>
                <a:avLst/>
                <a:gdLst>
                  <a:gd name="T0" fmla="*/ 0 w 33"/>
                  <a:gd name="T1" fmla="*/ 11 h 15"/>
                  <a:gd name="T2" fmla="*/ 0 w 33"/>
                  <a:gd name="T3" fmla="*/ 11 h 15"/>
                  <a:gd name="T4" fmla="*/ 9 w 33"/>
                  <a:gd name="T5" fmla="*/ 0 h 15"/>
                  <a:gd name="T6" fmla="*/ 32 w 33"/>
                  <a:gd name="T7" fmla="*/ 14 h 15"/>
                  <a:gd name="T8" fmla="*/ 0 w 33"/>
                  <a:gd name="T9" fmla="*/ 11 h 15"/>
                  <a:gd name="T10" fmla="*/ 0 w 33"/>
                  <a:gd name="T11" fmla="*/ 11 h 15"/>
                  <a:gd name="T12" fmla="*/ 0 60000 65536"/>
                  <a:gd name="T13" fmla="*/ 0 60000 65536"/>
                  <a:gd name="T14" fmla="*/ 0 60000 65536"/>
                  <a:gd name="T15" fmla="*/ 0 60000 65536"/>
                  <a:gd name="T16" fmla="*/ 0 60000 65536"/>
                  <a:gd name="T17" fmla="*/ 0 60000 65536"/>
                  <a:gd name="T18" fmla="*/ 0 w 33"/>
                  <a:gd name="T19" fmla="*/ 0 h 15"/>
                  <a:gd name="T20" fmla="*/ 33 w 3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3" h="15">
                    <a:moveTo>
                      <a:pt x="0" y="11"/>
                    </a:moveTo>
                    <a:lnTo>
                      <a:pt x="0" y="11"/>
                    </a:lnTo>
                    <a:lnTo>
                      <a:pt x="9" y="0"/>
                    </a:lnTo>
                    <a:lnTo>
                      <a:pt x="32" y="14"/>
                    </a:lnTo>
                    <a:lnTo>
                      <a:pt x="0" y="1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29" name="Freeform 228"/>
              <p:cNvSpPr>
                <a:spLocks/>
              </p:cNvSpPr>
              <p:nvPr/>
            </p:nvSpPr>
            <p:spPr bwMode="auto">
              <a:xfrm>
                <a:off x="2250" y="4194"/>
                <a:ext cx="22" cy="13"/>
              </a:xfrm>
              <a:custGeom>
                <a:avLst/>
                <a:gdLst>
                  <a:gd name="T0" fmla="*/ 0 w 22"/>
                  <a:gd name="T1" fmla="*/ 12 h 13"/>
                  <a:gd name="T2" fmla="*/ 0 w 22"/>
                  <a:gd name="T3" fmla="*/ 12 h 13"/>
                  <a:gd name="T4" fmla="*/ 12 w 22"/>
                  <a:gd name="T5" fmla="*/ 5 h 13"/>
                  <a:gd name="T6" fmla="*/ 6 w 22"/>
                  <a:gd name="T7" fmla="*/ 0 h 13"/>
                  <a:gd name="T8" fmla="*/ 21 w 22"/>
                  <a:gd name="T9" fmla="*/ 1 h 13"/>
                  <a:gd name="T10" fmla="*/ 0 w 22"/>
                  <a:gd name="T11" fmla="*/ 12 h 13"/>
                  <a:gd name="T12" fmla="*/ 0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12"/>
                    </a:lnTo>
                    <a:lnTo>
                      <a:pt x="12" y="5"/>
                    </a:lnTo>
                    <a:lnTo>
                      <a:pt x="6" y="0"/>
                    </a:lnTo>
                    <a:lnTo>
                      <a:pt x="21" y="1"/>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0" name="Freeform 229"/>
              <p:cNvSpPr>
                <a:spLocks/>
              </p:cNvSpPr>
              <p:nvPr/>
            </p:nvSpPr>
            <p:spPr bwMode="auto">
              <a:xfrm>
                <a:off x="2267" y="4192"/>
                <a:ext cx="25" cy="16"/>
              </a:xfrm>
              <a:custGeom>
                <a:avLst/>
                <a:gdLst>
                  <a:gd name="T0" fmla="*/ 0 w 25"/>
                  <a:gd name="T1" fmla="*/ 15 h 16"/>
                  <a:gd name="T2" fmla="*/ 0 w 25"/>
                  <a:gd name="T3" fmla="*/ 15 h 16"/>
                  <a:gd name="T4" fmla="*/ 11 w 25"/>
                  <a:gd name="T5" fmla="*/ 0 h 16"/>
                  <a:gd name="T6" fmla="*/ 24 w 25"/>
                  <a:gd name="T7" fmla="*/ 5 h 16"/>
                  <a:gd name="T8" fmla="*/ 0 w 25"/>
                  <a:gd name="T9" fmla="*/ 15 h 16"/>
                  <a:gd name="T10" fmla="*/ 0 w 25"/>
                  <a:gd name="T11" fmla="*/ 15 h 16"/>
                  <a:gd name="T12" fmla="*/ 0 60000 65536"/>
                  <a:gd name="T13" fmla="*/ 0 60000 65536"/>
                  <a:gd name="T14" fmla="*/ 0 60000 65536"/>
                  <a:gd name="T15" fmla="*/ 0 60000 65536"/>
                  <a:gd name="T16" fmla="*/ 0 60000 65536"/>
                  <a:gd name="T17" fmla="*/ 0 60000 65536"/>
                  <a:gd name="T18" fmla="*/ 0 w 25"/>
                  <a:gd name="T19" fmla="*/ 0 h 16"/>
                  <a:gd name="T20" fmla="*/ 25 w 25"/>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5" h="16">
                    <a:moveTo>
                      <a:pt x="0" y="15"/>
                    </a:moveTo>
                    <a:lnTo>
                      <a:pt x="0" y="15"/>
                    </a:lnTo>
                    <a:lnTo>
                      <a:pt x="11" y="0"/>
                    </a:lnTo>
                    <a:lnTo>
                      <a:pt x="24" y="5"/>
                    </a:lnTo>
                    <a:lnTo>
                      <a:pt x="0" y="1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1" name="Freeform 230"/>
              <p:cNvSpPr>
                <a:spLocks/>
              </p:cNvSpPr>
              <p:nvPr/>
            </p:nvSpPr>
            <p:spPr bwMode="auto">
              <a:xfrm>
                <a:off x="2338" y="3354"/>
                <a:ext cx="41" cy="48"/>
              </a:xfrm>
              <a:custGeom>
                <a:avLst/>
                <a:gdLst>
                  <a:gd name="T0" fmla="*/ 0 w 41"/>
                  <a:gd name="T1" fmla="*/ 45 h 48"/>
                  <a:gd name="T2" fmla="*/ 0 w 41"/>
                  <a:gd name="T3" fmla="*/ 45 h 48"/>
                  <a:gd name="T4" fmla="*/ 6 w 41"/>
                  <a:gd name="T5" fmla="*/ 0 h 48"/>
                  <a:gd name="T6" fmla="*/ 40 w 41"/>
                  <a:gd name="T7" fmla="*/ 21 h 48"/>
                  <a:gd name="T8" fmla="*/ 20 w 41"/>
                  <a:gd name="T9" fmla="*/ 47 h 48"/>
                  <a:gd name="T10" fmla="*/ 0 w 41"/>
                  <a:gd name="T11" fmla="*/ 45 h 48"/>
                  <a:gd name="T12" fmla="*/ 0 w 41"/>
                  <a:gd name="T13" fmla="*/ 45 h 48"/>
                  <a:gd name="T14" fmla="*/ 0 60000 65536"/>
                  <a:gd name="T15" fmla="*/ 0 60000 65536"/>
                  <a:gd name="T16" fmla="*/ 0 60000 65536"/>
                  <a:gd name="T17" fmla="*/ 0 60000 65536"/>
                  <a:gd name="T18" fmla="*/ 0 60000 65536"/>
                  <a:gd name="T19" fmla="*/ 0 60000 65536"/>
                  <a:gd name="T20" fmla="*/ 0 60000 65536"/>
                  <a:gd name="T21" fmla="*/ 0 w 41"/>
                  <a:gd name="T22" fmla="*/ 0 h 48"/>
                  <a:gd name="T23" fmla="*/ 41 w 4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8">
                    <a:moveTo>
                      <a:pt x="0" y="45"/>
                    </a:moveTo>
                    <a:lnTo>
                      <a:pt x="0" y="45"/>
                    </a:lnTo>
                    <a:lnTo>
                      <a:pt x="6" y="0"/>
                    </a:lnTo>
                    <a:lnTo>
                      <a:pt x="40" y="21"/>
                    </a:lnTo>
                    <a:lnTo>
                      <a:pt x="20" y="47"/>
                    </a:lnTo>
                    <a:lnTo>
                      <a:pt x="0" y="4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2" name="Freeform 231"/>
              <p:cNvSpPr>
                <a:spLocks/>
              </p:cNvSpPr>
              <p:nvPr/>
            </p:nvSpPr>
            <p:spPr bwMode="auto">
              <a:xfrm>
                <a:off x="1821" y="3184"/>
                <a:ext cx="55" cy="60"/>
              </a:xfrm>
              <a:custGeom>
                <a:avLst/>
                <a:gdLst>
                  <a:gd name="T0" fmla="*/ 0 w 55"/>
                  <a:gd name="T1" fmla="*/ 47 h 60"/>
                  <a:gd name="T2" fmla="*/ 0 w 55"/>
                  <a:gd name="T3" fmla="*/ 47 h 60"/>
                  <a:gd name="T4" fmla="*/ 11 w 55"/>
                  <a:gd name="T5" fmla="*/ 26 h 60"/>
                  <a:gd name="T6" fmla="*/ 25 w 55"/>
                  <a:gd name="T7" fmla="*/ 25 h 60"/>
                  <a:gd name="T8" fmla="*/ 11 w 55"/>
                  <a:gd name="T9" fmla="*/ 7 h 60"/>
                  <a:gd name="T10" fmla="*/ 42 w 55"/>
                  <a:gd name="T11" fmla="*/ 0 h 60"/>
                  <a:gd name="T12" fmla="*/ 47 w 55"/>
                  <a:gd name="T13" fmla="*/ 28 h 60"/>
                  <a:gd name="T14" fmla="*/ 54 w 55"/>
                  <a:gd name="T15" fmla="*/ 30 h 60"/>
                  <a:gd name="T16" fmla="*/ 39 w 55"/>
                  <a:gd name="T17" fmla="*/ 48 h 60"/>
                  <a:gd name="T18" fmla="*/ 30 w 55"/>
                  <a:gd name="T19" fmla="*/ 59 h 60"/>
                  <a:gd name="T20" fmla="*/ 0 w 55"/>
                  <a:gd name="T21" fmla="*/ 47 h 60"/>
                  <a:gd name="T22" fmla="*/ 0 w 55"/>
                  <a:gd name="T23" fmla="*/ 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60"/>
                  <a:gd name="T38" fmla="*/ 55 w 55"/>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60">
                    <a:moveTo>
                      <a:pt x="0" y="47"/>
                    </a:moveTo>
                    <a:lnTo>
                      <a:pt x="0" y="47"/>
                    </a:lnTo>
                    <a:lnTo>
                      <a:pt x="11" y="26"/>
                    </a:lnTo>
                    <a:lnTo>
                      <a:pt x="25" y="25"/>
                    </a:lnTo>
                    <a:lnTo>
                      <a:pt x="11" y="7"/>
                    </a:lnTo>
                    <a:lnTo>
                      <a:pt x="42" y="0"/>
                    </a:lnTo>
                    <a:lnTo>
                      <a:pt x="47" y="28"/>
                    </a:lnTo>
                    <a:lnTo>
                      <a:pt x="54" y="30"/>
                    </a:lnTo>
                    <a:lnTo>
                      <a:pt x="39" y="48"/>
                    </a:lnTo>
                    <a:lnTo>
                      <a:pt x="30" y="59"/>
                    </a:lnTo>
                    <a:lnTo>
                      <a:pt x="0" y="4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3" name="Freeform 232"/>
              <p:cNvSpPr>
                <a:spLocks/>
              </p:cNvSpPr>
              <p:nvPr/>
            </p:nvSpPr>
            <p:spPr bwMode="auto">
              <a:xfrm>
                <a:off x="2245" y="3316"/>
                <a:ext cx="66" cy="94"/>
              </a:xfrm>
              <a:custGeom>
                <a:avLst/>
                <a:gdLst>
                  <a:gd name="T0" fmla="*/ 0 w 66"/>
                  <a:gd name="T1" fmla="*/ 31 h 94"/>
                  <a:gd name="T2" fmla="*/ 0 w 66"/>
                  <a:gd name="T3" fmla="*/ 31 h 94"/>
                  <a:gd name="T4" fmla="*/ 9 w 66"/>
                  <a:gd name="T5" fmla="*/ 44 h 94"/>
                  <a:gd name="T6" fmla="*/ 22 w 66"/>
                  <a:gd name="T7" fmla="*/ 53 h 94"/>
                  <a:gd name="T8" fmla="*/ 19 w 66"/>
                  <a:gd name="T9" fmla="*/ 79 h 94"/>
                  <a:gd name="T10" fmla="*/ 26 w 66"/>
                  <a:gd name="T11" fmla="*/ 93 h 94"/>
                  <a:gd name="T12" fmla="*/ 65 w 66"/>
                  <a:gd name="T13" fmla="*/ 87 h 94"/>
                  <a:gd name="T14" fmla="*/ 43 w 66"/>
                  <a:gd name="T15" fmla="*/ 59 h 94"/>
                  <a:gd name="T16" fmla="*/ 58 w 66"/>
                  <a:gd name="T17" fmla="*/ 34 h 94"/>
                  <a:gd name="T18" fmla="*/ 19 w 66"/>
                  <a:gd name="T19" fmla="*/ 0 h 94"/>
                  <a:gd name="T20" fmla="*/ 6 w 66"/>
                  <a:gd name="T21" fmla="*/ 10 h 94"/>
                  <a:gd name="T22" fmla="*/ 11 w 66"/>
                  <a:gd name="T23" fmla="*/ 19 h 94"/>
                  <a:gd name="T24" fmla="*/ 0 w 66"/>
                  <a:gd name="T25" fmla="*/ 31 h 94"/>
                  <a:gd name="T26" fmla="*/ 0 w 66"/>
                  <a:gd name="T27" fmla="*/ 31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94"/>
                  <a:gd name="T44" fmla="*/ 66 w 6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94">
                    <a:moveTo>
                      <a:pt x="0" y="31"/>
                    </a:moveTo>
                    <a:lnTo>
                      <a:pt x="0" y="31"/>
                    </a:lnTo>
                    <a:lnTo>
                      <a:pt x="9" y="44"/>
                    </a:lnTo>
                    <a:lnTo>
                      <a:pt x="22" y="53"/>
                    </a:lnTo>
                    <a:lnTo>
                      <a:pt x="19" y="79"/>
                    </a:lnTo>
                    <a:lnTo>
                      <a:pt x="26" y="93"/>
                    </a:lnTo>
                    <a:lnTo>
                      <a:pt x="65" y="87"/>
                    </a:lnTo>
                    <a:lnTo>
                      <a:pt x="43" y="59"/>
                    </a:lnTo>
                    <a:lnTo>
                      <a:pt x="58" y="34"/>
                    </a:lnTo>
                    <a:lnTo>
                      <a:pt x="19" y="0"/>
                    </a:lnTo>
                    <a:lnTo>
                      <a:pt x="6" y="10"/>
                    </a:lnTo>
                    <a:lnTo>
                      <a:pt x="11" y="19"/>
                    </a:lnTo>
                    <a:lnTo>
                      <a:pt x="0" y="3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4" name="Freeform 233"/>
              <p:cNvSpPr>
                <a:spLocks/>
              </p:cNvSpPr>
              <p:nvPr/>
            </p:nvSpPr>
            <p:spPr bwMode="auto">
              <a:xfrm>
                <a:off x="2065" y="3157"/>
                <a:ext cx="36" cy="27"/>
              </a:xfrm>
              <a:custGeom>
                <a:avLst/>
                <a:gdLst>
                  <a:gd name="T0" fmla="*/ 0 w 36"/>
                  <a:gd name="T1" fmla="*/ 19 h 27"/>
                  <a:gd name="T2" fmla="*/ 0 w 36"/>
                  <a:gd name="T3" fmla="*/ 19 h 27"/>
                  <a:gd name="T4" fmla="*/ 27 w 36"/>
                  <a:gd name="T5" fmla="*/ 19 h 27"/>
                  <a:gd name="T6" fmla="*/ 14 w 36"/>
                  <a:gd name="T7" fmla="*/ 2 h 27"/>
                  <a:gd name="T8" fmla="*/ 35 w 36"/>
                  <a:gd name="T9" fmla="*/ 0 h 27"/>
                  <a:gd name="T10" fmla="*/ 35 w 36"/>
                  <a:gd name="T11" fmla="*/ 26 h 27"/>
                  <a:gd name="T12" fmla="*/ 0 w 36"/>
                  <a:gd name="T13" fmla="*/ 19 h 27"/>
                  <a:gd name="T14" fmla="*/ 0 w 36"/>
                  <a:gd name="T15" fmla="*/ 19 h 2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7"/>
                  <a:gd name="T26" fmla="*/ 36 w 3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7">
                    <a:moveTo>
                      <a:pt x="0" y="19"/>
                    </a:moveTo>
                    <a:lnTo>
                      <a:pt x="0" y="19"/>
                    </a:lnTo>
                    <a:lnTo>
                      <a:pt x="27" y="19"/>
                    </a:lnTo>
                    <a:lnTo>
                      <a:pt x="14" y="2"/>
                    </a:lnTo>
                    <a:lnTo>
                      <a:pt x="35" y="0"/>
                    </a:lnTo>
                    <a:lnTo>
                      <a:pt x="35" y="26"/>
                    </a:lnTo>
                    <a:lnTo>
                      <a:pt x="0" y="1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5" name="Freeform 234"/>
              <p:cNvSpPr>
                <a:spLocks/>
              </p:cNvSpPr>
              <p:nvPr/>
            </p:nvSpPr>
            <p:spPr bwMode="auto">
              <a:xfrm>
                <a:off x="1860" y="3212"/>
                <a:ext cx="85" cy="42"/>
              </a:xfrm>
              <a:custGeom>
                <a:avLst/>
                <a:gdLst>
                  <a:gd name="T0" fmla="*/ 0 w 85"/>
                  <a:gd name="T1" fmla="*/ 20 h 42"/>
                  <a:gd name="T2" fmla="*/ 0 w 85"/>
                  <a:gd name="T3" fmla="*/ 20 h 42"/>
                  <a:gd name="T4" fmla="*/ 15 w 85"/>
                  <a:gd name="T5" fmla="*/ 2 h 42"/>
                  <a:gd name="T6" fmla="*/ 60 w 85"/>
                  <a:gd name="T7" fmla="*/ 0 h 42"/>
                  <a:gd name="T8" fmla="*/ 84 w 85"/>
                  <a:gd name="T9" fmla="*/ 13 h 42"/>
                  <a:gd name="T10" fmla="*/ 64 w 85"/>
                  <a:gd name="T11" fmla="*/ 15 h 42"/>
                  <a:gd name="T12" fmla="*/ 29 w 85"/>
                  <a:gd name="T13" fmla="*/ 41 h 42"/>
                  <a:gd name="T14" fmla="*/ 23 w 85"/>
                  <a:gd name="T15" fmla="*/ 34 h 42"/>
                  <a:gd name="T16" fmla="*/ 0 w 85"/>
                  <a:gd name="T17" fmla="*/ 20 h 42"/>
                  <a:gd name="T18" fmla="*/ 0 w 85"/>
                  <a:gd name="T19" fmla="*/ 2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2"/>
                  <a:gd name="T32" fmla="*/ 85 w 85"/>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2">
                    <a:moveTo>
                      <a:pt x="0" y="20"/>
                    </a:moveTo>
                    <a:lnTo>
                      <a:pt x="0" y="20"/>
                    </a:lnTo>
                    <a:lnTo>
                      <a:pt x="15" y="2"/>
                    </a:lnTo>
                    <a:lnTo>
                      <a:pt x="60" y="0"/>
                    </a:lnTo>
                    <a:lnTo>
                      <a:pt x="84" y="13"/>
                    </a:lnTo>
                    <a:lnTo>
                      <a:pt x="64" y="15"/>
                    </a:lnTo>
                    <a:lnTo>
                      <a:pt x="29" y="41"/>
                    </a:lnTo>
                    <a:lnTo>
                      <a:pt x="23" y="34"/>
                    </a:lnTo>
                    <a:lnTo>
                      <a:pt x="0" y="2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6" name="Freeform 235"/>
              <p:cNvSpPr>
                <a:spLocks/>
              </p:cNvSpPr>
              <p:nvPr/>
            </p:nvSpPr>
            <p:spPr bwMode="auto">
              <a:xfrm>
                <a:off x="1889" y="3225"/>
                <a:ext cx="56" cy="57"/>
              </a:xfrm>
              <a:custGeom>
                <a:avLst/>
                <a:gdLst>
                  <a:gd name="T0" fmla="*/ 0 w 56"/>
                  <a:gd name="T1" fmla="*/ 28 h 57"/>
                  <a:gd name="T2" fmla="*/ 0 w 56"/>
                  <a:gd name="T3" fmla="*/ 28 h 57"/>
                  <a:gd name="T4" fmla="*/ 22 w 56"/>
                  <a:gd name="T5" fmla="*/ 55 h 57"/>
                  <a:gd name="T6" fmla="*/ 50 w 56"/>
                  <a:gd name="T7" fmla="*/ 56 h 57"/>
                  <a:gd name="T8" fmla="*/ 55 w 56"/>
                  <a:gd name="T9" fmla="*/ 0 h 57"/>
                  <a:gd name="T10" fmla="*/ 35 w 56"/>
                  <a:gd name="T11" fmla="*/ 2 h 57"/>
                  <a:gd name="T12" fmla="*/ 0 w 56"/>
                  <a:gd name="T13" fmla="*/ 28 h 57"/>
                  <a:gd name="T14" fmla="*/ 0 w 56"/>
                  <a:gd name="T15" fmla="*/ 28 h 57"/>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7"/>
                  <a:gd name="T26" fmla="*/ 56 w 5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7">
                    <a:moveTo>
                      <a:pt x="0" y="28"/>
                    </a:moveTo>
                    <a:lnTo>
                      <a:pt x="0" y="28"/>
                    </a:lnTo>
                    <a:lnTo>
                      <a:pt x="22" y="55"/>
                    </a:lnTo>
                    <a:lnTo>
                      <a:pt x="50" y="56"/>
                    </a:lnTo>
                    <a:lnTo>
                      <a:pt x="55" y="0"/>
                    </a:lnTo>
                    <a:lnTo>
                      <a:pt x="35" y="2"/>
                    </a:lnTo>
                    <a:lnTo>
                      <a:pt x="0" y="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7" name="Freeform 236"/>
              <p:cNvSpPr>
                <a:spLocks/>
              </p:cNvSpPr>
              <p:nvPr/>
            </p:nvSpPr>
            <p:spPr bwMode="auto">
              <a:xfrm>
                <a:off x="1948" y="3298"/>
                <a:ext cx="77" cy="35"/>
              </a:xfrm>
              <a:custGeom>
                <a:avLst/>
                <a:gdLst>
                  <a:gd name="T0" fmla="*/ 0 w 77"/>
                  <a:gd name="T1" fmla="*/ 18 h 35"/>
                  <a:gd name="T2" fmla="*/ 0 w 77"/>
                  <a:gd name="T3" fmla="*/ 18 h 35"/>
                  <a:gd name="T4" fmla="*/ 6 w 77"/>
                  <a:gd name="T5" fmla="*/ 0 h 35"/>
                  <a:gd name="T6" fmla="*/ 22 w 77"/>
                  <a:gd name="T7" fmla="*/ 11 h 35"/>
                  <a:gd name="T8" fmla="*/ 51 w 77"/>
                  <a:gd name="T9" fmla="*/ 0 h 35"/>
                  <a:gd name="T10" fmla="*/ 76 w 77"/>
                  <a:gd name="T11" fmla="*/ 13 h 35"/>
                  <a:gd name="T12" fmla="*/ 70 w 77"/>
                  <a:gd name="T13" fmla="*/ 33 h 35"/>
                  <a:gd name="T14" fmla="*/ 67 w 77"/>
                  <a:gd name="T15" fmla="*/ 17 h 35"/>
                  <a:gd name="T16" fmla="*/ 51 w 77"/>
                  <a:gd name="T17" fmla="*/ 11 h 35"/>
                  <a:gd name="T18" fmla="*/ 36 w 77"/>
                  <a:gd name="T19" fmla="*/ 21 h 35"/>
                  <a:gd name="T20" fmla="*/ 39 w 77"/>
                  <a:gd name="T21" fmla="*/ 30 h 35"/>
                  <a:gd name="T22" fmla="*/ 33 w 77"/>
                  <a:gd name="T23" fmla="*/ 34 h 35"/>
                  <a:gd name="T24" fmla="*/ 0 w 77"/>
                  <a:gd name="T25" fmla="*/ 18 h 35"/>
                  <a:gd name="T26" fmla="*/ 0 w 77"/>
                  <a:gd name="T27" fmla="*/ 18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5"/>
                  <a:gd name="T44" fmla="*/ 77 w 7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5">
                    <a:moveTo>
                      <a:pt x="0" y="18"/>
                    </a:moveTo>
                    <a:lnTo>
                      <a:pt x="0" y="18"/>
                    </a:lnTo>
                    <a:lnTo>
                      <a:pt x="6" y="0"/>
                    </a:lnTo>
                    <a:lnTo>
                      <a:pt x="22" y="11"/>
                    </a:lnTo>
                    <a:lnTo>
                      <a:pt x="51" y="0"/>
                    </a:lnTo>
                    <a:lnTo>
                      <a:pt x="76" y="13"/>
                    </a:lnTo>
                    <a:lnTo>
                      <a:pt x="70" y="33"/>
                    </a:lnTo>
                    <a:lnTo>
                      <a:pt x="67" y="17"/>
                    </a:lnTo>
                    <a:lnTo>
                      <a:pt x="51" y="11"/>
                    </a:lnTo>
                    <a:lnTo>
                      <a:pt x="36" y="21"/>
                    </a:lnTo>
                    <a:lnTo>
                      <a:pt x="39" y="30"/>
                    </a:lnTo>
                    <a:lnTo>
                      <a:pt x="33" y="34"/>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8" name="Freeform 237"/>
              <p:cNvSpPr>
                <a:spLocks/>
              </p:cNvSpPr>
              <p:nvPr/>
            </p:nvSpPr>
            <p:spPr bwMode="auto">
              <a:xfrm>
                <a:off x="2226" y="3693"/>
                <a:ext cx="112" cy="116"/>
              </a:xfrm>
              <a:custGeom>
                <a:avLst/>
                <a:gdLst>
                  <a:gd name="T0" fmla="*/ 0 w 112"/>
                  <a:gd name="T1" fmla="*/ 43 h 116"/>
                  <a:gd name="T2" fmla="*/ 0 w 112"/>
                  <a:gd name="T3" fmla="*/ 43 h 116"/>
                  <a:gd name="T4" fmla="*/ 9 w 112"/>
                  <a:gd name="T5" fmla="*/ 6 h 116"/>
                  <a:gd name="T6" fmla="*/ 48 w 112"/>
                  <a:gd name="T7" fmla="*/ 0 h 116"/>
                  <a:gd name="T8" fmla="*/ 62 w 112"/>
                  <a:gd name="T9" fmla="*/ 12 h 116"/>
                  <a:gd name="T10" fmla="*/ 65 w 112"/>
                  <a:gd name="T11" fmla="*/ 39 h 116"/>
                  <a:gd name="T12" fmla="*/ 93 w 112"/>
                  <a:gd name="T13" fmla="*/ 44 h 116"/>
                  <a:gd name="T14" fmla="*/ 97 w 112"/>
                  <a:gd name="T15" fmla="*/ 63 h 116"/>
                  <a:gd name="T16" fmla="*/ 111 w 112"/>
                  <a:gd name="T17" fmla="*/ 66 h 116"/>
                  <a:gd name="T18" fmla="*/ 109 w 112"/>
                  <a:gd name="T19" fmla="*/ 91 h 116"/>
                  <a:gd name="T20" fmla="*/ 95 w 112"/>
                  <a:gd name="T21" fmla="*/ 115 h 116"/>
                  <a:gd name="T22" fmla="*/ 58 w 112"/>
                  <a:gd name="T23" fmla="*/ 114 h 116"/>
                  <a:gd name="T24" fmla="*/ 66 w 112"/>
                  <a:gd name="T25" fmla="*/ 86 h 116"/>
                  <a:gd name="T26" fmla="*/ 0 w 112"/>
                  <a:gd name="T27" fmla="*/ 43 h 116"/>
                  <a:gd name="T28" fmla="*/ 0 w 112"/>
                  <a:gd name="T29" fmla="*/ 4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16"/>
                  <a:gd name="T47" fmla="*/ 112 w 112"/>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16">
                    <a:moveTo>
                      <a:pt x="0" y="43"/>
                    </a:moveTo>
                    <a:lnTo>
                      <a:pt x="0" y="43"/>
                    </a:lnTo>
                    <a:lnTo>
                      <a:pt x="9" y="6"/>
                    </a:lnTo>
                    <a:lnTo>
                      <a:pt x="48" y="0"/>
                    </a:lnTo>
                    <a:lnTo>
                      <a:pt x="62" y="12"/>
                    </a:lnTo>
                    <a:lnTo>
                      <a:pt x="65" y="39"/>
                    </a:lnTo>
                    <a:lnTo>
                      <a:pt x="93" y="44"/>
                    </a:lnTo>
                    <a:lnTo>
                      <a:pt x="97" y="63"/>
                    </a:lnTo>
                    <a:lnTo>
                      <a:pt x="111" y="66"/>
                    </a:lnTo>
                    <a:lnTo>
                      <a:pt x="109" y="91"/>
                    </a:lnTo>
                    <a:lnTo>
                      <a:pt x="95" y="115"/>
                    </a:lnTo>
                    <a:lnTo>
                      <a:pt x="58" y="114"/>
                    </a:lnTo>
                    <a:lnTo>
                      <a:pt x="66" y="86"/>
                    </a:lnTo>
                    <a:lnTo>
                      <a:pt x="0" y="4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39" name="Freeform 238"/>
              <p:cNvSpPr>
                <a:spLocks/>
              </p:cNvSpPr>
              <p:nvPr/>
            </p:nvSpPr>
            <p:spPr bwMode="auto">
              <a:xfrm>
                <a:off x="1971" y="3431"/>
                <a:ext cx="172" cy="247"/>
              </a:xfrm>
              <a:custGeom>
                <a:avLst/>
                <a:gdLst>
                  <a:gd name="T0" fmla="*/ 0 w 172"/>
                  <a:gd name="T1" fmla="*/ 58 h 247"/>
                  <a:gd name="T2" fmla="*/ 0 w 172"/>
                  <a:gd name="T3" fmla="*/ 58 h 247"/>
                  <a:gd name="T4" fmla="*/ 3 w 172"/>
                  <a:gd name="T5" fmla="*/ 78 h 247"/>
                  <a:gd name="T6" fmla="*/ 34 w 172"/>
                  <a:gd name="T7" fmla="*/ 112 h 247"/>
                  <a:gd name="T8" fmla="*/ 68 w 172"/>
                  <a:gd name="T9" fmla="*/ 193 h 247"/>
                  <a:gd name="T10" fmla="*/ 146 w 172"/>
                  <a:gd name="T11" fmla="*/ 246 h 247"/>
                  <a:gd name="T12" fmla="*/ 159 w 172"/>
                  <a:gd name="T13" fmla="*/ 237 h 247"/>
                  <a:gd name="T14" fmla="*/ 167 w 172"/>
                  <a:gd name="T15" fmla="*/ 220 h 247"/>
                  <a:gd name="T16" fmla="*/ 155 w 172"/>
                  <a:gd name="T17" fmla="*/ 213 h 247"/>
                  <a:gd name="T18" fmla="*/ 162 w 172"/>
                  <a:gd name="T19" fmla="*/ 209 h 247"/>
                  <a:gd name="T20" fmla="*/ 171 w 172"/>
                  <a:gd name="T21" fmla="*/ 167 h 247"/>
                  <a:gd name="T22" fmla="*/ 158 w 172"/>
                  <a:gd name="T23" fmla="*/ 147 h 247"/>
                  <a:gd name="T24" fmla="*/ 147 w 172"/>
                  <a:gd name="T25" fmla="*/ 147 h 247"/>
                  <a:gd name="T26" fmla="*/ 147 w 172"/>
                  <a:gd name="T27" fmla="*/ 125 h 247"/>
                  <a:gd name="T28" fmla="*/ 132 w 172"/>
                  <a:gd name="T29" fmla="*/ 134 h 247"/>
                  <a:gd name="T30" fmla="*/ 113 w 172"/>
                  <a:gd name="T31" fmla="*/ 126 h 247"/>
                  <a:gd name="T32" fmla="*/ 102 w 172"/>
                  <a:gd name="T33" fmla="*/ 101 h 247"/>
                  <a:gd name="T34" fmla="*/ 121 w 172"/>
                  <a:gd name="T35" fmla="*/ 69 h 247"/>
                  <a:gd name="T36" fmla="*/ 155 w 172"/>
                  <a:gd name="T37" fmla="*/ 55 h 247"/>
                  <a:gd name="T38" fmla="*/ 145 w 172"/>
                  <a:gd name="T39" fmla="*/ 49 h 247"/>
                  <a:gd name="T40" fmla="*/ 151 w 172"/>
                  <a:gd name="T41" fmla="*/ 33 h 247"/>
                  <a:gd name="T42" fmla="*/ 112 w 172"/>
                  <a:gd name="T43" fmla="*/ 30 h 247"/>
                  <a:gd name="T44" fmla="*/ 83 w 172"/>
                  <a:gd name="T45" fmla="*/ 0 h 247"/>
                  <a:gd name="T46" fmla="*/ 76 w 172"/>
                  <a:gd name="T47" fmla="*/ 22 h 247"/>
                  <a:gd name="T48" fmla="*/ 45 w 172"/>
                  <a:gd name="T49" fmla="*/ 41 h 247"/>
                  <a:gd name="T50" fmla="*/ 29 w 172"/>
                  <a:gd name="T51" fmla="*/ 65 h 247"/>
                  <a:gd name="T52" fmla="*/ 11 w 172"/>
                  <a:gd name="T53" fmla="*/ 61 h 247"/>
                  <a:gd name="T54" fmla="*/ 14 w 172"/>
                  <a:gd name="T55" fmla="*/ 47 h 247"/>
                  <a:gd name="T56" fmla="*/ 0 w 172"/>
                  <a:gd name="T57" fmla="*/ 58 h 247"/>
                  <a:gd name="T58" fmla="*/ 0 w 172"/>
                  <a:gd name="T59" fmla="*/ 58 h 2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47"/>
                  <a:gd name="T92" fmla="*/ 172 w 172"/>
                  <a:gd name="T93" fmla="*/ 247 h 2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47">
                    <a:moveTo>
                      <a:pt x="0" y="58"/>
                    </a:moveTo>
                    <a:lnTo>
                      <a:pt x="0" y="58"/>
                    </a:lnTo>
                    <a:lnTo>
                      <a:pt x="3" y="78"/>
                    </a:lnTo>
                    <a:lnTo>
                      <a:pt x="34" y="112"/>
                    </a:lnTo>
                    <a:lnTo>
                      <a:pt x="68" y="193"/>
                    </a:lnTo>
                    <a:lnTo>
                      <a:pt x="146" y="246"/>
                    </a:lnTo>
                    <a:lnTo>
                      <a:pt x="159" y="237"/>
                    </a:lnTo>
                    <a:lnTo>
                      <a:pt x="167" y="220"/>
                    </a:lnTo>
                    <a:lnTo>
                      <a:pt x="155" y="213"/>
                    </a:lnTo>
                    <a:lnTo>
                      <a:pt x="162" y="209"/>
                    </a:lnTo>
                    <a:lnTo>
                      <a:pt x="171" y="167"/>
                    </a:lnTo>
                    <a:lnTo>
                      <a:pt x="158" y="147"/>
                    </a:lnTo>
                    <a:lnTo>
                      <a:pt x="147" y="147"/>
                    </a:lnTo>
                    <a:lnTo>
                      <a:pt x="147" y="125"/>
                    </a:lnTo>
                    <a:lnTo>
                      <a:pt x="132" y="134"/>
                    </a:lnTo>
                    <a:lnTo>
                      <a:pt x="113" y="126"/>
                    </a:lnTo>
                    <a:lnTo>
                      <a:pt x="102" y="101"/>
                    </a:lnTo>
                    <a:lnTo>
                      <a:pt x="121" y="69"/>
                    </a:lnTo>
                    <a:lnTo>
                      <a:pt x="155" y="55"/>
                    </a:lnTo>
                    <a:lnTo>
                      <a:pt x="145" y="49"/>
                    </a:lnTo>
                    <a:lnTo>
                      <a:pt x="151" y="33"/>
                    </a:lnTo>
                    <a:lnTo>
                      <a:pt x="112" y="30"/>
                    </a:lnTo>
                    <a:lnTo>
                      <a:pt x="83" y="0"/>
                    </a:lnTo>
                    <a:lnTo>
                      <a:pt x="76" y="22"/>
                    </a:lnTo>
                    <a:lnTo>
                      <a:pt x="45" y="41"/>
                    </a:lnTo>
                    <a:lnTo>
                      <a:pt x="29" y="65"/>
                    </a:lnTo>
                    <a:lnTo>
                      <a:pt x="11" y="61"/>
                    </a:lnTo>
                    <a:lnTo>
                      <a:pt x="14" y="47"/>
                    </a:lnTo>
                    <a:lnTo>
                      <a:pt x="0" y="5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0" name="Freeform 239"/>
              <p:cNvSpPr>
                <a:spLocks/>
              </p:cNvSpPr>
              <p:nvPr/>
            </p:nvSpPr>
            <p:spPr bwMode="auto">
              <a:xfrm>
                <a:off x="2288" y="3350"/>
                <a:ext cx="57" cy="54"/>
              </a:xfrm>
              <a:custGeom>
                <a:avLst/>
                <a:gdLst>
                  <a:gd name="T0" fmla="*/ 0 w 57"/>
                  <a:gd name="T1" fmla="*/ 25 h 54"/>
                  <a:gd name="T2" fmla="*/ 0 w 57"/>
                  <a:gd name="T3" fmla="*/ 25 h 54"/>
                  <a:gd name="T4" fmla="*/ 15 w 57"/>
                  <a:gd name="T5" fmla="*/ 0 h 54"/>
                  <a:gd name="T6" fmla="*/ 56 w 57"/>
                  <a:gd name="T7" fmla="*/ 4 h 54"/>
                  <a:gd name="T8" fmla="*/ 50 w 57"/>
                  <a:gd name="T9" fmla="*/ 49 h 54"/>
                  <a:gd name="T10" fmla="*/ 22 w 57"/>
                  <a:gd name="T11" fmla="*/ 53 h 54"/>
                  <a:gd name="T12" fmla="*/ 0 w 57"/>
                  <a:gd name="T13" fmla="*/ 25 h 54"/>
                  <a:gd name="T14" fmla="*/ 0 w 57"/>
                  <a:gd name="T15" fmla="*/ 25 h 5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4"/>
                  <a:gd name="T26" fmla="*/ 57 w 57"/>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4">
                    <a:moveTo>
                      <a:pt x="0" y="25"/>
                    </a:moveTo>
                    <a:lnTo>
                      <a:pt x="0" y="25"/>
                    </a:lnTo>
                    <a:lnTo>
                      <a:pt x="15" y="0"/>
                    </a:lnTo>
                    <a:lnTo>
                      <a:pt x="56" y="4"/>
                    </a:lnTo>
                    <a:lnTo>
                      <a:pt x="50" y="49"/>
                    </a:lnTo>
                    <a:lnTo>
                      <a:pt x="22" y="53"/>
                    </a:lnTo>
                    <a:lnTo>
                      <a:pt x="0"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1" name="Freeform 240"/>
              <p:cNvSpPr>
                <a:spLocks/>
              </p:cNvSpPr>
              <p:nvPr/>
            </p:nvSpPr>
            <p:spPr bwMode="auto">
              <a:xfrm>
                <a:off x="2235" y="3283"/>
                <a:ext cx="14" cy="11"/>
              </a:xfrm>
              <a:custGeom>
                <a:avLst/>
                <a:gdLst>
                  <a:gd name="T0" fmla="*/ 0 w 14"/>
                  <a:gd name="T1" fmla="*/ 10 h 11"/>
                  <a:gd name="T2" fmla="*/ 0 w 14"/>
                  <a:gd name="T3" fmla="*/ 10 h 11"/>
                  <a:gd name="T4" fmla="*/ 12 w 14"/>
                  <a:gd name="T5" fmla="*/ 8 h 11"/>
                  <a:gd name="T6" fmla="*/ 13 w 14"/>
                  <a:gd name="T7" fmla="*/ 0 h 11"/>
                  <a:gd name="T8" fmla="*/ 0 w 14"/>
                  <a:gd name="T9" fmla="*/ 10 h 11"/>
                  <a:gd name="T10" fmla="*/ 0 w 14"/>
                  <a:gd name="T11" fmla="*/ 10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0" y="10"/>
                    </a:moveTo>
                    <a:lnTo>
                      <a:pt x="0" y="10"/>
                    </a:lnTo>
                    <a:lnTo>
                      <a:pt x="12" y="8"/>
                    </a:lnTo>
                    <a:lnTo>
                      <a:pt x="13" y="0"/>
                    </a:lnTo>
                    <a:lnTo>
                      <a:pt x="0" y="1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2" name="Freeform 241"/>
              <p:cNvSpPr>
                <a:spLocks/>
              </p:cNvSpPr>
              <p:nvPr/>
            </p:nvSpPr>
            <p:spPr bwMode="auto">
              <a:xfrm>
                <a:off x="2283" y="3848"/>
                <a:ext cx="72" cy="74"/>
              </a:xfrm>
              <a:custGeom>
                <a:avLst/>
                <a:gdLst>
                  <a:gd name="T0" fmla="*/ 0 w 72"/>
                  <a:gd name="T1" fmla="*/ 59 h 74"/>
                  <a:gd name="T2" fmla="*/ 0 w 72"/>
                  <a:gd name="T3" fmla="*/ 59 h 74"/>
                  <a:gd name="T4" fmla="*/ 12 w 72"/>
                  <a:gd name="T5" fmla="*/ 3 h 74"/>
                  <a:gd name="T6" fmla="*/ 22 w 72"/>
                  <a:gd name="T7" fmla="*/ 0 h 74"/>
                  <a:gd name="T8" fmla="*/ 63 w 72"/>
                  <a:gd name="T9" fmla="*/ 29 h 74"/>
                  <a:gd name="T10" fmla="*/ 71 w 72"/>
                  <a:gd name="T11" fmla="*/ 41 h 74"/>
                  <a:gd name="T12" fmla="*/ 68 w 72"/>
                  <a:gd name="T13" fmla="*/ 55 h 74"/>
                  <a:gd name="T14" fmla="*/ 49 w 72"/>
                  <a:gd name="T15" fmla="*/ 73 h 74"/>
                  <a:gd name="T16" fmla="*/ 0 w 72"/>
                  <a:gd name="T17" fmla="*/ 59 h 74"/>
                  <a:gd name="T18" fmla="*/ 0 w 72"/>
                  <a:gd name="T19" fmla="*/ 59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74"/>
                  <a:gd name="T32" fmla="*/ 72 w 72"/>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74">
                    <a:moveTo>
                      <a:pt x="0" y="59"/>
                    </a:moveTo>
                    <a:lnTo>
                      <a:pt x="0" y="59"/>
                    </a:lnTo>
                    <a:lnTo>
                      <a:pt x="12" y="3"/>
                    </a:lnTo>
                    <a:lnTo>
                      <a:pt x="22" y="0"/>
                    </a:lnTo>
                    <a:lnTo>
                      <a:pt x="63" y="29"/>
                    </a:lnTo>
                    <a:lnTo>
                      <a:pt x="71" y="41"/>
                    </a:lnTo>
                    <a:lnTo>
                      <a:pt x="68" y="55"/>
                    </a:lnTo>
                    <a:lnTo>
                      <a:pt x="49" y="73"/>
                    </a:lnTo>
                    <a:lnTo>
                      <a:pt x="0" y="5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43" name="Freeform 242"/>
              <p:cNvSpPr>
                <a:spLocks/>
              </p:cNvSpPr>
              <p:nvPr/>
            </p:nvSpPr>
            <p:spPr bwMode="auto">
              <a:xfrm>
                <a:off x="2081" y="3263"/>
                <a:ext cx="184" cy="157"/>
              </a:xfrm>
              <a:custGeom>
                <a:avLst/>
                <a:gdLst>
                  <a:gd name="T0" fmla="*/ 0 w 184"/>
                  <a:gd name="T1" fmla="*/ 42 h 157"/>
                  <a:gd name="T2" fmla="*/ 0 w 184"/>
                  <a:gd name="T3" fmla="*/ 42 h 157"/>
                  <a:gd name="T4" fmla="*/ 17 w 184"/>
                  <a:gd name="T5" fmla="*/ 69 h 157"/>
                  <a:gd name="T6" fmla="*/ 44 w 184"/>
                  <a:gd name="T7" fmla="*/ 72 h 157"/>
                  <a:gd name="T8" fmla="*/ 52 w 184"/>
                  <a:gd name="T9" fmla="*/ 84 h 157"/>
                  <a:gd name="T10" fmla="*/ 79 w 184"/>
                  <a:gd name="T11" fmla="*/ 82 h 157"/>
                  <a:gd name="T12" fmla="*/ 75 w 184"/>
                  <a:gd name="T13" fmla="*/ 129 h 157"/>
                  <a:gd name="T14" fmla="*/ 87 w 184"/>
                  <a:gd name="T15" fmla="*/ 149 h 157"/>
                  <a:gd name="T16" fmla="*/ 103 w 184"/>
                  <a:gd name="T17" fmla="*/ 156 h 157"/>
                  <a:gd name="T18" fmla="*/ 136 w 184"/>
                  <a:gd name="T19" fmla="*/ 137 h 157"/>
                  <a:gd name="T20" fmla="*/ 123 w 184"/>
                  <a:gd name="T21" fmla="*/ 134 h 157"/>
                  <a:gd name="T22" fmla="*/ 116 w 184"/>
                  <a:gd name="T23" fmla="*/ 108 h 157"/>
                  <a:gd name="T24" fmla="*/ 139 w 184"/>
                  <a:gd name="T25" fmla="*/ 113 h 157"/>
                  <a:gd name="T26" fmla="*/ 173 w 184"/>
                  <a:gd name="T27" fmla="*/ 97 h 157"/>
                  <a:gd name="T28" fmla="*/ 164 w 184"/>
                  <a:gd name="T29" fmla="*/ 84 h 157"/>
                  <a:gd name="T30" fmla="*/ 175 w 184"/>
                  <a:gd name="T31" fmla="*/ 72 h 157"/>
                  <a:gd name="T32" fmla="*/ 170 w 184"/>
                  <a:gd name="T33" fmla="*/ 63 h 157"/>
                  <a:gd name="T34" fmla="*/ 183 w 184"/>
                  <a:gd name="T35" fmla="*/ 53 h 157"/>
                  <a:gd name="T36" fmla="*/ 167 w 184"/>
                  <a:gd name="T37" fmla="*/ 51 h 157"/>
                  <a:gd name="T38" fmla="*/ 167 w 184"/>
                  <a:gd name="T39" fmla="*/ 39 h 157"/>
                  <a:gd name="T40" fmla="*/ 141 w 184"/>
                  <a:gd name="T41" fmla="*/ 25 h 157"/>
                  <a:gd name="T42" fmla="*/ 152 w 184"/>
                  <a:gd name="T43" fmla="*/ 21 h 157"/>
                  <a:gd name="T44" fmla="*/ 72 w 184"/>
                  <a:gd name="T45" fmla="*/ 24 h 157"/>
                  <a:gd name="T46" fmla="*/ 46 w 184"/>
                  <a:gd name="T47" fmla="*/ 0 h 157"/>
                  <a:gd name="T48" fmla="*/ 47 w 184"/>
                  <a:gd name="T49" fmla="*/ 11 h 157"/>
                  <a:gd name="T50" fmla="*/ 24 w 184"/>
                  <a:gd name="T51" fmla="*/ 20 h 157"/>
                  <a:gd name="T52" fmla="*/ 31 w 184"/>
                  <a:gd name="T53" fmla="*/ 39 h 157"/>
                  <a:gd name="T54" fmla="*/ 22 w 184"/>
                  <a:gd name="T55" fmla="*/ 46 h 157"/>
                  <a:gd name="T56" fmla="*/ 17 w 184"/>
                  <a:gd name="T57" fmla="*/ 29 h 157"/>
                  <a:gd name="T58" fmla="*/ 26 w 184"/>
                  <a:gd name="T59" fmla="*/ 6 h 157"/>
                  <a:gd name="T60" fmla="*/ 0 w 184"/>
                  <a:gd name="T61" fmla="*/ 42 h 157"/>
                  <a:gd name="T62" fmla="*/ 0 w 184"/>
                  <a:gd name="T63" fmla="*/ 42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57"/>
                  <a:gd name="T98" fmla="*/ 184 w 184"/>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57">
                    <a:moveTo>
                      <a:pt x="0" y="42"/>
                    </a:moveTo>
                    <a:lnTo>
                      <a:pt x="0" y="42"/>
                    </a:lnTo>
                    <a:lnTo>
                      <a:pt x="17" y="69"/>
                    </a:lnTo>
                    <a:lnTo>
                      <a:pt x="44" y="72"/>
                    </a:lnTo>
                    <a:lnTo>
                      <a:pt x="52" y="84"/>
                    </a:lnTo>
                    <a:lnTo>
                      <a:pt x="79" y="82"/>
                    </a:lnTo>
                    <a:lnTo>
                      <a:pt x="75" y="129"/>
                    </a:lnTo>
                    <a:lnTo>
                      <a:pt x="87" y="149"/>
                    </a:lnTo>
                    <a:lnTo>
                      <a:pt x="103" y="156"/>
                    </a:lnTo>
                    <a:lnTo>
                      <a:pt x="136" y="137"/>
                    </a:lnTo>
                    <a:lnTo>
                      <a:pt x="123" y="134"/>
                    </a:lnTo>
                    <a:lnTo>
                      <a:pt x="116" y="108"/>
                    </a:lnTo>
                    <a:lnTo>
                      <a:pt x="139" y="113"/>
                    </a:lnTo>
                    <a:lnTo>
                      <a:pt x="173" y="97"/>
                    </a:lnTo>
                    <a:lnTo>
                      <a:pt x="164" y="84"/>
                    </a:lnTo>
                    <a:lnTo>
                      <a:pt x="175" y="72"/>
                    </a:lnTo>
                    <a:lnTo>
                      <a:pt x="170" y="63"/>
                    </a:lnTo>
                    <a:lnTo>
                      <a:pt x="183" y="53"/>
                    </a:lnTo>
                    <a:lnTo>
                      <a:pt x="167" y="51"/>
                    </a:lnTo>
                    <a:lnTo>
                      <a:pt x="167" y="39"/>
                    </a:lnTo>
                    <a:lnTo>
                      <a:pt x="141" y="25"/>
                    </a:lnTo>
                    <a:lnTo>
                      <a:pt x="152" y="21"/>
                    </a:lnTo>
                    <a:lnTo>
                      <a:pt x="72" y="24"/>
                    </a:lnTo>
                    <a:lnTo>
                      <a:pt x="46" y="0"/>
                    </a:lnTo>
                    <a:lnTo>
                      <a:pt x="47" y="11"/>
                    </a:lnTo>
                    <a:lnTo>
                      <a:pt x="24" y="20"/>
                    </a:lnTo>
                    <a:lnTo>
                      <a:pt x="31" y="39"/>
                    </a:lnTo>
                    <a:lnTo>
                      <a:pt x="22" y="46"/>
                    </a:lnTo>
                    <a:lnTo>
                      <a:pt x="17" y="29"/>
                    </a:lnTo>
                    <a:lnTo>
                      <a:pt x="26" y="6"/>
                    </a:lnTo>
                    <a:lnTo>
                      <a:pt x="0" y="42"/>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83" name="Freeform 82"/>
            <p:cNvSpPr>
              <a:spLocks/>
            </p:cNvSpPr>
            <p:nvPr/>
          </p:nvSpPr>
          <p:spPr bwMode="auto">
            <a:xfrm>
              <a:off x="7126797" y="4085060"/>
              <a:ext cx="150133" cy="325368"/>
            </a:xfrm>
            <a:custGeom>
              <a:avLst/>
              <a:gdLst>
                <a:gd name="T0" fmla="*/ 0 w 95"/>
                <a:gd name="T1" fmla="*/ 17056038 h 203"/>
                <a:gd name="T2" fmla="*/ 0 w 95"/>
                <a:gd name="T3" fmla="*/ 17056038 h 203"/>
                <a:gd name="T4" fmla="*/ 21990127 w 95"/>
                <a:gd name="T5" fmla="*/ 52872417 h 203"/>
                <a:gd name="T6" fmla="*/ 50262967 w 95"/>
                <a:gd name="T7" fmla="*/ 68222847 h 203"/>
                <a:gd name="T8" fmla="*/ 36127169 w 95"/>
                <a:gd name="T9" fmla="*/ 93806917 h 203"/>
                <a:gd name="T10" fmla="*/ 87960510 w 95"/>
                <a:gd name="T11" fmla="*/ 139856901 h 203"/>
                <a:gd name="T12" fmla="*/ 111520992 w 95"/>
                <a:gd name="T13" fmla="*/ 202962959 h 203"/>
                <a:gd name="T14" fmla="*/ 114662975 w 95"/>
                <a:gd name="T15" fmla="*/ 255835356 h 203"/>
                <a:gd name="T16" fmla="*/ 50262967 w 95"/>
                <a:gd name="T17" fmla="*/ 301886645 h 203"/>
                <a:gd name="T18" fmla="*/ 59687661 w 95"/>
                <a:gd name="T19" fmla="*/ 344525504 h 203"/>
                <a:gd name="T20" fmla="*/ 80106161 w 95"/>
                <a:gd name="T21" fmla="*/ 315530166 h 203"/>
                <a:gd name="T22" fmla="*/ 92672857 w 95"/>
                <a:gd name="T23" fmla="*/ 324058182 h 203"/>
                <a:gd name="T24" fmla="*/ 97385204 w 95"/>
                <a:gd name="T25" fmla="*/ 303592249 h 203"/>
                <a:gd name="T26" fmla="*/ 147648151 w 95"/>
                <a:gd name="T27" fmla="*/ 272891389 h 203"/>
                <a:gd name="T28" fmla="*/ 141365440 w 95"/>
                <a:gd name="T29" fmla="*/ 185906926 h 203"/>
                <a:gd name="T30" fmla="*/ 72253084 w 95"/>
                <a:gd name="T31" fmla="*/ 105744835 h 203"/>
                <a:gd name="T32" fmla="*/ 80106161 w 95"/>
                <a:gd name="T33" fmla="*/ 78456467 h 203"/>
                <a:gd name="T34" fmla="*/ 120945686 w 95"/>
                <a:gd name="T35" fmla="*/ 39227581 h 203"/>
                <a:gd name="T36" fmla="*/ 62828390 w 95"/>
                <a:gd name="T37" fmla="*/ 0 h 203"/>
                <a:gd name="T38" fmla="*/ 0 w 95"/>
                <a:gd name="T39" fmla="*/ 17056038 h 203"/>
                <a:gd name="T40" fmla="*/ 0 w 95"/>
                <a:gd name="T41" fmla="*/ 17056038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203"/>
                <a:gd name="T65" fmla="*/ 95 w 95"/>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203">
                  <a:moveTo>
                    <a:pt x="0" y="10"/>
                  </a:moveTo>
                  <a:lnTo>
                    <a:pt x="0" y="10"/>
                  </a:lnTo>
                  <a:lnTo>
                    <a:pt x="14" y="31"/>
                  </a:lnTo>
                  <a:lnTo>
                    <a:pt x="32" y="40"/>
                  </a:lnTo>
                  <a:lnTo>
                    <a:pt x="23" y="55"/>
                  </a:lnTo>
                  <a:lnTo>
                    <a:pt x="56" y="82"/>
                  </a:lnTo>
                  <a:lnTo>
                    <a:pt x="71" y="119"/>
                  </a:lnTo>
                  <a:lnTo>
                    <a:pt x="73" y="150"/>
                  </a:lnTo>
                  <a:lnTo>
                    <a:pt x="32" y="177"/>
                  </a:lnTo>
                  <a:lnTo>
                    <a:pt x="38" y="202"/>
                  </a:lnTo>
                  <a:lnTo>
                    <a:pt x="51" y="185"/>
                  </a:lnTo>
                  <a:lnTo>
                    <a:pt x="59" y="190"/>
                  </a:lnTo>
                  <a:lnTo>
                    <a:pt x="62" y="178"/>
                  </a:lnTo>
                  <a:lnTo>
                    <a:pt x="94" y="160"/>
                  </a:lnTo>
                  <a:lnTo>
                    <a:pt x="90" y="109"/>
                  </a:lnTo>
                  <a:lnTo>
                    <a:pt x="46" y="62"/>
                  </a:lnTo>
                  <a:lnTo>
                    <a:pt x="51" y="46"/>
                  </a:lnTo>
                  <a:lnTo>
                    <a:pt x="77" y="23"/>
                  </a:lnTo>
                  <a:lnTo>
                    <a:pt x="40" y="0"/>
                  </a:lnTo>
                  <a:lnTo>
                    <a:pt x="0" y="1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4" name="Freeform 83"/>
            <p:cNvSpPr>
              <a:spLocks/>
            </p:cNvSpPr>
            <p:nvPr/>
          </p:nvSpPr>
          <p:spPr bwMode="auto">
            <a:xfrm>
              <a:off x="5767586" y="3564864"/>
              <a:ext cx="160142" cy="74035"/>
            </a:xfrm>
            <a:custGeom>
              <a:avLst/>
              <a:gdLst>
                <a:gd name="T0" fmla="*/ 0 w 102"/>
                <a:gd name="T1" fmla="*/ 3439837 h 46"/>
                <a:gd name="T2" fmla="*/ 37206018 w 102"/>
                <a:gd name="T3" fmla="*/ 0 h 46"/>
                <a:gd name="T4" fmla="*/ 72863135 w 102"/>
                <a:gd name="T5" fmla="*/ 15478608 h 46"/>
                <a:gd name="T6" fmla="*/ 86814474 w 102"/>
                <a:gd name="T7" fmla="*/ 32676478 h 46"/>
                <a:gd name="T8" fmla="*/ 105418723 w 102"/>
                <a:gd name="T9" fmla="*/ 32676478 h 46"/>
                <a:gd name="T10" fmla="*/ 119371288 w 102"/>
                <a:gd name="T11" fmla="*/ 24077546 h 46"/>
                <a:gd name="T12" fmla="*/ 128672167 w 102"/>
                <a:gd name="T13" fmla="*/ 22356972 h 46"/>
                <a:gd name="T14" fmla="*/ 137974292 w 102"/>
                <a:gd name="T15" fmla="*/ 39556149 h 46"/>
                <a:gd name="T16" fmla="*/ 155027149 w 102"/>
                <a:gd name="T17" fmla="*/ 44715256 h 46"/>
                <a:gd name="T18" fmla="*/ 150376710 w 102"/>
                <a:gd name="T19" fmla="*/ 51593615 h 46"/>
                <a:gd name="T20" fmla="*/ 156577296 w 102"/>
                <a:gd name="T21" fmla="*/ 65352956 h 46"/>
                <a:gd name="T22" fmla="*/ 155027149 w 102"/>
                <a:gd name="T23" fmla="*/ 75671151 h 46"/>
                <a:gd name="T24" fmla="*/ 137974292 w 102"/>
                <a:gd name="T25" fmla="*/ 60192548 h 46"/>
                <a:gd name="T26" fmla="*/ 128672167 w 102"/>
                <a:gd name="T27" fmla="*/ 55033451 h 46"/>
                <a:gd name="T28" fmla="*/ 119371288 w 102"/>
                <a:gd name="T29" fmla="*/ 55033451 h 46"/>
                <a:gd name="T30" fmla="*/ 114719603 w 102"/>
                <a:gd name="T31" fmla="*/ 72231316 h 46"/>
                <a:gd name="T32" fmla="*/ 103868576 w 102"/>
                <a:gd name="T33" fmla="*/ 67072218 h 46"/>
                <a:gd name="T34" fmla="*/ 83714181 w 102"/>
                <a:gd name="T35" fmla="*/ 77391724 h 46"/>
                <a:gd name="T36" fmla="*/ 58910570 w 102"/>
                <a:gd name="T37" fmla="*/ 75671151 h 46"/>
                <a:gd name="T38" fmla="*/ 58910570 w 102"/>
                <a:gd name="T39" fmla="*/ 44715256 h 46"/>
                <a:gd name="T40" fmla="*/ 20153156 w 102"/>
                <a:gd name="T41" fmla="*/ 17197870 h 46"/>
                <a:gd name="T42" fmla="*/ 0 w 102"/>
                <a:gd name="T43" fmla="*/ 3439837 h 46"/>
                <a:gd name="T44" fmla="*/ 0 w 102"/>
                <a:gd name="T45" fmla="*/ 343983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46"/>
                <a:gd name="T71" fmla="*/ 102 w 10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46">
                  <a:moveTo>
                    <a:pt x="0" y="2"/>
                  </a:moveTo>
                  <a:lnTo>
                    <a:pt x="24" y="0"/>
                  </a:lnTo>
                  <a:lnTo>
                    <a:pt x="47" y="9"/>
                  </a:lnTo>
                  <a:lnTo>
                    <a:pt x="56" y="19"/>
                  </a:lnTo>
                  <a:lnTo>
                    <a:pt x="68" y="19"/>
                  </a:lnTo>
                  <a:lnTo>
                    <a:pt x="77" y="14"/>
                  </a:lnTo>
                  <a:lnTo>
                    <a:pt x="83" y="13"/>
                  </a:lnTo>
                  <a:lnTo>
                    <a:pt x="89" y="23"/>
                  </a:lnTo>
                  <a:lnTo>
                    <a:pt x="100" y="26"/>
                  </a:lnTo>
                  <a:lnTo>
                    <a:pt x="97" y="30"/>
                  </a:lnTo>
                  <a:lnTo>
                    <a:pt x="101" y="38"/>
                  </a:lnTo>
                  <a:lnTo>
                    <a:pt x="100" y="44"/>
                  </a:lnTo>
                  <a:lnTo>
                    <a:pt x="89" y="35"/>
                  </a:lnTo>
                  <a:lnTo>
                    <a:pt x="83" y="32"/>
                  </a:lnTo>
                  <a:lnTo>
                    <a:pt x="77" y="32"/>
                  </a:lnTo>
                  <a:lnTo>
                    <a:pt x="74" y="42"/>
                  </a:lnTo>
                  <a:lnTo>
                    <a:pt x="67" y="39"/>
                  </a:lnTo>
                  <a:lnTo>
                    <a:pt x="54" y="45"/>
                  </a:lnTo>
                  <a:lnTo>
                    <a:pt x="38" y="44"/>
                  </a:lnTo>
                  <a:lnTo>
                    <a:pt x="38" y="26"/>
                  </a:lnTo>
                  <a:lnTo>
                    <a:pt x="13" y="10"/>
                  </a:lnTo>
                  <a:lnTo>
                    <a:pt x="0" y="2"/>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5" name="Freeform 84"/>
            <p:cNvSpPr>
              <a:spLocks/>
            </p:cNvSpPr>
            <p:nvPr/>
          </p:nvSpPr>
          <p:spPr bwMode="auto">
            <a:xfrm>
              <a:off x="5881689" y="3605777"/>
              <a:ext cx="132117" cy="111055"/>
            </a:xfrm>
            <a:custGeom>
              <a:avLst/>
              <a:gdLst>
                <a:gd name="T0" fmla="*/ 48621765 w 85"/>
                <a:gd name="T1" fmla="*/ 3439855 h 69"/>
                <a:gd name="T2" fmla="*/ 54698713 w 85"/>
                <a:gd name="T3" fmla="*/ 3439855 h 69"/>
                <a:gd name="T4" fmla="*/ 74451875 w 85"/>
                <a:gd name="T5" fmla="*/ 10319564 h 69"/>
                <a:gd name="T6" fmla="*/ 92683970 w 85"/>
                <a:gd name="T7" fmla="*/ 25796947 h 69"/>
                <a:gd name="T8" fmla="*/ 103320478 w 85"/>
                <a:gd name="T9" fmla="*/ 44715498 h 69"/>
                <a:gd name="T10" fmla="*/ 127630734 w 85"/>
                <a:gd name="T11" fmla="*/ 65353310 h 69"/>
                <a:gd name="T12" fmla="*/ 115475606 w 85"/>
                <a:gd name="T13" fmla="*/ 70512435 h 69"/>
                <a:gd name="T14" fmla="*/ 106358952 w 85"/>
                <a:gd name="T15" fmla="*/ 84271851 h 69"/>
                <a:gd name="T16" fmla="*/ 104840331 w 85"/>
                <a:gd name="T17" fmla="*/ 91150268 h 69"/>
                <a:gd name="T18" fmla="*/ 100282004 w 85"/>
                <a:gd name="T19" fmla="*/ 116948516 h 69"/>
                <a:gd name="T20" fmla="*/ 82048695 w 85"/>
                <a:gd name="T21" fmla="*/ 110068809 h 69"/>
                <a:gd name="T22" fmla="*/ 79010202 w 85"/>
                <a:gd name="T23" fmla="*/ 87710414 h 69"/>
                <a:gd name="T24" fmla="*/ 60776893 w 85"/>
                <a:gd name="T25" fmla="*/ 96310704 h 69"/>
                <a:gd name="T26" fmla="*/ 44063438 w 85"/>
                <a:gd name="T27" fmla="*/ 108348226 h 69"/>
                <a:gd name="T28" fmla="*/ 33426921 w 85"/>
                <a:gd name="T29" fmla="*/ 106628955 h 69"/>
                <a:gd name="T30" fmla="*/ 24310266 w 85"/>
                <a:gd name="T31" fmla="*/ 94590122 h 69"/>
                <a:gd name="T32" fmla="*/ 18233314 w 85"/>
                <a:gd name="T33" fmla="*/ 84271851 h 69"/>
                <a:gd name="T34" fmla="*/ 25830119 w 85"/>
                <a:gd name="T35" fmla="*/ 73952289 h 69"/>
                <a:gd name="T36" fmla="*/ 30388447 w 85"/>
                <a:gd name="T37" fmla="*/ 82551268 h 69"/>
                <a:gd name="T38" fmla="*/ 53180092 w 85"/>
                <a:gd name="T39" fmla="*/ 94590122 h 69"/>
                <a:gd name="T40" fmla="*/ 57738419 w 85"/>
                <a:gd name="T41" fmla="*/ 84271851 h 69"/>
                <a:gd name="T42" fmla="*/ 36466627 w 85"/>
                <a:gd name="T43" fmla="*/ 65353310 h 69"/>
                <a:gd name="T44" fmla="*/ 30388447 w 85"/>
                <a:gd name="T45" fmla="*/ 49874623 h 69"/>
                <a:gd name="T46" fmla="*/ 22791646 w 85"/>
                <a:gd name="T47" fmla="*/ 44715498 h 69"/>
                <a:gd name="T48" fmla="*/ 22791646 w 85"/>
                <a:gd name="T49" fmla="*/ 34395926 h 69"/>
                <a:gd name="T50" fmla="*/ 13674986 w 85"/>
                <a:gd name="T51" fmla="*/ 30957384 h 69"/>
                <a:gd name="T52" fmla="*/ 0 w 85"/>
                <a:gd name="T53" fmla="*/ 29236801 h 69"/>
                <a:gd name="T54" fmla="*/ 4558328 w 85"/>
                <a:gd name="T55" fmla="*/ 17197963 h 69"/>
                <a:gd name="T56" fmla="*/ 6078183 w 85"/>
                <a:gd name="T57" fmla="*/ 10319564 h 69"/>
                <a:gd name="T58" fmla="*/ 16713460 w 85"/>
                <a:gd name="T59" fmla="*/ 10319564 h 69"/>
                <a:gd name="T60" fmla="*/ 22791646 w 85"/>
                <a:gd name="T61" fmla="*/ 15478692 h 69"/>
                <a:gd name="T62" fmla="*/ 39505101 w 85"/>
                <a:gd name="T63" fmla="*/ 30957384 h 69"/>
                <a:gd name="T64" fmla="*/ 41023731 w 85"/>
                <a:gd name="T65" fmla="*/ 20637817 h 69"/>
                <a:gd name="T66" fmla="*/ 34946774 w 85"/>
                <a:gd name="T67" fmla="*/ 8598982 h 69"/>
                <a:gd name="T68" fmla="*/ 39505101 w 85"/>
                <a:gd name="T69" fmla="*/ 0 h 69"/>
                <a:gd name="T70" fmla="*/ 48621765 w 85"/>
                <a:gd name="T71" fmla="*/ 3439855 h 69"/>
                <a:gd name="T72" fmla="*/ 48621765 w 85"/>
                <a:gd name="T73" fmla="*/ 3439855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32" y="2"/>
                  </a:moveTo>
                  <a:lnTo>
                    <a:pt x="36" y="2"/>
                  </a:lnTo>
                  <a:lnTo>
                    <a:pt x="49" y="6"/>
                  </a:lnTo>
                  <a:lnTo>
                    <a:pt x="61" y="15"/>
                  </a:lnTo>
                  <a:lnTo>
                    <a:pt x="68" y="26"/>
                  </a:lnTo>
                  <a:lnTo>
                    <a:pt x="84" y="38"/>
                  </a:lnTo>
                  <a:lnTo>
                    <a:pt x="76" y="41"/>
                  </a:lnTo>
                  <a:lnTo>
                    <a:pt x="70" y="49"/>
                  </a:lnTo>
                  <a:lnTo>
                    <a:pt x="69" y="53"/>
                  </a:lnTo>
                  <a:lnTo>
                    <a:pt x="66" y="68"/>
                  </a:lnTo>
                  <a:lnTo>
                    <a:pt x="54" y="64"/>
                  </a:lnTo>
                  <a:lnTo>
                    <a:pt x="52" y="51"/>
                  </a:lnTo>
                  <a:lnTo>
                    <a:pt x="40" y="56"/>
                  </a:lnTo>
                  <a:lnTo>
                    <a:pt x="29" y="63"/>
                  </a:lnTo>
                  <a:lnTo>
                    <a:pt x="22" y="62"/>
                  </a:lnTo>
                  <a:lnTo>
                    <a:pt x="16" y="55"/>
                  </a:lnTo>
                  <a:lnTo>
                    <a:pt x="12" y="49"/>
                  </a:lnTo>
                  <a:lnTo>
                    <a:pt x="17" y="43"/>
                  </a:lnTo>
                  <a:lnTo>
                    <a:pt x="20" y="48"/>
                  </a:lnTo>
                  <a:lnTo>
                    <a:pt x="35" y="55"/>
                  </a:lnTo>
                  <a:lnTo>
                    <a:pt x="38" y="49"/>
                  </a:lnTo>
                  <a:lnTo>
                    <a:pt x="24" y="38"/>
                  </a:lnTo>
                  <a:lnTo>
                    <a:pt x="20" y="29"/>
                  </a:lnTo>
                  <a:lnTo>
                    <a:pt x="15" y="26"/>
                  </a:lnTo>
                  <a:lnTo>
                    <a:pt x="15" y="20"/>
                  </a:lnTo>
                  <a:lnTo>
                    <a:pt x="9" y="18"/>
                  </a:lnTo>
                  <a:lnTo>
                    <a:pt x="0" y="17"/>
                  </a:lnTo>
                  <a:lnTo>
                    <a:pt x="3" y="10"/>
                  </a:lnTo>
                  <a:lnTo>
                    <a:pt x="4" y="6"/>
                  </a:lnTo>
                  <a:lnTo>
                    <a:pt x="11" y="6"/>
                  </a:lnTo>
                  <a:lnTo>
                    <a:pt x="15" y="9"/>
                  </a:lnTo>
                  <a:lnTo>
                    <a:pt x="26" y="18"/>
                  </a:lnTo>
                  <a:lnTo>
                    <a:pt x="27" y="12"/>
                  </a:lnTo>
                  <a:lnTo>
                    <a:pt x="23" y="5"/>
                  </a:lnTo>
                  <a:lnTo>
                    <a:pt x="26" y="0"/>
                  </a:lnTo>
                  <a:lnTo>
                    <a:pt x="32" y="2"/>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6" name="Freeform 85"/>
            <p:cNvSpPr>
              <a:spLocks/>
            </p:cNvSpPr>
            <p:nvPr/>
          </p:nvSpPr>
          <p:spPr bwMode="auto">
            <a:xfrm>
              <a:off x="5851662" y="3627209"/>
              <a:ext cx="94085" cy="68190"/>
            </a:xfrm>
            <a:custGeom>
              <a:avLst/>
              <a:gdLst>
                <a:gd name="T0" fmla="*/ 0 w 57"/>
                <a:gd name="T1" fmla="*/ 10017957 h 43"/>
                <a:gd name="T2" fmla="*/ 11994369 w 57"/>
                <a:gd name="T3" fmla="*/ 21705362 h 43"/>
                <a:gd name="T4" fmla="*/ 25702218 w 57"/>
                <a:gd name="T5" fmla="*/ 38401091 h 43"/>
                <a:gd name="T6" fmla="*/ 47977476 w 57"/>
                <a:gd name="T7" fmla="*/ 61775897 h 43"/>
                <a:gd name="T8" fmla="*/ 61685320 w 57"/>
                <a:gd name="T9" fmla="*/ 48419056 h 43"/>
                <a:gd name="T10" fmla="*/ 63398800 w 57"/>
                <a:gd name="T11" fmla="*/ 60106454 h 43"/>
                <a:gd name="T12" fmla="*/ 73679684 w 57"/>
                <a:gd name="T13" fmla="*/ 61775897 h 43"/>
                <a:gd name="T14" fmla="*/ 89101029 w 57"/>
                <a:gd name="T15" fmla="*/ 70124408 h 43"/>
                <a:gd name="T16" fmla="*/ 95954951 w 57"/>
                <a:gd name="T17" fmla="*/ 60106454 h 43"/>
                <a:gd name="T18" fmla="*/ 71966203 w 57"/>
                <a:gd name="T19" fmla="*/ 41739979 h 43"/>
                <a:gd name="T20" fmla="*/ 66825762 w 57"/>
                <a:gd name="T21" fmla="*/ 26713693 h 43"/>
                <a:gd name="T22" fmla="*/ 56544878 w 57"/>
                <a:gd name="T23" fmla="*/ 21705362 h 43"/>
                <a:gd name="T24" fmla="*/ 56544878 w 57"/>
                <a:gd name="T25" fmla="*/ 11687403 h 43"/>
                <a:gd name="T26" fmla="*/ 46263995 w 57"/>
                <a:gd name="T27" fmla="*/ 8348513 h 43"/>
                <a:gd name="T28" fmla="*/ 30842660 w 57"/>
                <a:gd name="T29" fmla="*/ 5008332 h 43"/>
                <a:gd name="T30" fmla="*/ 17134811 w 57"/>
                <a:gd name="T31" fmla="*/ 0 h 43"/>
                <a:gd name="T32" fmla="*/ 5140443 w 57"/>
                <a:gd name="T33" fmla="*/ 1669444 h 43"/>
                <a:gd name="T34" fmla="*/ 0 w 57"/>
                <a:gd name="T35" fmla="*/ 10017957 h 43"/>
                <a:gd name="T36" fmla="*/ 0 w 57"/>
                <a:gd name="T37" fmla="*/ 1001795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7" name="Freeform 86"/>
            <p:cNvSpPr>
              <a:spLocks/>
            </p:cNvSpPr>
            <p:nvPr/>
          </p:nvSpPr>
          <p:spPr bwMode="auto">
            <a:xfrm>
              <a:off x="5903708" y="3251186"/>
              <a:ext cx="896798" cy="395506"/>
            </a:xfrm>
            <a:custGeom>
              <a:avLst/>
              <a:gdLst>
                <a:gd name="T0" fmla="*/ 837896752 w 572"/>
                <a:gd name="T1" fmla="*/ 173329062 h 246"/>
                <a:gd name="T2" fmla="*/ 749778861 w 572"/>
                <a:gd name="T3" fmla="*/ 163032328 h 246"/>
                <a:gd name="T4" fmla="*/ 717313589 w 572"/>
                <a:gd name="T5" fmla="*/ 130426133 h 246"/>
                <a:gd name="T6" fmla="*/ 675574125 w 572"/>
                <a:gd name="T7" fmla="*/ 135574479 h 246"/>
                <a:gd name="T8" fmla="*/ 635379996 w 572"/>
                <a:gd name="T9" fmla="*/ 121845555 h 246"/>
                <a:gd name="T10" fmla="*/ 562720752 w 572"/>
                <a:gd name="T11" fmla="*/ 70362068 h 246"/>
                <a:gd name="T12" fmla="*/ 471510634 w 572"/>
                <a:gd name="T13" fmla="*/ 51483487 h 246"/>
                <a:gd name="T14" fmla="*/ 408126826 w 572"/>
                <a:gd name="T15" fmla="*/ 30890090 h 246"/>
                <a:gd name="T16" fmla="*/ 344743018 w 572"/>
                <a:gd name="T17" fmla="*/ 17161161 h 246"/>
                <a:gd name="T18" fmla="*/ 284452602 w 572"/>
                <a:gd name="T19" fmla="*/ 36038437 h 246"/>
                <a:gd name="T20" fmla="*/ 216431076 w 572"/>
                <a:gd name="T21" fmla="*/ 36038437 h 246"/>
                <a:gd name="T22" fmla="*/ 216431076 w 572"/>
                <a:gd name="T23" fmla="*/ 84090992 h 246"/>
                <a:gd name="T24" fmla="*/ 242711894 w 572"/>
                <a:gd name="T25" fmla="*/ 106400515 h 246"/>
                <a:gd name="T26" fmla="*/ 242711894 w 572"/>
                <a:gd name="T27" fmla="*/ 139006710 h 246"/>
                <a:gd name="T28" fmla="*/ 216431076 w 572"/>
                <a:gd name="T29" fmla="*/ 140722826 h 246"/>
                <a:gd name="T30" fmla="*/ 177782595 w 572"/>
                <a:gd name="T31" fmla="*/ 123561671 h 246"/>
                <a:gd name="T32" fmla="*/ 151501738 w 572"/>
                <a:gd name="T33" fmla="*/ 130426133 h 246"/>
                <a:gd name="T34" fmla="*/ 120583201 w 572"/>
                <a:gd name="T35" fmla="*/ 118413324 h 246"/>
                <a:gd name="T36" fmla="*/ 46378446 w 572"/>
                <a:gd name="T37" fmla="*/ 116697208 h 246"/>
                <a:gd name="T38" fmla="*/ 30918546 w 572"/>
                <a:gd name="T39" fmla="*/ 133858364 h 246"/>
                <a:gd name="T40" fmla="*/ 27826320 w 572"/>
                <a:gd name="T41" fmla="*/ 156167866 h 246"/>
                <a:gd name="T42" fmla="*/ 4637720 w 572"/>
                <a:gd name="T43" fmla="*/ 145871173 h 246"/>
                <a:gd name="T44" fmla="*/ 0 w 572"/>
                <a:gd name="T45" fmla="*/ 192206333 h 246"/>
                <a:gd name="T46" fmla="*/ 12367668 w 572"/>
                <a:gd name="T47" fmla="*/ 224813839 h 246"/>
                <a:gd name="T48" fmla="*/ 40193983 w 572"/>
                <a:gd name="T49" fmla="*/ 223097723 h 246"/>
                <a:gd name="T50" fmla="*/ 66474811 w 572"/>
                <a:gd name="T51" fmla="*/ 269432843 h 246"/>
                <a:gd name="T52" fmla="*/ 160777174 w 572"/>
                <a:gd name="T53" fmla="*/ 252271688 h 246"/>
                <a:gd name="T54" fmla="*/ 153047229 w 572"/>
                <a:gd name="T55" fmla="*/ 302039039 h 246"/>
                <a:gd name="T56" fmla="*/ 105123311 w 572"/>
                <a:gd name="T57" fmla="*/ 327780772 h 246"/>
                <a:gd name="T58" fmla="*/ 157684948 w 572"/>
                <a:gd name="T59" fmla="*/ 375833399 h 246"/>
                <a:gd name="T60" fmla="*/ 194787976 w 572"/>
                <a:gd name="T61" fmla="*/ 380981746 h 246"/>
                <a:gd name="T62" fmla="*/ 222614286 w 572"/>
                <a:gd name="T63" fmla="*/ 387846208 h 246"/>
                <a:gd name="T64" fmla="*/ 222614286 w 572"/>
                <a:gd name="T65" fmla="*/ 293458461 h 246"/>
                <a:gd name="T66" fmla="*/ 259717276 w 572"/>
                <a:gd name="T67" fmla="*/ 264284497 h 246"/>
                <a:gd name="T68" fmla="*/ 272084939 w 572"/>
                <a:gd name="T69" fmla="*/ 252271688 h 246"/>
                <a:gd name="T70" fmla="*/ 290635812 w 572"/>
                <a:gd name="T71" fmla="*/ 260852265 h 246"/>
                <a:gd name="T72" fmla="*/ 299911249 w 572"/>
                <a:gd name="T73" fmla="*/ 267716728 h 246"/>
                <a:gd name="T74" fmla="*/ 323101084 w 572"/>
                <a:gd name="T75" fmla="*/ 307187385 h 246"/>
                <a:gd name="T76" fmla="*/ 343197526 w 572"/>
                <a:gd name="T77" fmla="*/ 332929119 h 246"/>
                <a:gd name="T78" fmla="*/ 394213671 w 572"/>
                <a:gd name="T79" fmla="*/ 332929119 h 246"/>
                <a:gd name="T80" fmla="*/ 414311279 w 572"/>
                <a:gd name="T81" fmla="*/ 398142901 h 246"/>
                <a:gd name="T82" fmla="*/ 435954379 w 572"/>
                <a:gd name="T83" fmla="*/ 420452403 h 246"/>
                <a:gd name="T84" fmla="*/ 486969280 w 572"/>
                <a:gd name="T85" fmla="*/ 410155710 h 246"/>
                <a:gd name="T86" fmla="*/ 547260862 w 572"/>
                <a:gd name="T87" fmla="*/ 410155710 h 246"/>
                <a:gd name="T88" fmla="*/ 544169878 w 572"/>
                <a:gd name="T89" fmla="*/ 382697861 h 246"/>
                <a:gd name="T90" fmla="*/ 554990807 w 572"/>
                <a:gd name="T91" fmla="*/ 368968937 h 246"/>
                <a:gd name="T92" fmla="*/ 592093796 w 572"/>
                <a:gd name="T93" fmla="*/ 374117284 h 246"/>
                <a:gd name="T94" fmla="*/ 644655433 w 572"/>
                <a:gd name="T95" fmla="*/ 360388359 h 246"/>
                <a:gd name="T96" fmla="*/ 732773479 w 572"/>
                <a:gd name="T97" fmla="*/ 379265630 h 246"/>
                <a:gd name="T98" fmla="*/ 732773479 w 572"/>
                <a:gd name="T99" fmla="*/ 319200194 h 246"/>
                <a:gd name="T100" fmla="*/ 799248270 w 572"/>
                <a:gd name="T101" fmla="*/ 252271688 h 246"/>
                <a:gd name="T102" fmla="*/ 861086587 w 572"/>
                <a:gd name="T103" fmla="*/ 216233261 h 2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246"/>
                <a:gd name="T158" fmla="*/ 572 w 572"/>
                <a:gd name="T159" fmla="*/ 246 h 2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246">
                  <a:moveTo>
                    <a:pt x="557" y="126"/>
                  </a:moveTo>
                  <a:lnTo>
                    <a:pt x="571" y="121"/>
                  </a:lnTo>
                  <a:lnTo>
                    <a:pt x="542" y="101"/>
                  </a:lnTo>
                  <a:lnTo>
                    <a:pt x="524" y="109"/>
                  </a:lnTo>
                  <a:lnTo>
                    <a:pt x="497" y="102"/>
                  </a:lnTo>
                  <a:lnTo>
                    <a:pt x="485" y="95"/>
                  </a:lnTo>
                  <a:lnTo>
                    <a:pt x="474" y="95"/>
                  </a:lnTo>
                  <a:lnTo>
                    <a:pt x="467" y="84"/>
                  </a:lnTo>
                  <a:lnTo>
                    <a:pt x="464" y="76"/>
                  </a:lnTo>
                  <a:lnTo>
                    <a:pt x="454" y="76"/>
                  </a:lnTo>
                  <a:lnTo>
                    <a:pt x="446" y="76"/>
                  </a:lnTo>
                  <a:lnTo>
                    <a:pt x="437" y="79"/>
                  </a:lnTo>
                  <a:lnTo>
                    <a:pt x="424" y="66"/>
                  </a:lnTo>
                  <a:lnTo>
                    <a:pt x="418" y="68"/>
                  </a:lnTo>
                  <a:lnTo>
                    <a:pt x="411" y="71"/>
                  </a:lnTo>
                  <a:lnTo>
                    <a:pt x="404" y="73"/>
                  </a:lnTo>
                  <a:lnTo>
                    <a:pt x="392" y="63"/>
                  </a:lnTo>
                  <a:lnTo>
                    <a:pt x="364" y="41"/>
                  </a:lnTo>
                  <a:lnTo>
                    <a:pt x="342" y="27"/>
                  </a:lnTo>
                  <a:lnTo>
                    <a:pt x="328" y="15"/>
                  </a:lnTo>
                  <a:lnTo>
                    <a:pt x="305" y="30"/>
                  </a:lnTo>
                  <a:lnTo>
                    <a:pt x="301" y="19"/>
                  </a:lnTo>
                  <a:lnTo>
                    <a:pt x="268" y="18"/>
                  </a:lnTo>
                  <a:lnTo>
                    <a:pt x="264" y="18"/>
                  </a:lnTo>
                  <a:lnTo>
                    <a:pt x="249" y="0"/>
                  </a:lnTo>
                  <a:lnTo>
                    <a:pt x="233" y="2"/>
                  </a:lnTo>
                  <a:lnTo>
                    <a:pt x="223" y="10"/>
                  </a:lnTo>
                  <a:lnTo>
                    <a:pt x="202" y="14"/>
                  </a:lnTo>
                  <a:lnTo>
                    <a:pt x="195" y="10"/>
                  </a:lnTo>
                  <a:lnTo>
                    <a:pt x="184" y="21"/>
                  </a:lnTo>
                  <a:lnTo>
                    <a:pt x="176" y="19"/>
                  </a:lnTo>
                  <a:lnTo>
                    <a:pt x="146" y="22"/>
                  </a:lnTo>
                  <a:lnTo>
                    <a:pt x="140" y="21"/>
                  </a:lnTo>
                  <a:lnTo>
                    <a:pt x="136" y="23"/>
                  </a:lnTo>
                  <a:lnTo>
                    <a:pt x="148" y="36"/>
                  </a:lnTo>
                  <a:lnTo>
                    <a:pt x="140" y="49"/>
                  </a:lnTo>
                  <a:lnTo>
                    <a:pt x="141" y="58"/>
                  </a:lnTo>
                  <a:lnTo>
                    <a:pt x="141" y="62"/>
                  </a:lnTo>
                  <a:lnTo>
                    <a:pt x="157" y="62"/>
                  </a:lnTo>
                  <a:lnTo>
                    <a:pt x="162" y="71"/>
                  </a:lnTo>
                  <a:lnTo>
                    <a:pt x="162" y="79"/>
                  </a:lnTo>
                  <a:lnTo>
                    <a:pt x="157" y="81"/>
                  </a:lnTo>
                  <a:lnTo>
                    <a:pt x="151" y="76"/>
                  </a:lnTo>
                  <a:lnTo>
                    <a:pt x="144" y="79"/>
                  </a:lnTo>
                  <a:lnTo>
                    <a:pt x="140" y="82"/>
                  </a:lnTo>
                  <a:lnTo>
                    <a:pt x="129" y="76"/>
                  </a:lnTo>
                  <a:lnTo>
                    <a:pt x="125" y="69"/>
                  </a:lnTo>
                  <a:lnTo>
                    <a:pt x="115" y="72"/>
                  </a:lnTo>
                  <a:lnTo>
                    <a:pt x="115" y="75"/>
                  </a:lnTo>
                  <a:lnTo>
                    <a:pt x="108" y="69"/>
                  </a:lnTo>
                  <a:lnTo>
                    <a:pt x="98" y="76"/>
                  </a:lnTo>
                  <a:lnTo>
                    <a:pt x="86" y="79"/>
                  </a:lnTo>
                  <a:lnTo>
                    <a:pt x="82" y="76"/>
                  </a:lnTo>
                  <a:lnTo>
                    <a:pt x="78" y="69"/>
                  </a:lnTo>
                  <a:lnTo>
                    <a:pt x="63" y="68"/>
                  </a:lnTo>
                  <a:lnTo>
                    <a:pt x="36" y="66"/>
                  </a:lnTo>
                  <a:lnTo>
                    <a:pt x="30" y="68"/>
                  </a:lnTo>
                  <a:lnTo>
                    <a:pt x="28" y="72"/>
                  </a:lnTo>
                  <a:lnTo>
                    <a:pt x="24" y="71"/>
                  </a:lnTo>
                  <a:lnTo>
                    <a:pt x="20" y="78"/>
                  </a:lnTo>
                  <a:lnTo>
                    <a:pt x="16" y="84"/>
                  </a:lnTo>
                  <a:lnTo>
                    <a:pt x="16" y="86"/>
                  </a:lnTo>
                  <a:lnTo>
                    <a:pt x="18" y="91"/>
                  </a:lnTo>
                  <a:lnTo>
                    <a:pt x="14" y="93"/>
                  </a:lnTo>
                  <a:lnTo>
                    <a:pt x="9" y="84"/>
                  </a:lnTo>
                  <a:lnTo>
                    <a:pt x="3" y="85"/>
                  </a:lnTo>
                  <a:lnTo>
                    <a:pt x="0" y="98"/>
                  </a:lnTo>
                  <a:lnTo>
                    <a:pt x="0" y="105"/>
                  </a:lnTo>
                  <a:lnTo>
                    <a:pt x="0" y="112"/>
                  </a:lnTo>
                  <a:lnTo>
                    <a:pt x="4" y="118"/>
                  </a:lnTo>
                  <a:lnTo>
                    <a:pt x="8" y="123"/>
                  </a:lnTo>
                  <a:lnTo>
                    <a:pt x="8" y="131"/>
                  </a:lnTo>
                  <a:lnTo>
                    <a:pt x="14" y="130"/>
                  </a:lnTo>
                  <a:lnTo>
                    <a:pt x="22" y="124"/>
                  </a:lnTo>
                  <a:lnTo>
                    <a:pt x="26" y="130"/>
                  </a:lnTo>
                  <a:lnTo>
                    <a:pt x="32" y="137"/>
                  </a:lnTo>
                  <a:lnTo>
                    <a:pt x="37" y="144"/>
                  </a:lnTo>
                  <a:lnTo>
                    <a:pt x="43" y="157"/>
                  </a:lnTo>
                  <a:lnTo>
                    <a:pt x="55" y="154"/>
                  </a:lnTo>
                  <a:lnTo>
                    <a:pt x="74" y="150"/>
                  </a:lnTo>
                  <a:lnTo>
                    <a:pt x="104" y="147"/>
                  </a:lnTo>
                  <a:lnTo>
                    <a:pt x="111" y="156"/>
                  </a:lnTo>
                  <a:lnTo>
                    <a:pt x="112" y="172"/>
                  </a:lnTo>
                  <a:lnTo>
                    <a:pt x="99" y="176"/>
                  </a:lnTo>
                  <a:lnTo>
                    <a:pt x="86" y="179"/>
                  </a:lnTo>
                  <a:lnTo>
                    <a:pt x="87" y="191"/>
                  </a:lnTo>
                  <a:lnTo>
                    <a:pt x="68" y="191"/>
                  </a:lnTo>
                  <a:lnTo>
                    <a:pt x="86" y="215"/>
                  </a:lnTo>
                  <a:lnTo>
                    <a:pt x="94" y="217"/>
                  </a:lnTo>
                  <a:lnTo>
                    <a:pt x="102" y="219"/>
                  </a:lnTo>
                  <a:lnTo>
                    <a:pt x="106" y="229"/>
                  </a:lnTo>
                  <a:lnTo>
                    <a:pt x="110" y="225"/>
                  </a:lnTo>
                  <a:lnTo>
                    <a:pt x="126" y="222"/>
                  </a:lnTo>
                  <a:lnTo>
                    <a:pt x="134" y="226"/>
                  </a:lnTo>
                  <a:lnTo>
                    <a:pt x="140" y="231"/>
                  </a:lnTo>
                  <a:lnTo>
                    <a:pt x="144" y="226"/>
                  </a:lnTo>
                  <a:lnTo>
                    <a:pt x="155" y="228"/>
                  </a:lnTo>
                  <a:lnTo>
                    <a:pt x="137" y="174"/>
                  </a:lnTo>
                  <a:lnTo>
                    <a:pt x="144" y="171"/>
                  </a:lnTo>
                  <a:lnTo>
                    <a:pt x="167" y="159"/>
                  </a:lnTo>
                  <a:lnTo>
                    <a:pt x="171" y="158"/>
                  </a:lnTo>
                  <a:lnTo>
                    <a:pt x="168" y="154"/>
                  </a:lnTo>
                  <a:lnTo>
                    <a:pt x="173" y="156"/>
                  </a:lnTo>
                  <a:lnTo>
                    <a:pt x="173" y="150"/>
                  </a:lnTo>
                  <a:lnTo>
                    <a:pt x="176" y="147"/>
                  </a:lnTo>
                  <a:lnTo>
                    <a:pt x="178" y="148"/>
                  </a:lnTo>
                  <a:lnTo>
                    <a:pt x="183" y="148"/>
                  </a:lnTo>
                  <a:lnTo>
                    <a:pt x="188" y="152"/>
                  </a:lnTo>
                  <a:lnTo>
                    <a:pt x="195" y="145"/>
                  </a:lnTo>
                  <a:lnTo>
                    <a:pt x="198" y="147"/>
                  </a:lnTo>
                  <a:lnTo>
                    <a:pt x="194" y="156"/>
                  </a:lnTo>
                  <a:lnTo>
                    <a:pt x="197" y="169"/>
                  </a:lnTo>
                  <a:lnTo>
                    <a:pt x="209" y="176"/>
                  </a:lnTo>
                  <a:lnTo>
                    <a:pt x="209" y="179"/>
                  </a:lnTo>
                  <a:lnTo>
                    <a:pt x="205" y="185"/>
                  </a:lnTo>
                  <a:lnTo>
                    <a:pt x="207" y="188"/>
                  </a:lnTo>
                  <a:lnTo>
                    <a:pt x="222" y="194"/>
                  </a:lnTo>
                  <a:lnTo>
                    <a:pt x="226" y="202"/>
                  </a:lnTo>
                  <a:lnTo>
                    <a:pt x="240" y="197"/>
                  </a:lnTo>
                  <a:lnTo>
                    <a:pt x="255" y="194"/>
                  </a:lnTo>
                  <a:lnTo>
                    <a:pt x="268" y="218"/>
                  </a:lnTo>
                  <a:lnTo>
                    <a:pt x="272" y="229"/>
                  </a:lnTo>
                  <a:lnTo>
                    <a:pt x="268" y="232"/>
                  </a:lnTo>
                  <a:lnTo>
                    <a:pt x="266" y="236"/>
                  </a:lnTo>
                  <a:lnTo>
                    <a:pt x="278" y="240"/>
                  </a:lnTo>
                  <a:lnTo>
                    <a:pt x="282" y="245"/>
                  </a:lnTo>
                  <a:lnTo>
                    <a:pt x="298" y="240"/>
                  </a:lnTo>
                  <a:lnTo>
                    <a:pt x="304" y="245"/>
                  </a:lnTo>
                  <a:lnTo>
                    <a:pt x="315" y="239"/>
                  </a:lnTo>
                  <a:lnTo>
                    <a:pt x="323" y="238"/>
                  </a:lnTo>
                  <a:lnTo>
                    <a:pt x="333" y="239"/>
                  </a:lnTo>
                  <a:lnTo>
                    <a:pt x="354" y="239"/>
                  </a:lnTo>
                  <a:lnTo>
                    <a:pt x="349" y="235"/>
                  </a:lnTo>
                  <a:lnTo>
                    <a:pt x="349" y="228"/>
                  </a:lnTo>
                  <a:lnTo>
                    <a:pt x="352" y="223"/>
                  </a:lnTo>
                  <a:lnTo>
                    <a:pt x="352" y="219"/>
                  </a:lnTo>
                  <a:lnTo>
                    <a:pt x="345" y="216"/>
                  </a:lnTo>
                  <a:lnTo>
                    <a:pt x="359" y="215"/>
                  </a:lnTo>
                  <a:lnTo>
                    <a:pt x="371" y="216"/>
                  </a:lnTo>
                  <a:lnTo>
                    <a:pt x="373" y="219"/>
                  </a:lnTo>
                  <a:lnTo>
                    <a:pt x="383" y="218"/>
                  </a:lnTo>
                  <a:lnTo>
                    <a:pt x="376" y="207"/>
                  </a:lnTo>
                  <a:lnTo>
                    <a:pt x="383" y="206"/>
                  </a:lnTo>
                  <a:lnTo>
                    <a:pt x="417" y="210"/>
                  </a:lnTo>
                  <a:lnTo>
                    <a:pt x="444" y="212"/>
                  </a:lnTo>
                  <a:lnTo>
                    <a:pt x="464" y="221"/>
                  </a:lnTo>
                  <a:lnTo>
                    <a:pt x="474" y="221"/>
                  </a:lnTo>
                  <a:lnTo>
                    <a:pt x="478" y="231"/>
                  </a:lnTo>
                  <a:lnTo>
                    <a:pt x="485" y="210"/>
                  </a:lnTo>
                  <a:lnTo>
                    <a:pt x="474" y="186"/>
                  </a:lnTo>
                  <a:lnTo>
                    <a:pt x="508" y="179"/>
                  </a:lnTo>
                  <a:lnTo>
                    <a:pt x="512" y="166"/>
                  </a:lnTo>
                  <a:lnTo>
                    <a:pt x="517" y="147"/>
                  </a:lnTo>
                  <a:lnTo>
                    <a:pt x="552" y="148"/>
                  </a:lnTo>
                  <a:lnTo>
                    <a:pt x="557" y="126"/>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8" name="Freeform 87"/>
            <p:cNvSpPr>
              <a:spLocks/>
            </p:cNvSpPr>
            <p:nvPr/>
          </p:nvSpPr>
          <p:spPr bwMode="auto">
            <a:xfrm>
              <a:off x="6119900" y="3508361"/>
              <a:ext cx="394352" cy="243539"/>
            </a:xfrm>
            <a:custGeom>
              <a:avLst/>
              <a:gdLst>
                <a:gd name="T0" fmla="*/ 37557332 w 250"/>
                <a:gd name="T1" fmla="*/ 114387181 h 153"/>
                <a:gd name="T2" fmla="*/ 43817105 w 250"/>
                <a:gd name="T3" fmla="*/ 95883169 h 153"/>
                <a:gd name="T4" fmla="*/ 53205497 w 250"/>
                <a:gd name="T5" fmla="*/ 87472254 h 153"/>
                <a:gd name="T6" fmla="*/ 70419843 w 250"/>
                <a:gd name="T7" fmla="*/ 90836620 h 153"/>
                <a:gd name="T8" fmla="*/ 89197899 w 250"/>
                <a:gd name="T9" fmla="*/ 97565352 h 153"/>
                <a:gd name="T10" fmla="*/ 93892720 w 250"/>
                <a:gd name="T11" fmla="*/ 102611900 h 153"/>
                <a:gd name="T12" fmla="*/ 106412245 w 250"/>
                <a:gd name="T13" fmla="*/ 114387181 h 153"/>
                <a:gd name="T14" fmla="*/ 115800637 w 250"/>
                <a:gd name="T15" fmla="*/ 144665176 h 153"/>
                <a:gd name="T16" fmla="*/ 129885103 w 250"/>
                <a:gd name="T17" fmla="*/ 141300810 h 153"/>
                <a:gd name="T18" fmla="*/ 151793020 w 250"/>
                <a:gd name="T19" fmla="*/ 144665176 h 153"/>
                <a:gd name="T20" fmla="*/ 183090619 w 250"/>
                <a:gd name="T21" fmla="*/ 178308874 h 153"/>
                <a:gd name="T22" fmla="*/ 215953120 w 250"/>
                <a:gd name="T23" fmla="*/ 198495069 h 153"/>
                <a:gd name="T24" fmla="*/ 247250681 w 250"/>
                <a:gd name="T25" fmla="*/ 220362150 h 153"/>
                <a:gd name="T26" fmla="*/ 259770205 w 250"/>
                <a:gd name="T27" fmla="*/ 255687991 h 153"/>
                <a:gd name="T28" fmla="*/ 278548241 w 250"/>
                <a:gd name="T29" fmla="*/ 227090881 h 153"/>
                <a:gd name="T30" fmla="*/ 281678122 w 250"/>
                <a:gd name="T31" fmla="*/ 201859435 h 153"/>
                <a:gd name="T32" fmla="*/ 269159849 w 250"/>
                <a:gd name="T33" fmla="*/ 163169188 h 153"/>
                <a:gd name="T34" fmla="*/ 295762587 w 250"/>
                <a:gd name="T35" fmla="*/ 154758273 h 153"/>
                <a:gd name="T36" fmla="*/ 328625167 w 250"/>
                <a:gd name="T37" fmla="*/ 163169188 h 153"/>
                <a:gd name="T38" fmla="*/ 381830644 w 250"/>
                <a:gd name="T39" fmla="*/ 158122639 h 153"/>
                <a:gd name="T40" fmla="*/ 381830644 w 250"/>
                <a:gd name="T41" fmla="*/ 136254261 h 153"/>
                <a:gd name="T42" fmla="*/ 317670504 w 250"/>
                <a:gd name="T43" fmla="*/ 136254261 h 153"/>
                <a:gd name="T44" fmla="*/ 286372944 w 250"/>
                <a:gd name="T45" fmla="*/ 132889895 h 153"/>
                <a:gd name="T46" fmla="*/ 258205265 w 250"/>
                <a:gd name="T47" fmla="*/ 144665176 h 153"/>
                <a:gd name="T48" fmla="*/ 239427229 w 250"/>
                <a:gd name="T49" fmla="*/ 141300810 h 153"/>
                <a:gd name="T50" fmla="*/ 223777823 w 250"/>
                <a:gd name="T51" fmla="*/ 142982993 h 153"/>
                <a:gd name="T52" fmla="*/ 204999787 w 250"/>
                <a:gd name="T53" fmla="*/ 132889895 h 153"/>
                <a:gd name="T54" fmla="*/ 204999787 w 250"/>
                <a:gd name="T55" fmla="*/ 124480278 h 153"/>
                <a:gd name="T56" fmla="*/ 201869906 w 250"/>
                <a:gd name="T57" fmla="*/ 95883169 h 153"/>
                <a:gd name="T58" fmla="*/ 140839687 w 250"/>
                <a:gd name="T59" fmla="*/ 72332588 h 153"/>
                <a:gd name="T60" fmla="*/ 109542126 w 250"/>
                <a:gd name="T61" fmla="*/ 50464210 h 153"/>
                <a:gd name="T62" fmla="*/ 70419843 w 250"/>
                <a:gd name="T63" fmla="*/ 60557308 h 153"/>
                <a:gd name="T64" fmla="*/ 45382045 w 250"/>
                <a:gd name="T65" fmla="*/ 26914936 h 153"/>
                <a:gd name="T66" fmla="*/ 46946986 w 250"/>
                <a:gd name="T67" fmla="*/ 0 h 153"/>
                <a:gd name="T68" fmla="*/ 28167689 w 250"/>
                <a:gd name="T69" fmla="*/ 117751546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0"/>
                <a:gd name="T106" fmla="*/ 0 h 153"/>
                <a:gd name="T107" fmla="*/ 250 w 250"/>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0" h="153">
                  <a:moveTo>
                    <a:pt x="18" y="70"/>
                  </a:moveTo>
                  <a:lnTo>
                    <a:pt x="24" y="68"/>
                  </a:lnTo>
                  <a:lnTo>
                    <a:pt x="26" y="62"/>
                  </a:lnTo>
                  <a:lnTo>
                    <a:pt x="28" y="57"/>
                  </a:lnTo>
                  <a:lnTo>
                    <a:pt x="36" y="60"/>
                  </a:lnTo>
                  <a:lnTo>
                    <a:pt x="34" y="52"/>
                  </a:lnTo>
                  <a:lnTo>
                    <a:pt x="41" y="49"/>
                  </a:lnTo>
                  <a:lnTo>
                    <a:pt x="45" y="54"/>
                  </a:lnTo>
                  <a:lnTo>
                    <a:pt x="51" y="54"/>
                  </a:lnTo>
                  <a:lnTo>
                    <a:pt x="57" y="58"/>
                  </a:lnTo>
                  <a:lnTo>
                    <a:pt x="60" y="60"/>
                  </a:lnTo>
                  <a:lnTo>
                    <a:pt x="60" y="61"/>
                  </a:lnTo>
                  <a:lnTo>
                    <a:pt x="61" y="66"/>
                  </a:lnTo>
                  <a:lnTo>
                    <a:pt x="68" y="68"/>
                  </a:lnTo>
                  <a:lnTo>
                    <a:pt x="68" y="75"/>
                  </a:lnTo>
                  <a:lnTo>
                    <a:pt x="74" y="86"/>
                  </a:lnTo>
                  <a:lnTo>
                    <a:pt x="81" y="87"/>
                  </a:lnTo>
                  <a:lnTo>
                    <a:pt x="83" y="84"/>
                  </a:lnTo>
                  <a:lnTo>
                    <a:pt x="91" y="80"/>
                  </a:lnTo>
                  <a:lnTo>
                    <a:pt x="97" y="86"/>
                  </a:lnTo>
                  <a:lnTo>
                    <a:pt x="105" y="94"/>
                  </a:lnTo>
                  <a:lnTo>
                    <a:pt x="117" y="106"/>
                  </a:lnTo>
                  <a:lnTo>
                    <a:pt x="137" y="111"/>
                  </a:lnTo>
                  <a:lnTo>
                    <a:pt x="138" y="118"/>
                  </a:lnTo>
                  <a:lnTo>
                    <a:pt x="151" y="124"/>
                  </a:lnTo>
                  <a:lnTo>
                    <a:pt x="158" y="131"/>
                  </a:lnTo>
                  <a:lnTo>
                    <a:pt x="153" y="152"/>
                  </a:lnTo>
                  <a:lnTo>
                    <a:pt x="166" y="152"/>
                  </a:lnTo>
                  <a:lnTo>
                    <a:pt x="173" y="141"/>
                  </a:lnTo>
                  <a:lnTo>
                    <a:pt x="178" y="135"/>
                  </a:lnTo>
                  <a:lnTo>
                    <a:pt x="182" y="130"/>
                  </a:lnTo>
                  <a:lnTo>
                    <a:pt x="180" y="120"/>
                  </a:lnTo>
                  <a:lnTo>
                    <a:pt x="170" y="116"/>
                  </a:lnTo>
                  <a:lnTo>
                    <a:pt x="172" y="97"/>
                  </a:lnTo>
                  <a:lnTo>
                    <a:pt x="181" y="90"/>
                  </a:lnTo>
                  <a:lnTo>
                    <a:pt x="189" y="92"/>
                  </a:lnTo>
                  <a:lnTo>
                    <a:pt x="207" y="89"/>
                  </a:lnTo>
                  <a:lnTo>
                    <a:pt x="210" y="97"/>
                  </a:lnTo>
                  <a:lnTo>
                    <a:pt x="221" y="96"/>
                  </a:lnTo>
                  <a:lnTo>
                    <a:pt x="244" y="94"/>
                  </a:lnTo>
                  <a:lnTo>
                    <a:pt x="249" y="86"/>
                  </a:lnTo>
                  <a:lnTo>
                    <a:pt x="244" y="81"/>
                  </a:lnTo>
                  <a:lnTo>
                    <a:pt x="229" y="81"/>
                  </a:lnTo>
                  <a:lnTo>
                    <a:pt x="203" y="81"/>
                  </a:lnTo>
                  <a:lnTo>
                    <a:pt x="193" y="81"/>
                  </a:lnTo>
                  <a:lnTo>
                    <a:pt x="183" y="79"/>
                  </a:lnTo>
                  <a:lnTo>
                    <a:pt x="167" y="87"/>
                  </a:lnTo>
                  <a:lnTo>
                    <a:pt x="165" y="86"/>
                  </a:lnTo>
                  <a:lnTo>
                    <a:pt x="161" y="82"/>
                  </a:lnTo>
                  <a:lnTo>
                    <a:pt x="153" y="84"/>
                  </a:lnTo>
                  <a:lnTo>
                    <a:pt x="145" y="87"/>
                  </a:lnTo>
                  <a:lnTo>
                    <a:pt x="143" y="85"/>
                  </a:lnTo>
                  <a:lnTo>
                    <a:pt x="141" y="82"/>
                  </a:lnTo>
                  <a:lnTo>
                    <a:pt x="131" y="79"/>
                  </a:lnTo>
                  <a:lnTo>
                    <a:pt x="129" y="78"/>
                  </a:lnTo>
                  <a:lnTo>
                    <a:pt x="131" y="74"/>
                  </a:lnTo>
                  <a:lnTo>
                    <a:pt x="136" y="71"/>
                  </a:lnTo>
                  <a:lnTo>
                    <a:pt x="129" y="57"/>
                  </a:lnTo>
                  <a:lnTo>
                    <a:pt x="118" y="36"/>
                  </a:lnTo>
                  <a:lnTo>
                    <a:pt x="90" y="43"/>
                  </a:lnTo>
                  <a:lnTo>
                    <a:pt x="83" y="36"/>
                  </a:lnTo>
                  <a:lnTo>
                    <a:pt x="70" y="30"/>
                  </a:lnTo>
                  <a:lnTo>
                    <a:pt x="58" y="39"/>
                  </a:lnTo>
                  <a:lnTo>
                    <a:pt x="45" y="36"/>
                  </a:lnTo>
                  <a:lnTo>
                    <a:pt x="32" y="27"/>
                  </a:lnTo>
                  <a:lnTo>
                    <a:pt x="29" y="16"/>
                  </a:lnTo>
                  <a:lnTo>
                    <a:pt x="31" y="8"/>
                  </a:lnTo>
                  <a:lnTo>
                    <a:pt x="30" y="0"/>
                  </a:lnTo>
                  <a:lnTo>
                    <a:pt x="0" y="16"/>
                  </a:lnTo>
                  <a:lnTo>
                    <a:pt x="18" y="7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89" name="Freeform 88"/>
            <p:cNvSpPr>
              <a:spLocks/>
            </p:cNvSpPr>
            <p:nvPr/>
          </p:nvSpPr>
          <p:spPr bwMode="auto">
            <a:xfrm>
              <a:off x="6065853" y="3584347"/>
              <a:ext cx="302269" cy="216261"/>
            </a:xfrm>
            <a:custGeom>
              <a:avLst/>
              <a:gdLst>
                <a:gd name="T0" fmla="*/ 0 w 191"/>
                <a:gd name="T1" fmla="*/ 32855643 h 134"/>
                <a:gd name="T2" fmla="*/ 1575071 w 191"/>
                <a:gd name="T3" fmla="*/ 63983358 h 134"/>
                <a:gd name="T4" fmla="*/ 17325780 w 191"/>
                <a:gd name="T5" fmla="*/ 44960360 h 134"/>
                <a:gd name="T6" fmla="*/ 39378027 w 191"/>
                <a:gd name="T7" fmla="*/ 69171089 h 134"/>
                <a:gd name="T8" fmla="*/ 29927604 w 191"/>
                <a:gd name="T9" fmla="*/ 83005040 h 134"/>
                <a:gd name="T10" fmla="*/ 3150142 w 191"/>
                <a:gd name="T11" fmla="*/ 69171089 h 134"/>
                <a:gd name="T12" fmla="*/ 0 w 191"/>
                <a:gd name="T13" fmla="*/ 89922036 h 134"/>
                <a:gd name="T14" fmla="*/ 3150142 w 191"/>
                <a:gd name="T15" fmla="*/ 102026743 h 134"/>
                <a:gd name="T16" fmla="*/ 17325780 w 191"/>
                <a:gd name="T17" fmla="*/ 103755986 h 134"/>
                <a:gd name="T18" fmla="*/ 11025498 w 191"/>
                <a:gd name="T19" fmla="*/ 117589937 h 134"/>
                <a:gd name="T20" fmla="*/ 23627322 w 191"/>
                <a:gd name="T21" fmla="*/ 126236156 h 134"/>
                <a:gd name="T22" fmla="*/ 23627322 w 191"/>
                <a:gd name="T23" fmla="*/ 167738009 h 134"/>
                <a:gd name="T24" fmla="*/ 64580420 w 191"/>
                <a:gd name="T25" fmla="*/ 155633302 h 134"/>
                <a:gd name="T26" fmla="*/ 88206497 w 191"/>
                <a:gd name="T27" fmla="*/ 143528595 h 134"/>
                <a:gd name="T28" fmla="*/ 141760149 w 191"/>
                <a:gd name="T29" fmla="*/ 171196496 h 134"/>
                <a:gd name="T30" fmla="*/ 173262853 w 191"/>
                <a:gd name="T31" fmla="*/ 186761047 h 134"/>
                <a:gd name="T32" fmla="*/ 181138205 w 191"/>
                <a:gd name="T33" fmla="*/ 195407266 h 134"/>
                <a:gd name="T34" fmla="*/ 184288346 w 191"/>
                <a:gd name="T35" fmla="*/ 214428948 h 134"/>
                <a:gd name="T36" fmla="*/ 215791011 w 191"/>
                <a:gd name="T37" fmla="*/ 229992143 h 134"/>
                <a:gd name="T38" fmla="*/ 261469310 w 191"/>
                <a:gd name="T39" fmla="*/ 174655025 h 134"/>
                <a:gd name="T40" fmla="*/ 291396905 w 191"/>
                <a:gd name="T41" fmla="*/ 174655025 h 134"/>
                <a:gd name="T42" fmla="*/ 296122116 w 191"/>
                <a:gd name="T43" fmla="*/ 152174814 h 134"/>
                <a:gd name="T44" fmla="*/ 299272257 w 191"/>
                <a:gd name="T45" fmla="*/ 141799351 h 134"/>
                <a:gd name="T46" fmla="*/ 289821834 w 191"/>
                <a:gd name="T47" fmla="*/ 127965400 h 134"/>
                <a:gd name="T48" fmla="*/ 267769592 w 191"/>
                <a:gd name="T49" fmla="*/ 119319181 h 134"/>
                <a:gd name="T50" fmla="*/ 266194522 w 191"/>
                <a:gd name="T51" fmla="*/ 107214474 h 134"/>
                <a:gd name="T52" fmla="*/ 234691857 w 191"/>
                <a:gd name="T53" fmla="*/ 98568255 h 134"/>
                <a:gd name="T54" fmla="*/ 215791011 w 191"/>
                <a:gd name="T55" fmla="*/ 77817308 h 134"/>
                <a:gd name="T56" fmla="*/ 207915658 w 191"/>
                <a:gd name="T57" fmla="*/ 65712601 h 134"/>
                <a:gd name="T58" fmla="*/ 193738769 w 191"/>
                <a:gd name="T59" fmla="*/ 53606580 h 134"/>
                <a:gd name="T60" fmla="*/ 184288346 w 191"/>
                <a:gd name="T61" fmla="*/ 60524870 h 134"/>
                <a:gd name="T62" fmla="*/ 177988064 w 191"/>
                <a:gd name="T63" fmla="*/ 65712601 h 134"/>
                <a:gd name="T64" fmla="*/ 166962571 w 191"/>
                <a:gd name="T65" fmla="*/ 63983358 h 134"/>
                <a:gd name="T66" fmla="*/ 157512109 w 191"/>
                <a:gd name="T67" fmla="*/ 44960360 h 134"/>
                <a:gd name="T68" fmla="*/ 157512109 w 191"/>
                <a:gd name="T69" fmla="*/ 32855643 h 134"/>
                <a:gd name="T70" fmla="*/ 146485360 w 191"/>
                <a:gd name="T71" fmla="*/ 29397156 h 134"/>
                <a:gd name="T72" fmla="*/ 143335219 w 191"/>
                <a:gd name="T73" fmla="*/ 19021687 h 134"/>
                <a:gd name="T74" fmla="*/ 130734655 w 191"/>
                <a:gd name="T75" fmla="*/ 8646222 h 134"/>
                <a:gd name="T76" fmla="*/ 121284232 w 191"/>
                <a:gd name="T77" fmla="*/ 8646222 h 134"/>
                <a:gd name="T78" fmla="*/ 114983950 w 191"/>
                <a:gd name="T79" fmla="*/ 0 h 134"/>
                <a:gd name="T80" fmla="*/ 103957202 w 191"/>
                <a:gd name="T81" fmla="*/ 5187733 h 134"/>
                <a:gd name="T82" fmla="*/ 107108598 w 191"/>
                <a:gd name="T83" fmla="*/ 19021687 h 134"/>
                <a:gd name="T84" fmla="*/ 102382131 w 191"/>
                <a:gd name="T85" fmla="*/ 15563200 h 134"/>
                <a:gd name="T86" fmla="*/ 94506779 w 191"/>
                <a:gd name="T87" fmla="*/ 13833956 h 134"/>
                <a:gd name="T88" fmla="*/ 88206497 w 191"/>
                <a:gd name="T89" fmla="*/ 32855643 h 134"/>
                <a:gd name="T90" fmla="*/ 75605913 w 191"/>
                <a:gd name="T91" fmla="*/ 36314131 h 134"/>
                <a:gd name="T92" fmla="*/ 64580420 w 191"/>
                <a:gd name="T93" fmla="*/ 32855643 h 134"/>
                <a:gd name="T94" fmla="*/ 55128742 w 191"/>
                <a:gd name="T95" fmla="*/ 41501862 h 134"/>
                <a:gd name="T96" fmla="*/ 45678319 w 191"/>
                <a:gd name="T97" fmla="*/ 32855643 h 134"/>
                <a:gd name="T98" fmla="*/ 31502675 w 191"/>
                <a:gd name="T99" fmla="*/ 24209424 h 134"/>
                <a:gd name="T100" fmla="*/ 0 w 191"/>
                <a:gd name="T101" fmla="*/ 32855643 h 134"/>
                <a:gd name="T102" fmla="*/ 0 w 191"/>
                <a:gd name="T103" fmla="*/ 32855643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134"/>
                <a:gd name="T158" fmla="*/ 191 w 191"/>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134">
                  <a:moveTo>
                    <a:pt x="0" y="19"/>
                  </a:moveTo>
                  <a:lnTo>
                    <a:pt x="1" y="37"/>
                  </a:lnTo>
                  <a:lnTo>
                    <a:pt x="11" y="26"/>
                  </a:lnTo>
                  <a:lnTo>
                    <a:pt x="25" y="40"/>
                  </a:lnTo>
                  <a:lnTo>
                    <a:pt x="19" y="48"/>
                  </a:lnTo>
                  <a:lnTo>
                    <a:pt x="2" y="40"/>
                  </a:lnTo>
                  <a:lnTo>
                    <a:pt x="0" y="52"/>
                  </a:lnTo>
                  <a:lnTo>
                    <a:pt x="2" y="59"/>
                  </a:lnTo>
                  <a:lnTo>
                    <a:pt x="11" y="60"/>
                  </a:lnTo>
                  <a:lnTo>
                    <a:pt x="7" y="68"/>
                  </a:lnTo>
                  <a:lnTo>
                    <a:pt x="15" y="73"/>
                  </a:lnTo>
                  <a:lnTo>
                    <a:pt x="15" y="97"/>
                  </a:lnTo>
                  <a:lnTo>
                    <a:pt x="41" y="90"/>
                  </a:lnTo>
                  <a:lnTo>
                    <a:pt x="56" y="83"/>
                  </a:lnTo>
                  <a:lnTo>
                    <a:pt x="90" y="99"/>
                  </a:lnTo>
                  <a:lnTo>
                    <a:pt x="110" y="108"/>
                  </a:lnTo>
                  <a:lnTo>
                    <a:pt x="115" y="113"/>
                  </a:lnTo>
                  <a:lnTo>
                    <a:pt x="117" y="124"/>
                  </a:lnTo>
                  <a:lnTo>
                    <a:pt x="137" y="133"/>
                  </a:lnTo>
                  <a:lnTo>
                    <a:pt x="166" y="101"/>
                  </a:lnTo>
                  <a:lnTo>
                    <a:pt x="185" y="101"/>
                  </a:lnTo>
                  <a:lnTo>
                    <a:pt x="188" y="88"/>
                  </a:lnTo>
                  <a:lnTo>
                    <a:pt x="190" y="82"/>
                  </a:lnTo>
                  <a:lnTo>
                    <a:pt x="184" y="74"/>
                  </a:lnTo>
                  <a:lnTo>
                    <a:pt x="170" y="69"/>
                  </a:lnTo>
                  <a:lnTo>
                    <a:pt x="169" y="62"/>
                  </a:lnTo>
                  <a:lnTo>
                    <a:pt x="149" y="57"/>
                  </a:lnTo>
                  <a:lnTo>
                    <a:pt x="137" y="45"/>
                  </a:lnTo>
                  <a:lnTo>
                    <a:pt x="132" y="38"/>
                  </a:lnTo>
                  <a:lnTo>
                    <a:pt x="123" y="31"/>
                  </a:lnTo>
                  <a:lnTo>
                    <a:pt x="117" y="35"/>
                  </a:lnTo>
                  <a:lnTo>
                    <a:pt x="113" y="38"/>
                  </a:lnTo>
                  <a:lnTo>
                    <a:pt x="106" y="37"/>
                  </a:lnTo>
                  <a:lnTo>
                    <a:pt x="100" y="26"/>
                  </a:lnTo>
                  <a:lnTo>
                    <a:pt x="100" y="19"/>
                  </a:lnTo>
                  <a:lnTo>
                    <a:pt x="93" y="17"/>
                  </a:lnTo>
                  <a:lnTo>
                    <a:pt x="91" y="11"/>
                  </a:lnTo>
                  <a:lnTo>
                    <a:pt x="83" y="5"/>
                  </a:lnTo>
                  <a:lnTo>
                    <a:pt x="77" y="5"/>
                  </a:lnTo>
                  <a:lnTo>
                    <a:pt x="73" y="0"/>
                  </a:lnTo>
                  <a:lnTo>
                    <a:pt x="66" y="3"/>
                  </a:lnTo>
                  <a:lnTo>
                    <a:pt x="68" y="11"/>
                  </a:lnTo>
                  <a:lnTo>
                    <a:pt x="65" y="9"/>
                  </a:lnTo>
                  <a:lnTo>
                    <a:pt x="60" y="8"/>
                  </a:lnTo>
                  <a:lnTo>
                    <a:pt x="56" y="19"/>
                  </a:lnTo>
                  <a:lnTo>
                    <a:pt x="48" y="21"/>
                  </a:lnTo>
                  <a:lnTo>
                    <a:pt x="41" y="19"/>
                  </a:lnTo>
                  <a:lnTo>
                    <a:pt x="35" y="24"/>
                  </a:lnTo>
                  <a:lnTo>
                    <a:pt x="29" y="19"/>
                  </a:lnTo>
                  <a:lnTo>
                    <a:pt x="20" y="14"/>
                  </a:lnTo>
                  <a:lnTo>
                    <a:pt x="0" y="1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0" name="Freeform 89"/>
            <p:cNvSpPr>
              <a:spLocks/>
            </p:cNvSpPr>
            <p:nvPr/>
          </p:nvSpPr>
          <p:spPr bwMode="auto">
            <a:xfrm>
              <a:off x="6406154" y="3582398"/>
              <a:ext cx="248221" cy="111055"/>
            </a:xfrm>
            <a:custGeom>
              <a:avLst/>
              <a:gdLst>
                <a:gd name="T0" fmla="*/ 62060649 w 160"/>
                <a:gd name="T1" fmla="*/ 82551268 h 69"/>
                <a:gd name="T2" fmla="*/ 43896322 w 160"/>
                <a:gd name="T3" fmla="*/ 82551268 h 69"/>
                <a:gd name="T4" fmla="*/ 9082166 w 160"/>
                <a:gd name="T5" fmla="*/ 87710414 h 69"/>
                <a:gd name="T6" fmla="*/ 0 w 160"/>
                <a:gd name="T7" fmla="*/ 99749247 h 69"/>
                <a:gd name="T8" fmla="*/ 9082166 w 160"/>
                <a:gd name="T9" fmla="*/ 104909684 h 69"/>
                <a:gd name="T10" fmla="*/ 16649818 w 160"/>
                <a:gd name="T11" fmla="*/ 110068809 h 69"/>
                <a:gd name="T12" fmla="*/ 65087217 w 160"/>
                <a:gd name="T13" fmla="*/ 108348226 h 69"/>
                <a:gd name="T14" fmla="*/ 96874808 w 160"/>
                <a:gd name="T15" fmla="*/ 108348226 h 69"/>
                <a:gd name="T16" fmla="*/ 112011337 w 160"/>
                <a:gd name="T17" fmla="*/ 116948516 h 69"/>
                <a:gd name="T18" fmla="*/ 116552418 w 160"/>
                <a:gd name="T19" fmla="*/ 101469830 h 69"/>
                <a:gd name="T20" fmla="*/ 130175663 w 160"/>
                <a:gd name="T21" fmla="*/ 99749247 h 69"/>
                <a:gd name="T22" fmla="*/ 149853274 w 160"/>
                <a:gd name="T23" fmla="*/ 94590122 h 69"/>
                <a:gd name="T24" fmla="*/ 166503125 w 160"/>
                <a:gd name="T25" fmla="*/ 91150268 h 69"/>
                <a:gd name="T26" fmla="*/ 196777413 w 160"/>
                <a:gd name="T27" fmla="*/ 72233018 h 69"/>
                <a:gd name="T28" fmla="*/ 230078269 w 160"/>
                <a:gd name="T29" fmla="*/ 53314477 h 69"/>
                <a:gd name="T30" fmla="*/ 240673716 w 160"/>
                <a:gd name="T31" fmla="*/ 42996227 h 69"/>
                <a:gd name="T32" fmla="*/ 236132635 w 160"/>
                <a:gd name="T33" fmla="*/ 25796947 h 69"/>
                <a:gd name="T34" fmla="*/ 220996106 w 160"/>
                <a:gd name="T35" fmla="*/ 25796947 h 69"/>
                <a:gd name="T36" fmla="*/ 205859577 w 160"/>
                <a:gd name="T37" fmla="*/ 17197963 h 69"/>
                <a:gd name="T38" fmla="*/ 189208534 w 160"/>
                <a:gd name="T39" fmla="*/ 10319564 h 69"/>
                <a:gd name="T40" fmla="*/ 149853274 w 160"/>
                <a:gd name="T41" fmla="*/ 6879710 h 69"/>
                <a:gd name="T42" fmla="*/ 98388092 w 160"/>
                <a:gd name="T43" fmla="*/ 0 h 69"/>
                <a:gd name="T44" fmla="*/ 89305928 w 160"/>
                <a:gd name="T45" fmla="*/ 1719272 h 69"/>
                <a:gd name="T46" fmla="*/ 92333726 w 160"/>
                <a:gd name="T47" fmla="*/ 10319564 h 69"/>
                <a:gd name="T48" fmla="*/ 98388092 w 160"/>
                <a:gd name="T49" fmla="*/ 20637817 h 69"/>
                <a:gd name="T50" fmla="*/ 83251563 w 160"/>
                <a:gd name="T51" fmla="*/ 22357093 h 69"/>
                <a:gd name="T52" fmla="*/ 80224976 w 160"/>
                <a:gd name="T53" fmla="*/ 17197963 h 69"/>
                <a:gd name="T54" fmla="*/ 63573933 w 160"/>
                <a:gd name="T55" fmla="*/ 15478692 h 69"/>
                <a:gd name="T56" fmla="*/ 40868524 w 160"/>
                <a:gd name="T57" fmla="*/ 17197963 h 69"/>
                <a:gd name="T58" fmla="*/ 51465202 w 160"/>
                <a:gd name="T59" fmla="*/ 22357093 h 69"/>
                <a:gd name="T60" fmla="*/ 52978486 w 160"/>
                <a:gd name="T61" fmla="*/ 29236801 h 69"/>
                <a:gd name="T62" fmla="*/ 46924120 w 160"/>
                <a:gd name="T63" fmla="*/ 37835780 h 69"/>
                <a:gd name="T64" fmla="*/ 46924120 w 160"/>
                <a:gd name="T65" fmla="*/ 49874623 h 69"/>
                <a:gd name="T66" fmla="*/ 54491769 w 160"/>
                <a:gd name="T67" fmla="*/ 56754331 h 69"/>
                <a:gd name="T68" fmla="*/ 83251563 w 160"/>
                <a:gd name="T69" fmla="*/ 56754331 h 69"/>
                <a:gd name="T70" fmla="*/ 93847010 w 160"/>
                <a:gd name="T71" fmla="*/ 56754331 h 69"/>
                <a:gd name="T72" fmla="*/ 102929173 w 160"/>
                <a:gd name="T73" fmla="*/ 67072582 h 69"/>
                <a:gd name="T74" fmla="*/ 93847010 w 160"/>
                <a:gd name="T75" fmla="*/ 80831997 h 69"/>
                <a:gd name="T76" fmla="*/ 83251563 w 160"/>
                <a:gd name="T77" fmla="*/ 80831997 h 69"/>
                <a:gd name="T78" fmla="*/ 72656096 w 160"/>
                <a:gd name="T79" fmla="*/ 79111414 h 69"/>
                <a:gd name="T80" fmla="*/ 68115014 w 160"/>
                <a:gd name="T81" fmla="*/ 80831997 h 69"/>
                <a:gd name="T82" fmla="*/ 62060649 w 160"/>
                <a:gd name="T83" fmla="*/ 82551268 h 69"/>
                <a:gd name="T84" fmla="*/ 62060649 w 160"/>
                <a:gd name="T85" fmla="*/ 8255126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
                <a:gd name="T130" fmla="*/ 0 h 69"/>
                <a:gd name="T131" fmla="*/ 160 w 160"/>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 h="69">
                  <a:moveTo>
                    <a:pt x="41" y="48"/>
                  </a:moveTo>
                  <a:lnTo>
                    <a:pt x="29" y="48"/>
                  </a:lnTo>
                  <a:lnTo>
                    <a:pt x="6" y="51"/>
                  </a:lnTo>
                  <a:lnTo>
                    <a:pt x="0" y="58"/>
                  </a:lnTo>
                  <a:lnTo>
                    <a:pt x="6" y="61"/>
                  </a:lnTo>
                  <a:lnTo>
                    <a:pt x="11" y="64"/>
                  </a:lnTo>
                  <a:lnTo>
                    <a:pt x="43" y="63"/>
                  </a:lnTo>
                  <a:lnTo>
                    <a:pt x="64" y="63"/>
                  </a:lnTo>
                  <a:lnTo>
                    <a:pt x="74" y="68"/>
                  </a:lnTo>
                  <a:lnTo>
                    <a:pt x="77" y="59"/>
                  </a:lnTo>
                  <a:lnTo>
                    <a:pt x="86" y="58"/>
                  </a:lnTo>
                  <a:lnTo>
                    <a:pt x="99" y="55"/>
                  </a:lnTo>
                  <a:lnTo>
                    <a:pt x="110" y="53"/>
                  </a:lnTo>
                  <a:lnTo>
                    <a:pt x="130" y="42"/>
                  </a:lnTo>
                  <a:lnTo>
                    <a:pt x="152" y="31"/>
                  </a:lnTo>
                  <a:lnTo>
                    <a:pt x="159" y="25"/>
                  </a:lnTo>
                  <a:lnTo>
                    <a:pt x="156" y="15"/>
                  </a:lnTo>
                  <a:lnTo>
                    <a:pt x="146" y="15"/>
                  </a:lnTo>
                  <a:lnTo>
                    <a:pt x="136" y="10"/>
                  </a:lnTo>
                  <a:lnTo>
                    <a:pt x="125" y="6"/>
                  </a:lnTo>
                  <a:lnTo>
                    <a:pt x="99" y="4"/>
                  </a:lnTo>
                  <a:lnTo>
                    <a:pt x="65" y="0"/>
                  </a:lnTo>
                  <a:lnTo>
                    <a:pt x="59" y="1"/>
                  </a:lnTo>
                  <a:lnTo>
                    <a:pt x="61" y="6"/>
                  </a:lnTo>
                  <a:lnTo>
                    <a:pt x="65" y="12"/>
                  </a:lnTo>
                  <a:lnTo>
                    <a:pt x="55" y="13"/>
                  </a:lnTo>
                  <a:lnTo>
                    <a:pt x="53" y="10"/>
                  </a:lnTo>
                  <a:lnTo>
                    <a:pt x="42" y="9"/>
                  </a:lnTo>
                  <a:lnTo>
                    <a:pt x="27" y="10"/>
                  </a:lnTo>
                  <a:lnTo>
                    <a:pt x="34" y="13"/>
                  </a:lnTo>
                  <a:lnTo>
                    <a:pt x="35" y="17"/>
                  </a:lnTo>
                  <a:lnTo>
                    <a:pt x="31" y="22"/>
                  </a:lnTo>
                  <a:lnTo>
                    <a:pt x="31" y="29"/>
                  </a:lnTo>
                  <a:lnTo>
                    <a:pt x="36" y="33"/>
                  </a:lnTo>
                  <a:lnTo>
                    <a:pt x="55" y="33"/>
                  </a:lnTo>
                  <a:lnTo>
                    <a:pt x="62" y="33"/>
                  </a:lnTo>
                  <a:lnTo>
                    <a:pt x="68" y="39"/>
                  </a:lnTo>
                  <a:lnTo>
                    <a:pt x="62" y="47"/>
                  </a:lnTo>
                  <a:lnTo>
                    <a:pt x="55" y="47"/>
                  </a:lnTo>
                  <a:lnTo>
                    <a:pt x="48" y="46"/>
                  </a:lnTo>
                  <a:lnTo>
                    <a:pt x="45" y="47"/>
                  </a:lnTo>
                  <a:lnTo>
                    <a:pt x="41" y="4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1" name="Freeform 90"/>
            <p:cNvSpPr>
              <a:spLocks/>
            </p:cNvSpPr>
            <p:nvPr/>
          </p:nvSpPr>
          <p:spPr bwMode="auto">
            <a:xfrm>
              <a:off x="6382133" y="3650589"/>
              <a:ext cx="160142" cy="114949"/>
            </a:xfrm>
            <a:custGeom>
              <a:avLst/>
              <a:gdLst>
                <a:gd name="T0" fmla="*/ 0 w 102"/>
                <a:gd name="T1" fmla="*/ 102674656 h 71"/>
                <a:gd name="T2" fmla="*/ 1550147 w 102"/>
                <a:gd name="T3" fmla="*/ 107894661 h 71"/>
                <a:gd name="T4" fmla="*/ 12402423 w 102"/>
                <a:gd name="T5" fmla="*/ 109635982 h 71"/>
                <a:gd name="T6" fmla="*/ 40307556 w 102"/>
                <a:gd name="T7" fmla="*/ 111375984 h 71"/>
                <a:gd name="T8" fmla="*/ 72863135 w 102"/>
                <a:gd name="T9" fmla="*/ 73090648 h 71"/>
                <a:gd name="T10" fmla="*/ 82164034 w 102"/>
                <a:gd name="T11" fmla="*/ 97453332 h 71"/>
                <a:gd name="T12" fmla="*/ 91466159 w 102"/>
                <a:gd name="T13" fmla="*/ 121817314 h 71"/>
                <a:gd name="T14" fmla="*/ 111619309 w 102"/>
                <a:gd name="T15" fmla="*/ 111375984 h 71"/>
                <a:gd name="T16" fmla="*/ 133322607 w 102"/>
                <a:gd name="T17" fmla="*/ 102674656 h 71"/>
                <a:gd name="T18" fmla="*/ 155027149 w 102"/>
                <a:gd name="T19" fmla="*/ 109635982 h 71"/>
                <a:gd name="T20" fmla="*/ 156577296 w 102"/>
                <a:gd name="T21" fmla="*/ 73090648 h 71"/>
                <a:gd name="T22" fmla="*/ 141074585 w 102"/>
                <a:gd name="T23" fmla="*/ 66129322 h 71"/>
                <a:gd name="T24" fmla="*/ 131772460 w 102"/>
                <a:gd name="T25" fmla="*/ 67869323 h 71"/>
                <a:gd name="T26" fmla="*/ 137974292 w 102"/>
                <a:gd name="T27" fmla="*/ 45246662 h 71"/>
                <a:gd name="T28" fmla="*/ 119371288 w 102"/>
                <a:gd name="T29" fmla="*/ 40025327 h 71"/>
                <a:gd name="T30" fmla="*/ 103868576 w 102"/>
                <a:gd name="T31" fmla="*/ 38285326 h 71"/>
                <a:gd name="T32" fmla="*/ 82164034 w 102"/>
                <a:gd name="T33" fmla="*/ 38285326 h 71"/>
                <a:gd name="T34" fmla="*/ 65111157 w 102"/>
                <a:gd name="T35" fmla="*/ 38285326 h 71"/>
                <a:gd name="T36" fmla="*/ 43407859 w 102"/>
                <a:gd name="T37" fmla="*/ 38285326 h 71"/>
                <a:gd name="T38" fmla="*/ 26354992 w 102"/>
                <a:gd name="T39" fmla="*/ 34805322 h 71"/>
                <a:gd name="T40" fmla="*/ 23253454 w 102"/>
                <a:gd name="T41" fmla="*/ 31324000 h 71"/>
                <a:gd name="T42" fmla="*/ 26354992 w 102"/>
                <a:gd name="T43" fmla="*/ 22622672 h 71"/>
                <a:gd name="T44" fmla="*/ 34105725 w 102"/>
                <a:gd name="T45" fmla="*/ 17402661 h 71"/>
                <a:gd name="T46" fmla="*/ 63561010 w 102"/>
                <a:gd name="T47" fmla="*/ 10441332 h 71"/>
                <a:gd name="T48" fmla="*/ 62010864 w 102"/>
                <a:gd name="T49" fmla="*/ 0 h 71"/>
                <a:gd name="T50" fmla="*/ 40307556 w 102"/>
                <a:gd name="T51" fmla="*/ 3480005 h 71"/>
                <a:gd name="T52" fmla="*/ 20153156 w 102"/>
                <a:gd name="T53" fmla="*/ 1740002 h 71"/>
                <a:gd name="T54" fmla="*/ 7750735 w 102"/>
                <a:gd name="T55" fmla="*/ 13921338 h 71"/>
                <a:gd name="T56" fmla="*/ 3100294 w 102"/>
                <a:gd name="T57" fmla="*/ 38285326 h 71"/>
                <a:gd name="T58" fmla="*/ 4650441 w 102"/>
                <a:gd name="T59" fmla="*/ 45246662 h 71"/>
                <a:gd name="T60" fmla="*/ 3100294 w 102"/>
                <a:gd name="T61" fmla="*/ 46986664 h 71"/>
                <a:gd name="T62" fmla="*/ 17052863 w 102"/>
                <a:gd name="T63" fmla="*/ 50466668 h 71"/>
                <a:gd name="T64" fmla="*/ 23253454 w 102"/>
                <a:gd name="T65" fmla="*/ 64389320 h 71"/>
                <a:gd name="T66" fmla="*/ 20153156 w 102"/>
                <a:gd name="T67" fmla="*/ 80050655 h 71"/>
                <a:gd name="T68" fmla="*/ 15502716 w 102"/>
                <a:gd name="T69" fmla="*/ 81791976 h 71"/>
                <a:gd name="T70" fmla="*/ 10852276 w 102"/>
                <a:gd name="T71" fmla="*/ 88752004 h 71"/>
                <a:gd name="T72" fmla="*/ 0 w 102"/>
                <a:gd name="T73" fmla="*/ 102674656 h 71"/>
                <a:gd name="T74" fmla="*/ 0 w 102"/>
                <a:gd name="T75" fmla="*/ 102674656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71"/>
                <a:gd name="T116" fmla="*/ 102 w 102"/>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71">
                  <a:moveTo>
                    <a:pt x="0" y="59"/>
                  </a:moveTo>
                  <a:lnTo>
                    <a:pt x="1" y="62"/>
                  </a:lnTo>
                  <a:lnTo>
                    <a:pt x="8" y="63"/>
                  </a:lnTo>
                  <a:lnTo>
                    <a:pt x="26" y="64"/>
                  </a:lnTo>
                  <a:lnTo>
                    <a:pt x="47" y="42"/>
                  </a:lnTo>
                  <a:lnTo>
                    <a:pt x="53" y="56"/>
                  </a:lnTo>
                  <a:lnTo>
                    <a:pt x="59" y="70"/>
                  </a:lnTo>
                  <a:lnTo>
                    <a:pt x="72" y="64"/>
                  </a:lnTo>
                  <a:lnTo>
                    <a:pt x="86" y="59"/>
                  </a:lnTo>
                  <a:lnTo>
                    <a:pt x="100" y="63"/>
                  </a:lnTo>
                  <a:lnTo>
                    <a:pt x="101" y="42"/>
                  </a:lnTo>
                  <a:lnTo>
                    <a:pt x="91" y="38"/>
                  </a:lnTo>
                  <a:lnTo>
                    <a:pt x="85" y="39"/>
                  </a:lnTo>
                  <a:lnTo>
                    <a:pt x="89" y="26"/>
                  </a:lnTo>
                  <a:lnTo>
                    <a:pt x="77" y="23"/>
                  </a:lnTo>
                  <a:lnTo>
                    <a:pt x="67" y="22"/>
                  </a:lnTo>
                  <a:lnTo>
                    <a:pt x="53" y="22"/>
                  </a:lnTo>
                  <a:lnTo>
                    <a:pt x="42" y="22"/>
                  </a:lnTo>
                  <a:lnTo>
                    <a:pt x="28" y="22"/>
                  </a:lnTo>
                  <a:lnTo>
                    <a:pt x="17" y="20"/>
                  </a:lnTo>
                  <a:lnTo>
                    <a:pt x="15" y="18"/>
                  </a:lnTo>
                  <a:lnTo>
                    <a:pt x="17" y="13"/>
                  </a:lnTo>
                  <a:lnTo>
                    <a:pt x="22" y="10"/>
                  </a:lnTo>
                  <a:lnTo>
                    <a:pt x="41" y="6"/>
                  </a:lnTo>
                  <a:lnTo>
                    <a:pt x="40" y="0"/>
                  </a:lnTo>
                  <a:lnTo>
                    <a:pt x="26" y="2"/>
                  </a:lnTo>
                  <a:lnTo>
                    <a:pt x="13" y="1"/>
                  </a:lnTo>
                  <a:lnTo>
                    <a:pt x="5" y="8"/>
                  </a:lnTo>
                  <a:lnTo>
                    <a:pt x="2" y="22"/>
                  </a:lnTo>
                  <a:lnTo>
                    <a:pt x="3" y="26"/>
                  </a:lnTo>
                  <a:lnTo>
                    <a:pt x="2" y="27"/>
                  </a:lnTo>
                  <a:lnTo>
                    <a:pt x="11" y="29"/>
                  </a:lnTo>
                  <a:lnTo>
                    <a:pt x="15" y="37"/>
                  </a:lnTo>
                  <a:lnTo>
                    <a:pt x="13" y="46"/>
                  </a:lnTo>
                  <a:lnTo>
                    <a:pt x="10" y="47"/>
                  </a:lnTo>
                  <a:lnTo>
                    <a:pt x="7" y="51"/>
                  </a:lnTo>
                  <a:lnTo>
                    <a:pt x="0" y="5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2" name="Freeform 91"/>
            <p:cNvSpPr>
              <a:spLocks/>
            </p:cNvSpPr>
            <p:nvPr/>
          </p:nvSpPr>
          <p:spPr bwMode="auto">
            <a:xfrm>
              <a:off x="5307176" y="3543431"/>
              <a:ext cx="78069" cy="77933"/>
            </a:xfrm>
            <a:custGeom>
              <a:avLst/>
              <a:gdLst>
                <a:gd name="T0" fmla="*/ 0 w 48"/>
                <a:gd name="T1" fmla="*/ 20152825 h 49"/>
                <a:gd name="T2" fmla="*/ 46584378 w 48"/>
                <a:gd name="T3" fmla="*/ 18473316 h 49"/>
                <a:gd name="T4" fmla="*/ 51574823 w 48"/>
                <a:gd name="T5" fmla="*/ 0 h 49"/>
                <a:gd name="T6" fmla="*/ 78194824 w 48"/>
                <a:gd name="T7" fmla="*/ 48703209 h 49"/>
                <a:gd name="T8" fmla="*/ 71540469 w 48"/>
                <a:gd name="T9" fmla="*/ 75572772 h 49"/>
                <a:gd name="T10" fmla="*/ 29946545 w 48"/>
                <a:gd name="T11" fmla="*/ 80611301 h 49"/>
                <a:gd name="T12" fmla="*/ 14973917 w 48"/>
                <a:gd name="T13" fmla="*/ 75572772 h 49"/>
                <a:gd name="T14" fmla="*/ 13310006 w 48"/>
                <a:gd name="T15" fmla="*/ 48703209 h 49"/>
                <a:gd name="T16" fmla="*/ 0 w 48"/>
                <a:gd name="T17" fmla="*/ 21832340 h 49"/>
                <a:gd name="T18" fmla="*/ 0 w 48"/>
                <a:gd name="T19" fmla="*/ 20152825 h 49"/>
                <a:gd name="T20" fmla="*/ 0 w 48"/>
                <a:gd name="T21" fmla="*/ 2015282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0" y="12"/>
                  </a:moveTo>
                  <a:lnTo>
                    <a:pt x="28" y="11"/>
                  </a:lnTo>
                  <a:lnTo>
                    <a:pt x="31" y="0"/>
                  </a:lnTo>
                  <a:lnTo>
                    <a:pt x="47" y="29"/>
                  </a:lnTo>
                  <a:lnTo>
                    <a:pt x="43" y="45"/>
                  </a:lnTo>
                  <a:lnTo>
                    <a:pt x="18" y="48"/>
                  </a:lnTo>
                  <a:lnTo>
                    <a:pt x="9" y="45"/>
                  </a:lnTo>
                  <a:lnTo>
                    <a:pt x="8" y="29"/>
                  </a:lnTo>
                  <a:lnTo>
                    <a:pt x="0" y="13"/>
                  </a:lnTo>
                  <a:lnTo>
                    <a:pt x="0" y="12"/>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3" name="Freeform 92"/>
            <p:cNvSpPr>
              <a:spLocks/>
            </p:cNvSpPr>
            <p:nvPr/>
          </p:nvSpPr>
          <p:spPr bwMode="auto">
            <a:xfrm>
              <a:off x="5347211" y="3611623"/>
              <a:ext cx="40036" cy="75983"/>
            </a:xfrm>
            <a:custGeom>
              <a:avLst/>
              <a:gdLst>
                <a:gd name="T0" fmla="*/ 0 w 25"/>
                <a:gd name="T1" fmla="*/ 60733038 h 47"/>
                <a:gd name="T2" fmla="*/ 0 w 25"/>
                <a:gd name="T3" fmla="*/ 60733038 h 47"/>
                <a:gd name="T4" fmla="*/ 1612900 w 25"/>
                <a:gd name="T5" fmla="*/ 19087337 h 47"/>
                <a:gd name="T6" fmla="*/ 19354799 w 25"/>
                <a:gd name="T7" fmla="*/ 0 h 47"/>
                <a:gd name="T8" fmla="*/ 38709598 w 25"/>
                <a:gd name="T9" fmla="*/ 46850265 h 47"/>
                <a:gd name="T10" fmla="*/ 20967704 w 25"/>
                <a:gd name="T11" fmla="*/ 79820370 h 47"/>
                <a:gd name="T12" fmla="*/ 0 w 25"/>
                <a:gd name="T13" fmla="*/ 60733038 h 47"/>
                <a:gd name="T14" fmla="*/ 0 w 25"/>
                <a:gd name="T15" fmla="*/ 60733038 h 4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7"/>
                <a:gd name="T26" fmla="*/ 25 w 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7">
                  <a:moveTo>
                    <a:pt x="0" y="35"/>
                  </a:moveTo>
                  <a:lnTo>
                    <a:pt x="0" y="35"/>
                  </a:lnTo>
                  <a:lnTo>
                    <a:pt x="1" y="11"/>
                  </a:lnTo>
                  <a:lnTo>
                    <a:pt x="12" y="0"/>
                  </a:lnTo>
                  <a:lnTo>
                    <a:pt x="24" y="27"/>
                  </a:lnTo>
                  <a:lnTo>
                    <a:pt x="13" y="46"/>
                  </a:lnTo>
                  <a:lnTo>
                    <a:pt x="0" y="3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4" name="Freeform 93"/>
            <p:cNvSpPr>
              <a:spLocks/>
            </p:cNvSpPr>
            <p:nvPr/>
          </p:nvSpPr>
          <p:spPr bwMode="auto">
            <a:xfrm>
              <a:off x="5137026" y="3440172"/>
              <a:ext cx="164146" cy="68190"/>
            </a:xfrm>
            <a:custGeom>
              <a:avLst/>
              <a:gdLst>
                <a:gd name="T0" fmla="*/ 0 w 105"/>
                <a:gd name="T1" fmla="*/ 42239311 h 41"/>
                <a:gd name="T2" fmla="*/ 0 w 105"/>
                <a:gd name="T3" fmla="*/ 42239311 h 41"/>
                <a:gd name="T4" fmla="*/ 1537305 w 105"/>
                <a:gd name="T5" fmla="*/ 45911833 h 41"/>
                <a:gd name="T6" fmla="*/ 3074610 w 105"/>
                <a:gd name="T7" fmla="*/ 58766978 h 41"/>
                <a:gd name="T8" fmla="*/ 19981242 w 105"/>
                <a:gd name="T9" fmla="*/ 62440845 h 41"/>
                <a:gd name="T10" fmla="*/ 53795752 w 105"/>
                <a:gd name="T11" fmla="*/ 55094467 h 41"/>
                <a:gd name="T12" fmla="*/ 89146332 w 105"/>
                <a:gd name="T13" fmla="*/ 73459734 h 41"/>
                <a:gd name="T14" fmla="*/ 138331392 w 105"/>
                <a:gd name="T15" fmla="*/ 60604589 h 41"/>
                <a:gd name="T16" fmla="*/ 159848693 w 105"/>
                <a:gd name="T17" fmla="*/ 23874044 h 41"/>
                <a:gd name="T18" fmla="*/ 152163412 w 105"/>
                <a:gd name="T19" fmla="*/ 0 h 41"/>
                <a:gd name="T20" fmla="*/ 89146332 w 105"/>
                <a:gd name="T21" fmla="*/ 1836256 h 41"/>
                <a:gd name="T22" fmla="*/ 70702380 w 105"/>
                <a:gd name="T23" fmla="*/ 40403056 h 41"/>
                <a:gd name="T24" fmla="*/ 0 w 105"/>
                <a:gd name="T25" fmla="*/ 42239311 h 41"/>
                <a:gd name="T26" fmla="*/ 0 w 105"/>
                <a:gd name="T27" fmla="*/ 4223931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1"/>
                <a:gd name="T44" fmla="*/ 105 w 10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1">
                  <a:moveTo>
                    <a:pt x="0" y="23"/>
                  </a:moveTo>
                  <a:lnTo>
                    <a:pt x="0" y="23"/>
                  </a:lnTo>
                  <a:lnTo>
                    <a:pt x="1" y="25"/>
                  </a:lnTo>
                  <a:lnTo>
                    <a:pt x="2" y="32"/>
                  </a:lnTo>
                  <a:lnTo>
                    <a:pt x="13" y="34"/>
                  </a:lnTo>
                  <a:lnTo>
                    <a:pt x="35" y="30"/>
                  </a:lnTo>
                  <a:lnTo>
                    <a:pt x="58" y="40"/>
                  </a:lnTo>
                  <a:lnTo>
                    <a:pt x="90" y="33"/>
                  </a:lnTo>
                  <a:lnTo>
                    <a:pt x="104" y="13"/>
                  </a:lnTo>
                  <a:lnTo>
                    <a:pt x="99" y="0"/>
                  </a:lnTo>
                  <a:lnTo>
                    <a:pt x="58" y="1"/>
                  </a:lnTo>
                  <a:lnTo>
                    <a:pt x="46" y="22"/>
                  </a:lnTo>
                  <a:lnTo>
                    <a:pt x="0" y="2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5" name="Freeform 94"/>
            <p:cNvSpPr>
              <a:spLocks/>
            </p:cNvSpPr>
            <p:nvPr/>
          </p:nvSpPr>
          <p:spPr bwMode="auto">
            <a:xfrm>
              <a:off x="4996901" y="3366136"/>
              <a:ext cx="72065" cy="56500"/>
            </a:xfrm>
            <a:custGeom>
              <a:avLst/>
              <a:gdLst>
                <a:gd name="T0" fmla="*/ 0 w 45"/>
                <a:gd name="T1" fmla="*/ 11676657 h 33"/>
                <a:gd name="T2" fmla="*/ 0 w 45"/>
                <a:gd name="T3" fmla="*/ 11676657 h 33"/>
                <a:gd name="T4" fmla="*/ 16128999 w 45"/>
                <a:gd name="T5" fmla="*/ 1946109 h 33"/>
                <a:gd name="T6" fmla="*/ 48387003 w 45"/>
                <a:gd name="T7" fmla="*/ 0 h 33"/>
                <a:gd name="T8" fmla="*/ 69354696 w 45"/>
                <a:gd name="T9" fmla="*/ 25300818 h 33"/>
                <a:gd name="T10" fmla="*/ 70967596 w 45"/>
                <a:gd name="T11" fmla="*/ 44761905 h 33"/>
                <a:gd name="T12" fmla="*/ 62903099 w 45"/>
                <a:gd name="T13" fmla="*/ 62278289 h 33"/>
                <a:gd name="T14" fmla="*/ 0 w 45"/>
                <a:gd name="T15" fmla="*/ 11676657 h 33"/>
                <a:gd name="T16" fmla="*/ 0 w 45"/>
                <a:gd name="T17" fmla="*/ 1167665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3"/>
                <a:gd name="T29" fmla="*/ 45 w 4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3">
                  <a:moveTo>
                    <a:pt x="0" y="6"/>
                  </a:moveTo>
                  <a:lnTo>
                    <a:pt x="0" y="6"/>
                  </a:lnTo>
                  <a:lnTo>
                    <a:pt x="10" y="1"/>
                  </a:lnTo>
                  <a:lnTo>
                    <a:pt x="30" y="0"/>
                  </a:lnTo>
                  <a:lnTo>
                    <a:pt x="43" y="13"/>
                  </a:lnTo>
                  <a:lnTo>
                    <a:pt x="44" y="23"/>
                  </a:lnTo>
                  <a:lnTo>
                    <a:pt x="39" y="32"/>
                  </a:lnTo>
                  <a:lnTo>
                    <a:pt x="0" y="6"/>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6" name="Freeform 95"/>
            <p:cNvSpPr>
              <a:spLocks/>
            </p:cNvSpPr>
            <p:nvPr/>
          </p:nvSpPr>
          <p:spPr bwMode="auto">
            <a:xfrm>
              <a:off x="5415272" y="3568760"/>
              <a:ext cx="136122" cy="75983"/>
            </a:xfrm>
            <a:custGeom>
              <a:avLst/>
              <a:gdLst>
                <a:gd name="T0" fmla="*/ 0 w 86"/>
                <a:gd name="T1" fmla="*/ 53237874 h 48"/>
                <a:gd name="T2" fmla="*/ 0 w 86"/>
                <a:gd name="T3" fmla="*/ 53237874 h 48"/>
                <a:gd name="T4" fmla="*/ 7877839 w 86"/>
                <a:gd name="T5" fmla="*/ 0 h 48"/>
                <a:gd name="T6" fmla="*/ 133927029 w 86"/>
                <a:gd name="T7" fmla="*/ 11645907 h 48"/>
                <a:gd name="T8" fmla="*/ 110292264 w 86"/>
                <a:gd name="T9" fmla="*/ 44918452 h 48"/>
                <a:gd name="T10" fmla="*/ 119746672 w 86"/>
                <a:gd name="T11" fmla="*/ 63219891 h 48"/>
                <a:gd name="T12" fmla="*/ 86658754 w 86"/>
                <a:gd name="T13" fmla="*/ 64883776 h 48"/>
                <a:gd name="T14" fmla="*/ 66175857 w 86"/>
                <a:gd name="T15" fmla="*/ 78192272 h 48"/>
                <a:gd name="T16" fmla="*/ 12605046 w 86"/>
                <a:gd name="T17" fmla="*/ 78192272 h 48"/>
                <a:gd name="T18" fmla="*/ 0 w 86"/>
                <a:gd name="T19" fmla="*/ 53237874 h 48"/>
                <a:gd name="T20" fmla="*/ 0 w 86"/>
                <a:gd name="T21" fmla="*/ 5323787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8"/>
                <a:gd name="T35" fmla="*/ 86 w 8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8">
                  <a:moveTo>
                    <a:pt x="0" y="32"/>
                  </a:moveTo>
                  <a:lnTo>
                    <a:pt x="0" y="32"/>
                  </a:lnTo>
                  <a:lnTo>
                    <a:pt x="5" y="0"/>
                  </a:lnTo>
                  <a:lnTo>
                    <a:pt x="85" y="7"/>
                  </a:lnTo>
                  <a:lnTo>
                    <a:pt x="70" y="27"/>
                  </a:lnTo>
                  <a:lnTo>
                    <a:pt x="76" y="38"/>
                  </a:lnTo>
                  <a:lnTo>
                    <a:pt x="55" y="39"/>
                  </a:lnTo>
                  <a:lnTo>
                    <a:pt x="42" y="47"/>
                  </a:lnTo>
                  <a:lnTo>
                    <a:pt x="8" y="47"/>
                  </a:lnTo>
                  <a:lnTo>
                    <a:pt x="0" y="32"/>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97" name="Freeform 96"/>
            <p:cNvSpPr>
              <a:spLocks/>
            </p:cNvSpPr>
            <p:nvPr/>
          </p:nvSpPr>
          <p:spPr bwMode="auto">
            <a:xfrm>
              <a:off x="5293164" y="3418740"/>
              <a:ext cx="124111" cy="54552"/>
            </a:xfrm>
            <a:custGeom>
              <a:avLst/>
              <a:gdLst>
                <a:gd name="T0" fmla="*/ 0 w 79"/>
                <a:gd name="T1" fmla="*/ 25637190 h 34"/>
                <a:gd name="T2" fmla="*/ 7760624 w 79"/>
                <a:gd name="T3" fmla="*/ 47856961 h 34"/>
                <a:gd name="T4" fmla="*/ 37253235 w 79"/>
                <a:gd name="T5" fmla="*/ 56403123 h 34"/>
                <a:gd name="T6" fmla="*/ 85373103 w 79"/>
                <a:gd name="T7" fmla="*/ 34183352 h 34"/>
                <a:gd name="T8" fmla="*/ 114865707 w 79"/>
                <a:gd name="T9" fmla="*/ 39310788 h 34"/>
                <a:gd name="T10" fmla="*/ 121073955 w 79"/>
                <a:gd name="T11" fmla="*/ 17092330 h 34"/>
                <a:gd name="T12" fmla="*/ 68298222 w 79"/>
                <a:gd name="T13" fmla="*/ 11963587 h 34"/>
                <a:gd name="T14" fmla="*/ 37253235 w 79"/>
                <a:gd name="T15" fmla="*/ 0 h 34"/>
                <a:gd name="T16" fmla="*/ 1552374 w 79"/>
                <a:gd name="T17" fmla="*/ 23928480 h 34"/>
                <a:gd name="T18" fmla="*/ 0 w 79"/>
                <a:gd name="T19" fmla="*/ 25637190 h 34"/>
                <a:gd name="T20" fmla="*/ 0 w 79"/>
                <a:gd name="T21" fmla="*/ 2563719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4"/>
                <a:gd name="T35" fmla="*/ 79 w 7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4">
                  <a:moveTo>
                    <a:pt x="0" y="15"/>
                  </a:moveTo>
                  <a:lnTo>
                    <a:pt x="5" y="28"/>
                  </a:lnTo>
                  <a:lnTo>
                    <a:pt x="24" y="33"/>
                  </a:lnTo>
                  <a:lnTo>
                    <a:pt x="55" y="20"/>
                  </a:lnTo>
                  <a:lnTo>
                    <a:pt x="74" y="23"/>
                  </a:lnTo>
                  <a:lnTo>
                    <a:pt x="78" y="10"/>
                  </a:lnTo>
                  <a:lnTo>
                    <a:pt x="44" y="7"/>
                  </a:lnTo>
                  <a:lnTo>
                    <a:pt x="24" y="0"/>
                  </a:lnTo>
                  <a:lnTo>
                    <a:pt x="1" y="14"/>
                  </a:lnTo>
                  <a:lnTo>
                    <a:pt x="0" y="1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98" name="Group 167"/>
            <p:cNvGrpSpPr>
              <a:grpSpLocks/>
            </p:cNvGrpSpPr>
            <p:nvPr/>
          </p:nvGrpSpPr>
          <p:grpSpPr bwMode="auto">
            <a:xfrm>
              <a:off x="5109000" y="3179099"/>
              <a:ext cx="98087" cy="89622"/>
              <a:chOff x="3191" y="2547"/>
              <a:chExt cx="63" cy="55"/>
            </a:xfrm>
            <a:solidFill>
              <a:schemeClr val="bg1">
                <a:lumMod val="65000"/>
              </a:schemeClr>
            </a:solidFill>
          </p:grpSpPr>
          <p:sp>
            <p:nvSpPr>
              <p:cNvPr id="205" name="Freeform 204"/>
              <p:cNvSpPr>
                <a:spLocks/>
              </p:cNvSpPr>
              <p:nvPr/>
            </p:nvSpPr>
            <p:spPr bwMode="auto">
              <a:xfrm>
                <a:off x="3191" y="2547"/>
                <a:ext cx="37" cy="55"/>
              </a:xfrm>
              <a:custGeom>
                <a:avLst/>
                <a:gdLst>
                  <a:gd name="T0" fmla="*/ 0 w 37"/>
                  <a:gd name="T1" fmla="*/ 41 h 55"/>
                  <a:gd name="T2" fmla="*/ 0 w 37"/>
                  <a:gd name="T3" fmla="*/ 41 h 55"/>
                  <a:gd name="T4" fmla="*/ 3 w 37"/>
                  <a:gd name="T5" fmla="*/ 15 h 55"/>
                  <a:gd name="T6" fmla="*/ 31 w 37"/>
                  <a:gd name="T7" fmla="*/ 0 h 55"/>
                  <a:gd name="T8" fmla="*/ 26 w 37"/>
                  <a:gd name="T9" fmla="*/ 21 h 55"/>
                  <a:gd name="T10" fmla="*/ 36 w 37"/>
                  <a:gd name="T11" fmla="*/ 27 h 55"/>
                  <a:gd name="T12" fmla="*/ 18 w 37"/>
                  <a:gd name="T13" fmla="*/ 39 h 55"/>
                  <a:gd name="T14" fmla="*/ 18 w 37"/>
                  <a:gd name="T15" fmla="*/ 54 h 55"/>
                  <a:gd name="T16" fmla="*/ 7 w 37"/>
                  <a:gd name="T17" fmla="*/ 54 h 55"/>
                  <a:gd name="T18" fmla="*/ 0 w 37"/>
                  <a:gd name="T19" fmla="*/ 41 h 55"/>
                  <a:gd name="T20" fmla="*/ 0 w 37"/>
                  <a:gd name="T21" fmla="*/ 4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5"/>
                  <a:gd name="T35" fmla="*/ 37 w 3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5">
                    <a:moveTo>
                      <a:pt x="0" y="41"/>
                    </a:moveTo>
                    <a:lnTo>
                      <a:pt x="0" y="41"/>
                    </a:lnTo>
                    <a:lnTo>
                      <a:pt x="3" y="15"/>
                    </a:lnTo>
                    <a:lnTo>
                      <a:pt x="31" y="0"/>
                    </a:lnTo>
                    <a:lnTo>
                      <a:pt x="26" y="21"/>
                    </a:lnTo>
                    <a:lnTo>
                      <a:pt x="36" y="27"/>
                    </a:lnTo>
                    <a:lnTo>
                      <a:pt x="18" y="39"/>
                    </a:lnTo>
                    <a:lnTo>
                      <a:pt x="18" y="54"/>
                    </a:lnTo>
                    <a:lnTo>
                      <a:pt x="7" y="54"/>
                    </a:lnTo>
                    <a:lnTo>
                      <a:pt x="0" y="4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06" name="Freeform 205"/>
              <p:cNvSpPr>
                <a:spLocks/>
              </p:cNvSpPr>
              <p:nvPr/>
            </p:nvSpPr>
            <p:spPr bwMode="auto">
              <a:xfrm>
                <a:off x="3216" y="2588"/>
                <a:ext cx="13" cy="7"/>
              </a:xfrm>
              <a:custGeom>
                <a:avLst/>
                <a:gdLst>
                  <a:gd name="T0" fmla="*/ 0 w 13"/>
                  <a:gd name="T1" fmla="*/ 6 h 7"/>
                  <a:gd name="T2" fmla="*/ 0 w 13"/>
                  <a:gd name="T3" fmla="*/ 6 h 7"/>
                  <a:gd name="T4" fmla="*/ 10 w 13"/>
                  <a:gd name="T5" fmla="*/ 0 h 7"/>
                  <a:gd name="T6" fmla="*/ 12 w 13"/>
                  <a:gd name="T7" fmla="*/ 4 h 7"/>
                  <a:gd name="T8" fmla="*/ 0 w 13"/>
                  <a:gd name="T9" fmla="*/ 6 h 7"/>
                  <a:gd name="T10" fmla="*/ 0 w 13"/>
                  <a:gd name="T11" fmla="*/ 6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6"/>
                    </a:moveTo>
                    <a:lnTo>
                      <a:pt x="0" y="6"/>
                    </a:lnTo>
                    <a:lnTo>
                      <a:pt x="10" y="0"/>
                    </a:lnTo>
                    <a:lnTo>
                      <a:pt x="12" y="4"/>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07" name="Freeform 206"/>
              <p:cNvSpPr>
                <a:spLocks/>
              </p:cNvSpPr>
              <p:nvPr/>
            </p:nvSpPr>
            <p:spPr bwMode="auto">
              <a:xfrm>
                <a:off x="3232" y="2576"/>
                <a:ext cx="22" cy="24"/>
              </a:xfrm>
              <a:custGeom>
                <a:avLst/>
                <a:gdLst>
                  <a:gd name="T0" fmla="*/ 0 w 22"/>
                  <a:gd name="T1" fmla="*/ 12 h 24"/>
                  <a:gd name="T2" fmla="*/ 0 w 22"/>
                  <a:gd name="T3" fmla="*/ 12 h 24"/>
                  <a:gd name="T4" fmla="*/ 16 w 22"/>
                  <a:gd name="T5" fmla="*/ 23 h 24"/>
                  <a:gd name="T6" fmla="*/ 21 w 22"/>
                  <a:gd name="T7" fmla="*/ 11 h 24"/>
                  <a:gd name="T8" fmla="*/ 17 w 22"/>
                  <a:gd name="T9" fmla="*/ 0 h 24"/>
                  <a:gd name="T10" fmla="*/ 0 w 22"/>
                  <a:gd name="T11" fmla="*/ 12 h 24"/>
                  <a:gd name="T12" fmla="*/ 0 w 22"/>
                  <a:gd name="T13" fmla="*/ 12 h 24"/>
                  <a:gd name="T14" fmla="*/ 0 60000 65536"/>
                  <a:gd name="T15" fmla="*/ 0 60000 65536"/>
                  <a:gd name="T16" fmla="*/ 0 60000 65536"/>
                  <a:gd name="T17" fmla="*/ 0 60000 65536"/>
                  <a:gd name="T18" fmla="*/ 0 60000 65536"/>
                  <a:gd name="T19" fmla="*/ 0 60000 65536"/>
                  <a:gd name="T20" fmla="*/ 0 60000 65536"/>
                  <a:gd name="T21" fmla="*/ 0 w 22"/>
                  <a:gd name="T22" fmla="*/ 0 h 24"/>
                  <a:gd name="T23" fmla="*/ 22 w 2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
                    <a:moveTo>
                      <a:pt x="0" y="12"/>
                    </a:moveTo>
                    <a:lnTo>
                      <a:pt x="0" y="12"/>
                    </a:lnTo>
                    <a:lnTo>
                      <a:pt x="16" y="23"/>
                    </a:lnTo>
                    <a:lnTo>
                      <a:pt x="21" y="11"/>
                    </a:lnTo>
                    <a:lnTo>
                      <a:pt x="17"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99" name="Freeform 98"/>
            <p:cNvSpPr>
              <a:spLocks/>
            </p:cNvSpPr>
            <p:nvPr/>
          </p:nvSpPr>
          <p:spPr bwMode="auto">
            <a:xfrm>
              <a:off x="5377240" y="2752419"/>
              <a:ext cx="234208" cy="360437"/>
            </a:xfrm>
            <a:custGeom>
              <a:avLst/>
              <a:gdLst>
                <a:gd name="T0" fmla="*/ 0 w 149"/>
                <a:gd name="T1" fmla="*/ 39536435 h 224"/>
                <a:gd name="T2" fmla="*/ 0 w 149"/>
                <a:gd name="T3" fmla="*/ 39536435 h 224"/>
                <a:gd name="T4" fmla="*/ 15539579 w 149"/>
                <a:gd name="T5" fmla="*/ 27504408 h 224"/>
                <a:gd name="T6" fmla="*/ 38847698 w 149"/>
                <a:gd name="T7" fmla="*/ 51569784 h 224"/>
                <a:gd name="T8" fmla="*/ 83910746 w 149"/>
                <a:gd name="T9" fmla="*/ 55007506 h 224"/>
                <a:gd name="T10" fmla="*/ 108773316 w 149"/>
                <a:gd name="T11" fmla="*/ 41256607 h 224"/>
                <a:gd name="T12" fmla="*/ 116543103 w 149"/>
                <a:gd name="T13" fmla="*/ 8595619 h 224"/>
                <a:gd name="T14" fmla="*/ 158498456 w 149"/>
                <a:gd name="T15" fmla="*/ 0 h 224"/>
                <a:gd name="T16" fmla="*/ 180253400 w 149"/>
                <a:gd name="T17" fmla="*/ 12033343 h 224"/>
                <a:gd name="T18" fmla="*/ 177144488 w 149"/>
                <a:gd name="T19" fmla="*/ 39536435 h 224"/>
                <a:gd name="T20" fmla="*/ 169375947 w 149"/>
                <a:gd name="T21" fmla="*/ 67040844 h 224"/>
                <a:gd name="T22" fmla="*/ 198899392 w 149"/>
                <a:gd name="T23" fmla="*/ 99701845 h 224"/>
                <a:gd name="T24" fmla="*/ 181806609 w 149"/>
                <a:gd name="T25" fmla="*/ 123768522 h 224"/>
                <a:gd name="T26" fmla="*/ 203561514 w 149"/>
                <a:gd name="T27" fmla="*/ 166742669 h 224"/>
                <a:gd name="T28" fmla="*/ 194238517 w 149"/>
                <a:gd name="T29" fmla="*/ 204561585 h 224"/>
                <a:gd name="T30" fmla="*/ 229977293 w 149"/>
                <a:gd name="T31" fmla="*/ 283635746 h 224"/>
                <a:gd name="T32" fmla="*/ 149174213 w 149"/>
                <a:gd name="T33" fmla="*/ 359270956 h 224"/>
                <a:gd name="T34" fmla="*/ 51278369 w 149"/>
                <a:gd name="T35" fmla="*/ 383337633 h 224"/>
                <a:gd name="T36" fmla="*/ 46617494 w 149"/>
                <a:gd name="T37" fmla="*/ 367866572 h 224"/>
                <a:gd name="T38" fmla="*/ 15539579 w 149"/>
                <a:gd name="T39" fmla="*/ 357552095 h 224"/>
                <a:gd name="T40" fmla="*/ 10877457 w 149"/>
                <a:gd name="T41" fmla="*/ 281916885 h 224"/>
                <a:gd name="T42" fmla="*/ 104111194 w 149"/>
                <a:gd name="T43" fmla="*/ 201123863 h 224"/>
                <a:gd name="T44" fmla="*/ 73033274 w 149"/>
                <a:gd name="T45" fmla="*/ 161586086 h 224"/>
                <a:gd name="T46" fmla="*/ 62155821 w 149"/>
                <a:gd name="T47" fmla="*/ 80793043 h 224"/>
                <a:gd name="T48" fmla="*/ 0 w 149"/>
                <a:gd name="T49" fmla="*/ 39536435 h 224"/>
                <a:gd name="T50" fmla="*/ 0 w 149"/>
                <a:gd name="T51" fmla="*/ 39536435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224"/>
                <a:gd name="T80" fmla="*/ 149 w 149"/>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224">
                  <a:moveTo>
                    <a:pt x="0" y="23"/>
                  </a:moveTo>
                  <a:lnTo>
                    <a:pt x="0" y="23"/>
                  </a:lnTo>
                  <a:lnTo>
                    <a:pt x="10" y="16"/>
                  </a:lnTo>
                  <a:lnTo>
                    <a:pt x="25" y="30"/>
                  </a:lnTo>
                  <a:lnTo>
                    <a:pt x="54" y="32"/>
                  </a:lnTo>
                  <a:lnTo>
                    <a:pt x="70" y="24"/>
                  </a:lnTo>
                  <a:lnTo>
                    <a:pt x="75" y="5"/>
                  </a:lnTo>
                  <a:lnTo>
                    <a:pt x="102" y="0"/>
                  </a:lnTo>
                  <a:lnTo>
                    <a:pt x="116" y="7"/>
                  </a:lnTo>
                  <a:lnTo>
                    <a:pt x="114" y="23"/>
                  </a:lnTo>
                  <a:lnTo>
                    <a:pt x="109" y="39"/>
                  </a:lnTo>
                  <a:lnTo>
                    <a:pt x="128" y="58"/>
                  </a:lnTo>
                  <a:lnTo>
                    <a:pt x="117" y="72"/>
                  </a:lnTo>
                  <a:lnTo>
                    <a:pt x="131" y="97"/>
                  </a:lnTo>
                  <a:lnTo>
                    <a:pt x="125" y="119"/>
                  </a:lnTo>
                  <a:lnTo>
                    <a:pt x="148" y="165"/>
                  </a:lnTo>
                  <a:lnTo>
                    <a:pt x="96" y="209"/>
                  </a:lnTo>
                  <a:lnTo>
                    <a:pt x="33" y="223"/>
                  </a:lnTo>
                  <a:lnTo>
                    <a:pt x="30" y="214"/>
                  </a:lnTo>
                  <a:lnTo>
                    <a:pt x="10" y="208"/>
                  </a:lnTo>
                  <a:lnTo>
                    <a:pt x="7" y="164"/>
                  </a:lnTo>
                  <a:lnTo>
                    <a:pt x="67" y="117"/>
                  </a:lnTo>
                  <a:lnTo>
                    <a:pt x="47" y="94"/>
                  </a:lnTo>
                  <a:lnTo>
                    <a:pt x="40" y="47"/>
                  </a:lnTo>
                  <a:lnTo>
                    <a:pt x="0" y="2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100" name="Group 172"/>
            <p:cNvGrpSpPr>
              <a:grpSpLocks/>
            </p:cNvGrpSpPr>
            <p:nvPr/>
          </p:nvGrpSpPr>
          <p:grpSpPr bwMode="auto">
            <a:xfrm>
              <a:off x="4836759" y="3377846"/>
              <a:ext cx="300267" cy="266918"/>
              <a:chOff x="3019" y="2670"/>
              <a:chExt cx="190" cy="167"/>
            </a:xfrm>
            <a:solidFill>
              <a:schemeClr val="bg1">
                <a:lumMod val="65000"/>
              </a:schemeClr>
            </a:solidFill>
          </p:grpSpPr>
          <p:sp>
            <p:nvSpPr>
              <p:cNvPr id="203" name="Freeform 202"/>
              <p:cNvSpPr>
                <a:spLocks/>
              </p:cNvSpPr>
              <p:nvPr/>
            </p:nvSpPr>
            <p:spPr bwMode="auto">
              <a:xfrm>
                <a:off x="3019" y="2670"/>
                <a:ext cx="172" cy="150"/>
              </a:xfrm>
              <a:custGeom>
                <a:avLst/>
                <a:gdLst>
                  <a:gd name="T0" fmla="*/ 0 w 172"/>
                  <a:gd name="T1" fmla="*/ 45 h 150"/>
                  <a:gd name="T2" fmla="*/ 0 w 172"/>
                  <a:gd name="T3" fmla="*/ 45 h 150"/>
                  <a:gd name="T4" fmla="*/ 5 w 172"/>
                  <a:gd name="T5" fmla="*/ 58 h 150"/>
                  <a:gd name="T6" fmla="*/ 41 w 172"/>
                  <a:gd name="T7" fmla="*/ 67 h 150"/>
                  <a:gd name="T8" fmla="*/ 35 w 172"/>
                  <a:gd name="T9" fmla="*/ 75 h 150"/>
                  <a:gd name="T10" fmla="*/ 48 w 172"/>
                  <a:gd name="T11" fmla="*/ 84 h 150"/>
                  <a:gd name="T12" fmla="*/ 53 w 172"/>
                  <a:gd name="T13" fmla="*/ 101 h 150"/>
                  <a:gd name="T14" fmla="*/ 38 w 172"/>
                  <a:gd name="T15" fmla="*/ 133 h 150"/>
                  <a:gd name="T16" fmla="*/ 81 w 172"/>
                  <a:gd name="T17" fmla="*/ 145 h 150"/>
                  <a:gd name="T18" fmla="*/ 85 w 172"/>
                  <a:gd name="T19" fmla="*/ 147 h 150"/>
                  <a:gd name="T20" fmla="*/ 105 w 172"/>
                  <a:gd name="T21" fmla="*/ 149 h 150"/>
                  <a:gd name="T22" fmla="*/ 105 w 172"/>
                  <a:gd name="T23" fmla="*/ 137 h 150"/>
                  <a:gd name="T24" fmla="*/ 117 w 172"/>
                  <a:gd name="T25" fmla="*/ 130 h 150"/>
                  <a:gd name="T26" fmla="*/ 145 w 172"/>
                  <a:gd name="T27" fmla="*/ 138 h 150"/>
                  <a:gd name="T28" fmla="*/ 163 w 172"/>
                  <a:gd name="T29" fmla="*/ 125 h 150"/>
                  <a:gd name="T30" fmla="*/ 153 w 172"/>
                  <a:gd name="T31" fmla="*/ 107 h 150"/>
                  <a:gd name="T32" fmla="*/ 157 w 172"/>
                  <a:gd name="T33" fmla="*/ 90 h 150"/>
                  <a:gd name="T34" fmla="*/ 143 w 172"/>
                  <a:gd name="T35" fmla="*/ 80 h 150"/>
                  <a:gd name="T36" fmla="*/ 163 w 172"/>
                  <a:gd name="T37" fmla="*/ 60 h 150"/>
                  <a:gd name="T38" fmla="*/ 171 w 172"/>
                  <a:gd name="T39" fmla="*/ 38 h 150"/>
                  <a:gd name="T40" fmla="*/ 146 w 172"/>
                  <a:gd name="T41" fmla="*/ 28 h 150"/>
                  <a:gd name="T42" fmla="*/ 139 w 172"/>
                  <a:gd name="T43" fmla="*/ 26 h 150"/>
                  <a:gd name="T44" fmla="*/ 100 w 172"/>
                  <a:gd name="T45" fmla="*/ 0 h 150"/>
                  <a:gd name="T46" fmla="*/ 86 w 172"/>
                  <a:gd name="T47" fmla="*/ 4 h 150"/>
                  <a:gd name="T48" fmla="*/ 71 w 172"/>
                  <a:gd name="T49" fmla="*/ 29 h 150"/>
                  <a:gd name="T50" fmla="*/ 38 w 172"/>
                  <a:gd name="T51" fmla="*/ 25 h 150"/>
                  <a:gd name="T52" fmla="*/ 43 w 172"/>
                  <a:gd name="T53" fmla="*/ 44 h 150"/>
                  <a:gd name="T54" fmla="*/ 0 w 172"/>
                  <a:gd name="T55" fmla="*/ 45 h 150"/>
                  <a:gd name="T56" fmla="*/ 0 w 172"/>
                  <a:gd name="T57" fmla="*/ 45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
                  <a:gd name="T88" fmla="*/ 0 h 150"/>
                  <a:gd name="T89" fmla="*/ 172 w 17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 h="150">
                    <a:moveTo>
                      <a:pt x="0" y="45"/>
                    </a:moveTo>
                    <a:lnTo>
                      <a:pt x="0" y="45"/>
                    </a:lnTo>
                    <a:lnTo>
                      <a:pt x="5" y="58"/>
                    </a:lnTo>
                    <a:lnTo>
                      <a:pt x="41" y="67"/>
                    </a:lnTo>
                    <a:lnTo>
                      <a:pt x="35" y="75"/>
                    </a:lnTo>
                    <a:lnTo>
                      <a:pt x="48" y="84"/>
                    </a:lnTo>
                    <a:lnTo>
                      <a:pt x="53" y="101"/>
                    </a:lnTo>
                    <a:lnTo>
                      <a:pt x="38" y="133"/>
                    </a:lnTo>
                    <a:lnTo>
                      <a:pt x="81" y="145"/>
                    </a:lnTo>
                    <a:lnTo>
                      <a:pt x="85" y="147"/>
                    </a:lnTo>
                    <a:lnTo>
                      <a:pt x="105" y="149"/>
                    </a:lnTo>
                    <a:lnTo>
                      <a:pt x="105" y="137"/>
                    </a:lnTo>
                    <a:lnTo>
                      <a:pt x="117" y="130"/>
                    </a:lnTo>
                    <a:lnTo>
                      <a:pt x="145" y="138"/>
                    </a:lnTo>
                    <a:lnTo>
                      <a:pt x="163" y="125"/>
                    </a:lnTo>
                    <a:lnTo>
                      <a:pt x="153" y="107"/>
                    </a:lnTo>
                    <a:lnTo>
                      <a:pt x="157" y="90"/>
                    </a:lnTo>
                    <a:lnTo>
                      <a:pt x="143" y="80"/>
                    </a:lnTo>
                    <a:lnTo>
                      <a:pt x="163" y="60"/>
                    </a:lnTo>
                    <a:lnTo>
                      <a:pt x="171" y="38"/>
                    </a:lnTo>
                    <a:lnTo>
                      <a:pt x="146" y="28"/>
                    </a:lnTo>
                    <a:lnTo>
                      <a:pt x="139" y="26"/>
                    </a:lnTo>
                    <a:lnTo>
                      <a:pt x="100" y="0"/>
                    </a:lnTo>
                    <a:lnTo>
                      <a:pt x="86" y="4"/>
                    </a:lnTo>
                    <a:lnTo>
                      <a:pt x="71" y="29"/>
                    </a:lnTo>
                    <a:lnTo>
                      <a:pt x="38" y="25"/>
                    </a:lnTo>
                    <a:lnTo>
                      <a:pt x="43" y="44"/>
                    </a:lnTo>
                    <a:lnTo>
                      <a:pt x="0" y="4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04" name="Freeform 203"/>
              <p:cNvSpPr>
                <a:spLocks/>
              </p:cNvSpPr>
              <p:nvPr/>
            </p:nvSpPr>
            <p:spPr bwMode="auto">
              <a:xfrm>
                <a:off x="3198" y="2808"/>
                <a:ext cx="11" cy="29"/>
              </a:xfrm>
              <a:custGeom>
                <a:avLst/>
                <a:gdLst>
                  <a:gd name="T0" fmla="*/ 0 w 11"/>
                  <a:gd name="T1" fmla="*/ 14 h 29"/>
                  <a:gd name="T2" fmla="*/ 0 w 11"/>
                  <a:gd name="T3" fmla="*/ 14 h 29"/>
                  <a:gd name="T4" fmla="*/ 9 w 11"/>
                  <a:gd name="T5" fmla="*/ 28 h 29"/>
                  <a:gd name="T6" fmla="*/ 10 w 11"/>
                  <a:gd name="T7" fmla="*/ 0 h 29"/>
                  <a:gd name="T8" fmla="*/ 0 w 11"/>
                  <a:gd name="T9" fmla="*/ 14 h 29"/>
                  <a:gd name="T10" fmla="*/ 0 w 11"/>
                  <a:gd name="T11" fmla="*/ 14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14"/>
                    </a:moveTo>
                    <a:lnTo>
                      <a:pt x="0" y="14"/>
                    </a:lnTo>
                    <a:lnTo>
                      <a:pt x="9" y="28"/>
                    </a:lnTo>
                    <a:lnTo>
                      <a:pt x="10"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101" name="Freeform 100"/>
            <p:cNvSpPr>
              <a:spLocks/>
            </p:cNvSpPr>
            <p:nvPr/>
          </p:nvSpPr>
          <p:spPr bwMode="auto">
            <a:xfrm>
              <a:off x="5064961" y="3266771"/>
              <a:ext cx="182161" cy="212366"/>
            </a:xfrm>
            <a:custGeom>
              <a:avLst/>
              <a:gdLst>
                <a:gd name="T0" fmla="*/ 0 w 119"/>
                <a:gd name="T1" fmla="*/ 91405696 h 133"/>
                <a:gd name="T2" fmla="*/ 0 w 119"/>
                <a:gd name="T3" fmla="*/ 91405696 h 133"/>
                <a:gd name="T4" fmla="*/ 0 w 119"/>
                <a:gd name="T5" fmla="*/ 128645278 h 133"/>
                <a:gd name="T6" fmla="*/ 1473755 w 119"/>
                <a:gd name="T7" fmla="*/ 145571769 h 133"/>
                <a:gd name="T8" fmla="*/ 4421266 w 119"/>
                <a:gd name="T9" fmla="*/ 164192211 h 133"/>
                <a:gd name="T10" fmla="*/ 41263940 w 119"/>
                <a:gd name="T11" fmla="*/ 181118743 h 133"/>
                <a:gd name="T12" fmla="*/ 29473892 w 119"/>
                <a:gd name="T13" fmla="*/ 218358325 h 133"/>
                <a:gd name="T14" fmla="*/ 69264067 w 119"/>
                <a:gd name="T15" fmla="*/ 223436272 h 133"/>
                <a:gd name="T16" fmla="*/ 137055594 w 119"/>
                <a:gd name="T17" fmla="*/ 221743623 h 133"/>
                <a:gd name="T18" fmla="*/ 154739438 w 119"/>
                <a:gd name="T19" fmla="*/ 186196690 h 133"/>
                <a:gd name="T20" fmla="*/ 119370536 w 119"/>
                <a:gd name="T21" fmla="*/ 140493822 h 133"/>
                <a:gd name="T22" fmla="*/ 162108250 w 119"/>
                <a:gd name="T23" fmla="*/ 115104085 h 133"/>
                <a:gd name="T24" fmla="*/ 173898288 w 119"/>
                <a:gd name="T25" fmla="*/ 123567330 h 133"/>
                <a:gd name="T26" fmla="*/ 162108250 w 119"/>
                <a:gd name="T27" fmla="*/ 33854294 h 133"/>
                <a:gd name="T28" fmla="*/ 129686820 w 119"/>
                <a:gd name="T29" fmla="*/ 11848549 h 133"/>
                <a:gd name="T30" fmla="*/ 94317918 w 119"/>
                <a:gd name="T31" fmla="*/ 27083697 h 133"/>
                <a:gd name="T32" fmla="*/ 100212937 w 119"/>
                <a:gd name="T33" fmla="*/ 16926496 h 133"/>
                <a:gd name="T34" fmla="*/ 69264067 w 119"/>
                <a:gd name="T35" fmla="*/ 0 h 133"/>
                <a:gd name="T36" fmla="*/ 53053978 w 119"/>
                <a:gd name="T37" fmla="*/ 0 h 133"/>
                <a:gd name="T38" fmla="*/ 53053978 w 119"/>
                <a:gd name="T39" fmla="*/ 49088146 h 133"/>
                <a:gd name="T40" fmla="*/ 33895156 w 119"/>
                <a:gd name="T41" fmla="*/ 35546943 h 133"/>
                <a:gd name="T42" fmla="*/ 23578873 w 119"/>
                <a:gd name="T43" fmla="*/ 50780795 h 133"/>
                <a:gd name="T44" fmla="*/ 20632577 w 119"/>
                <a:gd name="T45" fmla="*/ 81249781 h 133"/>
                <a:gd name="T46" fmla="*/ 0 w 119"/>
                <a:gd name="T47" fmla="*/ 91405696 h 133"/>
                <a:gd name="T48" fmla="*/ 0 w 119"/>
                <a:gd name="T49" fmla="*/ 9140569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3"/>
                <a:gd name="T77" fmla="*/ 119 w 11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3">
                  <a:moveTo>
                    <a:pt x="0" y="54"/>
                  </a:moveTo>
                  <a:lnTo>
                    <a:pt x="0" y="54"/>
                  </a:lnTo>
                  <a:lnTo>
                    <a:pt x="0" y="76"/>
                  </a:lnTo>
                  <a:lnTo>
                    <a:pt x="1" y="86"/>
                  </a:lnTo>
                  <a:lnTo>
                    <a:pt x="3" y="97"/>
                  </a:lnTo>
                  <a:lnTo>
                    <a:pt x="28" y="107"/>
                  </a:lnTo>
                  <a:lnTo>
                    <a:pt x="20" y="129"/>
                  </a:lnTo>
                  <a:lnTo>
                    <a:pt x="47" y="132"/>
                  </a:lnTo>
                  <a:lnTo>
                    <a:pt x="93" y="131"/>
                  </a:lnTo>
                  <a:lnTo>
                    <a:pt x="105" y="110"/>
                  </a:lnTo>
                  <a:lnTo>
                    <a:pt x="81" y="83"/>
                  </a:lnTo>
                  <a:lnTo>
                    <a:pt x="110" y="68"/>
                  </a:lnTo>
                  <a:lnTo>
                    <a:pt x="118" y="73"/>
                  </a:lnTo>
                  <a:lnTo>
                    <a:pt x="110" y="20"/>
                  </a:lnTo>
                  <a:lnTo>
                    <a:pt x="88" y="7"/>
                  </a:lnTo>
                  <a:lnTo>
                    <a:pt x="64" y="16"/>
                  </a:lnTo>
                  <a:lnTo>
                    <a:pt x="68" y="10"/>
                  </a:lnTo>
                  <a:lnTo>
                    <a:pt x="47" y="0"/>
                  </a:lnTo>
                  <a:lnTo>
                    <a:pt x="36" y="0"/>
                  </a:lnTo>
                  <a:lnTo>
                    <a:pt x="36" y="29"/>
                  </a:lnTo>
                  <a:lnTo>
                    <a:pt x="23" y="21"/>
                  </a:lnTo>
                  <a:lnTo>
                    <a:pt x="16" y="30"/>
                  </a:lnTo>
                  <a:lnTo>
                    <a:pt x="14" y="48"/>
                  </a:lnTo>
                  <a:lnTo>
                    <a:pt x="0" y="5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102" name="Group 176"/>
            <p:cNvGrpSpPr>
              <a:grpSpLocks/>
            </p:cNvGrpSpPr>
            <p:nvPr/>
          </p:nvGrpSpPr>
          <p:grpSpPr bwMode="auto">
            <a:xfrm>
              <a:off x="5367230" y="3631106"/>
              <a:ext cx="138123" cy="169502"/>
              <a:chOff x="3356" y="2828"/>
              <a:chExt cx="86" cy="106"/>
            </a:xfrm>
            <a:solidFill>
              <a:schemeClr val="bg1">
                <a:lumMod val="65000"/>
              </a:schemeClr>
            </a:solidFill>
          </p:grpSpPr>
          <p:sp>
            <p:nvSpPr>
              <p:cNvPr id="201" name="Freeform 200"/>
              <p:cNvSpPr>
                <a:spLocks/>
              </p:cNvSpPr>
              <p:nvPr/>
            </p:nvSpPr>
            <p:spPr bwMode="auto">
              <a:xfrm>
                <a:off x="3356" y="2828"/>
                <a:ext cx="86" cy="86"/>
              </a:xfrm>
              <a:custGeom>
                <a:avLst/>
                <a:gdLst>
                  <a:gd name="T0" fmla="*/ 0 w 86"/>
                  <a:gd name="T1" fmla="*/ 34 h 86"/>
                  <a:gd name="T2" fmla="*/ 0 w 86"/>
                  <a:gd name="T3" fmla="*/ 34 h 86"/>
                  <a:gd name="T4" fmla="*/ 11 w 86"/>
                  <a:gd name="T5" fmla="*/ 15 h 86"/>
                  <a:gd name="T6" fmla="*/ 38 w 86"/>
                  <a:gd name="T7" fmla="*/ 8 h 86"/>
                  <a:gd name="T8" fmla="*/ 72 w 86"/>
                  <a:gd name="T9" fmla="*/ 8 h 86"/>
                  <a:gd name="T10" fmla="*/ 85 w 86"/>
                  <a:gd name="T11" fmla="*/ 0 h 86"/>
                  <a:gd name="T12" fmla="*/ 80 w 86"/>
                  <a:gd name="T13" fmla="*/ 18 h 86"/>
                  <a:gd name="T14" fmla="*/ 57 w 86"/>
                  <a:gd name="T15" fmla="*/ 14 h 86"/>
                  <a:gd name="T16" fmla="*/ 46 w 86"/>
                  <a:gd name="T17" fmla="*/ 29 h 86"/>
                  <a:gd name="T18" fmla="*/ 33 w 86"/>
                  <a:gd name="T19" fmla="*/ 21 h 86"/>
                  <a:gd name="T20" fmla="*/ 42 w 86"/>
                  <a:gd name="T21" fmla="*/ 43 h 86"/>
                  <a:gd name="T22" fmla="*/ 31 w 86"/>
                  <a:gd name="T23" fmla="*/ 48 h 86"/>
                  <a:gd name="T24" fmla="*/ 52 w 86"/>
                  <a:gd name="T25" fmla="*/ 57 h 86"/>
                  <a:gd name="T26" fmla="*/ 52 w 86"/>
                  <a:gd name="T27" fmla="*/ 66 h 86"/>
                  <a:gd name="T28" fmla="*/ 35 w 86"/>
                  <a:gd name="T29" fmla="*/ 69 h 86"/>
                  <a:gd name="T30" fmla="*/ 41 w 86"/>
                  <a:gd name="T31" fmla="*/ 85 h 86"/>
                  <a:gd name="T32" fmla="*/ 20 w 86"/>
                  <a:gd name="T33" fmla="*/ 80 h 86"/>
                  <a:gd name="T34" fmla="*/ 14 w 86"/>
                  <a:gd name="T35" fmla="*/ 65 h 86"/>
                  <a:gd name="T36" fmla="*/ 41 w 86"/>
                  <a:gd name="T37" fmla="*/ 58 h 86"/>
                  <a:gd name="T38" fmla="*/ 14 w 86"/>
                  <a:gd name="T39" fmla="*/ 56 h 86"/>
                  <a:gd name="T40" fmla="*/ 0 w 86"/>
                  <a:gd name="T41" fmla="*/ 34 h 86"/>
                  <a:gd name="T42" fmla="*/ 0 w 86"/>
                  <a:gd name="T43" fmla="*/ 3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86"/>
                  <a:gd name="T68" fmla="*/ 86 w 8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86">
                    <a:moveTo>
                      <a:pt x="0" y="34"/>
                    </a:moveTo>
                    <a:lnTo>
                      <a:pt x="0" y="34"/>
                    </a:lnTo>
                    <a:lnTo>
                      <a:pt x="11" y="15"/>
                    </a:lnTo>
                    <a:lnTo>
                      <a:pt x="38" y="8"/>
                    </a:lnTo>
                    <a:lnTo>
                      <a:pt x="72" y="8"/>
                    </a:lnTo>
                    <a:lnTo>
                      <a:pt x="85" y="0"/>
                    </a:lnTo>
                    <a:lnTo>
                      <a:pt x="80" y="18"/>
                    </a:lnTo>
                    <a:lnTo>
                      <a:pt x="57" y="14"/>
                    </a:lnTo>
                    <a:lnTo>
                      <a:pt x="46" y="29"/>
                    </a:lnTo>
                    <a:lnTo>
                      <a:pt x="33" y="21"/>
                    </a:lnTo>
                    <a:lnTo>
                      <a:pt x="42" y="43"/>
                    </a:lnTo>
                    <a:lnTo>
                      <a:pt x="31" y="48"/>
                    </a:lnTo>
                    <a:lnTo>
                      <a:pt x="52" y="57"/>
                    </a:lnTo>
                    <a:lnTo>
                      <a:pt x="52" y="66"/>
                    </a:lnTo>
                    <a:lnTo>
                      <a:pt x="35" y="69"/>
                    </a:lnTo>
                    <a:lnTo>
                      <a:pt x="41" y="85"/>
                    </a:lnTo>
                    <a:lnTo>
                      <a:pt x="20" y="80"/>
                    </a:lnTo>
                    <a:lnTo>
                      <a:pt x="14" y="65"/>
                    </a:lnTo>
                    <a:lnTo>
                      <a:pt x="41" y="58"/>
                    </a:lnTo>
                    <a:lnTo>
                      <a:pt x="14" y="56"/>
                    </a:lnTo>
                    <a:lnTo>
                      <a:pt x="0" y="3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202" name="Freeform 201"/>
              <p:cNvSpPr>
                <a:spLocks/>
              </p:cNvSpPr>
              <p:nvPr/>
            </p:nvSpPr>
            <p:spPr bwMode="auto">
              <a:xfrm>
                <a:off x="3401" y="2927"/>
                <a:ext cx="41" cy="7"/>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103" name="Freeform 102"/>
            <p:cNvSpPr>
              <a:spLocks/>
            </p:cNvSpPr>
            <p:nvPr/>
          </p:nvSpPr>
          <p:spPr bwMode="auto">
            <a:xfrm>
              <a:off x="5277150" y="3451861"/>
              <a:ext cx="148133" cy="75983"/>
            </a:xfrm>
            <a:custGeom>
              <a:avLst/>
              <a:gdLst>
                <a:gd name="T0" fmla="*/ 0 w 93"/>
                <a:gd name="T1" fmla="*/ 44700470 h 49"/>
                <a:gd name="T2" fmla="*/ 0 w 93"/>
                <a:gd name="T3" fmla="*/ 44700470 h 49"/>
                <a:gd name="T4" fmla="*/ 22337937 w 93"/>
                <a:gd name="T5" fmla="*/ 12771562 h 49"/>
                <a:gd name="T6" fmla="*/ 52655329 w 93"/>
                <a:gd name="T7" fmla="*/ 20754422 h 49"/>
                <a:gd name="T8" fmla="*/ 102118623 w 93"/>
                <a:gd name="T9" fmla="*/ 0 h 49"/>
                <a:gd name="T10" fmla="*/ 132434743 w 93"/>
                <a:gd name="T11" fmla="*/ 4789967 h 49"/>
                <a:gd name="T12" fmla="*/ 146795741 w 93"/>
                <a:gd name="T13" fmla="*/ 15964451 h 49"/>
                <a:gd name="T14" fmla="*/ 90949660 w 93"/>
                <a:gd name="T15" fmla="*/ 67050695 h 49"/>
                <a:gd name="T16" fmla="*/ 43081751 w 93"/>
                <a:gd name="T17" fmla="*/ 76629363 h 49"/>
                <a:gd name="T18" fmla="*/ 0 w 93"/>
                <a:gd name="T19" fmla="*/ 44700470 h 49"/>
                <a:gd name="T20" fmla="*/ 0 w 93"/>
                <a:gd name="T21" fmla="*/ 4470047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9"/>
                <a:gd name="T35" fmla="*/ 93 w 9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9">
                  <a:moveTo>
                    <a:pt x="0" y="28"/>
                  </a:moveTo>
                  <a:lnTo>
                    <a:pt x="0" y="28"/>
                  </a:lnTo>
                  <a:lnTo>
                    <a:pt x="14" y="8"/>
                  </a:lnTo>
                  <a:lnTo>
                    <a:pt x="33" y="13"/>
                  </a:lnTo>
                  <a:lnTo>
                    <a:pt x="64" y="0"/>
                  </a:lnTo>
                  <a:lnTo>
                    <a:pt x="83" y="3"/>
                  </a:lnTo>
                  <a:lnTo>
                    <a:pt x="92" y="10"/>
                  </a:lnTo>
                  <a:lnTo>
                    <a:pt x="57" y="42"/>
                  </a:lnTo>
                  <a:lnTo>
                    <a:pt x="27" y="48"/>
                  </a:lnTo>
                  <a:lnTo>
                    <a:pt x="0" y="2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104" name="Group 180"/>
            <p:cNvGrpSpPr>
              <a:grpSpLocks/>
            </p:cNvGrpSpPr>
            <p:nvPr/>
          </p:nvGrpSpPr>
          <p:grpSpPr bwMode="auto">
            <a:xfrm>
              <a:off x="5078973" y="3490828"/>
              <a:ext cx="254226" cy="274710"/>
              <a:chOff x="3172" y="2740"/>
              <a:chExt cx="161" cy="170"/>
            </a:xfrm>
            <a:solidFill>
              <a:schemeClr val="bg1">
                <a:lumMod val="65000"/>
              </a:schemeClr>
            </a:solidFill>
          </p:grpSpPr>
          <p:sp>
            <p:nvSpPr>
              <p:cNvPr id="198" name="Freeform 197"/>
              <p:cNvSpPr>
                <a:spLocks/>
              </p:cNvSpPr>
              <p:nvPr/>
            </p:nvSpPr>
            <p:spPr bwMode="auto">
              <a:xfrm>
                <a:off x="3172" y="2740"/>
                <a:ext cx="161" cy="151"/>
              </a:xfrm>
              <a:custGeom>
                <a:avLst/>
                <a:gdLst>
                  <a:gd name="T0" fmla="*/ 0 w 161"/>
                  <a:gd name="T1" fmla="*/ 37 h 151"/>
                  <a:gd name="T2" fmla="*/ 0 w 161"/>
                  <a:gd name="T3" fmla="*/ 37 h 151"/>
                  <a:gd name="T4" fmla="*/ 4 w 161"/>
                  <a:gd name="T5" fmla="*/ 20 h 151"/>
                  <a:gd name="T6" fmla="*/ 23 w 161"/>
                  <a:gd name="T7" fmla="*/ 11 h 151"/>
                  <a:gd name="T8" fmla="*/ 31 w 161"/>
                  <a:gd name="T9" fmla="*/ 19 h 151"/>
                  <a:gd name="T10" fmla="*/ 50 w 161"/>
                  <a:gd name="T11" fmla="*/ 4 h 151"/>
                  <a:gd name="T12" fmla="*/ 72 w 161"/>
                  <a:gd name="T13" fmla="*/ 0 h 151"/>
                  <a:gd name="T14" fmla="*/ 95 w 161"/>
                  <a:gd name="T15" fmla="*/ 10 h 151"/>
                  <a:gd name="T16" fmla="*/ 95 w 161"/>
                  <a:gd name="T17" fmla="*/ 27 h 151"/>
                  <a:gd name="T18" fmla="*/ 76 w 161"/>
                  <a:gd name="T19" fmla="*/ 29 h 151"/>
                  <a:gd name="T20" fmla="*/ 78 w 161"/>
                  <a:gd name="T21" fmla="*/ 50 h 151"/>
                  <a:gd name="T22" fmla="*/ 108 w 161"/>
                  <a:gd name="T23" fmla="*/ 83 h 151"/>
                  <a:gd name="T24" fmla="*/ 127 w 161"/>
                  <a:gd name="T25" fmla="*/ 86 h 151"/>
                  <a:gd name="T26" fmla="*/ 126 w 161"/>
                  <a:gd name="T27" fmla="*/ 93 h 151"/>
                  <a:gd name="T28" fmla="*/ 160 w 161"/>
                  <a:gd name="T29" fmla="*/ 115 h 151"/>
                  <a:gd name="T30" fmla="*/ 136 w 161"/>
                  <a:gd name="T31" fmla="*/ 112 h 151"/>
                  <a:gd name="T32" fmla="*/ 141 w 161"/>
                  <a:gd name="T33" fmla="*/ 133 h 151"/>
                  <a:gd name="T34" fmla="*/ 127 w 161"/>
                  <a:gd name="T35" fmla="*/ 150 h 151"/>
                  <a:gd name="T36" fmla="*/ 121 w 161"/>
                  <a:gd name="T37" fmla="*/ 116 h 151"/>
                  <a:gd name="T38" fmla="*/ 61 w 161"/>
                  <a:gd name="T39" fmla="*/ 78 h 151"/>
                  <a:gd name="T40" fmla="*/ 47 w 161"/>
                  <a:gd name="T41" fmla="*/ 53 h 151"/>
                  <a:gd name="T42" fmla="*/ 28 w 161"/>
                  <a:gd name="T43" fmla="*/ 45 h 151"/>
                  <a:gd name="T44" fmla="*/ 10 w 161"/>
                  <a:gd name="T45" fmla="*/ 55 h 151"/>
                  <a:gd name="T46" fmla="*/ 0 w 161"/>
                  <a:gd name="T47" fmla="*/ 37 h 151"/>
                  <a:gd name="T48" fmla="*/ 0 w 161"/>
                  <a:gd name="T49" fmla="*/ 3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51"/>
                  <a:gd name="T77" fmla="*/ 161 w 161"/>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51">
                    <a:moveTo>
                      <a:pt x="0" y="37"/>
                    </a:moveTo>
                    <a:lnTo>
                      <a:pt x="0" y="37"/>
                    </a:lnTo>
                    <a:lnTo>
                      <a:pt x="4" y="20"/>
                    </a:lnTo>
                    <a:lnTo>
                      <a:pt x="23" y="11"/>
                    </a:lnTo>
                    <a:lnTo>
                      <a:pt x="31" y="19"/>
                    </a:lnTo>
                    <a:lnTo>
                      <a:pt x="50" y="4"/>
                    </a:lnTo>
                    <a:lnTo>
                      <a:pt x="72" y="0"/>
                    </a:lnTo>
                    <a:lnTo>
                      <a:pt x="95" y="10"/>
                    </a:lnTo>
                    <a:lnTo>
                      <a:pt x="95" y="27"/>
                    </a:lnTo>
                    <a:lnTo>
                      <a:pt x="76" y="29"/>
                    </a:lnTo>
                    <a:lnTo>
                      <a:pt x="78" y="50"/>
                    </a:lnTo>
                    <a:lnTo>
                      <a:pt x="108" y="83"/>
                    </a:lnTo>
                    <a:lnTo>
                      <a:pt x="127" y="86"/>
                    </a:lnTo>
                    <a:lnTo>
                      <a:pt x="126" y="93"/>
                    </a:lnTo>
                    <a:lnTo>
                      <a:pt x="160" y="115"/>
                    </a:lnTo>
                    <a:lnTo>
                      <a:pt x="136" y="112"/>
                    </a:lnTo>
                    <a:lnTo>
                      <a:pt x="141" y="133"/>
                    </a:lnTo>
                    <a:lnTo>
                      <a:pt x="127" y="150"/>
                    </a:lnTo>
                    <a:lnTo>
                      <a:pt x="121" y="116"/>
                    </a:lnTo>
                    <a:lnTo>
                      <a:pt x="61" y="78"/>
                    </a:lnTo>
                    <a:lnTo>
                      <a:pt x="47" y="53"/>
                    </a:lnTo>
                    <a:lnTo>
                      <a:pt x="28" y="45"/>
                    </a:lnTo>
                    <a:lnTo>
                      <a:pt x="10" y="55"/>
                    </a:lnTo>
                    <a:lnTo>
                      <a:pt x="0" y="37"/>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199" name="Freeform 198"/>
              <p:cNvSpPr>
                <a:spLocks/>
              </p:cNvSpPr>
              <p:nvPr/>
            </p:nvSpPr>
            <p:spPr bwMode="auto">
              <a:xfrm>
                <a:off x="3192" y="2836"/>
                <a:ext cx="21" cy="38"/>
              </a:xfrm>
              <a:custGeom>
                <a:avLst/>
                <a:gdLst>
                  <a:gd name="T0" fmla="*/ 0 w 21"/>
                  <a:gd name="T1" fmla="*/ 6 h 38"/>
                  <a:gd name="T2" fmla="*/ 0 w 21"/>
                  <a:gd name="T3" fmla="*/ 6 h 38"/>
                  <a:gd name="T4" fmla="*/ 4 w 21"/>
                  <a:gd name="T5" fmla="*/ 34 h 38"/>
                  <a:gd name="T6" fmla="*/ 12 w 21"/>
                  <a:gd name="T7" fmla="*/ 37 h 38"/>
                  <a:gd name="T8" fmla="*/ 20 w 21"/>
                  <a:gd name="T9" fmla="*/ 15 h 38"/>
                  <a:gd name="T10" fmla="*/ 13 w 21"/>
                  <a:gd name="T11" fmla="*/ 0 h 38"/>
                  <a:gd name="T12" fmla="*/ 0 w 21"/>
                  <a:gd name="T13" fmla="*/ 6 h 38"/>
                  <a:gd name="T14" fmla="*/ 0 w 21"/>
                  <a:gd name="T15" fmla="*/ 6 h 3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8"/>
                  <a:gd name="T26" fmla="*/ 21 w 2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8">
                    <a:moveTo>
                      <a:pt x="0" y="6"/>
                    </a:moveTo>
                    <a:lnTo>
                      <a:pt x="0" y="6"/>
                    </a:lnTo>
                    <a:lnTo>
                      <a:pt x="4" y="34"/>
                    </a:lnTo>
                    <a:lnTo>
                      <a:pt x="12" y="37"/>
                    </a:lnTo>
                    <a:lnTo>
                      <a:pt x="20" y="15"/>
                    </a:lnTo>
                    <a:lnTo>
                      <a:pt x="13" y="0"/>
                    </a:lnTo>
                    <a:lnTo>
                      <a:pt x="0" y="6"/>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200" name="Freeform 199"/>
              <p:cNvSpPr>
                <a:spLocks/>
              </p:cNvSpPr>
              <p:nvPr/>
            </p:nvSpPr>
            <p:spPr bwMode="auto">
              <a:xfrm>
                <a:off x="3251" y="2885"/>
                <a:ext cx="43" cy="25"/>
              </a:xfrm>
              <a:custGeom>
                <a:avLst/>
                <a:gdLst>
                  <a:gd name="T0" fmla="*/ 0 w 43"/>
                  <a:gd name="T1" fmla="*/ 5 h 25"/>
                  <a:gd name="T2" fmla="*/ 0 w 43"/>
                  <a:gd name="T3" fmla="*/ 5 h 25"/>
                  <a:gd name="T4" fmla="*/ 35 w 43"/>
                  <a:gd name="T5" fmla="*/ 24 h 25"/>
                  <a:gd name="T6" fmla="*/ 42 w 43"/>
                  <a:gd name="T7" fmla="*/ 0 h 25"/>
                  <a:gd name="T8" fmla="*/ 0 w 43"/>
                  <a:gd name="T9" fmla="*/ 5 h 25"/>
                  <a:gd name="T10" fmla="*/ 0 w 43"/>
                  <a:gd name="T11" fmla="*/ 5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5"/>
                    </a:moveTo>
                    <a:lnTo>
                      <a:pt x="0" y="5"/>
                    </a:lnTo>
                    <a:lnTo>
                      <a:pt x="35" y="24"/>
                    </a:lnTo>
                    <a:lnTo>
                      <a:pt x="42" y="0"/>
                    </a:lnTo>
                    <a:lnTo>
                      <a:pt x="0" y="5"/>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grpSp>
        <p:sp>
          <p:nvSpPr>
            <p:cNvPr id="105" name="Freeform 104"/>
            <p:cNvSpPr>
              <a:spLocks/>
            </p:cNvSpPr>
            <p:nvPr/>
          </p:nvSpPr>
          <p:spPr bwMode="auto">
            <a:xfrm>
              <a:off x="5056955" y="3405102"/>
              <a:ext cx="12011" cy="21431"/>
            </a:xfrm>
            <a:custGeom>
              <a:avLst/>
              <a:gdLst>
                <a:gd name="T0" fmla="*/ 0 w 8"/>
                <a:gd name="T1" fmla="*/ 19058317 h 12"/>
                <a:gd name="T2" fmla="*/ 0 w 8"/>
                <a:gd name="T3" fmla="*/ 19058317 h 12"/>
                <a:gd name="T4" fmla="*/ 7087790 w 8"/>
                <a:gd name="T5" fmla="*/ 0 h 12"/>
                <a:gd name="T6" fmla="*/ 9922669 w 8"/>
                <a:gd name="T7" fmla="*/ 23292851 h 12"/>
                <a:gd name="T8" fmla="*/ 0 w 8"/>
                <a:gd name="T9" fmla="*/ 19058317 h 12"/>
                <a:gd name="T10" fmla="*/ 0 w 8"/>
                <a:gd name="T11" fmla="*/ 19058317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9"/>
                  </a:moveTo>
                  <a:lnTo>
                    <a:pt x="0" y="9"/>
                  </a:lnTo>
                  <a:lnTo>
                    <a:pt x="5" y="0"/>
                  </a:lnTo>
                  <a:lnTo>
                    <a:pt x="7" y="11"/>
                  </a:lnTo>
                  <a:lnTo>
                    <a:pt x="0" y="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06" name="Freeform 105"/>
            <p:cNvSpPr>
              <a:spLocks/>
            </p:cNvSpPr>
            <p:nvPr/>
          </p:nvSpPr>
          <p:spPr bwMode="auto">
            <a:xfrm>
              <a:off x="5010913" y="3313532"/>
              <a:ext cx="80072" cy="77933"/>
            </a:xfrm>
            <a:custGeom>
              <a:avLst/>
              <a:gdLst>
                <a:gd name="T0" fmla="*/ 0 w 50"/>
                <a:gd name="T1" fmla="*/ 62062469 h 47"/>
                <a:gd name="T2" fmla="*/ 0 w 50"/>
                <a:gd name="T3" fmla="*/ 62062469 h 47"/>
                <a:gd name="T4" fmla="*/ 30645101 w 50"/>
                <a:gd name="T5" fmla="*/ 52936036 h 47"/>
                <a:gd name="T6" fmla="*/ 14516101 w 50"/>
                <a:gd name="T7" fmla="*/ 41982954 h 47"/>
                <a:gd name="T8" fmla="*/ 29032201 w 50"/>
                <a:gd name="T9" fmla="*/ 12777012 h 47"/>
                <a:gd name="T10" fmla="*/ 41935407 w 50"/>
                <a:gd name="T11" fmla="*/ 32856521 h 47"/>
                <a:gd name="T12" fmla="*/ 41935407 w 50"/>
                <a:gd name="T13" fmla="*/ 0 h 47"/>
                <a:gd name="T14" fmla="*/ 79032096 w 50"/>
                <a:gd name="T15" fmla="*/ 0 h 47"/>
                <a:gd name="T16" fmla="*/ 75806297 w 50"/>
                <a:gd name="T17" fmla="*/ 32856521 h 47"/>
                <a:gd name="T18" fmla="*/ 53225704 w 50"/>
                <a:gd name="T19" fmla="*/ 43809592 h 47"/>
                <a:gd name="T20" fmla="*/ 53225704 w 50"/>
                <a:gd name="T21" fmla="*/ 83967260 h 47"/>
                <a:gd name="T22" fmla="*/ 32258000 w 50"/>
                <a:gd name="T23" fmla="*/ 60237182 h 47"/>
                <a:gd name="T24" fmla="*/ 0 w 50"/>
                <a:gd name="T25" fmla="*/ 62062469 h 47"/>
                <a:gd name="T26" fmla="*/ 0 w 50"/>
                <a:gd name="T27" fmla="*/ 6206246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7"/>
                <a:gd name="T44" fmla="*/ 50 w 50"/>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7">
                  <a:moveTo>
                    <a:pt x="0" y="34"/>
                  </a:moveTo>
                  <a:lnTo>
                    <a:pt x="0" y="34"/>
                  </a:lnTo>
                  <a:lnTo>
                    <a:pt x="19" y="29"/>
                  </a:lnTo>
                  <a:lnTo>
                    <a:pt x="9" y="23"/>
                  </a:lnTo>
                  <a:lnTo>
                    <a:pt x="18" y="7"/>
                  </a:lnTo>
                  <a:lnTo>
                    <a:pt x="26" y="18"/>
                  </a:lnTo>
                  <a:lnTo>
                    <a:pt x="26" y="0"/>
                  </a:lnTo>
                  <a:lnTo>
                    <a:pt x="49" y="0"/>
                  </a:lnTo>
                  <a:lnTo>
                    <a:pt x="47" y="18"/>
                  </a:lnTo>
                  <a:lnTo>
                    <a:pt x="33" y="24"/>
                  </a:lnTo>
                  <a:lnTo>
                    <a:pt x="33" y="46"/>
                  </a:lnTo>
                  <a:lnTo>
                    <a:pt x="20" y="33"/>
                  </a:lnTo>
                  <a:lnTo>
                    <a:pt x="0" y="3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07" name="Freeform 106"/>
            <p:cNvSpPr>
              <a:spLocks/>
            </p:cNvSpPr>
            <p:nvPr/>
          </p:nvSpPr>
          <p:spPr bwMode="auto">
            <a:xfrm>
              <a:off x="5040939" y="2711505"/>
              <a:ext cx="556495" cy="455904"/>
            </a:xfrm>
            <a:custGeom>
              <a:avLst/>
              <a:gdLst>
                <a:gd name="T0" fmla="*/ 0 w 354"/>
                <a:gd name="T1" fmla="*/ 360167831 h 285"/>
                <a:gd name="T2" fmla="*/ 51288450 w 354"/>
                <a:gd name="T3" fmla="*/ 366963865 h 285"/>
                <a:gd name="T4" fmla="*/ 1554611 w 354"/>
                <a:gd name="T5" fmla="*/ 389049022 h 285"/>
                <a:gd name="T6" fmla="*/ 9325172 w 354"/>
                <a:gd name="T7" fmla="*/ 423027891 h 285"/>
                <a:gd name="T8" fmla="*/ 6217197 w 354"/>
                <a:gd name="T9" fmla="*/ 436618657 h 285"/>
                <a:gd name="T10" fmla="*/ 13987759 w 354"/>
                <a:gd name="T11" fmla="*/ 468897865 h 285"/>
                <a:gd name="T12" fmla="*/ 108795341 w 354"/>
                <a:gd name="T13" fmla="*/ 451909083 h 285"/>
                <a:gd name="T14" fmla="*/ 130553653 w 354"/>
                <a:gd name="T15" fmla="*/ 451909083 h 285"/>
                <a:gd name="T16" fmla="*/ 150758602 w 354"/>
                <a:gd name="T17" fmla="*/ 385652309 h 285"/>
                <a:gd name="T18" fmla="*/ 150758602 w 354"/>
                <a:gd name="T19" fmla="*/ 358469474 h 285"/>
                <a:gd name="T20" fmla="*/ 191168538 w 354"/>
                <a:gd name="T21" fmla="*/ 273524176 h 285"/>
                <a:gd name="T22" fmla="*/ 202048317 w 354"/>
                <a:gd name="T23" fmla="*/ 200471367 h 285"/>
                <a:gd name="T24" fmla="*/ 245566189 w 354"/>
                <a:gd name="T25" fmla="*/ 130815232 h 285"/>
                <a:gd name="T26" fmla="*/ 279758891 w 354"/>
                <a:gd name="T27" fmla="*/ 105332058 h 285"/>
                <a:gd name="T28" fmla="*/ 320167542 w 354"/>
                <a:gd name="T29" fmla="*/ 83246880 h 285"/>
                <a:gd name="T30" fmla="*/ 345035153 w 354"/>
                <a:gd name="T31" fmla="*/ 71354472 h 285"/>
                <a:gd name="T32" fmla="*/ 413420557 w 354"/>
                <a:gd name="T33" fmla="*/ 98536023 h 285"/>
                <a:gd name="T34" fmla="*/ 446058649 w 354"/>
                <a:gd name="T35" fmla="*/ 52666029 h 285"/>
                <a:gd name="T36" fmla="*/ 509781469 w 354"/>
                <a:gd name="T37" fmla="*/ 56064046 h 285"/>
                <a:gd name="T38" fmla="*/ 547083392 w 354"/>
                <a:gd name="T39" fmla="*/ 52666029 h 285"/>
                <a:gd name="T40" fmla="*/ 526878443 w 354"/>
                <a:gd name="T41" fmla="*/ 50967672 h 285"/>
                <a:gd name="T42" fmla="*/ 548636756 w 354"/>
                <a:gd name="T43" fmla="*/ 27182845 h 285"/>
                <a:gd name="T44" fmla="*/ 484913936 w 354"/>
                <a:gd name="T45" fmla="*/ 27182845 h 285"/>
                <a:gd name="T46" fmla="*/ 477143377 w 354"/>
                <a:gd name="T47" fmla="*/ 0 h 285"/>
                <a:gd name="T48" fmla="*/ 458493039 w 354"/>
                <a:gd name="T49" fmla="*/ 28881201 h 285"/>
                <a:gd name="T50" fmla="*/ 422745726 w 354"/>
                <a:gd name="T51" fmla="*/ 44171637 h 285"/>
                <a:gd name="T52" fmla="*/ 422745726 w 354"/>
                <a:gd name="T53" fmla="*/ 5096375 h 285"/>
                <a:gd name="T54" fmla="*/ 349697737 w 354"/>
                <a:gd name="T55" fmla="*/ 32279219 h 285"/>
                <a:gd name="T56" fmla="*/ 345035153 w 354"/>
                <a:gd name="T57" fmla="*/ 44171637 h 285"/>
                <a:gd name="T58" fmla="*/ 323276762 w 354"/>
                <a:gd name="T59" fmla="*/ 49268012 h 285"/>
                <a:gd name="T60" fmla="*/ 298409229 w 354"/>
                <a:gd name="T61" fmla="*/ 54364386 h 285"/>
                <a:gd name="T62" fmla="*/ 276649670 w 354"/>
                <a:gd name="T63" fmla="*/ 67956455 h 285"/>
                <a:gd name="T64" fmla="*/ 244011578 w 354"/>
                <a:gd name="T65" fmla="*/ 107031718 h 285"/>
                <a:gd name="T66" fmla="*/ 223806630 w 354"/>
                <a:gd name="T67" fmla="*/ 122320840 h 285"/>
                <a:gd name="T68" fmla="*/ 230023825 w 354"/>
                <a:gd name="T69" fmla="*/ 142707640 h 285"/>
                <a:gd name="T70" fmla="*/ 155421186 w 354"/>
                <a:gd name="T71" fmla="*/ 232750576 h 285"/>
                <a:gd name="T72" fmla="*/ 108795341 w 354"/>
                <a:gd name="T73" fmla="*/ 293910976 h 285"/>
                <a:gd name="T74" fmla="*/ 76155983 w 354"/>
                <a:gd name="T75" fmla="*/ 299007350 h 285"/>
                <a:gd name="T76" fmla="*/ 51288450 w 354"/>
                <a:gd name="T77" fmla="*/ 329588201 h 285"/>
                <a:gd name="T78" fmla="*/ 31084738 w 354"/>
                <a:gd name="T79" fmla="*/ 344877405 h 285"/>
                <a:gd name="T80" fmla="*/ 29530127 w 354"/>
                <a:gd name="T81" fmla="*/ 351673440 h 285"/>
                <a:gd name="T82" fmla="*/ 0 w 354"/>
                <a:gd name="T83" fmla="*/ 360167831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85"/>
                <a:gd name="T128" fmla="*/ 354 w 35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85">
                  <a:moveTo>
                    <a:pt x="0" y="212"/>
                  </a:moveTo>
                  <a:lnTo>
                    <a:pt x="0" y="212"/>
                  </a:lnTo>
                  <a:lnTo>
                    <a:pt x="1" y="224"/>
                  </a:lnTo>
                  <a:lnTo>
                    <a:pt x="33" y="216"/>
                  </a:lnTo>
                  <a:lnTo>
                    <a:pt x="34" y="221"/>
                  </a:lnTo>
                  <a:lnTo>
                    <a:pt x="1" y="229"/>
                  </a:lnTo>
                  <a:lnTo>
                    <a:pt x="9" y="234"/>
                  </a:lnTo>
                  <a:lnTo>
                    <a:pt x="6" y="249"/>
                  </a:lnTo>
                  <a:lnTo>
                    <a:pt x="28" y="236"/>
                  </a:lnTo>
                  <a:lnTo>
                    <a:pt x="4" y="257"/>
                  </a:lnTo>
                  <a:lnTo>
                    <a:pt x="18" y="257"/>
                  </a:lnTo>
                  <a:lnTo>
                    <a:pt x="9" y="276"/>
                  </a:lnTo>
                  <a:lnTo>
                    <a:pt x="43" y="284"/>
                  </a:lnTo>
                  <a:lnTo>
                    <a:pt x="70" y="266"/>
                  </a:lnTo>
                  <a:lnTo>
                    <a:pt x="76" y="249"/>
                  </a:lnTo>
                  <a:lnTo>
                    <a:pt x="84" y="266"/>
                  </a:lnTo>
                  <a:lnTo>
                    <a:pt x="100" y="245"/>
                  </a:lnTo>
                  <a:lnTo>
                    <a:pt x="97" y="227"/>
                  </a:lnTo>
                  <a:lnTo>
                    <a:pt x="104" y="220"/>
                  </a:lnTo>
                  <a:lnTo>
                    <a:pt x="97" y="211"/>
                  </a:lnTo>
                  <a:lnTo>
                    <a:pt x="98" y="171"/>
                  </a:lnTo>
                  <a:lnTo>
                    <a:pt x="123" y="161"/>
                  </a:lnTo>
                  <a:lnTo>
                    <a:pt x="118" y="149"/>
                  </a:lnTo>
                  <a:lnTo>
                    <a:pt x="130" y="118"/>
                  </a:lnTo>
                  <a:lnTo>
                    <a:pt x="153" y="95"/>
                  </a:lnTo>
                  <a:lnTo>
                    <a:pt x="158" y="77"/>
                  </a:lnTo>
                  <a:lnTo>
                    <a:pt x="175" y="73"/>
                  </a:lnTo>
                  <a:lnTo>
                    <a:pt x="180" y="62"/>
                  </a:lnTo>
                  <a:lnTo>
                    <a:pt x="205" y="64"/>
                  </a:lnTo>
                  <a:lnTo>
                    <a:pt x="206" y="49"/>
                  </a:lnTo>
                  <a:lnTo>
                    <a:pt x="212" y="49"/>
                  </a:lnTo>
                  <a:lnTo>
                    <a:pt x="222" y="42"/>
                  </a:lnTo>
                  <a:lnTo>
                    <a:pt x="237" y="56"/>
                  </a:lnTo>
                  <a:lnTo>
                    <a:pt x="266" y="58"/>
                  </a:lnTo>
                  <a:lnTo>
                    <a:pt x="282" y="50"/>
                  </a:lnTo>
                  <a:lnTo>
                    <a:pt x="287" y="31"/>
                  </a:lnTo>
                  <a:lnTo>
                    <a:pt x="314" y="26"/>
                  </a:lnTo>
                  <a:lnTo>
                    <a:pt x="328" y="33"/>
                  </a:lnTo>
                  <a:lnTo>
                    <a:pt x="326" y="49"/>
                  </a:lnTo>
                  <a:lnTo>
                    <a:pt x="352" y="31"/>
                  </a:lnTo>
                  <a:lnTo>
                    <a:pt x="335" y="34"/>
                  </a:lnTo>
                  <a:lnTo>
                    <a:pt x="339" y="30"/>
                  </a:lnTo>
                  <a:lnTo>
                    <a:pt x="322" y="25"/>
                  </a:lnTo>
                  <a:lnTo>
                    <a:pt x="353" y="16"/>
                  </a:lnTo>
                  <a:lnTo>
                    <a:pt x="328" y="5"/>
                  </a:lnTo>
                  <a:lnTo>
                    <a:pt x="312" y="16"/>
                  </a:lnTo>
                  <a:lnTo>
                    <a:pt x="320" y="2"/>
                  </a:lnTo>
                  <a:lnTo>
                    <a:pt x="307" y="0"/>
                  </a:lnTo>
                  <a:lnTo>
                    <a:pt x="299" y="16"/>
                  </a:lnTo>
                  <a:lnTo>
                    <a:pt x="295" y="17"/>
                  </a:lnTo>
                  <a:lnTo>
                    <a:pt x="295" y="4"/>
                  </a:lnTo>
                  <a:lnTo>
                    <a:pt x="272" y="26"/>
                  </a:lnTo>
                  <a:lnTo>
                    <a:pt x="284" y="6"/>
                  </a:lnTo>
                  <a:lnTo>
                    <a:pt x="272" y="3"/>
                  </a:lnTo>
                  <a:lnTo>
                    <a:pt x="248" y="27"/>
                  </a:lnTo>
                  <a:lnTo>
                    <a:pt x="225" y="19"/>
                  </a:lnTo>
                  <a:lnTo>
                    <a:pt x="231" y="33"/>
                  </a:lnTo>
                  <a:lnTo>
                    <a:pt x="222" y="26"/>
                  </a:lnTo>
                  <a:lnTo>
                    <a:pt x="206" y="43"/>
                  </a:lnTo>
                  <a:lnTo>
                    <a:pt x="208" y="29"/>
                  </a:lnTo>
                  <a:lnTo>
                    <a:pt x="199" y="41"/>
                  </a:lnTo>
                  <a:lnTo>
                    <a:pt x="192" y="32"/>
                  </a:lnTo>
                  <a:lnTo>
                    <a:pt x="197" y="45"/>
                  </a:lnTo>
                  <a:lnTo>
                    <a:pt x="178" y="40"/>
                  </a:lnTo>
                  <a:lnTo>
                    <a:pt x="173" y="56"/>
                  </a:lnTo>
                  <a:lnTo>
                    <a:pt x="157" y="63"/>
                  </a:lnTo>
                  <a:lnTo>
                    <a:pt x="172" y="64"/>
                  </a:lnTo>
                  <a:lnTo>
                    <a:pt x="144" y="72"/>
                  </a:lnTo>
                  <a:lnTo>
                    <a:pt x="139" y="84"/>
                  </a:lnTo>
                  <a:lnTo>
                    <a:pt x="148" y="84"/>
                  </a:lnTo>
                  <a:lnTo>
                    <a:pt x="113" y="104"/>
                  </a:lnTo>
                  <a:lnTo>
                    <a:pt x="100" y="137"/>
                  </a:lnTo>
                  <a:lnTo>
                    <a:pt x="63" y="166"/>
                  </a:lnTo>
                  <a:lnTo>
                    <a:pt x="70" y="173"/>
                  </a:lnTo>
                  <a:lnTo>
                    <a:pt x="86" y="168"/>
                  </a:lnTo>
                  <a:lnTo>
                    <a:pt x="49" y="176"/>
                  </a:lnTo>
                  <a:lnTo>
                    <a:pt x="28" y="188"/>
                  </a:lnTo>
                  <a:lnTo>
                    <a:pt x="33" y="194"/>
                  </a:lnTo>
                  <a:lnTo>
                    <a:pt x="19" y="194"/>
                  </a:lnTo>
                  <a:lnTo>
                    <a:pt x="20" y="203"/>
                  </a:lnTo>
                  <a:lnTo>
                    <a:pt x="2" y="203"/>
                  </a:lnTo>
                  <a:lnTo>
                    <a:pt x="19" y="207"/>
                  </a:lnTo>
                  <a:lnTo>
                    <a:pt x="0" y="212"/>
                  </a:lnTo>
                </a:path>
              </a:pathLst>
            </a:custGeom>
            <a:solidFill>
              <a:srgbClr val="FF9966"/>
            </a:solidFill>
            <a:ln w="6350">
              <a:solidFill>
                <a:schemeClr val="bg1"/>
              </a:solidFill>
              <a:round/>
              <a:headEnd/>
              <a:tailEnd/>
            </a:ln>
          </p:spPr>
          <p:txBody>
            <a:bodyPr lIns="0" tIns="0" rIns="0" bIns="0" anchor="ctr">
              <a:spAutoFit/>
            </a:bodyPr>
            <a:lstStyle/>
            <a:p>
              <a:pPr>
                <a:defRPr/>
              </a:pPr>
              <a:endParaRPr lang="en-GB" dirty="0"/>
            </a:p>
          </p:txBody>
        </p:sp>
        <p:sp>
          <p:nvSpPr>
            <p:cNvPr id="108" name="Freeform 107"/>
            <p:cNvSpPr>
              <a:spLocks/>
            </p:cNvSpPr>
            <p:nvPr/>
          </p:nvSpPr>
          <p:spPr bwMode="auto">
            <a:xfrm>
              <a:off x="5237114" y="3270669"/>
              <a:ext cx="214190" cy="169504"/>
            </a:xfrm>
            <a:custGeom>
              <a:avLst/>
              <a:gdLst>
                <a:gd name="T0" fmla="*/ 0 w 137"/>
                <a:gd name="T1" fmla="*/ 32364034 h 103"/>
                <a:gd name="T2" fmla="*/ 0 w 137"/>
                <a:gd name="T3" fmla="*/ 32364034 h 103"/>
                <a:gd name="T4" fmla="*/ 12298256 w 137"/>
                <a:gd name="T5" fmla="*/ 129457475 h 103"/>
                <a:gd name="T6" fmla="*/ 122981312 w 137"/>
                <a:gd name="T7" fmla="*/ 178003552 h 103"/>
                <a:gd name="T8" fmla="*/ 175249229 w 137"/>
                <a:gd name="T9" fmla="*/ 183398003 h 103"/>
                <a:gd name="T10" fmla="*/ 209069110 w 137"/>
                <a:gd name="T11" fmla="*/ 134851926 h 103"/>
                <a:gd name="T12" fmla="*/ 192159789 w 137"/>
                <a:gd name="T13" fmla="*/ 79113269 h 103"/>
                <a:gd name="T14" fmla="*/ 204458040 w 137"/>
                <a:gd name="T15" fmla="*/ 66526217 h 103"/>
                <a:gd name="T16" fmla="*/ 196770858 w 137"/>
                <a:gd name="T17" fmla="*/ 23374623 h 103"/>
                <a:gd name="T18" fmla="*/ 116832806 w 137"/>
                <a:gd name="T19" fmla="*/ 8990754 h 103"/>
                <a:gd name="T20" fmla="*/ 66102345 w 137"/>
                <a:gd name="T21" fmla="*/ 0 h 103"/>
                <a:gd name="T22" fmla="*/ 0 w 137"/>
                <a:gd name="T23" fmla="*/ 32364034 h 103"/>
                <a:gd name="T24" fmla="*/ 0 w 137"/>
                <a:gd name="T25" fmla="*/ 32364034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03"/>
                <a:gd name="T41" fmla="*/ 137 w 13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03">
                  <a:moveTo>
                    <a:pt x="0" y="18"/>
                  </a:moveTo>
                  <a:lnTo>
                    <a:pt x="0" y="18"/>
                  </a:lnTo>
                  <a:lnTo>
                    <a:pt x="8" y="72"/>
                  </a:lnTo>
                  <a:lnTo>
                    <a:pt x="80" y="99"/>
                  </a:lnTo>
                  <a:lnTo>
                    <a:pt x="114" y="102"/>
                  </a:lnTo>
                  <a:lnTo>
                    <a:pt x="136" y="75"/>
                  </a:lnTo>
                  <a:lnTo>
                    <a:pt x="125" y="44"/>
                  </a:lnTo>
                  <a:lnTo>
                    <a:pt x="133" y="37"/>
                  </a:lnTo>
                  <a:lnTo>
                    <a:pt x="128" y="13"/>
                  </a:lnTo>
                  <a:lnTo>
                    <a:pt x="76" y="5"/>
                  </a:lnTo>
                  <a:lnTo>
                    <a:pt x="43" y="0"/>
                  </a:lnTo>
                  <a:lnTo>
                    <a:pt x="0" y="1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09" name="Freeform 108"/>
            <p:cNvSpPr>
              <a:spLocks/>
            </p:cNvSpPr>
            <p:nvPr/>
          </p:nvSpPr>
          <p:spPr bwMode="auto">
            <a:xfrm>
              <a:off x="4738670" y="3631106"/>
              <a:ext cx="68061" cy="122742"/>
            </a:xfrm>
            <a:custGeom>
              <a:avLst/>
              <a:gdLst>
                <a:gd name="T0" fmla="*/ 0 w 44"/>
                <a:gd name="T1" fmla="*/ 82664452 h 77"/>
                <a:gd name="T2" fmla="*/ 0 w 44"/>
                <a:gd name="T3" fmla="*/ 82664452 h 77"/>
                <a:gd name="T4" fmla="*/ 10533713 w 44"/>
                <a:gd name="T5" fmla="*/ 0 h 77"/>
                <a:gd name="T6" fmla="*/ 64706208 w 44"/>
                <a:gd name="T7" fmla="*/ 5061646 h 77"/>
                <a:gd name="T8" fmla="*/ 40629686 w 44"/>
                <a:gd name="T9" fmla="*/ 59046043 h 77"/>
                <a:gd name="T10" fmla="*/ 40629686 w 44"/>
                <a:gd name="T11" fmla="*/ 124839645 h 77"/>
                <a:gd name="T12" fmla="*/ 9028545 w 44"/>
                <a:gd name="T13" fmla="*/ 128214075 h 77"/>
                <a:gd name="T14" fmla="*/ 13542818 w 44"/>
                <a:gd name="T15" fmla="*/ 87726116 h 77"/>
                <a:gd name="T16" fmla="*/ 0 w 44"/>
                <a:gd name="T17" fmla="*/ 82664452 h 77"/>
                <a:gd name="T18" fmla="*/ 0 w 44"/>
                <a:gd name="T19" fmla="*/ 8266445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7"/>
                <a:gd name="T32" fmla="*/ 44 w 4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7">
                  <a:moveTo>
                    <a:pt x="0" y="49"/>
                  </a:moveTo>
                  <a:lnTo>
                    <a:pt x="0" y="49"/>
                  </a:lnTo>
                  <a:lnTo>
                    <a:pt x="7" y="0"/>
                  </a:lnTo>
                  <a:lnTo>
                    <a:pt x="43" y="3"/>
                  </a:lnTo>
                  <a:lnTo>
                    <a:pt x="27" y="35"/>
                  </a:lnTo>
                  <a:lnTo>
                    <a:pt x="27" y="74"/>
                  </a:lnTo>
                  <a:lnTo>
                    <a:pt x="6" y="76"/>
                  </a:lnTo>
                  <a:lnTo>
                    <a:pt x="9" y="52"/>
                  </a:lnTo>
                  <a:lnTo>
                    <a:pt x="0" y="4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10" name="Freeform 109"/>
            <p:cNvSpPr>
              <a:spLocks/>
            </p:cNvSpPr>
            <p:nvPr/>
          </p:nvSpPr>
          <p:spPr bwMode="auto">
            <a:xfrm>
              <a:off x="5367230" y="3459654"/>
              <a:ext cx="204182" cy="122742"/>
            </a:xfrm>
            <a:custGeom>
              <a:avLst/>
              <a:gdLst>
                <a:gd name="T0" fmla="*/ 0 w 130"/>
                <a:gd name="T1" fmla="*/ 62420472 h 77"/>
                <a:gd name="T2" fmla="*/ 0 w 130"/>
                <a:gd name="T3" fmla="*/ 62420472 h 77"/>
                <a:gd name="T4" fmla="*/ 54300920 w 130"/>
                <a:gd name="T5" fmla="*/ 116404870 h 77"/>
                <a:gd name="T6" fmla="*/ 178417678 w 130"/>
                <a:gd name="T7" fmla="*/ 128214075 h 77"/>
                <a:gd name="T8" fmla="*/ 200138038 w 130"/>
                <a:gd name="T9" fmla="*/ 82664452 h 77"/>
                <a:gd name="T10" fmla="*/ 169109486 w 130"/>
                <a:gd name="T11" fmla="*/ 80977237 h 77"/>
                <a:gd name="T12" fmla="*/ 166006755 w 130"/>
                <a:gd name="T13" fmla="*/ 42175184 h 77"/>
                <a:gd name="T14" fmla="*/ 138079649 w 130"/>
                <a:gd name="T15" fmla="*/ 0 h 77"/>
                <a:gd name="T16" fmla="*/ 54300920 w 130"/>
                <a:gd name="T17" fmla="*/ 8434777 h 77"/>
                <a:gd name="T18" fmla="*/ 0 w 130"/>
                <a:gd name="T19" fmla="*/ 62420472 h 77"/>
                <a:gd name="T20" fmla="*/ 0 w 130"/>
                <a:gd name="T21" fmla="*/ 6242047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7"/>
                <a:gd name="T35" fmla="*/ 130 w 13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7">
                  <a:moveTo>
                    <a:pt x="0" y="37"/>
                  </a:moveTo>
                  <a:lnTo>
                    <a:pt x="0" y="37"/>
                  </a:lnTo>
                  <a:lnTo>
                    <a:pt x="35" y="69"/>
                  </a:lnTo>
                  <a:lnTo>
                    <a:pt x="115" y="76"/>
                  </a:lnTo>
                  <a:lnTo>
                    <a:pt x="129" y="49"/>
                  </a:lnTo>
                  <a:lnTo>
                    <a:pt x="109" y="48"/>
                  </a:lnTo>
                  <a:lnTo>
                    <a:pt x="107" y="25"/>
                  </a:lnTo>
                  <a:lnTo>
                    <a:pt x="89" y="0"/>
                  </a:lnTo>
                  <a:lnTo>
                    <a:pt x="35" y="5"/>
                  </a:lnTo>
                  <a:lnTo>
                    <a:pt x="0" y="37"/>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11" name="Freeform 110"/>
            <p:cNvSpPr>
              <a:spLocks/>
            </p:cNvSpPr>
            <p:nvPr/>
          </p:nvSpPr>
          <p:spPr bwMode="auto">
            <a:xfrm>
              <a:off x="4740673" y="3582398"/>
              <a:ext cx="264234" cy="194831"/>
            </a:xfrm>
            <a:custGeom>
              <a:avLst/>
              <a:gdLst>
                <a:gd name="T0" fmla="*/ 0 w 168"/>
                <a:gd name="T1" fmla="*/ 16931599 h 122"/>
                <a:gd name="T2" fmla="*/ 0 w 168"/>
                <a:gd name="T3" fmla="*/ 16931599 h 122"/>
                <a:gd name="T4" fmla="*/ 7779543 w 168"/>
                <a:gd name="T5" fmla="*/ 50796104 h 122"/>
                <a:gd name="T6" fmla="*/ 63788014 w 168"/>
                <a:gd name="T7" fmla="*/ 55876103 h 122"/>
                <a:gd name="T8" fmla="*/ 38895220 w 168"/>
                <a:gd name="T9" fmla="*/ 110058005 h 122"/>
                <a:gd name="T10" fmla="*/ 38895220 w 168"/>
                <a:gd name="T11" fmla="*/ 176092824 h 122"/>
                <a:gd name="T12" fmla="*/ 77790439 w 168"/>
                <a:gd name="T13" fmla="*/ 204877315 h 122"/>
                <a:gd name="T14" fmla="*/ 154025470 w 168"/>
                <a:gd name="T15" fmla="*/ 186251520 h 122"/>
                <a:gd name="T16" fmla="*/ 197588194 w 168"/>
                <a:gd name="T17" fmla="*/ 137149597 h 122"/>
                <a:gd name="T18" fmla="*/ 188253243 w 168"/>
                <a:gd name="T19" fmla="*/ 116830903 h 122"/>
                <a:gd name="T20" fmla="*/ 211590619 w 168"/>
                <a:gd name="T21" fmla="*/ 79580595 h 122"/>
                <a:gd name="T22" fmla="*/ 259820779 w 168"/>
                <a:gd name="T23" fmla="*/ 52489003 h 122"/>
                <a:gd name="T24" fmla="*/ 259820779 w 168"/>
                <a:gd name="T25" fmla="*/ 35557399 h 122"/>
                <a:gd name="T26" fmla="*/ 228703863 w 168"/>
                <a:gd name="T27" fmla="*/ 32170299 h 122"/>
                <a:gd name="T28" fmla="*/ 222480978 w 168"/>
                <a:gd name="T29" fmla="*/ 28784501 h 122"/>
                <a:gd name="T30" fmla="*/ 155580879 w 168"/>
                <a:gd name="T31" fmla="*/ 8465800 h 122"/>
                <a:gd name="T32" fmla="*/ 21780729 w 168"/>
                <a:gd name="T33" fmla="*/ 0 h 122"/>
                <a:gd name="T34" fmla="*/ 0 w 168"/>
                <a:gd name="T35" fmla="*/ 16931599 h 122"/>
                <a:gd name="T36" fmla="*/ 0 w 168"/>
                <a:gd name="T37" fmla="*/ 169315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122"/>
                <a:gd name="T59" fmla="*/ 168 w 168"/>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122">
                  <a:moveTo>
                    <a:pt x="0" y="10"/>
                  </a:moveTo>
                  <a:lnTo>
                    <a:pt x="0" y="10"/>
                  </a:lnTo>
                  <a:lnTo>
                    <a:pt x="5" y="30"/>
                  </a:lnTo>
                  <a:lnTo>
                    <a:pt x="41" y="33"/>
                  </a:lnTo>
                  <a:lnTo>
                    <a:pt x="25" y="65"/>
                  </a:lnTo>
                  <a:lnTo>
                    <a:pt x="25" y="104"/>
                  </a:lnTo>
                  <a:lnTo>
                    <a:pt x="50" y="121"/>
                  </a:lnTo>
                  <a:lnTo>
                    <a:pt x="99" y="110"/>
                  </a:lnTo>
                  <a:lnTo>
                    <a:pt x="127" y="81"/>
                  </a:lnTo>
                  <a:lnTo>
                    <a:pt x="121" y="69"/>
                  </a:lnTo>
                  <a:lnTo>
                    <a:pt x="136" y="47"/>
                  </a:lnTo>
                  <a:lnTo>
                    <a:pt x="167" y="31"/>
                  </a:lnTo>
                  <a:lnTo>
                    <a:pt x="167" y="21"/>
                  </a:lnTo>
                  <a:lnTo>
                    <a:pt x="147" y="19"/>
                  </a:lnTo>
                  <a:lnTo>
                    <a:pt x="143" y="17"/>
                  </a:lnTo>
                  <a:lnTo>
                    <a:pt x="100" y="5"/>
                  </a:lnTo>
                  <a:lnTo>
                    <a:pt x="14" y="0"/>
                  </a:lnTo>
                  <a:lnTo>
                    <a:pt x="0" y="1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12" name="Freeform 111"/>
            <p:cNvSpPr>
              <a:spLocks/>
            </p:cNvSpPr>
            <p:nvPr/>
          </p:nvSpPr>
          <p:spPr bwMode="auto">
            <a:xfrm>
              <a:off x="5175059" y="2789437"/>
              <a:ext cx="276245" cy="461748"/>
            </a:xfrm>
            <a:custGeom>
              <a:avLst/>
              <a:gdLst>
                <a:gd name="T0" fmla="*/ 0 w 176"/>
                <a:gd name="T1" fmla="*/ 367778835 h 289"/>
                <a:gd name="T2" fmla="*/ 0 w 176"/>
                <a:gd name="T3" fmla="*/ 367778835 h 289"/>
                <a:gd name="T4" fmla="*/ 10845458 w 176"/>
                <a:gd name="T5" fmla="*/ 423707939 h 289"/>
                <a:gd name="T6" fmla="*/ 34086076 w 176"/>
                <a:gd name="T7" fmla="*/ 449130614 h 289"/>
                <a:gd name="T8" fmla="*/ 32537615 w 176"/>
                <a:gd name="T9" fmla="*/ 488112135 h 289"/>
                <a:gd name="T10" fmla="*/ 99161316 w 176"/>
                <a:gd name="T11" fmla="*/ 462689460 h 289"/>
                <a:gd name="T12" fmla="*/ 116204349 w 176"/>
                <a:gd name="T13" fmla="*/ 384727719 h 289"/>
                <a:gd name="T14" fmla="*/ 102259483 w 176"/>
                <a:gd name="T15" fmla="*/ 383032700 h 289"/>
                <a:gd name="T16" fmla="*/ 151840122 w 176"/>
                <a:gd name="T17" fmla="*/ 359305044 h 289"/>
                <a:gd name="T18" fmla="*/ 105358896 w 176"/>
                <a:gd name="T19" fmla="*/ 352524970 h 289"/>
                <a:gd name="T20" fmla="*/ 140994668 w 176"/>
                <a:gd name="T21" fmla="*/ 359305044 h 289"/>
                <a:gd name="T22" fmla="*/ 159587408 w 176"/>
                <a:gd name="T23" fmla="*/ 338967344 h 289"/>
                <a:gd name="T24" fmla="*/ 131697676 w 176"/>
                <a:gd name="T25" fmla="*/ 313544669 h 289"/>
                <a:gd name="T26" fmla="*/ 103809190 w 176"/>
                <a:gd name="T27" fmla="*/ 330492251 h 289"/>
                <a:gd name="T28" fmla="*/ 127049803 w 176"/>
                <a:gd name="T29" fmla="*/ 315239687 h 289"/>
                <a:gd name="T30" fmla="*/ 127049803 w 176"/>
                <a:gd name="T31" fmla="*/ 245750435 h 289"/>
                <a:gd name="T32" fmla="*/ 218463833 w 176"/>
                <a:gd name="T33" fmla="*/ 177957503 h 289"/>
                <a:gd name="T34" fmla="*/ 212266253 w 176"/>
                <a:gd name="T35" fmla="*/ 164398616 h 289"/>
                <a:gd name="T36" fmla="*/ 227759580 w 176"/>
                <a:gd name="T37" fmla="*/ 130502150 h 289"/>
                <a:gd name="T38" fmla="*/ 271142639 w 176"/>
                <a:gd name="T39" fmla="*/ 120333341 h 289"/>
                <a:gd name="T40" fmla="*/ 260297185 w 176"/>
                <a:gd name="T41" fmla="*/ 40676550 h 289"/>
                <a:gd name="T42" fmla="*/ 198321387 w 176"/>
                <a:gd name="T43" fmla="*/ 0 h 289"/>
                <a:gd name="T44" fmla="*/ 189025640 w 176"/>
                <a:gd name="T45" fmla="*/ 0 h 289"/>
                <a:gd name="T46" fmla="*/ 187475934 w 176"/>
                <a:gd name="T47" fmla="*/ 25422685 h 289"/>
                <a:gd name="T48" fmla="*/ 148740710 w 176"/>
                <a:gd name="T49" fmla="*/ 22032648 h 289"/>
                <a:gd name="T50" fmla="*/ 140994668 w 176"/>
                <a:gd name="T51" fmla="*/ 40676550 h 289"/>
                <a:gd name="T52" fmla="*/ 114654643 w 176"/>
                <a:gd name="T53" fmla="*/ 47455333 h 289"/>
                <a:gd name="T54" fmla="*/ 106907357 w 176"/>
                <a:gd name="T55" fmla="*/ 77961762 h 289"/>
                <a:gd name="T56" fmla="*/ 71271565 w 176"/>
                <a:gd name="T57" fmla="*/ 116943304 h 289"/>
                <a:gd name="T58" fmla="*/ 52678825 w 176"/>
                <a:gd name="T59" fmla="*/ 169483672 h 289"/>
                <a:gd name="T60" fmla="*/ 60426111 w 176"/>
                <a:gd name="T61" fmla="*/ 189821332 h 289"/>
                <a:gd name="T62" fmla="*/ 21690917 w 176"/>
                <a:gd name="T63" fmla="*/ 206770215 h 289"/>
                <a:gd name="T64" fmla="*/ 20142450 w 176"/>
                <a:gd name="T65" fmla="*/ 274563147 h 289"/>
                <a:gd name="T66" fmla="*/ 30987909 w 176"/>
                <a:gd name="T67" fmla="*/ 289817012 h 289"/>
                <a:gd name="T68" fmla="*/ 20142450 w 176"/>
                <a:gd name="T69" fmla="*/ 301680841 h 289"/>
                <a:gd name="T70" fmla="*/ 24790329 w 176"/>
                <a:gd name="T71" fmla="*/ 332187269 h 289"/>
                <a:gd name="T72" fmla="*/ 0 w 176"/>
                <a:gd name="T73" fmla="*/ 367778835 h 289"/>
                <a:gd name="T74" fmla="*/ 0 w 176"/>
                <a:gd name="T75" fmla="*/ 367778835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89"/>
                <a:gd name="T116" fmla="*/ 176 w 176"/>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89">
                  <a:moveTo>
                    <a:pt x="0" y="217"/>
                  </a:moveTo>
                  <a:lnTo>
                    <a:pt x="0" y="217"/>
                  </a:lnTo>
                  <a:lnTo>
                    <a:pt x="7" y="250"/>
                  </a:lnTo>
                  <a:lnTo>
                    <a:pt x="22" y="265"/>
                  </a:lnTo>
                  <a:lnTo>
                    <a:pt x="21" y="288"/>
                  </a:lnTo>
                  <a:lnTo>
                    <a:pt x="64" y="273"/>
                  </a:lnTo>
                  <a:lnTo>
                    <a:pt x="75" y="227"/>
                  </a:lnTo>
                  <a:lnTo>
                    <a:pt x="66" y="226"/>
                  </a:lnTo>
                  <a:lnTo>
                    <a:pt x="98" y="212"/>
                  </a:lnTo>
                  <a:lnTo>
                    <a:pt x="68" y="208"/>
                  </a:lnTo>
                  <a:lnTo>
                    <a:pt x="91" y="212"/>
                  </a:lnTo>
                  <a:lnTo>
                    <a:pt x="103" y="200"/>
                  </a:lnTo>
                  <a:lnTo>
                    <a:pt x="85" y="185"/>
                  </a:lnTo>
                  <a:lnTo>
                    <a:pt x="67" y="195"/>
                  </a:lnTo>
                  <a:lnTo>
                    <a:pt x="82" y="186"/>
                  </a:lnTo>
                  <a:lnTo>
                    <a:pt x="82" y="145"/>
                  </a:lnTo>
                  <a:lnTo>
                    <a:pt x="141" y="105"/>
                  </a:lnTo>
                  <a:lnTo>
                    <a:pt x="137" y="97"/>
                  </a:lnTo>
                  <a:lnTo>
                    <a:pt x="147" y="77"/>
                  </a:lnTo>
                  <a:lnTo>
                    <a:pt x="175" y="71"/>
                  </a:lnTo>
                  <a:lnTo>
                    <a:pt x="168" y="24"/>
                  </a:lnTo>
                  <a:lnTo>
                    <a:pt x="128" y="0"/>
                  </a:lnTo>
                  <a:lnTo>
                    <a:pt x="122" y="0"/>
                  </a:lnTo>
                  <a:lnTo>
                    <a:pt x="121" y="15"/>
                  </a:lnTo>
                  <a:lnTo>
                    <a:pt x="96" y="13"/>
                  </a:lnTo>
                  <a:lnTo>
                    <a:pt x="91" y="24"/>
                  </a:lnTo>
                  <a:lnTo>
                    <a:pt x="74" y="28"/>
                  </a:lnTo>
                  <a:lnTo>
                    <a:pt x="69" y="46"/>
                  </a:lnTo>
                  <a:lnTo>
                    <a:pt x="46" y="69"/>
                  </a:lnTo>
                  <a:lnTo>
                    <a:pt x="34" y="100"/>
                  </a:lnTo>
                  <a:lnTo>
                    <a:pt x="39" y="112"/>
                  </a:lnTo>
                  <a:lnTo>
                    <a:pt x="14" y="122"/>
                  </a:lnTo>
                  <a:lnTo>
                    <a:pt x="13" y="162"/>
                  </a:lnTo>
                  <a:lnTo>
                    <a:pt x="20" y="171"/>
                  </a:lnTo>
                  <a:lnTo>
                    <a:pt x="13" y="178"/>
                  </a:lnTo>
                  <a:lnTo>
                    <a:pt x="16" y="196"/>
                  </a:lnTo>
                  <a:lnTo>
                    <a:pt x="0" y="217"/>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113" name="Freeform 112"/>
            <p:cNvSpPr>
              <a:spLocks/>
            </p:cNvSpPr>
            <p:nvPr/>
          </p:nvSpPr>
          <p:spPr bwMode="auto">
            <a:xfrm>
              <a:off x="5064961" y="3475241"/>
              <a:ext cx="96085" cy="50657"/>
            </a:xfrm>
            <a:custGeom>
              <a:avLst/>
              <a:gdLst>
                <a:gd name="T0" fmla="*/ 0 w 61"/>
                <a:gd name="T1" fmla="*/ 35455227 h 31"/>
                <a:gd name="T2" fmla="*/ 0 w 61"/>
                <a:gd name="T3" fmla="*/ 35455227 h 31"/>
                <a:gd name="T4" fmla="*/ 21846919 w 61"/>
                <a:gd name="T5" fmla="*/ 53183511 h 31"/>
                <a:gd name="T6" fmla="*/ 51494967 w 61"/>
                <a:gd name="T7" fmla="*/ 37227388 h 31"/>
                <a:gd name="T8" fmla="*/ 63978023 w 61"/>
                <a:gd name="T9" fmla="*/ 51410018 h 31"/>
                <a:gd name="T10" fmla="*/ 93627330 w 61"/>
                <a:gd name="T11" fmla="*/ 24818262 h 31"/>
                <a:gd name="T12" fmla="*/ 76462328 w 61"/>
                <a:gd name="T13" fmla="*/ 21272602 h 31"/>
                <a:gd name="T14" fmla="*/ 74902102 w 61"/>
                <a:gd name="T15" fmla="*/ 8863474 h 31"/>
                <a:gd name="T16" fmla="*/ 73340627 w 61"/>
                <a:gd name="T17" fmla="*/ 5317818 h 31"/>
                <a:gd name="T18" fmla="*/ 31209523 w 61"/>
                <a:gd name="T19" fmla="*/ 0 h 31"/>
                <a:gd name="T20" fmla="*/ 0 w 61"/>
                <a:gd name="T21" fmla="*/ 35455227 h 31"/>
                <a:gd name="T22" fmla="*/ 0 w 61"/>
                <a:gd name="T23" fmla="*/ 3545522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1"/>
                <a:gd name="T38" fmla="*/ 61 w 6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1">
                  <a:moveTo>
                    <a:pt x="0" y="20"/>
                  </a:moveTo>
                  <a:lnTo>
                    <a:pt x="0" y="20"/>
                  </a:lnTo>
                  <a:lnTo>
                    <a:pt x="14" y="30"/>
                  </a:lnTo>
                  <a:lnTo>
                    <a:pt x="33" y="21"/>
                  </a:lnTo>
                  <a:lnTo>
                    <a:pt x="41" y="29"/>
                  </a:lnTo>
                  <a:lnTo>
                    <a:pt x="60" y="14"/>
                  </a:lnTo>
                  <a:lnTo>
                    <a:pt x="49" y="12"/>
                  </a:lnTo>
                  <a:lnTo>
                    <a:pt x="48" y="5"/>
                  </a:lnTo>
                  <a:lnTo>
                    <a:pt x="47" y="3"/>
                  </a:lnTo>
                  <a:lnTo>
                    <a:pt x="20" y="0"/>
                  </a:lnTo>
                  <a:lnTo>
                    <a:pt x="0" y="20"/>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14" name="Freeform 113"/>
            <p:cNvSpPr>
              <a:spLocks/>
            </p:cNvSpPr>
            <p:nvPr/>
          </p:nvSpPr>
          <p:spPr bwMode="auto">
            <a:xfrm>
              <a:off x="5495344" y="3631106"/>
              <a:ext cx="60054" cy="46759"/>
            </a:xfrm>
            <a:custGeom>
              <a:avLst/>
              <a:gdLst>
                <a:gd name="T0" fmla="*/ 0 w 39"/>
                <a:gd name="T1" fmla="*/ 30645102 h 30"/>
                <a:gd name="T2" fmla="*/ 0 w 39"/>
                <a:gd name="T3" fmla="*/ 30645102 h 30"/>
                <a:gd name="T4" fmla="*/ 7456365 w 39"/>
                <a:gd name="T5" fmla="*/ 1612900 h 30"/>
                <a:gd name="T6" fmla="*/ 38771629 w 39"/>
                <a:gd name="T7" fmla="*/ 0 h 30"/>
                <a:gd name="T8" fmla="*/ 56666420 w 39"/>
                <a:gd name="T9" fmla="*/ 22580604 h 30"/>
                <a:gd name="T10" fmla="*/ 31315267 w 39"/>
                <a:gd name="T11" fmla="*/ 22580604 h 30"/>
                <a:gd name="T12" fmla="*/ 2982058 w 39"/>
                <a:gd name="T13" fmla="*/ 46774108 h 30"/>
                <a:gd name="T14" fmla="*/ 14912730 w 39"/>
                <a:gd name="T15" fmla="*/ 32258002 h 30"/>
                <a:gd name="T16" fmla="*/ 0 w 39"/>
                <a:gd name="T17" fmla="*/ 30645102 h 30"/>
                <a:gd name="T18" fmla="*/ 0 w 39"/>
                <a:gd name="T19" fmla="*/ 3064510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0"/>
                <a:gd name="T32" fmla="*/ 39 w 3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0">
                  <a:moveTo>
                    <a:pt x="0" y="19"/>
                  </a:moveTo>
                  <a:lnTo>
                    <a:pt x="0" y="19"/>
                  </a:lnTo>
                  <a:lnTo>
                    <a:pt x="5" y="1"/>
                  </a:lnTo>
                  <a:lnTo>
                    <a:pt x="26" y="0"/>
                  </a:lnTo>
                  <a:lnTo>
                    <a:pt x="38" y="14"/>
                  </a:lnTo>
                  <a:lnTo>
                    <a:pt x="21" y="14"/>
                  </a:lnTo>
                  <a:lnTo>
                    <a:pt x="2" y="29"/>
                  </a:lnTo>
                  <a:lnTo>
                    <a:pt x="10" y="20"/>
                  </a:lnTo>
                  <a:lnTo>
                    <a:pt x="0" y="1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115" name="Group 194"/>
            <p:cNvGrpSpPr>
              <a:grpSpLocks/>
            </p:cNvGrpSpPr>
            <p:nvPr/>
          </p:nvGrpSpPr>
          <p:grpSpPr bwMode="auto">
            <a:xfrm>
              <a:off x="4718698" y="3153710"/>
              <a:ext cx="256231" cy="257173"/>
              <a:chOff x="2942" y="2530"/>
              <a:chExt cx="163" cy="161"/>
            </a:xfrm>
            <a:solidFill>
              <a:schemeClr val="bg1">
                <a:lumMod val="65000"/>
              </a:schemeClr>
            </a:solidFill>
          </p:grpSpPr>
          <p:sp>
            <p:nvSpPr>
              <p:cNvPr id="193" name="Freeform 192"/>
              <p:cNvSpPr>
                <a:spLocks/>
              </p:cNvSpPr>
              <p:nvPr/>
            </p:nvSpPr>
            <p:spPr bwMode="auto">
              <a:xfrm>
                <a:off x="2942" y="2596"/>
                <a:ext cx="57" cy="66"/>
              </a:xfrm>
              <a:custGeom>
                <a:avLst/>
                <a:gdLst>
                  <a:gd name="T0" fmla="*/ 0 w 57"/>
                  <a:gd name="T1" fmla="*/ 54 h 66"/>
                  <a:gd name="T2" fmla="*/ 0 w 57"/>
                  <a:gd name="T3" fmla="*/ 54 h 66"/>
                  <a:gd name="T4" fmla="*/ 7 w 57"/>
                  <a:gd name="T5" fmla="*/ 60 h 66"/>
                  <a:gd name="T6" fmla="*/ 2 w 57"/>
                  <a:gd name="T7" fmla="*/ 65 h 66"/>
                  <a:gd name="T8" fmla="*/ 52 w 57"/>
                  <a:gd name="T9" fmla="*/ 55 h 66"/>
                  <a:gd name="T10" fmla="*/ 56 w 57"/>
                  <a:gd name="T11" fmla="*/ 21 h 66"/>
                  <a:gd name="T12" fmla="*/ 49 w 57"/>
                  <a:gd name="T13" fmla="*/ 13 h 66"/>
                  <a:gd name="T14" fmla="*/ 34 w 57"/>
                  <a:gd name="T15" fmla="*/ 17 h 66"/>
                  <a:gd name="T16" fmla="*/ 29 w 57"/>
                  <a:gd name="T17" fmla="*/ 12 h 66"/>
                  <a:gd name="T18" fmla="*/ 36 w 57"/>
                  <a:gd name="T19" fmla="*/ 4 h 66"/>
                  <a:gd name="T20" fmla="*/ 29 w 57"/>
                  <a:gd name="T21" fmla="*/ 0 h 66"/>
                  <a:gd name="T22" fmla="*/ 23 w 57"/>
                  <a:gd name="T23" fmla="*/ 17 h 66"/>
                  <a:gd name="T24" fmla="*/ 2 w 57"/>
                  <a:gd name="T25" fmla="*/ 21 h 66"/>
                  <a:gd name="T26" fmla="*/ 9 w 57"/>
                  <a:gd name="T27" fmla="*/ 25 h 66"/>
                  <a:gd name="T28" fmla="*/ 5 w 57"/>
                  <a:gd name="T29" fmla="*/ 34 h 66"/>
                  <a:gd name="T30" fmla="*/ 18 w 57"/>
                  <a:gd name="T31" fmla="*/ 36 h 66"/>
                  <a:gd name="T32" fmla="*/ 6 w 57"/>
                  <a:gd name="T33" fmla="*/ 49 h 66"/>
                  <a:gd name="T34" fmla="*/ 20 w 57"/>
                  <a:gd name="T35" fmla="*/ 46 h 66"/>
                  <a:gd name="T36" fmla="*/ 0 w 57"/>
                  <a:gd name="T37" fmla="*/ 54 h 66"/>
                  <a:gd name="T38" fmla="*/ 0 w 57"/>
                  <a:gd name="T39" fmla="*/ 54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6"/>
                  <a:gd name="T62" fmla="*/ 57 w 5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6">
                    <a:moveTo>
                      <a:pt x="0" y="54"/>
                    </a:moveTo>
                    <a:lnTo>
                      <a:pt x="0" y="54"/>
                    </a:lnTo>
                    <a:lnTo>
                      <a:pt x="7" y="60"/>
                    </a:lnTo>
                    <a:lnTo>
                      <a:pt x="2" y="65"/>
                    </a:lnTo>
                    <a:lnTo>
                      <a:pt x="52" y="55"/>
                    </a:lnTo>
                    <a:lnTo>
                      <a:pt x="56" y="21"/>
                    </a:lnTo>
                    <a:lnTo>
                      <a:pt x="49" y="13"/>
                    </a:lnTo>
                    <a:lnTo>
                      <a:pt x="34" y="17"/>
                    </a:lnTo>
                    <a:lnTo>
                      <a:pt x="29" y="12"/>
                    </a:lnTo>
                    <a:lnTo>
                      <a:pt x="36" y="4"/>
                    </a:lnTo>
                    <a:lnTo>
                      <a:pt x="29" y="0"/>
                    </a:lnTo>
                    <a:lnTo>
                      <a:pt x="23" y="17"/>
                    </a:lnTo>
                    <a:lnTo>
                      <a:pt x="2" y="21"/>
                    </a:lnTo>
                    <a:lnTo>
                      <a:pt x="9" y="25"/>
                    </a:lnTo>
                    <a:lnTo>
                      <a:pt x="5" y="34"/>
                    </a:lnTo>
                    <a:lnTo>
                      <a:pt x="18" y="36"/>
                    </a:lnTo>
                    <a:lnTo>
                      <a:pt x="6" y="49"/>
                    </a:lnTo>
                    <a:lnTo>
                      <a:pt x="20" y="46"/>
                    </a:lnTo>
                    <a:lnTo>
                      <a:pt x="0" y="5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94" name="Freeform 193"/>
              <p:cNvSpPr>
                <a:spLocks/>
              </p:cNvSpPr>
              <p:nvPr/>
            </p:nvSpPr>
            <p:spPr bwMode="auto">
              <a:xfrm>
                <a:off x="2971" y="2592"/>
                <a:ext cx="36" cy="26"/>
              </a:xfrm>
              <a:custGeom>
                <a:avLst/>
                <a:gdLst>
                  <a:gd name="T0" fmla="*/ 0 w 36"/>
                  <a:gd name="T1" fmla="*/ 16 h 26"/>
                  <a:gd name="T2" fmla="*/ 0 w 36"/>
                  <a:gd name="T3" fmla="*/ 16 h 26"/>
                  <a:gd name="T4" fmla="*/ 5 w 36"/>
                  <a:gd name="T5" fmla="*/ 21 h 26"/>
                  <a:gd name="T6" fmla="*/ 20 w 36"/>
                  <a:gd name="T7" fmla="*/ 17 h 26"/>
                  <a:gd name="T8" fmla="*/ 27 w 36"/>
                  <a:gd name="T9" fmla="*/ 25 h 26"/>
                  <a:gd name="T10" fmla="*/ 35 w 36"/>
                  <a:gd name="T11" fmla="*/ 16 h 26"/>
                  <a:gd name="T12" fmla="*/ 27 w 36"/>
                  <a:gd name="T13" fmla="*/ 4 h 26"/>
                  <a:gd name="T14" fmla="*/ 11 w 36"/>
                  <a:gd name="T15" fmla="*/ 0 h 26"/>
                  <a:gd name="T16" fmla="*/ 7 w 36"/>
                  <a:gd name="T17" fmla="*/ 8 h 26"/>
                  <a:gd name="T18" fmla="*/ 0 w 36"/>
                  <a:gd name="T19" fmla="*/ 16 h 26"/>
                  <a:gd name="T20" fmla="*/ 0 w 36"/>
                  <a:gd name="T21" fmla="*/ 1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16"/>
                    </a:moveTo>
                    <a:lnTo>
                      <a:pt x="0" y="16"/>
                    </a:lnTo>
                    <a:lnTo>
                      <a:pt x="5" y="21"/>
                    </a:lnTo>
                    <a:lnTo>
                      <a:pt x="20" y="17"/>
                    </a:lnTo>
                    <a:lnTo>
                      <a:pt x="27" y="25"/>
                    </a:lnTo>
                    <a:lnTo>
                      <a:pt x="35" y="16"/>
                    </a:lnTo>
                    <a:lnTo>
                      <a:pt x="27" y="4"/>
                    </a:lnTo>
                    <a:lnTo>
                      <a:pt x="11" y="0"/>
                    </a:lnTo>
                    <a:lnTo>
                      <a:pt x="7" y="8"/>
                    </a:lnTo>
                    <a:lnTo>
                      <a:pt x="0" y="16"/>
                    </a:lnTo>
                  </a:path>
                </a:pathLst>
              </a:custGeom>
              <a:solidFill>
                <a:srgbClr val="C00000"/>
              </a:solidFill>
              <a:ln w="6350">
                <a:solidFill>
                  <a:schemeClr val="bg1"/>
                </a:solidFill>
                <a:round/>
                <a:headEnd/>
                <a:tailEnd/>
              </a:ln>
            </p:spPr>
            <p:txBody>
              <a:bodyPr lIns="0" tIns="0" rIns="0" bIns="0" anchor="ctr">
                <a:spAutoFit/>
              </a:bodyPr>
              <a:lstStyle/>
              <a:p>
                <a:pPr>
                  <a:defRPr/>
                </a:pPr>
                <a:endParaRPr lang="en-GB" dirty="0"/>
              </a:p>
            </p:txBody>
          </p:sp>
          <p:sp>
            <p:nvSpPr>
              <p:cNvPr id="195" name="Freeform 194"/>
              <p:cNvSpPr>
                <a:spLocks/>
              </p:cNvSpPr>
              <p:nvPr/>
            </p:nvSpPr>
            <p:spPr bwMode="auto">
              <a:xfrm>
                <a:off x="2987" y="2535"/>
                <a:ext cx="10" cy="13"/>
              </a:xfrm>
              <a:custGeom>
                <a:avLst/>
                <a:gdLst>
                  <a:gd name="T0" fmla="*/ 0 w 10"/>
                  <a:gd name="T1" fmla="*/ 12 h 13"/>
                  <a:gd name="T2" fmla="*/ 0 w 10"/>
                  <a:gd name="T3" fmla="*/ 12 h 13"/>
                  <a:gd name="T4" fmla="*/ 0 w 10"/>
                  <a:gd name="T5" fmla="*/ 3 h 13"/>
                  <a:gd name="T6" fmla="*/ 9 w 10"/>
                  <a:gd name="T7" fmla="*/ 0 h 13"/>
                  <a:gd name="T8" fmla="*/ 0 w 10"/>
                  <a:gd name="T9" fmla="*/ 12 h 13"/>
                  <a:gd name="T10" fmla="*/ 0 w 10"/>
                  <a:gd name="T11" fmla="*/ 12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0" y="12"/>
                    </a:lnTo>
                    <a:lnTo>
                      <a:pt x="0" y="3"/>
                    </a:lnTo>
                    <a:lnTo>
                      <a:pt x="9"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96" name="Freeform 195"/>
              <p:cNvSpPr>
                <a:spLocks/>
              </p:cNvSpPr>
              <p:nvPr/>
            </p:nvSpPr>
            <p:spPr bwMode="auto">
              <a:xfrm>
                <a:off x="2991" y="2547"/>
                <a:ext cx="9" cy="8"/>
              </a:xfrm>
              <a:custGeom>
                <a:avLst/>
                <a:gdLst>
                  <a:gd name="T0" fmla="*/ 0 w 9"/>
                  <a:gd name="T1" fmla="*/ 6 h 8"/>
                  <a:gd name="T2" fmla="*/ 0 w 9"/>
                  <a:gd name="T3" fmla="*/ 6 h 8"/>
                  <a:gd name="T4" fmla="*/ 4 w 9"/>
                  <a:gd name="T5" fmla="*/ 0 h 8"/>
                  <a:gd name="T6" fmla="*/ 8 w 9"/>
                  <a:gd name="T7" fmla="*/ 7 h 8"/>
                  <a:gd name="T8" fmla="*/ 0 w 9"/>
                  <a:gd name="T9" fmla="*/ 6 h 8"/>
                  <a:gd name="T10" fmla="*/ 0 w 9"/>
                  <a:gd name="T11" fmla="*/ 6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6"/>
                    </a:moveTo>
                    <a:lnTo>
                      <a:pt x="0" y="6"/>
                    </a:lnTo>
                    <a:lnTo>
                      <a:pt x="4" y="0"/>
                    </a:lnTo>
                    <a:lnTo>
                      <a:pt x="8" y="7"/>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97" name="Freeform 196"/>
              <p:cNvSpPr>
                <a:spLocks/>
              </p:cNvSpPr>
              <p:nvPr/>
            </p:nvSpPr>
            <p:spPr bwMode="auto">
              <a:xfrm>
                <a:off x="2999" y="2530"/>
                <a:ext cx="106" cy="161"/>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61">
                    <a:moveTo>
                      <a:pt x="0" y="37"/>
                    </a:moveTo>
                    <a:lnTo>
                      <a:pt x="0" y="37"/>
                    </a:lnTo>
                    <a:lnTo>
                      <a:pt x="4" y="16"/>
                    </a:lnTo>
                    <a:lnTo>
                      <a:pt x="16" y="0"/>
                    </a:lnTo>
                    <a:lnTo>
                      <a:pt x="40" y="0"/>
                    </a:lnTo>
                    <a:lnTo>
                      <a:pt x="26" y="19"/>
                    </a:lnTo>
                    <a:lnTo>
                      <a:pt x="58" y="23"/>
                    </a:lnTo>
                    <a:lnTo>
                      <a:pt x="38" y="49"/>
                    </a:lnTo>
                    <a:lnTo>
                      <a:pt x="62" y="58"/>
                    </a:lnTo>
                    <a:lnTo>
                      <a:pt x="85" y="91"/>
                    </a:lnTo>
                    <a:lnTo>
                      <a:pt x="78" y="93"/>
                    </a:lnTo>
                    <a:lnTo>
                      <a:pt x="88" y="101"/>
                    </a:lnTo>
                    <a:lnTo>
                      <a:pt x="82" y="110"/>
                    </a:lnTo>
                    <a:lnTo>
                      <a:pt x="105" y="111"/>
                    </a:lnTo>
                    <a:lnTo>
                      <a:pt x="91" y="133"/>
                    </a:lnTo>
                    <a:lnTo>
                      <a:pt x="101" y="139"/>
                    </a:lnTo>
                    <a:lnTo>
                      <a:pt x="6" y="160"/>
                    </a:lnTo>
                    <a:lnTo>
                      <a:pt x="48" y="130"/>
                    </a:lnTo>
                    <a:lnTo>
                      <a:pt x="36" y="135"/>
                    </a:lnTo>
                    <a:lnTo>
                      <a:pt x="12" y="126"/>
                    </a:lnTo>
                    <a:lnTo>
                      <a:pt x="30" y="115"/>
                    </a:lnTo>
                    <a:lnTo>
                      <a:pt x="19" y="110"/>
                    </a:lnTo>
                    <a:lnTo>
                      <a:pt x="43" y="98"/>
                    </a:lnTo>
                    <a:lnTo>
                      <a:pt x="45" y="83"/>
                    </a:lnTo>
                    <a:lnTo>
                      <a:pt x="33" y="79"/>
                    </a:lnTo>
                    <a:lnTo>
                      <a:pt x="40" y="70"/>
                    </a:lnTo>
                    <a:lnTo>
                      <a:pt x="15" y="74"/>
                    </a:lnTo>
                    <a:lnTo>
                      <a:pt x="16" y="51"/>
                    </a:lnTo>
                    <a:lnTo>
                      <a:pt x="4" y="62"/>
                    </a:lnTo>
                    <a:lnTo>
                      <a:pt x="11" y="38"/>
                    </a:lnTo>
                    <a:lnTo>
                      <a:pt x="0" y="37"/>
                    </a:lnTo>
                  </a:path>
                </a:pathLst>
              </a:custGeom>
              <a:solidFill>
                <a:srgbClr val="FF9966"/>
              </a:solidFill>
              <a:ln w="6350">
                <a:solidFill>
                  <a:schemeClr val="bg1"/>
                </a:solidFill>
                <a:round/>
                <a:headEnd/>
                <a:tailEnd/>
              </a:ln>
            </p:spPr>
            <p:txBody>
              <a:bodyPr lIns="0" tIns="0" rIns="0" bIns="0" anchor="ctr">
                <a:spAutoFit/>
              </a:bodyPr>
              <a:lstStyle/>
              <a:p>
                <a:pPr>
                  <a:defRPr/>
                </a:pPr>
                <a:endParaRPr lang="en-GB" dirty="0"/>
              </a:p>
            </p:txBody>
          </p:sp>
        </p:grpSp>
        <p:sp>
          <p:nvSpPr>
            <p:cNvPr id="116" name="Freeform 115"/>
            <p:cNvSpPr>
              <a:spLocks/>
            </p:cNvSpPr>
            <p:nvPr/>
          </p:nvSpPr>
          <p:spPr bwMode="auto">
            <a:xfrm>
              <a:off x="5435290" y="3239495"/>
              <a:ext cx="172153" cy="142226"/>
            </a:xfrm>
            <a:custGeom>
              <a:avLst/>
              <a:gdLst>
                <a:gd name="T0" fmla="*/ 54908105 w 109"/>
                <a:gd name="T1" fmla="*/ 8289855 h 90"/>
                <a:gd name="T2" fmla="*/ 64320812 w 109"/>
                <a:gd name="T3" fmla="*/ 4974170 h 90"/>
                <a:gd name="T4" fmla="*/ 76872341 w 109"/>
                <a:gd name="T5" fmla="*/ 0 h 90"/>
                <a:gd name="T6" fmla="*/ 105110482 w 109"/>
                <a:gd name="T7" fmla="*/ 21553883 h 90"/>
                <a:gd name="T8" fmla="*/ 130211035 w 109"/>
                <a:gd name="T9" fmla="*/ 24870854 h 90"/>
                <a:gd name="T10" fmla="*/ 141193153 w 109"/>
                <a:gd name="T11" fmla="*/ 41450558 h 90"/>
                <a:gd name="T12" fmla="*/ 150605860 w 109"/>
                <a:gd name="T13" fmla="*/ 64662927 h 90"/>
                <a:gd name="T14" fmla="*/ 153743429 w 109"/>
                <a:gd name="T15" fmla="*/ 72952779 h 90"/>
                <a:gd name="T16" fmla="*/ 163156136 w 109"/>
                <a:gd name="T17" fmla="*/ 81243919 h 90"/>
                <a:gd name="T18" fmla="*/ 169431313 w 109"/>
                <a:gd name="T19" fmla="*/ 87875306 h 90"/>
                <a:gd name="T20" fmla="*/ 169431313 w 109"/>
                <a:gd name="T21" fmla="*/ 96165158 h 90"/>
                <a:gd name="T22" fmla="*/ 158450409 w 109"/>
                <a:gd name="T23" fmla="*/ 96165158 h 90"/>
                <a:gd name="T24" fmla="*/ 142762563 w 109"/>
                <a:gd name="T25" fmla="*/ 96165158 h 90"/>
                <a:gd name="T26" fmla="*/ 150605860 w 109"/>
                <a:gd name="T27" fmla="*/ 104456297 h 90"/>
                <a:gd name="T28" fmla="*/ 155312840 w 109"/>
                <a:gd name="T29" fmla="*/ 111087664 h 90"/>
                <a:gd name="T30" fmla="*/ 158450409 w 109"/>
                <a:gd name="T31" fmla="*/ 122694487 h 90"/>
                <a:gd name="T32" fmla="*/ 150605860 w 109"/>
                <a:gd name="T33" fmla="*/ 127668656 h 90"/>
                <a:gd name="T34" fmla="*/ 138055584 w 109"/>
                <a:gd name="T35" fmla="*/ 127668656 h 90"/>
                <a:gd name="T36" fmla="*/ 134918014 w 109"/>
                <a:gd name="T37" fmla="*/ 127668656 h 90"/>
                <a:gd name="T38" fmla="*/ 130211035 w 109"/>
                <a:gd name="T39" fmla="*/ 134300023 h 90"/>
                <a:gd name="T40" fmla="*/ 130211035 w 109"/>
                <a:gd name="T41" fmla="*/ 144248360 h 90"/>
                <a:gd name="T42" fmla="*/ 120798327 w 109"/>
                <a:gd name="T43" fmla="*/ 147564044 h 90"/>
                <a:gd name="T44" fmla="*/ 111385620 w 109"/>
                <a:gd name="T45" fmla="*/ 142589875 h 90"/>
                <a:gd name="T46" fmla="*/ 98835344 w 109"/>
                <a:gd name="T47" fmla="*/ 139274191 h 90"/>
                <a:gd name="T48" fmla="*/ 86285068 w 109"/>
                <a:gd name="T49" fmla="*/ 134300023 h 90"/>
                <a:gd name="T50" fmla="*/ 75302930 w 109"/>
                <a:gd name="T51" fmla="*/ 135958508 h 90"/>
                <a:gd name="T52" fmla="*/ 39220249 w 109"/>
                <a:gd name="T53" fmla="*/ 122694487 h 90"/>
                <a:gd name="T54" fmla="*/ 25100562 w 109"/>
                <a:gd name="T55" fmla="*/ 126010170 h 90"/>
                <a:gd name="T56" fmla="*/ 14119692 w 109"/>
                <a:gd name="T57" fmla="*/ 122694487 h 90"/>
                <a:gd name="T58" fmla="*/ 7844551 w 109"/>
                <a:gd name="T59" fmla="*/ 134300023 h 90"/>
                <a:gd name="T60" fmla="*/ 0 w 109"/>
                <a:gd name="T61" fmla="*/ 109430466 h 90"/>
                <a:gd name="T62" fmla="*/ 9412710 w 109"/>
                <a:gd name="T63" fmla="*/ 96165158 h 90"/>
                <a:gd name="T64" fmla="*/ 7844551 w 109"/>
                <a:gd name="T65" fmla="*/ 66321412 h 90"/>
                <a:gd name="T66" fmla="*/ 23532404 w 109"/>
                <a:gd name="T67" fmla="*/ 24870854 h 90"/>
                <a:gd name="T68" fmla="*/ 37652091 w 109"/>
                <a:gd name="T69" fmla="*/ 19896680 h 90"/>
                <a:gd name="T70" fmla="*/ 45495397 w 109"/>
                <a:gd name="T71" fmla="*/ 8289855 h 90"/>
                <a:gd name="T72" fmla="*/ 54908105 w 109"/>
                <a:gd name="T73" fmla="*/ 8289855 h 90"/>
                <a:gd name="T74" fmla="*/ 54908105 w 109"/>
                <a:gd name="T75" fmla="*/ 828985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90"/>
                <a:gd name="T116" fmla="*/ 109 w 109"/>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90">
                  <a:moveTo>
                    <a:pt x="35" y="5"/>
                  </a:moveTo>
                  <a:lnTo>
                    <a:pt x="41" y="3"/>
                  </a:lnTo>
                  <a:lnTo>
                    <a:pt x="49" y="0"/>
                  </a:lnTo>
                  <a:lnTo>
                    <a:pt x="67" y="13"/>
                  </a:lnTo>
                  <a:lnTo>
                    <a:pt x="83" y="15"/>
                  </a:lnTo>
                  <a:lnTo>
                    <a:pt x="90" y="25"/>
                  </a:lnTo>
                  <a:lnTo>
                    <a:pt x="96" y="39"/>
                  </a:lnTo>
                  <a:lnTo>
                    <a:pt x="98" y="44"/>
                  </a:lnTo>
                  <a:lnTo>
                    <a:pt x="104" y="49"/>
                  </a:lnTo>
                  <a:lnTo>
                    <a:pt x="108" y="53"/>
                  </a:lnTo>
                  <a:lnTo>
                    <a:pt x="108" y="58"/>
                  </a:lnTo>
                  <a:lnTo>
                    <a:pt x="101" y="58"/>
                  </a:lnTo>
                  <a:lnTo>
                    <a:pt x="91" y="58"/>
                  </a:lnTo>
                  <a:lnTo>
                    <a:pt x="96" y="63"/>
                  </a:lnTo>
                  <a:lnTo>
                    <a:pt x="99" y="67"/>
                  </a:lnTo>
                  <a:lnTo>
                    <a:pt x="101" y="74"/>
                  </a:lnTo>
                  <a:lnTo>
                    <a:pt x="96" y="77"/>
                  </a:lnTo>
                  <a:lnTo>
                    <a:pt x="88" y="77"/>
                  </a:lnTo>
                  <a:lnTo>
                    <a:pt x="86" y="77"/>
                  </a:lnTo>
                  <a:lnTo>
                    <a:pt x="83" y="81"/>
                  </a:lnTo>
                  <a:lnTo>
                    <a:pt x="83" y="87"/>
                  </a:lnTo>
                  <a:lnTo>
                    <a:pt x="77" y="89"/>
                  </a:lnTo>
                  <a:lnTo>
                    <a:pt x="71" y="86"/>
                  </a:lnTo>
                  <a:lnTo>
                    <a:pt x="63" y="84"/>
                  </a:lnTo>
                  <a:lnTo>
                    <a:pt x="55" y="81"/>
                  </a:lnTo>
                  <a:lnTo>
                    <a:pt x="48" y="82"/>
                  </a:lnTo>
                  <a:lnTo>
                    <a:pt x="25" y="74"/>
                  </a:lnTo>
                  <a:lnTo>
                    <a:pt x="16" y="76"/>
                  </a:lnTo>
                  <a:lnTo>
                    <a:pt x="9" y="74"/>
                  </a:lnTo>
                  <a:lnTo>
                    <a:pt x="5" y="81"/>
                  </a:lnTo>
                  <a:lnTo>
                    <a:pt x="0" y="66"/>
                  </a:lnTo>
                  <a:lnTo>
                    <a:pt x="6" y="58"/>
                  </a:lnTo>
                  <a:lnTo>
                    <a:pt x="5" y="40"/>
                  </a:lnTo>
                  <a:lnTo>
                    <a:pt x="15" y="15"/>
                  </a:lnTo>
                  <a:lnTo>
                    <a:pt x="24" y="12"/>
                  </a:lnTo>
                  <a:lnTo>
                    <a:pt x="29" y="5"/>
                  </a:lnTo>
                  <a:lnTo>
                    <a:pt x="35" y="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17" name="Freeform 116"/>
            <p:cNvSpPr>
              <a:spLocks/>
            </p:cNvSpPr>
            <p:nvPr/>
          </p:nvSpPr>
          <p:spPr bwMode="auto">
            <a:xfrm>
              <a:off x="5411269" y="3340807"/>
              <a:ext cx="378337" cy="224056"/>
            </a:xfrm>
            <a:custGeom>
              <a:avLst/>
              <a:gdLst>
                <a:gd name="T0" fmla="*/ 190643677 w 241"/>
                <a:gd name="T1" fmla="*/ 8625115 h 139"/>
                <a:gd name="T2" fmla="*/ 207693550 w 241"/>
                <a:gd name="T3" fmla="*/ 0 h 139"/>
                <a:gd name="T4" fmla="*/ 230943376 w 241"/>
                <a:gd name="T5" fmla="*/ 15525734 h 139"/>
                <a:gd name="T6" fmla="*/ 240243307 w 241"/>
                <a:gd name="T7" fmla="*/ 34500462 h 139"/>
                <a:gd name="T8" fmla="*/ 266591866 w 241"/>
                <a:gd name="T9" fmla="*/ 51750698 h 139"/>
                <a:gd name="T10" fmla="*/ 302240355 w 241"/>
                <a:gd name="T11" fmla="*/ 77626037 h 139"/>
                <a:gd name="T12" fmla="*/ 325490182 w 241"/>
                <a:gd name="T13" fmla="*/ 77626037 h 139"/>
                <a:gd name="T14" fmla="*/ 361138749 w 241"/>
                <a:gd name="T15" fmla="*/ 87976981 h 139"/>
                <a:gd name="T16" fmla="*/ 351838818 w 241"/>
                <a:gd name="T17" fmla="*/ 129376735 h 139"/>
                <a:gd name="T18" fmla="*/ 320840216 w 241"/>
                <a:gd name="T19" fmla="*/ 165602997 h 139"/>
                <a:gd name="T20" fmla="*/ 272791819 w 241"/>
                <a:gd name="T21" fmla="*/ 194928685 h 139"/>
                <a:gd name="T22" fmla="*/ 274341808 w 241"/>
                <a:gd name="T23" fmla="*/ 210453100 h 139"/>
                <a:gd name="T24" fmla="*/ 251091981 w 241"/>
                <a:gd name="T25" fmla="*/ 238054249 h 139"/>
                <a:gd name="T26" fmla="*/ 246442016 w 241"/>
                <a:gd name="T27" fmla="*/ 191478377 h 139"/>
                <a:gd name="T28" fmla="*/ 206143561 w 241"/>
                <a:gd name="T29" fmla="*/ 186302258 h 139"/>
                <a:gd name="T30" fmla="*/ 206143561 w 241"/>
                <a:gd name="T31" fmla="*/ 170777802 h 139"/>
                <a:gd name="T32" fmla="*/ 158095125 w 241"/>
                <a:gd name="T33" fmla="*/ 210453100 h 139"/>
                <a:gd name="T34" fmla="*/ 141045253 w 241"/>
                <a:gd name="T35" fmla="*/ 188028069 h 139"/>
                <a:gd name="T36" fmla="*/ 154995149 w 241"/>
                <a:gd name="T37" fmla="*/ 174228151 h 139"/>
                <a:gd name="T38" fmla="*/ 164295118 w 241"/>
                <a:gd name="T39" fmla="*/ 160426878 h 139"/>
                <a:gd name="T40" fmla="*/ 145695218 w 241"/>
                <a:gd name="T41" fmla="*/ 136277350 h 139"/>
                <a:gd name="T42" fmla="*/ 113146705 w 241"/>
                <a:gd name="T43" fmla="*/ 122477432 h 139"/>
                <a:gd name="T44" fmla="*/ 55798359 w 241"/>
                <a:gd name="T45" fmla="*/ 129376735 h 139"/>
                <a:gd name="T46" fmla="*/ 13949901 w 241"/>
                <a:gd name="T47" fmla="*/ 132827043 h 139"/>
                <a:gd name="T48" fmla="*/ 9299933 w 241"/>
                <a:gd name="T49" fmla="*/ 98326591 h 139"/>
                <a:gd name="T50" fmla="*/ 40298464 w 241"/>
                <a:gd name="T51" fmla="*/ 53475195 h 139"/>
                <a:gd name="T52" fmla="*/ 32548522 w 241"/>
                <a:gd name="T53" fmla="*/ 20700539 h 139"/>
                <a:gd name="T54" fmla="*/ 49598405 w 241"/>
                <a:gd name="T55" fmla="*/ 18974728 h 139"/>
                <a:gd name="T56" fmla="*/ 80596929 w 241"/>
                <a:gd name="T57" fmla="*/ 22425041 h 139"/>
                <a:gd name="T58" fmla="*/ 110046729 w 241"/>
                <a:gd name="T59" fmla="*/ 25875349 h 139"/>
                <a:gd name="T60" fmla="*/ 134845299 w 241"/>
                <a:gd name="T61" fmla="*/ 36224959 h 139"/>
                <a:gd name="T62" fmla="*/ 153445160 w 241"/>
                <a:gd name="T63" fmla="*/ 37950770 h 139"/>
                <a:gd name="T64" fmla="*/ 158095125 w 241"/>
                <a:gd name="T65" fmla="*/ 20700539 h 139"/>
                <a:gd name="T66" fmla="*/ 178245014 w 241"/>
                <a:gd name="T67" fmla="*/ 18974728 h 139"/>
                <a:gd name="T68" fmla="*/ 184444968 w 241"/>
                <a:gd name="T69" fmla="*/ 12075426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139"/>
                <a:gd name="T107" fmla="*/ 241 w 24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139">
                  <a:moveTo>
                    <a:pt x="119" y="7"/>
                  </a:moveTo>
                  <a:lnTo>
                    <a:pt x="123" y="5"/>
                  </a:lnTo>
                  <a:lnTo>
                    <a:pt x="129" y="2"/>
                  </a:lnTo>
                  <a:lnTo>
                    <a:pt x="134" y="0"/>
                  </a:lnTo>
                  <a:lnTo>
                    <a:pt x="145" y="2"/>
                  </a:lnTo>
                  <a:lnTo>
                    <a:pt x="149" y="9"/>
                  </a:lnTo>
                  <a:lnTo>
                    <a:pt x="151" y="17"/>
                  </a:lnTo>
                  <a:lnTo>
                    <a:pt x="155" y="20"/>
                  </a:lnTo>
                  <a:lnTo>
                    <a:pt x="160" y="18"/>
                  </a:lnTo>
                  <a:lnTo>
                    <a:pt x="172" y="30"/>
                  </a:lnTo>
                  <a:lnTo>
                    <a:pt x="178" y="39"/>
                  </a:lnTo>
                  <a:lnTo>
                    <a:pt x="195" y="45"/>
                  </a:lnTo>
                  <a:lnTo>
                    <a:pt x="205" y="47"/>
                  </a:lnTo>
                  <a:lnTo>
                    <a:pt x="210" y="45"/>
                  </a:lnTo>
                  <a:lnTo>
                    <a:pt x="221" y="49"/>
                  </a:lnTo>
                  <a:lnTo>
                    <a:pt x="233" y="51"/>
                  </a:lnTo>
                  <a:lnTo>
                    <a:pt x="240" y="72"/>
                  </a:lnTo>
                  <a:lnTo>
                    <a:pt x="227" y="75"/>
                  </a:lnTo>
                  <a:lnTo>
                    <a:pt x="225" y="85"/>
                  </a:lnTo>
                  <a:lnTo>
                    <a:pt x="207" y="96"/>
                  </a:lnTo>
                  <a:lnTo>
                    <a:pt x="179" y="103"/>
                  </a:lnTo>
                  <a:lnTo>
                    <a:pt x="176" y="113"/>
                  </a:lnTo>
                  <a:lnTo>
                    <a:pt x="164" y="109"/>
                  </a:lnTo>
                  <a:lnTo>
                    <a:pt x="177" y="122"/>
                  </a:lnTo>
                  <a:lnTo>
                    <a:pt x="193" y="124"/>
                  </a:lnTo>
                  <a:lnTo>
                    <a:pt x="162" y="138"/>
                  </a:lnTo>
                  <a:lnTo>
                    <a:pt x="143" y="122"/>
                  </a:lnTo>
                  <a:lnTo>
                    <a:pt x="159" y="111"/>
                  </a:lnTo>
                  <a:lnTo>
                    <a:pt x="143" y="108"/>
                  </a:lnTo>
                  <a:lnTo>
                    <a:pt x="133" y="108"/>
                  </a:lnTo>
                  <a:lnTo>
                    <a:pt x="136" y="98"/>
                  </a:lnTo>
                  <a:lnTo>
                    <a:pt x="133" y="99"/>
                  </a:lnTo>
                  <a:lnTo>
                    <a:pt x="110" y="104"/>
                  </a:lnTo>
                  <a:lnTo>
                    <a:pt x="102" y="122"/>
                  </a:lnTo>
                  <a:lnTo>
                    <a:pt x="87" y="121"/>
                  </a:lnTo>
                  <a:lnTo>
                    <a:pt x="91" y="109"/>
                  </a:lnTo>
                  <a:lnTo>
                    <a:pt x="92" y="103"/>
                  </a:lnTo>
                  <a:lnTo>
                    <a:pt x="100" y="101"/>
                  </a:lnTo>
                  <a:lnTo>
                    <a:pt x="105" y="97"/>
                  </a:lnTo>
                  <a:lnTo>
                    <a:pt x="106" y="93"/>
                  </a:lnTo>
                  <a:lnTo>
                    <a:pt x="100" y="92"/>
                  </a:lnTo>
                  <a:lnTo>
                    <a:pt x="94" y="79"/>
                  </a:lnTo>
                  <a:lnTo>
                    <a:pt x="85" y="71"/>
                  </a:lnTo>
                  <a:lnTo>
                    <a:pt x="73" y="71"/>
                  </a:lnTo>
                  <a:lnTo>
                    <a:pt x="58" y="74"/>
                  </a:lnTo>
                  <a:lnTo>
                    <a:pt x="36" y="75"/>
                  </a:lnTo>
                  <a:lnTo>
                    <a:pt x="25" y="77"/>
                  </a:lnTo>
                  <a:lnTo>
                    <a:pt x="9" y="77"/>
                  </a:lnTo>
                  <a:lnTo>
                    <a:pt x="0" y="70"/>
                  </a:lnTo>
                  <a:lnTo>
                    <a:pt x="6" y="57"/>
                  </a:lnTo>
                  <a:lnTo>
                    <a:pt x="15" y="44"/>
                  </a:lnTo>
                  <a:lnTo>
                    <a:pt x="26" y="31"/>
                  </a:lnTo>
                  <a:lnTo>
                    <a:pt x="21" y="15"/>
                  </a:lnTo>
                  <a:lnTo>
                    <a:pt x="21" y="12"/>
                  </a:lnTo>
                  <a:lnTo>
                    <a:pt x="25" y="9"/>
                  </a:lnTo>
                  <a:lnTo>
                    <a:pt x="32" y="11"/>
                  </a:lnTo>
                  <a:lnTo>
                    <a:pt x="41" y="9"/>
                  </a:lnTo>
                  <a:lnTo>
                    <a:pt x="52" y="13"/>
                  </a:lnTo>
                  <a:lnTo>
                    <a:pt x="63" y="17"/>
                  </a:lnTo>
                  <a:lnTo>
                    <a:pt x="71" y="15"/>
                  </a:lnTo>
                  <a:lnTo>
                    <a:pt x="79" y="19"/>
                  </a:lnTo>
                  <a:lnTo>
                    <a:pt x="87" y="21"/>
                  </a:lnTo>
                  <a:lnTo>
                    <a:pt x="93" y="24"/>
                  </a:lnTo>
                  <a:lnTo>
                    <a:pt x="99" y="22"/>
                  </a:lnTo>
                  <a:lnTo>
                    <a:pt x="99" y="16"/>
                  </a:lnTo>
                  <a:lnTo>
                    <a:pt x="102" y="12"/>
                  </a:lnTo>
                  <a:lnTo>
                    <a:pt x="112" y="12"/>
                  </a:lnTo>
                  <a:lnTo>
                    <a:pt x="115" y="11"/>
                  </a:lnTo>
                  <a:lnTo>
                    <a:pt x="119" y="7"/>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18" name="Freeform 117"/>
            <p:cNvSpPr>
              <a:spLocks/>
            </p:cNvSpPr>
            <p:nvPr/>
          </p:nvSpPr>
          <p:spPr bwMode="auto">
            <a:xfrm>
              <a:off x="5507354" y="3455757"/>
              <a:ext cx="70063" cy="79880"/>
            </a:xfrm>
            <a:custGeom>
              <a:avLst/>
              <a:gdLst>
                <a:gd name="T0" fmla="*/ 15245252 w 45"/>
                <a:gd name="T1" fmla="*/ 21173698 h 51"/>
                <a:gd name="T2" fmla="*/ 22868498 w 45"/>
                <a:gd name="T3" fmla="*/ 34203856 h 51"/>
                <a:gd name="T4" fmla="*/ 27441949 w 45"/>
                <a:gd name="T5" fmla="*/ 42347396 h 51"/>
                <a:gd name="T6" fmla="*/ 32015399 w 45"/>
                <a:gd name="T7" fmla="*/ 79808144 h 51"/>
                <a:gd name="T8" fmla="*/ 38113745 w 45"/>
                <a:gd name="T9" fmla="*/ 81436595 h 51"/>
                <a:gd name="T10" fmla="*/ 44212101 w 45"/>
                <a:gd name="T11" fmla="*/ 61891357 h 51"/>
                <a:gd name="T12" fmla="*/ 45736996 w 45"/>
                <a:gd name="T13" fmla="*/ 52119377 h 51"/>
                <a:gd name="T14" fmla="*/ 64032034 w 45"/>
                <a:gd name="T15" fmla="*/ 45604298 h 51"/>
                <a:gd name="T16" fmla="*/ 67080589 w 45"/>
                <a:gd name="T17" fmla="*/ 37460758 h 51"/>
                <a:gd name="T18" fmla="*/ 59458583 w 45"/>
                <a:gd name="T19" fmla="*/ 34203856 h 51"/>
                <a:gd name="T20" fmla="*/ 50310447 w 45"/>
                <a:gd name="T21" fmla="*/ 13030163 h 51"/>
                <a:gd name="T22" fmla="*/ 35065190 w 45"/>
                <a:gd name="T23" fmla="*/ 0 h 51"/>
                <a:gd name="T24" fmla="*/ 16770147 w 45"/>
                <a:gd name="T25" fmla="*/ 0 h 51"/>
                <a:gd name="T26" fmla="*/ 0 w 45"/>
                <a:gd name="T27" fmla="*/ 1628451 h 51"/>
                <a:gd name="T28" fmla="*/ 15245252 w 45"/>
                <a:gd name="T29" fmla="*/ 21173698 h 51"/>
                <a:gd name="T30" fmla="*/ 15245252 w 45"/>
                <a:gd name="T31" fmla="*/ 21173698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10" y="13"/>
                  </a:moveTo>
                  <a:lnTo>
                    <a:pt x="15" y="21"/>
                  </a:lnTo>
                  <a:lnTo>
                    <a:pt x="18" y="26"/>
                  </a:lnTo>
                  <a:lnTo>
                    <a:pt x="21" y="49"/>
                  </a:lnTo>
                  <a:lnTo>
                    <a:pt x="25" y="50"/>
                  </a:lnTo>
                  <a:lnTo>
                    <a:pt x="29" y="38"/>
                  </a:lnTo>
                  <a:lnTo>
                    <a:pt x="30" y="32"/>
                  </a:lnTo>
                  <a:lnTo>
                    <a:pt x="42" y="28"/>
                  </a:lnTo>
                  <a:lnTo>
                    <a:pt x="44" y="23"/>
                  </a:lnTo>
                  <a:lnTo>
                    <a:pt x="39" y="21"/>
                  </a:lnTo>
                  <a:lnTo>
                    <a:pt x="33" y="8"/>
                  </a:lnTo>
                  <a:lnTo>
                    <a:pt x="23" y="0"/>
                  </a:lnTo>
                  <a:lnTo>
                    <a:pt x="11" y="0"/>
                  </a:lnTo>
                  <a:lnTo>
                    <a:pt x="0" y="1"/>
                  </a:lnTo>
                  <a:lnTo>
                    <a:pt x="10" y="1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19" name="Freeform 118"/>
            <p:cNvSpPr>
              <a:spLocks/>
            </p:cNvSpPr>
            <p:nvPr/>
          </p:nvSpPr>
          <p:spPr bwMode="auto">
            <a:xfrm>
              <a:off x="5439293" y="3112857"/>
              <a:ext cx="110098" cy="75983"/>
            </a:xfrm>
            <a:custGeom>
              <a:avLst/>
              <a:gdLst>
                <a:gd name="T0" fmla="*/ 92873192 w 69"/>
                <a:gd name="T1" fmla="*/ 1811599 h 46"/>
                <a:gd name="T2" fmla="*/ 0 w 69"/>
                <a:gd name="T3" fmla="*/ 18114643 h 46"/>
                <a:gd name="T4" fmla="*/ 8006221 w 69"/>
                <a:gd name="T5" fmla="*/ 48910485 h 46"/>
                <a:gd name="T6" fmla="*/ 19215183 w 69"/>
                <a:gd name="T7" fmla="*/ 47098886 h 46"/>
                <a:gd name="T8" fmla="*/ 16012443 w 69"/>
                <a:gd name="T9" fmla="*/ 76081768 h 46"/>
                <a:gd name="T10" fmla="*/ 27221407 w 69"/>
                <a:gd name="T11" fmla="*/ 76081768 h 46"/>
                <a:gd name="T12" fmla="*/ 32024886 w 69"/>
                <a:gd name="T13" fmla="*/ 72459918 h 46"/>
                <a:gd name="T14" fmla="*/ 35227626 w 69"/>
                <a:gd name="T15" fmla="*/ 74270170 h 46"/>
                <a:gd name="T16" fmla="*/ 51240074 w 69"/>
                <a:gd name="T17" fmla="*/ 72459918 h 46"/>
                <a:gd name="T18" fmla="*/ 62449034 w 69"/>
                <a:gd name="T19" fmla="*/ 74270170 h 46"/>
                <a:gd name="T20" fmla="*/ 68853250 w 69"/>
                <a:gd name="T21" fmla="*/ 81516563 h 46"/>
                <a:gd name="T22" fmla="*/ 84865707 w 69"/>
                <a:gd name="T23" fmla="*/ 74270170 h 46"/>
                <a:gd name="T24" fmla="*/ 91271189 w 69"/>
                <a:gd name="T25" fmla="*/ 81516563 h 46"/>
                <a:gd name="T26" fmla="*/ 94473929 w 69"/>
                <a:gd name="T27" fmla="*/ 76081768 h 46"/>
                <a:gd name="T28" fmla="*/ 108885629 w 69"/>
                <a:gd name="T29" fmla="*/ 50722083 h 46"/>
                <a:gd name="T30" fmla="*/ 108885629 w 69"/>
                <a:gd name="T31" fmla="*/ 28984238 h 46"/>
                <a:gd name="T32" fmla="*/ 96074667 w 69"/>
                <a:gd name="T33" fmla="*/ 18114643 h 46"/>
                <a:gd name="T34" fmla="*/ 96074667 w 69"/>
                <a:gd name="T35" fmla="*/ 0 h 46"/>
                <a:gd name="T36" fmla="*/ 78461472 w 69"/>
                <a:gd name="T37" fmla="*/ 3623198 h 46"/>
                <a:gd name="T38" fmla="*/ 92873192 w 69"/>
                <a:gd name="T39" fmla="*/ 1811599 h 46"/>
                <a:gd name="T40" fmla="*/ 92873192 w 69"/>
                <a:gd name="T41" fmla="*/ 1811599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6"/>
                <a:gd name="T65" fmla="*/ 69 w 6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6">
                  <a:moveTo>
                    <a:pt x="58" y="1"/>
                  </a:moveTo>
                  <a:lnTo>
                    <a:pt x="0" y="10"/>
                  </a:lnTo>
                  <a:lnTo>
                    <a:pt x="5" y="27"/>
                  </a:lnTo>
                  <a:lnTo>
                    <a:pt x="12" y="26"/>
                  </a:lnTo>
                  <a:lnTo>
                    <a:pt x="10" y="42"/>
                  </a:lnTo>
                  <a:lnTo>
                    <a:pt x="17" y="42"/>
                  </a:lnTo>
                  <a:lnTo>
                    <a:pt x="20" y="40"/>
                  </a:lnTo>
                  <a:lnTo>
                    <a:pt x="22" y="41"/>
                  </a:lnTo>
                  <a:lnTo>
                    <a:pt x="32" y="40"/>
                  </a:lnTo>
                  <a:lnTo>
                    <a:pt x="39" y="41"/>
                  </a:lnTo>
                  <a:lnTo>
                    <a:pt x="43" y="45"/>
                  </a:lnTo>
                  <a:lnTo>
                    <a:pt x="53" y="41"/>
                  </a:lnTo>
                  <a:lnTo>
                    <a:pt x="57" y="45"/>
                  </a:lnTo>
                  <a:lnTo>
                    <a:pt x="59" y="42"/>
                  </a:lnTo>
                  <a:lnTo>
                    <a:pt x="68" y="28"/>
                  </a:lnTo>
                  <a:lnTo>
                    <a:pt x="68" y="16"/>
                  </a:lnTo>
                  <a:lnTo>
                    <a:pt x="60" y="10"/>
                  </a:lnTo>
                  <a:lnTo>
                    <a:pt x="60" y="0"/>
                  </a:lnTo>
                  <a:lnTo>
                    <a:pt x="49" y="2"/>
                  </a:lnTo>
                  <a:lnTo>
                    <a:pt x="58" y="1"/>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0" name="Freeform 119"/>
            <p:cNvSpPr>
              <a:spLocks/>
            </p:cNvSpPr>
            <p:nvPr/>
          </p:nvSpPr>
          <p:spPr bwMode="auto">
            <a:xfrm>
              <a:off x="5355219" y="3212219"/>
              <a:ext cx="172153" cy="89622"/>
            </a:xfrm>
            <a:custGeom>
              <a:avLst/>
              <a:gdLst>
                <a:gd name="T0" fmla="*/ 34514522 w 109"/>
                <a:gd name="T1" fmla="*/ 12801014 h 54"/>
                <a:gd name="T2" fmla="*/ 69027792 w 109"/>
                <a:gd name="T3" fmla="*/ 9144353 h 54"/>
                <a:gd name="T4" fmla="*/ 95697775 w 109"/>
                <a:gd name="T5" fmla="*/ 0 h 54"/>
                <a:gd name="T6" fmla="*/ 133348604 w 109"/>
                <a:gd name="T7" fmla="*/ 0 h 54"/>
                <a:gd name="T8" fmla="*/ 169431313 w 109"/>
                <a:gd name="T9" fmla="*/ 0 h 54"/>
                <a:gd name="T10" fmla="*/ 155312840 w 109"/>
                <a:gd name="T11" fmla="*/ 21945364 h 54"/>
                <a:gd name="T12" fmla="*/ 141193153 w 109"/>
                <a:gd name="T13" fmla="*/ 34746378 h 54"/>
                <a:gd name="T14" fmla="*/ 123935896 w 109"/>
                <a:gd name="T15" fmla="*/ 36574707 h 54"/>
                <a:gd name="T16" fmla="*/ 103542324 w 109"/>
                <a:gd name="T17" fmla="*/ 60348405 h 54"/>
                <a:gd name="T18" fmla="*/ 95697775 w 109"/>
                <a:gd name="T19" fmla="*/ 80465435 h 54"/>
                <a:gd name="T20" fmla="*/ 89422637 w 109"/>
                <a:gd name="T21" fmla="*/ 96924475 h 54"/>
                <a:gd name="T22" fmla="*/ 80009910 w 109"/>
                <a:gd name="T23" fmla="*/ 85951774 h 54"/>
                <a:gd name="T24" fmla="*/ 0 w 109"/>
                <a:gd name="T25" fmla="*/ 69492755 h 54"/>
                <a:gd name="T26" fmla="*/ 21962993 w 109"/>
                <a:gd name="T27" fmla="*/ 49377078 h 54"/>
                <a:gd name="T28" fmla="*/ 36082680 w 109"/>
                <a:gd name="T29" fmla="*/ 60348405 h 54"/>
                <a:gd name="T30" fmla="*/ 31375701 w 109"/>
                <a:gd name="T31" fmla="*/ 38404388 h 54"/>
                <a:gd name="T32" fmla="*/ 34514522 w 109"/>
                <a:gd name="T33" fmla="*/ 12801014 h 54"/>
                <a:gd name="T34" fmla="*/ 34514522 w 109"/>
                <a:gd name="T35" fmla="*/ 1280101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54"/>
                <a:gd name="T56" fmla="*/ 109 w 10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54">
                  <a:moveTo>
                    <a:pt x="22" y="7"/>
                  </a:moveTo>
                  <a:lnTo>
                    <a:pt x="44" y="5"/>
                  </a:lnTo>
                  <a:lnTo>
                    <a:pt x="61" y="0"/>
                  </a:lnTo>
                  <a:lnTo>
                    <a:pt x="85" y="0"/>
                  </a:lnTo>
                  <a:lnTo>
                    <a:pt x="108" y="0"/>
                  </a:lnTo>
                  <a:lnTo>
                    <a:pt x="99" y="12"/>
                  </a:lnTo>
                  <a:lnTo>
                    <a:pt x="90" y="19"/>
                  </a:lnTo>
                  <a:lnTo>
                    <a:pt x="79" y="20"/>
                  </a:lnTo>
                  <a:lnTo>
                    <a:pt x="66" y="33"/>
                  </a:lnTo>
                  <a:lnTo>
                    <a:pt x="61" y="44"/>
                  </a:lnTo>
                  <a:lnTo>
                    <a:pt x="57" y="53"/>
                  </a:lnTo>
                  <a:lnTo>
                    <a:pt x="51" y="47"/>
                  </a:lnTo>
                  <a:lnTo>
                    <a:pt x="0" y="38"/>
                  </a:lnTo>
                  <a:lnTo>
                    <a:pt x="14" y="27"/>
                  </a:lnTo>
                  <a:lnTo>
                    <a:pt x="23" y="33"/>
                  </a:lnTo>
                  <a:lnTo>
                    <a:pt x="20" y="21"/>
                  </a:lnTo>
                  <a:lnTo>
                    <a:pt x="22" y="7"/>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1" name="Freeform 120"/>
            <p:cNvSpPr>
              <a:spLocks/>
            </p:cNvSpPr>
            <p:nvPr/>
          </p:nvSpPr>
          <p:spPr bwMode="auto">
            <a:xfrm>
              <a:off x="5385246" y="3177149"/>
              <a:ext cx="148133" cy="62345"/>
            </a:xfrm>
            <a:custGeom>
              <a:avLst/>
              <a:gdLst>
                <a:gd name="T0" fmla="*/ 68810669 w 95"/>
                <a:gd name="T1" fmla="*/ 6786359 h 39"/>
                <a:gd name="T2" fmla="*/ 81044160 w 95"/>
                <a:gd name="T3" fmla="*/ 6786359 h 39"/>
                <a:gd name="T4" fmla="*/ 91747984 w 95"/>
                <a:gd name="T5" fmla="*/ 3393179 h 39"/>
                <a:gd name="T6" fmla="*/ 93276395 w 95"/>
                <a:gd name="T7" fmla="*/ 6786359 h 39"/>
                <a:gd name="T8" fmla="*/ 97864102 w 95"/>
                <a:gd name="T9" fmla="*/ 1697241 h 39"/>
                <a:gd name="T10" fmla="*/ 140679397 w 95"/>
                <a:gd name="T11" fmla="*/ 0 h 39"/>
                <a:gd name="T12" fmla="*/ 143737456 w 95"/>
                <a:gd name="T13" fmla="*/ 10179537 h 39"/>
                <a:gd name="T14" fmla="*/ 137621339 w 95"/>
                <a:gd name="T15" fmla="*/ 35630335 h 39"/>
                <a:gd name="T16" fmla="*/ 126917515 w 95"/>
                <a:gd name="T17" fmla="*/ 64473011 h 39"/>
                <a:gd name="T18" fmla="*/ 103980219 w 95"/>
                <a:gd name="T19" fmla="*/ 49203058 h 39"/>
                <a:gd name="T20" fmla="*/ 64222963 w 95"/>
                <a:gd name="T21" fmla="*/ 42416691 h 39"/>
                <a:gd name="T22" fmla="*/ 27523775 w 95"/>
                <a:gd name="T23" fmla="*/ 50900298 h 39"/>
                <a:gd name="T24" fmla="*/ 22937305 w 95"/>
                <a:gd name="T25" fmla="*/ 50900298 h 39"/>
                <a:gd name="T26" fmla="*/ 1529648 w 95"/>
                <a:gd name="T27" fmla="*/ 54293476 h 39"/>
                <a:gd name="T28" fmla="*/ 0 w 95"/>
                <a:gd name="T29" fmla="*/ 37326272 h 39"/>
                <a:gd name="T30" fmla="*/ 13761888 w 95"/>
                <a:gd name="T31" fmla="*/ 8483599 h 39"/>
                <a:gd name="T32" fmla="*/ 30583070 w 95"/>
                <a:gd name="T33" fmla="*/ 3393179 h 39"/>
                <a:gd name="T34" fmla="*/ 65752611 w 95"/>
                <a:gd name="T35" fmla="*/ 30539916 h 39"/>
                <a:gd name="T36" fmla="*/ 68810669 w 95"/>
                <a:gd name="T37" fmla="*/ 6786359 h 39"/>
                <a:gd name="T38" fmla="*/ 68810669 w 95"/>
                <a:gd name="T39" fmla="*/ 678635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39"/>
                <a:gd name="T62" fmla="*/ 95 w 95"/>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39">
                  <a:moveTo>
                    <a:pt x="45" y="4"/>
                  </a:moveTo>
                  <a:lnTo>
                    <a:pt x="53" y="4"/>
                  </a:lnTo>
                  <a:lnTo>
                    <a:pt x="60" y="2"/>
                  </a:lnTo>
                  <a:lnTo>
                    <a:pt x="61" y="4"/>
                  </a:lnTo>
                  <a:lnTo>
                    <a:pt x="64" y="1"/>
                  </a:lnTo>
                  <a:lnTo>
                    <a:pt x="92" y="0"/>
                  </a:lnTo>
                  <a:lnTo>
                    <a:pt x="94" y="6"/>
                  </a:lnTo>
                  <a:lnTo>
                    <a:pt x="90" y="21"/>
                  </a:lnTo>
                  <a:lnTo>
                    <a:pt x="83" y="38"/>
                  </a:lnTo>
                  <a:lnTo>
                    <a:pt x="68" y="29"/>
                  </a:lnTo>
                  <a:lnTo>
                    <a:pt x="42" y="25"/>
                  </a:lnTo>
                  <a:lnTo>
                    <a:pt x="18" y="30"/>
                  </a:lnTo>
                  <a:lnTo>
                    <a:pt x="15" y="30"/>
                  </a:lnTo>
                  <a:lnTo>
                    <a:pt x="1" y="32"/>
                  </a:lnTo>
                  <a:lnTo>
                    <a:pt x="0" y="22"/>
                  </a:lnTo>
                  <a:lnTo>
                    <a:pt x="9" y="5"/>
                  </a:lnTo>
                  <a:lnTo>
                    <a:pt x="20" y="2"/>
                  </a:lnTo>
                  <a:lnTo>
                    <a:pt x="43" y="18"/>
                  </a:lnTo>
                  <a:lnTo>
                    <a:pt x="45" y="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2" name="Freeform 121"/>
            <p:cNvSpPr>
              <a:spLocks/>
            </p:cNvSpPr>
            <p:nvPr/>
          </p:nvSpPr>
          <p:spPr bwMode="auto">
            <a:xfrm>
              <a:off x="5229107" y="3494724"/>
              <a:ext cx="72065" cy="40914"/>
            </a:xfrm>
            <a:custGeom>
              <a:avLst/>
              <a:gdLst>
                <a:gd name="T0" fmla="*/ 0 w 47"/>
                <a:gd name="T1" fmla="*/ 42676691 h 25"/>
                <a:gd name="T2" fmla="*/ 0 w 47"/>
                <a:gd name="T3" fmla="*/ 42676691 h 25"/>
                <a:gd name="T4" fmla="*/ 0 w 47"/>
                <a:gd name="T5" fmla="*/ 12446704 h 25"/>
                <a:gd name="T6" fmla="*/ 47314124 w 47"/>
                <a:gd name="T7" fmla="*/ 0 h 25"/>
                <a:gd name="T8" fmla="*/ 59141738 w 47"/>
                <a:gd name="T9" fmla="*/ 8890311 h 25"/>
                <a:gd name="T10" fmla="*/ 68013361 w 47"/>
                <a:gd name="T11" fmla="*/ 17781956 h 25"/>
                <a:gd name="T12" fmla="*/ 48792728 w 47"/>
                <a:gd name="T13" fmla="*/ 24894741 h 25"/>
                <a:gd name="T14" fmla="*/ 28092265 w 47"/>
                <a:gd name="T15" fmla="*/ 37341439 h 25"/>
                <a:gd name="T16" fmla="*/ 10350231 w 47"/>
                <a:gd name="T17" fmla="*/ 37341439 h 25"/>
                <a:gd name="T18" fmla="*/ 0 w 47"/>
                <a:gd name="T19" fmla="*/ 42676691 h 25"/>
                <a:gd name="T20" fmla="*/ 0 w 47"/>
                <a:gd name="T21" fmla="*/ 4267669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0" y="24"/>
                  </a:moveTo>
                  <a:lnTo>
                    <a:pt x="0" y="24"/>
                  </a:lnTo>
                  <a:lnTo>
                    <a:pt x="0" y="7"/>
                  </a:lnTo>
                  <a:lnTo>
                    <a:pt x="32" y="0"/>
                  </a:lnTo>
                  <a:lnTo>
                    <a:pt x="40" y="5"/>
                  </a:lnTo>
                  <a:lnTo>
                    <a:pt x="46" y="10"/>
                  </a:lnTo>
                  <a:lnTo>
                    <a:pt x="33" y="14"/>
                  </a:lnTo>
                  <a:lnTo>
                    <a:pt x="19" y="21"/>
                  </a:lnTo>
                  <a:lnTo>
                    <a:pt x="7" y="21"/>
                  </a:lnTo>
                  <a:lnTo>
                    <a:pt x="0" y="2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3" name="Freeform 122"/>
            <p:cNvSpPr>
              <a:spLocks/>
            </p:cNvSpPr>
            <p:nvPr/>
          </p:nvSpPr>
          <p:spPr bwMode="auto">
            <a:xfrm>
              <a:off x="5379241" y="3625260"/>
              <a:ext cx="54048" cy="31173"/>
            </a:xfrm>
            <a:custGeom>
              <a:avLst/>
              <a:gdLst>
                <a:gd name="T0" fmla="*/ 0 w 32"/>
                <a:gd name="T1" fmla="*/ 12903200 h 20"/>
                <a:gd name="T2" fmla="*/ 10765308 w 32"/>
                <a:gd name="T3" fmla="*/ 30645098 h 20"/>
                <a:gd name="T4" fmla="*/ 55620095 w 32"/>
                <a:gd name="T5" fmla="*/ 17741898 h 20"/>
                <a:gd name="T6" fmla="*/ 46648337 w 32"/>
                <a:gd name="T7" fmla="*/ 0 h 20"/>
                <a:gd name="T8" fmla="*/ 3588436 w 32"/>
                <a:gd name="T9" fmla="*/ 14516099 h 20"/>
                <a:gd name="T10" fmla="*/ 0 w 32"/>
                <a:gd name="T11" fmla="*/ 12903200 h 20"/>
                <a:gd name="T12" fmla="*/ 0 w 32"/>
                <a:gd name="T13" fmla="*/ 12903200 h 20"/>
                <a:gd name="T14" fmla="*/ 0 60000 65536"/>
                <a:gd name="T15" fmla="*/ 0 60000 65536"/>
                <a:gd name="T16" fmla="*/ 0 60000 65536"/>
                <a:gd name="T17" fmla="*/ 0 60000 65536"/>
                <a:gd name="T18" fmla="*/ 0 60000 65536"/>
                <a:gd name="T19" fmla="*/ 0 60000 65536"/>
                <a:gd name="T20" fmla="*/ 0 60000 65536"/>
                <a:gd name="T21" fmla="*/ 0 w 32"/>
                <a:gd name="T22" fmla="*/ 0 h 20"/>
                <a:gd name="T23" fmla="*/ 32 w 3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
                  <a:moveTo>
                    <a:pt x="0" y="8"/>
                  </a:moveTo>
                  <a:lnTo>
                    <a:pt x="6" y="19"/>
                  </a:lnTo>
                  <a:lnTo>
                    <a:pt x="31" y="11"/>
                  </a:lnTo>
                  <a:lnTo>
                    <a:pt x="26" y="0"/>
                  </a:lnTo>
                  <a:lnTo>
                    <a:pt x="2" y="9"/>
                  </a:lnTo>
                  <a:lnTo>
                    <a:pt x="0" y="8"/>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4" name="Freeform 123"/>
            <p:cNvSpPr>
              <a:spLocks/>
            </p:cNvSpPr>
            <p:nvPr/>
          </p:nvSpPr>
          <p:spPr bwMode="auto">
            <a:xfrm>
              <a:off x="5333200" y="3518103"/>
              <a:ext cx="92083" cy="124692"/>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9">
                  <a:moveTo>
                    <a:pt x="16" y="14"/>
                  </a:moveTo>
                  <a:lnTo>
                    <a:pt x="22" y="0"/>
                  </a:lnTo>
                  <a:lnTo>
                    <a:pt x="57" y="32"/>
                  </a:lnTo>
                  <a:lnTo>
                    <a:pt x="51" y="54"/>
                  </a:lnTo>
                  <a:lnTo>
                    <a:pt x="56" y="66"/>
                  </a:lnTo>
                  <a:lnTo>
                    <a:pt x="20" y="78"/>
                  </a:lnTo>
                  <a:lnTo>
                    <a:pt x="0" y="63"/>
                  </a:lnTo>
                  <a:lnTo>
                    <a:pt x="26" y="61"/>
                  </a:lnTo>
                  <a:lnTo>
                    <a:pt x="31" y="44"/>
                  </a:lnTo>
                  <a:lnTo>
                    <a:pt x="16" y="14"/>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5" name="Freeform 124"/>
            <p:cNvSpPr>
              <a:spLocks/>
            </p:cNvSpPr>
            <p:nvPr/>
          </p:nvSpPr>
          <p:spPr bwMode="auto">
            <a:xfrm>
              <a:off x="5225104" y="3510310"/>
              <a:ext cx="148133" cy="109105"/>
            </a:xfrm>
            <a:custGeom>
              <a:avLst/>
              <a:gdLst>
                <a:gd name="T0" fmla="*/ 4891812 w 92"/>
                <a:gd name="T1" fmla="*/ 24317568 h 65"/>
                <a:gd name="T2" fmla="*/ 35870734 w 92"/>
                <a:gd name="T3" fmla="*/ 18705924 h 65"/>
                <a:gd name="T4" fmla="*/ 58696640 w 92"/>
                <a:gd name="T5" fmla="*/ 1871003 h 65"/>
                <a:gd name="T6" fmla="*/ 78262605 w 92"/>
                <a:gd name="T7" fmla="*/ 0 h 65"/>
                <a:gd name="T8" fmla="*/ 99459194 w 92"/>
                <a:gd name="T9" fmla="*/ 18705924 h 65"/>
                <a:gd name="T10" fmla="*/ 148373469 w 92"/>
                <a:gd name="T11" fmla="*/ 7482644 h 65"/>
                <a:gd name="T12" fmla="*/ 130438108 w 92"/>
                <a:gd name="T13" fmla="*/ 54246776 h 65"/>
                <a:gd name="T14" fmla="*/ 83154416 w 92"/>
                <a:gd name="T15" fmla="*/ 57987413 h 65"/>
                <a:gd name="T16" fmla="*/ 99459194 w 92"/>
                <a:gd name="T17" fmla="*/ 93529637 h 65"/>
                <a:gd name="T18" fmla="*/ 99459194 w 92"/>
                <a:gd name="T19" fmla="*/ 119716830 h 65"/>
                <a:gd name="T20" fmla="*/ 55436709 w 92"/>
                <a:gd name="T21" fmla="*/ 87917977 h 65"/>
                <a:gd name="T22" fmla="*/ 17935367 w 92"/>
                <a:gd name="T23" fmla="*/ 41152485 h 65"/>
                <a:gd name="T24" fmla="*/ 0 w 92"/>
                <a:gd name="T25" fmla="*/ 44894500 h 65"/>
                <a:gd name="T26" fmla="*/ 4891812 w 92"/>
                <a:gd name="T27" fmla="*/ 24317568 h 65"/>
                <a:gd name="T28" fmla="*/ 4891812 w 92"/>
                <a:gd name="T29" fmla="*/ 24317568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5"/>
                <a:gd name="T47" fmla="*/ 92 w 92"/>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5">
                  <a:moveTo>
                    <a:pt x="3" y="13"/>
                  </a:moveTo>
                  <a:lnTo>
                    <a:pt x="22" y="10"/>
                  </a:lnTo>
                  <a:lnTo>
                    <a:pt x="36" y="1"/>
                  </a:lnTo>
                  <a:lnTo>
                    <a:pt x="48" y="0"/>
                  </a:lnTo>
                  <a:lnTo>
                    <a:pt x="61" y="10"/>
                  </a:lnTo>
                  <a:lnTo>
                    <a:pt x="91" y="4"/>
                  </a:lnTo>
                  <a:lnTo>
                    <a:pt x="80" y="29"/>
                  </a:lnTo>
                  <a:lnTo>
                    <a:pt x="51" y="31"/>
                  </a:lnTo>
                  <a:lnTo>
                    <a:pt x="61" y="50"/>
                  </a:lnTo>
                  <a:lnTo>
                    <a:pt x="61" y="64"/>
                  </a:lnTo>
                  <a:lnTo>
                    <a:pt x="34" y="47"/>
                  </a:lnTo>
                  <a:lnTo>
                    <a:pt x="11" y="22"/>
                  </a:lnTo>
                  <a:lnTo>
                    <a:pt x="0" y="24"/>
                  </a:lnTo>
                  <a:lnTo>
                    <a:pt x="3" y="13"/>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nvGrpSpPr>
            <p:cNvPr id="126" name="Group 210"/>
            <p:cNvGrpSpPr>
              <a:grpSpLocks/>
            </p:cNvGrpSpPr>
            <p:nvPr/>
          </p:nvGrpSpPr>
          <p:grpSpPr bwMode="auto">
            <a:xfrm>
              <a:off x="4560515" y="3746004"/>
              <a:ext cx="1581408" cy="1626819"/>
              <a:chOff x="2841" y="2900"/>
              <a:chExt cx="1008" cy="1014"/>
            </a:xfrm>
            <a:solidFill>
              <a:schemeClr val="bg1">
                <a:lumMod val="65000"/>
              </a:schemeClr>
            </a:solidFill>
          </p:grpSpPr>
          <p:sp>
            <p:nvSpPr>
              <p:cNvPr id="130" name="Freeform 129"/>
              <p:cNvSpPr>
                <a:spLocks/>
              </p:cNvSpPr>
              <p:nvPr/>
            </p:nvSpPr>
            <p:spPr bwMode="auto">
              <a:xfrm>
                <a:off x="2963" y="2905"/>
                <a:ext cx="278" cy="265"/>
              </a:xfrm>
              <a:custGeom>
                <a:avLst/>
                <a:gdLst>
                  <a:gd name="T0" fmla="*/ 0 w 278"/>
                  <a:gd name="T1" fmla="*/ 141 h 265"/>
                  <a:gd name="T2" fmla="*/ 0 w 278"/>
                  <a:gd name="T3" fmla="*/ 141 h 265"/>
                  <a:gd name="T4" fmla="*/ 1 w 278"/>
                  <a:gd name="T5" fmla="*/ 146 h 265"/>
                  <a:gd name="T6" fmla="*/ 52 w 278"/>
                  <a:gd name="T7" fmla="*/ 179 h 265"/>
                  <a:gd name="T8" fmla="*/ 161 w 278"/>
                  <a:gd name="T9" fmla="*/ 251 h 265"/>
                  <a:gd name="T10" fmla="*/ 162 w 278"/>
                  <a:gd name="T11" fmla="*/ 264 h 265"/>
                  <a:gd name="T12" fmla="*/ 173 w 278"/>
                  <a:gd name="T13" fmla="*/ 262 h 265"/>
                  <a:gd name="T14" fmla="*/ 194 w 278"/>
                  <a:gd name="T15" fmla="*/ 257 h 265"/>
                  <a:gd name="T16" fmla="*/ 277 w 278"/>
                  <a:gd name="T17" fmla="*/ 200 h 265"/>
                  <a:gd name="T18" fmla="*/ 245 w 278"/>
                  <a:gd name="T19" fmla="*/ 162 h 265"/>
                  <a:gd name="T20" fmla="*/ 245 w 278"/>
                  <a:gd name="T21" fmla="*/ 101 h 265"/>
                  <a:gd name="T22" fmla="*/ 241 w 278"/>
                  <a:gd name="T23" fmla="*/ 74 h 265"/>
                  <a:gd name="T24" fmla="*/ 218 w 278"/>
                  <a:gd name="T25" fmla="*/ 46 h 265"/>
                  <a:gd name="T26" fmla="*/ 230 w 278"/>
                  <a:gd name="T27" fmla="*/ 37 h 265"/>
                  <a:gd name="T28" fmla="*/ 236 w 278"/>
                  <a:gd name="T29" fmla="*/ 0 h 265"/>
                  <a:gd name="T30" fmla="*/ 138 w 278"/>
                  <a:gd name="T31" fmla="*/ 6 h 265"/>
                  <a:gd name="T32" fmla="*/ 88 w 278"/>
                  <a:gd name="T33" fmla="*/ 28 h 265"/>
                  <a:gd name="T34" fmla="*/ 100 w 278"/>
                  <a:gd name="T35" fmla="*/ 73 h 265"/>
                  <a:gd name="T36" fmla="*/ 79 w 278"/>
                  <a:gd name="T37" fmla="*/ 74 h 265"/>
                  <a:gd name="T38" fmla="*/ 67 w 278"/>
                  <a:gd name="T39" fmla="*/ 79 h 265"/>
                  <a:gd name="T40" fmla="*/ 69 w 278"/>
                  <a:gd name="T41" fmla="*/ 91 h 265"/>
                  <a:gd name="T42" fmla="*/ 7 w 278"/>
                  <a:gd name="T43" fmla="*/ 118 h 265"/>
                  <a:gd name="T44" fmla="*/ 0 w 278"/>
                  <a:gd name="T45" fmla="*/ 141 h 265"/>
                  <a:gd name="T46" fmla="*/ 0 w 278"/>
                  <a:gd name="T47" fmla="*/ 141 h 2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8"/>
                  <a:gd name="T73" fmla="*/ 0 h 265"/>
                  <a:gd name="T74" fmla="*/ 278 w 278"/>
                  <a:gd name="T75" fmla="*/ 265 h 2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8" h="265">
                    <a:moveTo>
                      <a:pt x="0" y="141"/>
                    </a:moveTo>
                    <a:lnTo>
                      <a:pt x="0" y="141"/>
                    </a:lnTo>
                    <a:lnTo>
                      <a:pt x="1" y="146"/>
                    </a:lnTo>
                    <a:lnTo>
                      <a:pt x="52" y="179"/>
                    </a:lnTo>
                    <a:lnTo>
                      <a:pt x="161" y="251"/>
                    </a:lnTo>
                    <a:lnTo>
                      <a:pt x="162" y="264"/>
                    </a:lnTo>
                    <a:lnTo>
                      <a:pt x="173" y="262"/>
                    </a:lnTo>
                    <a:lnTo>
                      <a:pt x="194" y="257"/>
                    </a:lnTo>
                    <a:lnTo>
                      <a:pt x="277" y="200"/>
                    </a:lnTo>
                    <a:lnTo>
                      <a:pt x="245" y="162"/>
                    </a:lnTo>
                    <a:lnTo>
                      <a:pt x="245" y="101"/>
                    </a:lnTo>
                    <a:lnTo>
                      <a:pt x="241" y="74"/>
                    </a:lnTo>
                    <a:lnTo>
                      <a:pt x="218" y="46"/>
                    </a:lnTo>
                    <a:lnTo>
                      <a:pt x="230" y="37"/>
                    </a:lnTo>
                    <a:lnTo>
                      <a:pt x="236" y="0"/>
                    </a:lnTo>
                    <a:lnTo>
                      <a:pt x="138" y="6"/>
                    </a:lnTo>
                    <a:lnTo>
                      <a:pt x="88" y="28"/>
                    </a:lnTo>
                    <a:lnTo>
                      <a:pt x="100" y="73"/>
                    </a:lnTo>
                    <a:lnTo>
                      <a:pt x="79" y="74"/>
                    </a:lnTo>
                    <a:lnTo>
                      <a:pt x="67" y="79"/>
                    </a:lnTo>
                    <a:lnTo>
                      <a:pt x="69" y="91"/>
                    </a:lnTo>
                    <a:lnTo>
                      <a:pt x="7" y="118"/>
                    </a:lnTo>
                    <a:lnTo>
                      <a:pt x="0" y="14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1" name="Freeform 130"/>
              <p:cNvSpPr>
                <a:spLocks/>
              </p:cNvSpPr>
              <p:nvPr/>
            </p:nvSpPr>
            <p:spPr bwMode="auto">
              <a:xfrm>
                <a:off x="3608" y="2900"/>
                <a:ext cx="136" cy="125"/>
              </a:xfrm>
              <a:custGeom>
                <a:avLst/>
                <a:gdLst>
                  <a:gd name="T0" fmla="*/ 0 w 136"/>
                  <a:gd name="T1" fmla="*/ 60 h 125"/>
                  <a:gd name="T2" fmla="*/ 0 w 136"/>
                  <a:gd name="T3" fmla="*/ 60 h 125"/>
                  <a:gd name="T4" fmla="*/ 6 w 136"/>
                  <a:gd name="T5" fmla="*/ 78 h 125"/>
                  <a:gd name="T6" fmla="*/ 68 w 136"/>
                  <a:gd name="T7" fmla="*/ 105 h 125"/>
                  <a:gd name="T8" fmla="*/ 68 w 136"/>
                  <a:gd name="T9" fmla="*/ 115 h 125"/>
                  <a:gd name="T10" fmla="*/ 83 w 136"/>
                  <a:gd name="T11" fmla="*/ 122 h 125"/>
                  <a:gd name="T12" fmla="*/ 108 w 136"/>
                  <a:gd name="T13" fmla="*/ 124 h 125"/>
                  <a:gd name="T14" fmla="*/ 128 w 136"/>
                  <a:gd name="T15" fmla="*/ 111 h 125"/>
                  <a:gd name="T16" fmla="*/ 135 w 136"/>
                  <a:gd name="T17" fmla="*/ 110 h 125"/>
                  <a:gd name="T18" fmla="*/ 117 w 136"/>
                  <a:gd name="T19" fmla="*/ 75 h 125"/>
                  <a:gd name="T20" fmla="*/ 92 w 136"/>
                  <a:gd name="T21" fmla="*/ 54 h 125"/>
                  <a:gd name="T22" fmla="*/ 104 w 136"/>
                  <a:gd name="T23" fmla="*/ 22 h 125"/>
                  <a:gd name="T24" fmla="*/ 93 w 136"/>
                  <a:gd name="T25" fmla="*/ 18 h 125"/>
                  <a:gd name="T26" fmla="*/ 83 w 136"/>
                  <a:gd name="T27" fmla="*/ 0 h 125"/>
                  <a:gd name="T28" fmla="*/ 53 w 136"/>
                  <a:gd name="T29" fmla="*/ 2 h 125"/>
                  <a:gd name="T30" fmla="*/ 38 w 136"/>
                  <a:gd name="T31" fmla="*/ 13 h 125"/>
                  <a:gd name="T32" fmla="*/ 33 w 136"/>
                  <a:gd name="T33" fmla="*/ 42 h 125"/>
                  <a:gd name="T34" fmla="*/ 0 w 136"/>
                  <a:gd name="T35" fmla="*/ 60 h 125"/>
                  <a:gd name="T36" fmla="*/ 0 w 136"/>
                  <a:gd name="T37" fmla="*/ 6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25"/>
                  <a:gd name="T59" fmla="*/ 136 w 136"/>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25">
                    <a:moveTo>
                      <a:pt x="0" y="60"/>
                    </a:moveTo>
                    <a:lnTo>
                      <a:pt x="0" y="60"/>
                    </a:lnTo>
                    <a:lnTo>
                      <a:pt x="6" y="78"/>
                    </a:lnTo>
                    <a:lnTo>
                      <a:pt x="68" y="105"/>
                    </a:lnTo>
                    <a:lnTo>
                      <a:pt x="68" y="115"/>
                    </a:lnTo>
                    <a:lnTo>
                      <a:pt x="83" y="122"/>
                    </a:lnTo>
                    <a:lnTo>
                      <a:pt x="108" y="124"/>
                    </a:lnTo>
                    <a:lnTo>
                      <a:pt x="128" y="111"/>
                    </a:lnTo>
                    <a:lnTo>
                      <a:pt x="135" y="110"/>
                    </a:lnTo>
                    <a:lnTo>
                      <a:pt x="117" y="75"/>
                    </a:lnTo>
                    <a:lnTo>
                      <a:pt x="92" y="54"/>
                    </a:lnTo>
                    <a:lnTo>
                      <a:pt x="104" y="22"/>
                    </a:lnTo>
                    <a:lnTo>
                      <a:pt x="93" y="18"/>
                    </a:lnTo>
                    <a:lnTo>
                      <a:pt x="83" y="0"/>
                    </a:lnTo>
                    <a:lnTo>
                      <a:pt x="53" y="2"/>
                    </a:lnTo>
                    <a:lnTo>
                      <a:pt x="38" y="13"/>
                    </a:lnTo>
                    <a:lnTo>
                      <a:pt x="33" y="42"/>
                    </a:lnTo>
                    <a:lnTo>
                      <a:pt x="0" y="6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2" name="Freeform 131"/>
              <p:cNvSpPr>
                <a:spLocks/>
              </p:cNvSpPr>
              <p:nvPr/>
            </p:nvSpPr>
            <p:spPr bwMode="auto">
              <a:xfrm>
                <a:off x="3553" y="2978"/>
                <a:ext cx="288" cy="240"/>
              </a:xfrm>
              <a:custGeom>
                <a:avLst/>
                <a:gdLst>
                  <a:gd name="T0" fmla="*/ 0 w 288"/>
                  <a:gd name="T1" fmla="*/ 62 h 240"/>
                  <a:gd name="T2" fmla="*/ 0 w 288"/>
                  <a:gd name="T3" fmla="*/ 62 h 240"/>
                  <a:gd name="T4" fmla="*/ 4 w 288"/>
                  <a:gd name="T5" fmla="*/ 41 h 240"/>
                  <a:gd name="T6" fmla="*/ 19 w 288"/>
                  <a:gd name="T7" fmla="*/ 46 h 240"/>
                  <a:gd name="T8" fmla="*/ 38 w 288"/>
                  <a:gd name="T9" fmla="*/ 33 h 240"/>
                  <a:gd name="T10" fmla="*/ 46 w 288"/>
                  <a:gd name="T11" fmla="*/ 24 h 240"/>
                  <a:gd name="T12" fmla="*/ 30 w 288"/>
                  <a:gd name="T13" fmla="*/ 10 h 240"/>
                  <a:gd name="T14" fmla="*/ 61 w 288"/>
                  <a:gd name="T15" fmla="*/ 0 h 240"/>
                  <a:gd name="T16" fmla="*/ 123 w 288"/>
                  <a:gd name="T17" fmla="*/ 27 h 240"/>
                  <a:gd name="T18" fmla="*/ 123 w 288"/>
                  <a:gd name="T19" fmla="*/ 37 h 240"/>
                  <a:gd name="T20" fmla="*/ 138 w 288"/>
                  <a:gd name="T21" fmla="*/ 44 h 240"/>
                  <a:gd name="T22" fmla="*/ 151 w 288"/>
                  <a:gd name="T23" fmla="*/ 51 h 240"/>
                  <a:gd name="T24" fmla="*/ 163 w 288"/>
                  <a:gd name="T25" fmla="*/ 46 h 240"/>
                  <a:gd name="T26" fmla="*/ 187 w 288"/>
                  <a:gd name="T27" fmla="*/ 54 h 240"/>
                  <a:gd name="T28" fmla="*/ 220 w 288"/>
                  <a:gd name="T29" fmla="*/ 108 h 240"/>
                  <a:gd name="T30" fmla="*/ 224 w 288"/>
                  <a:gd name="T31" fmla="*/ 112 h 240"/>
                  <a:gd name="T32" fmla="*/ 237 w 288"/>
                  <a:gd name="T33" fmla="*/ 133 h 240"/>
                  <a:gd name="T34" fmla="*/ 280 w 288"/>
                  <a:gd name="T35" fmla="*/ 139 h 240"/>
                  <a:gd name="T36" fmla="*/ 287 w 288"/>
                  <a:gd name="T37" fmla="*/ 149 h 240"/>
                  <a:gd name="T38" fmla="*/ 277 w 288"/>
                  <a:gd name="T39" fmla="*/ 177 h 240"/>
                  <a:gd name="T40" fmla="*/ 237 w 288"/>
                  <a:gd name="T41" fmla="*/ 191 h 240"/>
                  <a:gd name="T42" fmla="*/ 193 w 288"/>
                  <a:gd name="T43" fmla="*/ 200 h 240"/>
                  <a:gd name="T44" fmla="*/ 159 w 288"/>
                  <a:gd name="T45" fmla="*/ 239 h 240"/>
                  <a:gd name="T46" fmla="*/ 159 w 288"/>
                  <a:gd name="T47" fmla="*/ 224 h 240"/>
                  <a:gd name="T48" fmla="*/ 134 w 288"/>
                  <a:gd name="T49" fmla="*/ 214 h 240"/>
                  <a:gd name="T50" fmla="*/ 109 w 288"/>
                  <a:gd name="T51" fmla="*/ 227 h 240"/>
                  <a:gd name="T52" fmla="*/ 84 w 288"/>
                  <a:gd name="T53" fmla="*/ 184 h 240"/>
                  <a:gd name="T54" fmla="*/ 64 w 288"/>
                  <a:gd name="T55" fmla="*/ 167 h 240"/>
                  <a:gd name="T56" fmla="*/ 51 w 288"/>
                  <a:gd name="T57" fmla="*/ 122 h 240"/>
                  <a:gd name="T58" fmla="*/ 0 w 288"/>
                  <a:gd name="T59" fmla="*/ 62 h 240"/>
                  <a:gd name="T60" fmla="*/ 0 w 288"/>
                  <a:gd name="T61" fmla="*/ 62 h 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8"/>
                  <a:gd name="T94" fmla="*/ 0 h 240"/>
                  <a:gd name="T95" fmla="*/ 288 w 288"/>
                  <a:gd name="T96" fmla="*/ 240 h 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8" h="240">
                    <a:moveTo>
                      <a:pt x="0" y="62"/>
                    </a:moveTo>
                    <a:lnTo>
                      <a:pt x="0" y="62"/>
                    </a:lnTo>
                    <a:lnTo>
                      <a:pt x="4" y="41"/>
                    </a:lnTo>
                    <a:lnTo>
                      <a:pt x="19" y="46"/>
                    </a:lnTo>
                    <a:lnTo>
                      <a:pt x="38" y="33"/>
                    </a:lnTo>
                    <a:lnTo>
                      <a:pt x="46" y="24"/>
                    </a:lnTo>
                    <a:lnTo>
                      <a:pt x="30" y="10"/>
                    </a:lnTo>
                    <a:lnTo>
                      <a:pt x="61" y="0"/>
                    </a:lnTo>
                    <a:lnTo>
                      <a:pt x="123" y="27"/>
                    </a:lnTo>
                    <a:lnTo>
                      <a:pt x="123" y="37"/>
                    </a:lnTo>
                    <a:lnTo>
                      <a:pt x="138" y="44"/>
                    </a:lnTo>
                    <a:lnTo>
                      <a:pt x="151" y="51"/>
                    </a:lnTo>
                    <a:lnTo>
                      <a:pt x="163" y="46"/>
                    </a:lnTo>
                    <a:lnTo>
                      <a:pt x="187" y="54"/>
                    </a:lnTo>
                    <a:lnTo>
                      <a:pt x="220" y="108"/>
                    </a:lnTo>
                    <a:lnTo>
                      <a:pt x="224" y="112"/>
                    </a:lnTo>
                    <a:lnTo>
                      <a:pt x="237" y="133"/>
                    </a:lnTo>
                    <a:lnTo>
                      <a:pt x="280" y="139"/>
                    </a:lnTo>
                    <a:lnTo>
                      <a:pt x="287" y="149"/>
                    </a:lnTo>
                    <a:lnTo>
                      <a:pt x="277" y="177"/>
                    </a:lnTo>
                    <a:lnTo>
                      <a:pt x="237" y="191"/>
                    </a:lnTo>
                    <a:lnTo>
                      <a:pt x="193" y="200"/>
                    </a:lnTo>
                    <a:lnTo>
                      <a:pt x="159" y="239"/>
                    </a:lnTo>
                    <a:lnTo>
                      <a:pt x="159" y="224"/>
                    </a:lnTo>
                    <a:lnTo>
                      <a:pt x="134" y="214"/>
                    </a:lnTo>
                    <a:lnTo>
                      <a:pt x="109" y="227"/>
                    </a:lnTo>
                    <a:lnTo>
                      <a:pt x="84" y="184"/>
                    </a:lnTo>
                    <a:lnTo>
                      <a:pt x="64" y="167"/>
                    </a:lnTo>
                    <a:lnTo>
                      <a:pt x="51" y="122"/>
                    </a:lnTo>
                    <a:lnTo>
                      <a:pt x="0" y="6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3" name="Freeform 132"/>
              <p:cNvSpPr>
                <a:spLocks/>
              </p:cNvSpPr>
              <p:nvPr/>
            </p:nvSpPr>
            <p:spPr bwMode="auto">
              <a:xfrm>
                <a:off x="3564" y="2902"/>
                <a:ext cx="98" cy="75"/>
              </a:xfrm>
              <a:custGeom>
                <a:avLst/>
                <a:gdLst>
                  <a:gd name="T0" fmla="*/ 0 w 98"/>
                  <a:gd name="T1" fmla="*/ 68 h 75"/>
                  <a:gd name="T2" fmla="*/ 0 w 98"/>
                  <a:gd name="T3" fmla="*/ 68 h 75"/>
                  <a:gd name="T4" fmla="*/ 1 w 98"/>
                  <a:gd name="T5" fmla="*/ 61 h 75"/>
                  <a:gd name="T6" fmla="*/ 15 w 98"/>
                  <a:gd name="T7" fmla="*/ 45 h 75"/>
                  <a:gd name="T8" fmla="*/ 8 w 98"/>
                  <a:gd name="T9" fmla="*/ 38 h 75"/>
                  <a:gd name="T10" fmla="*/ 7 w 98"/>
                  <a:gd name="T11" fmla="*/ 19 h 75"/>
                  <a:gd name="T12" fmla="*/ 15 w 98"/>
                  <a:gd name="T13" fmla="*/ 3 h 75"/>
                  <a:gd name="T14" fmla="*/ 97 w 98"/>
                  <a:gd name="T15" fmla="*/ 0 h 75"/>
                  <a:gd name="T16" fmla="*/ 82 w 98"/>
                  <a:gd name="T17" fmla="*/ 11 h 75"/>
                  <a:gd name="T18" fmla="*/ 77 w 98"/>
                  <a:gd name="T19" fmla="*/ 40 h 75"/>
                  <a:gd name="T20" fmla="*/ 44 w 98"/>
                  <a:gd name="T21" fmla="*/ 58 h 75"/>
                  <a:gd name="T22" fmla="*/ 14 w 98"/>
                  <a:gd name="T23" fmla="*/ 74 h 75"/>
                  <a:gd name="T24" fmla="*/ 0 w 98"/>
                  <a:gd name="T25" fmla="*/ 68 h 75"/>
                  <a:gd name="T26" fmla="*/ 0 w 98"/>
                  <a:gd name="T27" fmla="*/ 6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68"/>
                    </a:moveTo>
                    <a:lnTo>
                      <a:pt x="0" y="68"/>
                    </a:lnTo>
                    <a:lnTo>
                      <a:pt x="1" y="61"/>
                    </a:lnTo>
                    <a:lnTo>
                      <a:pt x="15" y="45"/>
                    </a:lnTo>
                    <a:lnTo>
                      <a:pt x="8" y="38"/>
                    </a:lnTo>
                    <a:lnTo>
                      <a:pt x="7" y="19"/>
                    </a:lnTo>
                    <a:lnTo>
                      <a:pt x="15" y="3"/>
                    </a:lnTo>
                    <a:lnTo>
                      <a:pt x="97" y="0"/>
                    </a:lnTo>
                    <a:lnTo>
                      <a:pt x="82" y="11"/>
                    </a:lnTo>
                    <a:lnTo>
                      <a:pt x="77" y="40"/>
                    </a:lnTo>
                    <a:lnTo>
                      <a:pt x="44" y="58"/>
                    </a:lnTo>
                    <a:lnTo>
                      <a:pt x="14" y="74"/>
                    </a:lnTo>
                    <a:lnTo>
                      <a:pt x="0" y="6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4" name="Freeform 133"/>
              <p:cNvSpPr>
                <a:spLocks/>
              </p:cNvSpPr>
              <p:nvPr/>
            </p:nvSpPr>
            <p:spPr bwMode="auto">
              <a:xfrm>
                <a:off x="3777" y="3068"/>
                <a:ext cx="72" cy="50"/>
              </a:xfrm>
              <a:custGeom>
                <a:avLst/>
                <a:gdLst>
                  <a:gd name="T0" fmla="*/ 0 w 72"/>
                  <a:gd name="T1" fmla="*/ 22 h 50"/>
                  <a:gd name="T2" fmla="*/ 0 w 72"/>
                  <a:gd name="T3" fmla="*/ 22 h 50"/>
                  <a:gd name="T4" fmla="*/ 4 w 72"/>
                  <a:gd name="T5" fmla="*/ 21 h 50"/>
                  <a:gd name="T6" fmla="*/ 10 w 72"/>
                  <a:gd name="T7" fmla="*/ 29 h 50"/>
                  <a:gd name="T8" fmla="*/ 40 w 72"/>
                  <a:gd name="T9" fmla="*/ 28 h 50"/>
                  <a:gd name="T10" fmla="*/ 67 w 72"/>
                  <a:gd name="T11" fmla="*/ 0 h 50"/>
                  <a:gd name="T12" fmla="*/ 71 w 72"/>
                  <a:gd name="T13" fmla="*/ 17 h 50"/>
                  <a:gd name="T14" fmla="*/ 63 w 72"/>
                  <a:gd name="T15" fmla="*/ 18 h 50"/>
                  <a:gd name="T16" fmla="*/ 67 w 72"/>
                  <a:gd name="T17" fmla="*/ 28 h 50"/>
                  <a:gd name="T18" fmla="*/ 56 w 72"/>
                  <a:gd name="T19" fmla="*/ 49 h 50"/>
                  <a:gd name="T20" fmla="*/ 13 w 72"/>
                  <a:gd name="T21" fmla="*/ 43 h 50"/>
                  <a:gd name="T22" fmla="*/ 0 w 72"/>
                  <a:gd name="T23" fmla="*/ 22 h 50"/>
                  <a:gd name="T24" fmla="*/ 0 w 72"/>
                  <a:gd name="T25" fmla="*/ 22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50"/>
                  <a:gd name="T41" fmla="*/ 72 w 7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50">
                    <a:moveTo>
                      <a:pt x="0" y="22"/>
                    </a:moveTo>
                    <a:lnTo>
                      <a:pt x="0" y="22"/>
                    </a:lnTo>
                    <a:lnTo>
                      <a:pt x="4" y="21"/>
                    </a:lnTo>
                    <a:lnTo>
                      <a:pt x="10" y="29"/>
                    </a:lnTo>
                    <a:lnTo>
                      <a:pt x="40" y="28"/>
                    </a:lnTo>
                    <a:lnTo>
                      <a:pt x="67" y="0"/>
                    </a:lnTo>
                    <a:lnTo>
                      <a:pt x="71" y="17"/>
                    </a:lnTo>
                    <a:lnTo>
                      <a:pt x="63" y="18"/>
                    </a:lnTo>
                    <a:lnTo>
                      <a:pt x="67" y="28"/>
                    </a:lnTo>
                    <a:lnTo>
                      <a:pt x="56" y="49"/>
                    </a:lnTo>
                    <a:lnTo>
                      <a:pt x="13" y="43"/>
                    </a:lnTo>
                    <a:lnTo>
                      <a:pt x="0" y="2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5" name="Freeform 134"/>
              <p:cNvSpPr>
                <a:spLocks/>
              </p:cNvSpPr>
              <p:nvPr/>
            </p:nvSpPr>
            <p:spPr bwMode="auto">
              <a:xfrm>
                <a:off x="3673" y="3169"/>
                <a:ext cx="132" cy="89"/>
              </a:xfrm>
              <a:custGeom>
                <a:avLst/>
                <a:gdLst>
                  <a:gd name="T0" fmla="*/ 0 w 132"/>
                  <a:gd name="T1" fmla="*/ 88 h 89"/>
                  <a:gd name="T2" fmla="*/ 0 w 132"/>
                  <a:gd name="T3" fmla="*/ 88 h 89"/>
                  <a:gd name="T4" fmla="*/ 35 w 132"/>
                  <a:gd name="T5" fmla="*/ 68 h 89"/>
                  <a:gd name="T6" fmla="*/ 29 w 132"/>
                  <a:gd name="T7" fmla="*/ 59 h 89"/>
                  <a:gd name="T8" fmla="*/ 39 w 132"/>
                  <a:gd name="T9" fmla="*/ 48 h 89"/>
                  <a:gd name="T10" fmla="*/ 73 w 132"/>
                  <a:gd name="T11" fmla="*/ 9 h 89"/>
                  <a:gd name="T12" fmla="*/ 117 w 132"/>
                  <a:gd name="T13" fmla="*/ 0 h 89"/>
                  <a:gd name="T14" fmla="*/ 131 w 132"/>
                  <a:gd name="T15" fmla="*/ 34 h 89"/>
                  <a:gd name="T16" fmla="*/ 120 w 132"/>
                  <a:gd name="T17" fmla="*/ 48 h 89"/>
                  <a:gd name="T18" fmla="*/ 70 w 132"/>
                  <a:gd name="T19" fmla="*/ 71 h 89"/>
                  <a:gd name="T20" fmla="*/ 0 w 132"/>
                  <a:gd name="T21" fmla="*/ 88 h 89"/>
                  <a:gd name="T22" fmla="*/ 0 w 132"/>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
                  <a:gd name="T37" fmla="*/ 0 h 89"/>
                  <a:gd name="T38" fmla="*/ 132 w 132"/>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 h="89">
                    <a:moveTo>
                      <a:pt x="0" y="88"/>
                    </a:moveTo>
                    <a:lnTo>
                      <a:pt x="0" y="88"/>
                    </a:lnTo>
                    <a:lnTo>
                      <a:pt x="35" y="68"/>
                    </a:lnTo>
                    <a:lnTo>
                      <a:pt x="29" y="59"/>
                    </a:lnTo>
                    <a:lnTo>
                      <a:pt x="39" y="48"/>
                    </a:lnTo>
                    <a:lnTo>
                      <a:pt x="73" y="9"/>
                    </a:lnTo>
                    <a:lnTo>
                      <a:pt x="117" y="0"/>
                    </a:lnTo>
                    <a:lnTo>
                      <a:pt x="131" y="34"/>
                    </a:lnTo>
                    <a:lnTo>
                      <a:pt x="120" y="48"/>
                    </a:lnTo>
                    <a:lnTo>
                      <a:pt x="70" y="71"/>
                    </a:lnTo>
                    <a:lnTo>
                      <a:pt x="0" y="8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6" name="Freeform 135"/>
              <p:cNvSpPr>
                <a:spLocks/>
              </p:cNvSpPr>
              <p:nvPr/>
            </p:nvSpPr>
            <p:spPr bwMode="auto">
              <a:xfrm>
                <a:off x="3662" y="3192"/>
                <a:ext cx="51" cy="66"/>
              </a:xfrm>
              <a:custGeom>
                <a:avLst/>
                <a:gdLst>
                  <a:gd name="T0" fmla="*/ 0 w 51"/>
                  <a:gd name="T1" fmla="*/ 13 h 66"/>
                  <a:gd name="T2" fmla="*/ 0 w 51"/>
                  <a:gd name="T3" fmla="*/ 13 h 66"/>
                  <a:gd name="T4" fmla="*/ 11 w 51"/>
                  <a:gd name="T5" fmla="*/ 65 h 66"/>
                  <a:gd name="T6" fmla="*/ 46 w 51"/>
                  <a:gd name="T7" fmla="*/ 45 h 66"/>
                  <a:gd name="T8" fmla="*/ 40 w 51"/>
                  <a:gd name="T9" fmla="*/ 36 h 66"/>
                  <a:gd name="T10" fmla="*/ 50 w 51"/>
                  <a:gd name="T11" fmla="*/ 25 h 66"/>
                  <a:gd name="T12" fmla="*/ 50 w 51"/>
                  <a:gd name="T13" fmla="*/ 10 h 66"/>
                  <a:gd name="T14" fmla="*/ 25 w 51"/>
                  <a:gd name="T15" fmla="*/ 0 h 66"/>
                  <a:gd name="T16" fmla="*/ 0 w 51"/>
                  <a:gd name="T17" fmla="*/ 13 h 66"/>
                  <a:gd name="T18" fmla="*/ 0 w 51"/>
                  <a:gd name="T19" fmla="*/ 13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66"/>
                  <a:gd name="T32" fmla="*/ 51 w 5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66">
                    <a:moveTo>
                      <a:pt x="0" y="13"/>
                    </a:moveTo>
                    <a:lnTo>
                      <a:pt x="0" y="13"/>
                    </a:lnTo>
                    <a:lnTo>
                      <a:pt x="11" y="65"/>
                    </a:lnTo>
                    <a:lnTo>
                      <a:pt x="46" y="45"/>
                    </a:lnTo>
                    <a:lnTo>
                      <a:pt x="40" y="36"/>
                    </a:lnTo>
                    <a:lnTo>
                      <a:pt x="50" y="25"/>
                    </a:lnTo>
                    <a:lnTo>
                      <a:pt x="50" y="10"/>
                    </a:lnTo>
                    <a:lnTo>
                      <a:pt x="25" y="0"/>
                    </a:lnTo>
                    <a:lnTo>
                      <a:pt x="0" y="1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7" name="Freeform 136"/>
              <p:cNvSpPr>
                <a:spLocks/>
              </p:cNvSpPr>
              <p:nvPr/>
            </p:nvSpPr>
            <p:spPr bwMode="auto">
              <a:xfrm>
                <a:off x="3238" y="3507"/>
                <a:ext cx="174" cy="170"/>
              </a:xfrm>
              <a:custGeom>
                <a:avLst/>
                <a:gdLst>
                  <a:gd name="T0" fmla="*/ 0 w 174"/>
                  <a:gd name="T1" fmla="*/ 159 h 170"/>
                  <a:gd name="T2" fmla="*/ 0 w 174"/>
                  <a:gd name="T3" fmla="*/ 159 h 170"/>
                  <a:gd name="T4" fmla="*/ 23 w 174"/>
                  <a:gd name="T5" fmla="*/ 153 h 170"/>
                  <a:gd name="T6" fmla="*/ 134 w 174"/>
                  <a:gd name="T7" fmla="*/ 169 h 170"/>
                  <a:gd name="T8" fmla="*/ 159 w 174"/>
                  <a:gd name="T9" fmla="*/ 162 h 170"/>
                  <a:gd name="T10" fmla="*/ 142 w 174"/>
                  <a:gd name="T11" fmla="*/ 149 h 170"/>
                  <a:gd name="T12" fmla="*/ 142 w 174"/>
                  <a:gd name="T13" fmla="*/ 98 h 170"/>
                  <a:gd name="T14" fmla="*/ 173 w 174"/>
                  <a:gd name="T15" fmla="*/ 98 h 170"/>
                  <a:gd name="T16" fmla="*/ 170 w 174"/>
                  <a:gd name="T17" fmla="*/ 70 h 170"/>
                  <a:gd name="T18" fmla="*/ 142 w 174"/>
                  <a:gd name="T19" fmla="*/ 73 h 170"/>
                  <a:gd name="T20" fmla="*/ 139 w 174"/>
                  <a:gd name="T21" fmla="*/ 24 h 170"/>
                  <a:gd name="T22" fmla="*/ 127 w 174"/>
                  <a:gd name="T23" fmla="*/ 15 h 170"/>
                  <a:gd name="T24" fmla="*/ 109 w 174"/>
                  <a:gd name="T25" fmla="*/ 16 h 170"/>
                  <a:gd name="T26" fmla="*/ 105 w 174"/>
                  <a:gd name="T27" fmla="*/ 30 h 170"/>
                  <a:gd name="T28" fmla="*/ 86 w 174"/>
                  <a:gd name="T29" fmla="*/ 32 h 170"/>
                  <a:gd name="T30" fmla="*/ 63 w 174"/>
                  <a:gd name="T31" fmla="*/ 0 h 170"/>
                  <a:gd name="T32" fmla="*/ 11 w 174"/>
                  <a:gd name="T33" fmla="*/ 7 h 170"/>
                  <a:gd name="T34" fmla="*/ 30 w 174"/>
                  <a:gd name="T35" fmla="*/ 71 h 170"/>
                  <a:gd name="T36" fmla="*/ 0 w 174"/>
                  <a:gd name="T37" fmla="*/ 159 h 170"/>
                  <a:gd name="T38" fmla="*/ 0 w 174"/>
                  <a:gd name="T39" fmla="*/ 159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70"/>
                  <a:gd name="T62" fmla="*/ 174 w 17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70">
                    <a:moveTo>
                      <a:pt x="0" y="159"/>
                    </a:moveTo>
                    <a:lnTo>
                      <a:pt x="0" y="159"/>
                    </a:lnTo>
                    <a:lnTo>
                      <a:pt x="23" y="153"/>
                    </a:lnTo>
                    <a:lnTo>
                      <a:pt x="134" y="169"/>
                    </a:lnTo>
                    <a:lnTo>
                      <a:pt x="159" y="162"/>
                    </a:lnTo>
                    <a:lnTo>
                      <a:pt x="142" y="149"/>
                    </a:lnTo>
                    <a:lnTo>
                      <a:pt x="142" y="98"/>
                    </a:lnTo>
                    <a:lnTo>
                      <a:pt x="173" y="98"/>
                    </a:lnTo>
                    <a:lnTo>
                      <a:pt x="170" y="70"/>
                    </a:lnTo>
                    <a:lnTo>
                      <a:pt x="142" y="73"/>
                    </a:lnTo>
                    <a:lnTo>
                      <a:pt x="139" y="24"/>
                    </a:lnTo>
                    <a:lnTo>
                      <a:pt x="127" y="15"/>
                    </a:lnTo>
                    <a:lnTo>
                      <a:pt x="109" y="16"/>
                    </a:lnTo>
                    <a:lnTo>
                      <a:pt x="105" y="30"/>
                    </a:lnTo>
                    <a:lnTo>
                      <a:pt x="86" y="32"/>
                    </a:lnTo>
                    <a:lnTo>
                      <a:pt x="63" y="0"/>
                    </a:lnTo>
                    <a:lnTo>
                      <a:pt x="11" y="7"/>
                    </a:lnTo>
                    <a:lnTo>
                      <a:pt x="30" y="71"/>
                    </a:lnTo>
                    <a:lnTo>
                      <a:pt x="0" y="15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8" name="Freeform 137"/>
              <p:cNvSpPr>
                <a:spLocks/>
              </p:cNvSpPr>
              <p:nvPr/>
            </p:nvSpPr>
            <p:spPr bwMode="auto">
              <a:xfrm>
                <a:off x="3243" y="3493"/>
                <a:ext cx="15" cy="15"/>
              </a:xfrm>
              <a:custGeom>
                <a:avLst/>
                <a:gdLst>
                  <a:gd name="T0" fmla="*/ 0 w 15"/>
                  <a:gd name="T1" fmla="*/ 4 h 15"/>
                  <a:gd name="T2" fmla="*/ 0 w 15"/>
                  <a:gd name="T3" fmla="*/ 4 h 15"/>
                  <a:gd name="T4" fmla="*/ 5 w 15"/>
                  <a:gd name="T5" fmla="*/ 14 h 15"/>
                  <a:gd name="T6" fmla="*/ 14 w 15"/>
                  <a:gd name="T7" fmla="*/ 0 h 15"/>
                  <a:gd name="T8" fmla="*/ 0 w 15"/>
                  <a:gd name="T9" fmla="*/ 4 h 15"/>
                  <a:gd name="T10" fmla="*/ 0 w 15"/>
                  <a:gd name="T11" fmla="*/ 4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4"/>
                    </a:moveTo>
                    <a:lnTo>
                      <a:pt x="0" y="4"/>
                    </a:lnTo>
                    <a:lnTo>
                      <a:pt x="5" y="14"/>
                    </a:lnTo>
                    <a:lnTo>
                      <a:pt x="14"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39" name="Freeform 138"/>
              <p:cNvSpPr>
                <a:spLocks/>
              </p:cNvSpPr>
              <p:nvPr/>
            </p:nvSpPr>
            <p:spPr bwMode="auto">
              <a:xfrm>
                <a:off x="3352" y="3672"/>
                <a:ext cx="128" cy="128"/>
              </a:xfrm>
              <a:custGeom>
                <a:avLst/>
                <a:gdLst>
                  <a:gd name="T0" fmla="*/ 0 w 128"/>
                  <a:gd name="T1" fmla="*/ 98 h 128"/>
                  <a:gd name="T2" fmla="*/ 0 w 128"/>
                  <a:gd name="T3" fmla="*/ 98 h 128"/>
                  <a:gd name="T4" fmla="*/ 0 w 128"/>
                  <a:gd name="T5" fmla="*/ 59 h 128"/>
                  <a:gd name="T6" fmla="*/ 14 w 128"/>
                  <a:gd name="T7" fmla="*/ 59 h 128"/>
                  <a:gd name="T8" fmla="*/ 14 w 128"/>
                  <a:gd name="T9" fmla="*/ 10 h 128"/>
                  <a:gd name="T10" fmla="*/ 40 w 128"/>
                  <a:gd name="T11" fmla="*/ 4 h 128"/>
                  <a:gd name="T12" fmla="*/ 48 w 128"/>
                  <a:gd name="T13" fmla="*/ 13 h 128"/>
                  <a:gd name="T14" fmla="*/ 71 w 128"/>
                  <a:gd name="T15" fmla="*/ 0 h 128"/>
                  <a:gd name="T16" fmla="*/ 109 w 128"/>
                  <a:gd name="T17" fmla="*/ 53 h 128"/>
                  <a:gd name="T18" fmla="*/ 127 w 128"/>
                  <a:gd name="T19" fmla="*/ 62 h 128"/>
                  <a:gd name="T20" fmla="*/ 76 w 128"/>
                  <a:gd name="T21" fmla="*/ 109 h 128"/>
                  <a:gd name="T22" fmla="*/ 46 w 128"/>
                  <a:gd name="T23" fmla="*/ 109 h 128"/>
                  <a:gd name="T24" fmla="*/ 30 w 128"/>
                  <a:gd name="T25" fmla="*/ 126 h 128"/>
                  <a:gd name="T26" fmla="*/ 11 w 128"/>
                  <a:gd name="T27" fmla="*/ 127 h 128"/>
                  <a:gd name="T28" fmla="*/ 11 w 128"/>
                  <a:gd name="T29" fmla="*/ 112 h 128"/>
                  <a:gd name="T30" fmla="*/ 0 w 128"/>
                  <a:gd name="T31" fmla="*/ 98 h 128"/>
                  <a:gd name="T32" fmla="*/ 0 w 128"/>
                  <a:gd name="T33" fmla="*/ 98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28"/>
                  <a:gd name="T53" fmla="*/ 128 w 128"/>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28">
                    <a:moveTo>
                      <a:pt x="0" y="98"/>
                    </a:moveTo>
                    <a:lnTo>
                      <a:pt x="0" y="98"/>
                    </a:lnTo>
                    <a:lnTo>
                      <a:pt x="0" y="59"/>
                    </a:lnTo>
                    <a:lnTo>
                      <a:pt x="14" y="59"/>
                    </a:lnTo>
                    <a:lnTo>
                      <a:pt x="14" y="10"/>
                    </a:lnTo>
                    <a:lnTo>
                      <a:pt x="40" y="4"/>
                    </a:lnTo>
                    <a:lnTo>
                      <a:pt x="48" y="13"/>
                    </a:lnTo>
                    <a:lnTo>
                      <a:pt x="71" y="0"/>
                    </a:lnTo>
                    <a:lnTo>
                      <a:pt x="109" y="53"/>
                    </a:lnTo>
                    <a:lnTo>
                      <a:pt x="127" y="62"/>
                    </a:lnTo>
                    <a:lnTo>
                      <a:pt x="76" y="109"/>
                    </a:lnTo>
                    <a:lnTo>
                      <a:pt x="46" y="109"/>
                    </a:lnTo>
                    <a:lnTo>
                      <a:pt x="30" y="126"/>
                    </a:lnTo>
                    <a:lnTo>
                      <a:pt x="11" y="127"/>
                    </a:lnTo>
                    <a:lnTo>
                      <a:pt x="11" y="112"/>
                    </a:lnTo>
                    <a:lnTo>
                      <a:pt x="0" y="9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0" name="Freeform 139"/>
              <p:cNvSpPr>
                <a:spLocks/>
              </p:cNvSpPr>
              <p:nvPr/>
            </p:nvSpPr>
            <p:spPr bwMode="auto">
              <a:xfrm>
                <a:off x="3477" y="3461"/>
                <a:ext cx="25" cy="28"/>
              </a:xfrm>
              <a:custGeom>
                <a:avLst/>
                <a:gdLst>
                  <a:gd name="T0" fmla="*/ 0 w 25"/>
                  <a:gd name="T1" fmla="*/ 4 h 28"/>
                  <a:gd name="T2" fmla="*/ 0 w 25"/>
                  <a:gd name="T3" fmla="*/ 4 h 28"/>
                  <a:gd name="T4" fmla="*/ 3 w 25"/>
                  <a:gd name="T5" fmla="*/ 14 h 28"/>
                  <a:gd name="T6" fmla="*/ 9 w 25"/>
                  <a:gd name="T7" fmla="*/ 27 h 28"/>
                  <a:gd name="T8" fmla="*/ 24 w 25"/>
                  <a:gd name="T9" fmla="*/ 11 h 28"/>
                  <a:gd name="T10" fmla="*/ 23 w 25"/>
                  <a:gd name="T11" fmla="*/ 0 h 28"/>
                  <a:gd name="T12" fmla="*/ 0 w 25"/>
                  <a:gd name="T13" fmla="*/ 4 h 28"/>
                  <a:gd name="T14" fmla="*/ 0 w 25"/>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8"/>
                  <a:gd name="T26" fmla="*/ 25 w 2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8">
                    <a:moveTo>
                      <a:pt x="0" y="4"/>
                    </a:moveTo>
                    <a:lnTo>
                      <a:pt x="0" y="4"/>
                    </a:lnTo>
                    <a:lnTo>
                      <a:pt x="3" y="14"/>
                    </a:lnTo>
                    <a:lnTo>
                      <a:pt x="9" y="27"/>
                    </a:lnTo>
                    <a:lnTo>
                      <a:pt x="24" y="11"/>
                    </a:lnTo>
                    <a:lnTo>
                      <a:pt x="23" y="0"/>
                    </a:lnTo>
                    <a:lnTo>
                      <a:pt x="0" y="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1" name="Freeform 140"/>
              <p:cNvSpPr>
                <a:spLocks/>
              </p:cNvSpPr>
              <p:nvPr/>
            </p:nvSpPr>
            <p:spPr bwMode="auto">
              <a:xfrm>
                <a:off x="3195" y="3256"/>
                <a:ext cx="106" cy="153"/>
              </a:xfrm>
              <a:custGeom>
                <a:avLst/>
                <a:gdLst>
                  <a:gd name="T0" fmla="*/ 0 w 106"/>
                  <a:gd name="T1" fmla="*/ 109 h 153"/>
                  <a:gd name="T2" fmla="*/ 0 w 106"/>
                  <a:gd name="T3" fmla="*/ 109 h 153"/>
                  <a:gd name="T4" fmla="*/ 14 w 106"/>
                  <a:gd name="T5" fmla="*/ 80 h 153"/>
                  <a:gd name="T6" fmla="*/ 40 w 106"/>
                  <a:gd name="T7" fmla="*/ 84 h 153"/>
                  <a:gd name="T8" fmla="*/ 68 w 106"/>
                  <a:gd name="T9" fmla="*/ 25 h 153"/>
                  <a:gd name="T10" fmla="*/ 82 w 106"/>
                  <a:gd name="T11" fmla="*/ 14 h 153"/>
                  <a:gd name="T12" fmla="*/ 77 w 106"/>
                  <a:gd name="T13" fmla="*/ 2 h 153"/>
                  <a:gd name="T14" fmla="*/ 84 w 106"/>
                  <a:gd name="T15" fmla="*/ 0 h 153"/>
                  <a:gd name="T16" fmla="*/ 94 w 106"/>
                  <a:gd name="T17" fmla="*/ 37 h 153"/>
                  <a:gd name="T18" fmla="*/ 77 w 106"/>
                  <a:gd name="T19" fmla="*/ 44 h 153"/>
                  <a:gd name="T20" fmla="*/ 96 w 106"/>
                  <a:gd name="T21" fmla="*/ 73 h 153"/>
                  <a:gd name="T22" fmla="*/ 84 w 106"/>
                  <a:gd name="T23" fmla="*/ 107 h 153"/>
                  <a:gd name="T24" fmla="*/ 105 w 106"/>
                  <a:gd name="T25" fmla="*/ 134 h 153"/>
                  <a:gd name="T26" fmla="*/ 103 w 106"/>
                  <a:gd name="T27" fmla="*/ 152 h 153"/>
                  <a:gd name="T28" fmla="*/ 67 w 106"/>
                  <a:gd name="T29" fmla="*/ 144 h 153"/>
                  <a:gd name="T30" fmla="*/ 39 w 106"/>
                  <a:gd name="T31" fmla="*/ 143 h 153"/>
                  <a:gd name="T32" fmla="*/ 17 w 106"/>
                  <a:gd name="T33" fmla="*/ 144 h 153"/>
                  <a:gd name="T34" fmla="*/ 16 w 106"/>
                  <a:gd name="T35" fmla="*/ 119 h 153"/>
                  <a:gd name="T36" fmla="*/ 0 w 106"/>
                  <a:gd name="T37" fmla="*/ 109 h 153"/>
                  <a:gd name="T38" fmla="*/ 0 w 106"/>
                  <a:gd name="T39" fmla="*/ 109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
                  <a:gd name="T61" fmla="*/ 0 h 153"/>
                  <a:gd name="T62" fmla="*/ 106 w 106"/>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 h="153">
                    <a:moveTo>
                      <a:pt x="0" y="109"/>
                    </a:moveTo>
                    <a:lnTo>
                      <a:pt x="0" y="109"/>
                    </a:lnTo>
                    <a:lnTo>
                      <a:pt x="14" y="80"/>
                    </a:lnTo>
                    <a:lnTo>
                      <a:pt x="40" y="84"/>
                    </a:lnTo>
                    <a:lnTo>
                      <a:pt x="68" y="25"/>
                    </a:lnTo>
                    <a:lnTo>
                      <a:pt x="82" y="14"/>
                    </a:lnTo>
                    <a:lnTo>
                      <a:pt x="77" y="2"/>
                    </a:lnTo>
                    <a:lnTo>
                      <a:pt x="84" y="0"/>
                    </a:lnTo>
                    <a:lnTo>
                      <a:pt x="94" y="37"/>
                    </a:lnTo>
                    <a:lnTo>
                      <a:pt x="77" y="44"/>
                    </a:lnTo>
                    <a:lnTo>
                      <a:pt x="96" y="73"/>
                    </a:lnTo>
                    <a:lnTo>
                      <a:pt x="84" y="107"/>
                    </a:lnTo>
                    <a:lnTo>
                      <a:pt x="105" y="134"/>
                    </a:lnTo>
                    <a:lnTo>
                      <a:pt x="103" y="152"/>
                    </a:lnTo>
                    <a:lnTo>
                      <a:pt x="67" y="144"/>
                    </a:lnTo>
                    <a:lnTo>
                      <a:pt x="39" y="143"/>
                    </a:lnTo>
                    <a:lnTo>
                      <a:pt x="17" y="144"/>
                    </a:lnTo>
                    <a:lnTo>
                      <a:pt x="16" y="119"/>
                    </a:lnTo>
                    <a:lnTo>
                      <a:pt x="0" y="10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2" name="Freeform 141"/>
              <p:cNvSpPr>
                <a:spLocks/>
              </p:cNvSpPr>
              <p:nvPr/>
            </p:nvSpPr>
            <p:spPr bwMode="auto">
              <a:xfrm>
                <a:off x="3279" y="3280"/>
                <a:ext cx="178" cy="111"/>
              </a:xfrm>
              <a:custGeom>
                <a:avLst/>
                <a:gdLst>
                  <a:gd name="T0" fmla="*/ 0 w 178"/>
                  <a:gd name="T1" fmla="*/ 83 h 111"/>
                  <a:gd name="T2" fmla="*/ 0 w 178"/>
                  <a:gd name="T3" fmla="*/ 83 h 111"/>
                  <a:gd name="T4" fmla="*/ 12 w 178"/>
                  <a:gd name="T5" fmla="*/ 49 h 111"/>
                  <a:gd name="T6" fmla="*/ 56 w 178"/>
                  <a:gd name="T7" fmla="*/ 40 h 111"/>
                  <a:gd name="T8" fmla="*/ 61 w 178"/>
                  <a:gd name="T9" fmla="*/ 29 h 111"/>
                  <a:gd name="T10" fmla="*/ 81 w 178"/>
                  <a:gd name="T11" fmla="*/ 25 h 111"/>
                  <a:gd name="T12" fmla="*/ 111 w 178"/>
                  <a:gd name="T13" fmla="*/ 0 h 111"/>
                  <a:gd name="T14" fmla="*/ 121 w 178"/>
                  <a:gd name="T15" fmla="*/ 29 h 111"/>
                  <a:gd name="T16" fmla="*/ 144 w 178"/>
                  <a:gd name="T17" fmla="*/ 40 h 111"/>
                  <a:gd name="T18" fmla="*/ 177 w 178"/>
                  <a:gd name="T19" fmla="*/ 80 h 111"/>
                  <a:gd name="T20" fmla="*/ 95 w 178"/>
                  <a:gd name="T21" fmla="*/ 91 h 111"/>
                  <a:gd name="T22" fmla="*/ 68 w 178"/>
                  <a:gd name="T23" fmla="*/ 80 h 111"/>
                  <a:gd name="T24" fmla="*/ 56 w 178"/>
                  <a:gd name="T25" fmla="*/ 99 h 111"/>
                  <a:gd name="T26" fmla="*/ 33 w 178"/>
                  <a:gd name="T27" fmla="*/ 99 h 111"/>
                  <a:gd name="T28" fmla="*/ 21 w 178"/>
                  <a:gd name="T29" fmla="*/ 110 h 111"/>
                  <a:gd name="T30" fmla="*/ 0 w 178"/>
                  <a:gd name="T31" fmla="*/ 83 h 111"/>
                  <a:gd name="T32" fmla="*/ 0 w 178"/>
                  <a:gd name="T33" fmla="*/ 8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11"/>
                  <a:gd name="T53" fmla="*/ 178 w 17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11">
                    <a:moveTo>
                      <a:pt x="0" y="83"/>
                    </a:moveTo>
                    <a:lnTo>
                      <a:pt x="0" y="83"/>
                    </a:lnTo>
                    <a:lnTo>
                      <a:pt x="12" y="49"/>
                    </a:lnTo>
                    <a:lnTo>
                      <a:pt x="56" y="40"/>
                    </a:lnTo>
                    <a:lnTo>
                      <a:pt x="61" y="29"/>
                    </a:lnTo>
                    <a:lnTo>
                      <a:pt x="81" y="25"/>
                    </a:lnTo>
                    <a:lnTo>
                      <a:pt x="111" y="0"/>
                    </a:lnTo>
                    <a:lnTo>
                      <a:pt x="121" y="29"/>
                    </a:lnTo>
                    <a:lnTo>
                      <a:pt x="144" y="40"/>
                    </a:lnTo>
                    <a:lnTo>
                      <a:pt x="177" y="80"/>
                    </a:lnTo>
                    <a:lnTo>
                      <a:pt x="95" y="91"/>
                    </a:lnTo>
                    <a:lnTo>
                      <a:pt x="68" y="80"/>
                    </a:lnTo>
                    <a:lnTo>
                      <a:pt x="56" y="99"/>
                    </a:lnTo>
                    <a:lnTo>
                      <a:pt x="33" y="99"/>
                    </a:lnTo>
                    <a:lnTo>
                      <a:pt x="21" y="110"/>
                    </a:lnTo>
                    <a:lnTo>
                      <a:pt x="0" y="8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3" name="Freeform 142"/>
              <p:cNvSpPr>
                <a:spLocks/>
              </p:cNvSpPr>
              <p:nvPr/>
            </p:nvSpPr>
            <p:spPr bwMode="auto">
              <a:xfrm>
                <a:off x="3263" y="3106"/>
                <a:ext cx="147" cy="224"/>
              </a:xfrm>
              <a:custGeom>
                <a:avLst/>
                <a:gdLst>
                  <a:gd name="T0" fmla="*/ 0 w 147"/>
                  <a:gd name="T1" fmla="*/ 128 h 224"/>
                  <a:gd name="T2" fmla="*/ 0 w 147"/>
                  <a:gd name="T3" fmla="*/ 128 h 224"/>
                  <a:gd name="T4" fmla="*/ 21 w 147"/>
                  <a:gd name="T5" fmla="*/ 139 h 224"/>
                  <a:gd name="T6" fmla="*/ 16 w 147"/>
                  <a:gd name="T7" fmla="*/ 150 h 224"/>
                  <a:gd name="T8" fmla="*/ 26 w 147"/>
                  <a:gd name="T9" fmla="*/ 187 h 224"/>
                  <a:gd name="T10" fmla="*/ 9 w 147"/>
                  <a:gd name="T11" fmla="*/ 194 h 224"/>
                  <a:gd name="T12" fmla="*/ 28 w 147"/>
                  <a:gd name="T13" fmla="*/ 223 h 224"/>
                  <a:gd name="T14" fmla="*/ 72 w 147"/>
                  <a:gd name="T15" fmla="*/ 214 h 224"/>
                  <a:gd name="T16" fmla="*/ 77 w 147"/>
                  <a:gd name="T17" fmla="*/ 203 h 224"/>
                  <a:gd name="T18" fmla="*/ 97 w 147"/>
                  <a:gd name="T19" fmla="*/ 199 h 224"/>
                  <a:gd name="T20" fmla="*/ 127 w 147"/>
                  <a:gd name="T21" fmla="*/ 174 h 224"/>
                  <a:gd name="T22" fmla="*/ 117 w 147"/>
                  <a:gd name="T23" fmla="*/ 147 h 224"/>
                  <a:gd name="T24" fmla="*/ 131 w 147"/>
                  <a:gd name="T25" fmla="*/ 111 h 224"/>
                  <a:gd name="T26" fmla="*/ 145 w 147"/>
                  <a:gd name="T27" fmla="*/ 108 h 224"/>
                  <a:gd name="T28" fmla="*/ 146 w 147"/>
                  <a:gd name="T29" fmla="*/ 56 h 224"/>
                  <a:gd name="T30" fmla="*/ 36 w 147"/>
                  <a:gd name="T31" fmla="*/ 0 h 224"/>
                  <a:gd name="T32" fmla="*/ 22 w 147"/>
                  <a:gd name="T33" fmla="*/ 5 h 224"/>
                  <a:gd name="T34" fmla="*/ 22 w 147"/>
                  <a:gd name="T35" fmla="*/ 27 h 224"/>
                  <a:gd name="T36" fmla="*/ 36 w 147"/>
                  <a:gd name="T37" fmla="*/ 43 h 224"/>
                  <a:gd name="T38" fmla="*/ 28 w 147"/>
                  <a:gd name="T39" fmla="*/ 92 h 224"/>
                  <a:gd name="T40" fmla="*/ 0 w 147"/>
                  <a:gd name="T41" fmla="*/ 128 h 224"/>
                  <a:gd name="T42" fmla="*/ 0 w 147"/>
                  <a:gd name="T43" fmla="*/ 128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7"/>
                  <a:gd name="T67" fmla="*/ 0 h 224"/>
                  <a:gd name="T68" fmla="*/ 147 w 147"/>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7" h="224">
                    <a:moveTo>
                      <a:pt x="0" y="128"/>
                    </a:moveTo>
                    <a:lnTo>
                      <a:pt x="0" y="128"/>
                    </a:lnTo>
                    <a:lnTo>
                      <a:pt x="21" y="139"/>
                    </a:lnTo>
                    <a:lnTo>
                      <a:pt x="16" y="150"/>
                    </a:lnTo>
                    <a:lnTo>
                      <a:pt x="26" y="187"/>
                    </a:lnTo>
                    <a:lnTo>
                      <a:pt x="9" y="194"/>
                    </a:lnTo>
                    <a:lnTo>
                      <a:pt x="28" y="223"/>
                    </a:lnTo>
                    <a:lnTo>
                      <a:pt x="72" y="214"/>
                    </a:lnTo>
                    <a:lnTo>
                      <a:pt x="77" y="203"/>
                    </a:lnTo>
                    <a:lnTo>
                      <a:pt x="97" y="199"/>
                    </a:lnTo>
                    <a:lnTo>
                      <a:pt x="127" y="174"/>
                    </a:lnTo>
                    <a:lnTo>
                      <a:pt x="117" y="147"/>
                    </a:lnTo>
                    <a:lnTo>
                      <a:pt x="131" y="111"/>
                    </a:lnTo>
                    <a:lnTo>
                      <a:pt x="145" y="108"/>
                    </a:lnTo>
                    <a:lnTo>
                      <a:pt x="146" y="56"/>
                    </a:lnTo>
                    <a:lnTo>
                      <a:pt x="36" y="0"/>
                    </a:lnTo>
                    <a:lnTo>
                      <a:pt x="22" y="5"/>
                    </a:lnTo>
                    <a:lnTo>
                      <a:pt x="22" y="27"/>
                    </a:lnTo>
                    <a:lnTo>
                      <a:pt x="36" y="43"/>
                    </a:lnTo>
                    <a:lnTo>
                      <a:pt x="28" y="92"/>
                    </a:lnTo>
                    <a:lnTo>
                      <a:pt x="0" y="1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4" name="Freeform 143"/>
              <p:cNvSpPr>
                <a:spLocks/>
              </p:cNvSpPr>
              <p:nvPr/>
            </p:nvSpPr>
            <p:spPr bwMode="auto">
              <a:xfrm>
                <a:off x="3232" y="3379"/>
                <a:ext cx="104" cy="119"/>
              </a:xfrm>
              <a:custGeom>
                <a:avLst/>
                <a:gdLst>
                  <a:gd name="T0" fmla="*/ 0 w 104"/>
                  <a:gd name="T1" fmla="*/ 104 h 119"/>
                  <a:gd name="T2" fmla="*/ 0 w 104"/>
                  <a:gd name="T3" fmla="*/ 104 h 119"/>
                  <a:gd name="T4" fmla="*/ 11 w 104"/>
                  <a:gd name="T5" fmla="*/ 118 h 119"/>
                  <a:gd name="T6" fmla="*/ 25 w 104"/>
                  <a:gd name="T7" fmla="*/ 114 h 119"/>
                  <a:gd name="T8" fmla="*/ 46 w 104"/>
                  <a:gd name="T9" fmla="*/ 115 h 119"/>
                  <a:gd name="T10" fmla="*/ 65 w 104"/>
                  <a:gd name="T11" fmla="*/ 103 h 119"/>
                  <a:gd name="T12" fmla="*/ 70 w 104"/>
                  <a:gd name="T13" fmla="*/ 79 h 119"/>
                  <a:gd name="T14" fmla="*/ 90 w 104"/>
                  <a:gd name="T15" fmla="*/ 59 h 119"/>
                  <a:gd name="T16" fmla="*/ 103 w 104"/>
                  <a:gd name="T17" fmla="*/ 0 h 119"/>
                  <a:gd name="T18" fmla="*/ 80 w 104"/>
                  <a:gd name="T19" fmla="*/ 0 h 119"/>
                  <a:gd name="T20" fmla="*/ 68 w 104"/>
                  <a:gd name="T21" fmla="*/ 11 h 119"/>
                  <a:gd name="T22" fmla="*/ 66 w 104"/>
                  <a:gd name="T23" fmla="*/ 29 h 119"/>
                  <a:gd name="T24" fmla="*/ 30 w 104"/>
                  <a:gd name="T25" fmla="*/ 21 h 119"/>
                  <a:gd name="T26" fmla="*/ 29 w 104"/>
                  <a:gd name="T27" fmla="*/ 33 h 119"/>
                  <a:gd name="T28" fmla="*/ 43 w 104"/>
                  <a:gd name="T29" fmla="*/ 35 h 119"/>
                  <a:gd name="T30" fmla="*/ 39 w 104"/>
                  <a:gd name="T31" fmla="*/ 81 h 119"/>
                  <a:gd name="T32" fmla="*/ 21 w 104"/>
                  <a:gd name="T33" fmla="*/ 76 h 119"/>
                  <a:gd name="T34" fmla="*/ 0 w 104"/>
                  <a:gd name="T35" fmla="*/ 104 h 119"/>
                  <a:gd name="T36" fmla="*/ 0 w 104"/>
                  <a:gd name="T37" fmla="*/ 104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119"/>
                  <a:gd name="T59" fmla="*/ 104 w 104"/>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119">
                    <a:moveTo>
                      <a:pt x="0" y="104"/>
                    </a:moveTo>
                    <a:lnTo>
                      <a:pt x="0" y="104"/>
                    </a:lnTo>
                    <a:lnTo>
                      <a:pt x="11" y="118"/>
                    </a:lnTo>
                    <a:lnTo>
                      <a:pt x="25" y="114"/>
                    </a:lnTo>
                    <a:lnTo>
                      <a:pt x="46" y="115"/>
                    </a:lnTo>
                    <a:lnTo>
                      <a:pt x="65" y="103"/>
                    </a:lnTo>
                    <a:lnTo>
                      <a:pt x="70" y="79"/>
                    </a:lnTo>
                    <a:lnTo>
                      <a:pt x="90" y="59"/>
                    </a:lnTo>
                    <a:lnTo>
                      <a:pt x="103" y="0"/>
                    </a:lnTo>
                    <a:lnTo>
                      <a:pt x="80" y="0"/>
                    </a:lnTo>
                    <a:lnTo>
                      <a:pt x="68" y="11"/>
                    </a:lnTo>
                    <a:lnTo>
                      <a:pt x="66" y="29"/>
                    </a:lnTo>
                    <a:lnTo>
                      <a:pt x="30" y="21"/>
                    </a:lnTo>
                    <a:lnTo>
                      <a:pt x="29" y="33"/>
                    </a:lnTo>
                    <a:lnTo>
                      <a:pt x="43" y="35"/>
                    </a:lnTo>
                    <a:lnTo>
                      <a:pt x="39" y="81"/>
                    </a:lnTo>
                    <a:lnTo>
                      <a:pt x="21" y="76"/>
                    </a:lnTo>
                    <a:lnTo>
                      <a:pt x="0" y="10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5" name="Freeform 144"/>
              <p:cNvSpPr>
                <a:spLocks/>
              </p:cNvSpPr>
              <p:nvPr/>
            </p:nvSpPr>
            <p:spPr bwMode="auto">
              <a:xfrm>
                <a:off x="3248" y="3360"/>
                <a:ext cx="260" cy="250"/>
              </a:xfrm>
              <a:custGeom>
                <a:avLst/>
                <a:gdLst>
                  <a:gd name="T0" fmla="*/ 0 w 260"/>
                  <a:gd name="T1" fmla="*/ 147 h 250"/>
                  <a:gd name="T2" fmla="*/ 0 w 260"/>
                  <a:gd name="T3" fmla="*/ 147 h 250"/>
                  <a:gd name="T4" fmla="*/ 1 w 260"/>
                  <a:gd name="T5" fmla="*/ 154 h 250"/>
                  <a:gd name="T6" fmla="*/ 53 w 260"/>
                  <a:gd name="T7" fmla="*/ 147 h 250"/>
                  <a:gd name="T8" fmla="*/ 76 w 260"/>
                  <a:gd name="T9" fmla="*/ 179 h 250"/>
                  <a:gd name="T10" fmla="*/ 95 w 260"/>
                  <a:gd name="T11" fmla="*/ 177 h 250"/>
                  <a:gd name="T12" fmla="*/ 99 w 260"/>
                  <a:gd name="T13" fmla="*/ 163 h 250"/>
                  <a:gd name="T14" fmla="*/ 117 w 260"/>
                  <a:gd name="T15" fmla="*/ 162 h 250"/>
                  <a:gd name="T16" fmla="*/ 129 w 260"/>
                  <a:gd name="T17" fmla="*/ 171 h 250"/>
                  <a:gd name="T18" fmla="*/ 132 w 260"/>
                  <a:gd name="T19" fmla="*/ 220 h 250"/>
                  <a:gd name="T20" fmla="*/ 160 w 260"/>
                  <a:gd name="T21" fmla="*/ 217 h 250"/>
                  <a:gd name="T22" fmla="*/ 238 w 260"/>
                  <a:gd name="T23" fmla="*/ 249 h 250"/>
                  <a:gd name="T24" fmla="*/ 238 w 260"/>
                  <a:gd name="T25" fmla="*/ 235 h 250"/>
                  <a:gd name="T26" fmla="*/ 222 w 260"/>
                  <a:gd name="T27" fmla="*/ 228 h 250"/>
                  <a:gd name="T28" fmla="*/ 225 w 260"/>
                  <a:gd name="T29" fmla="*/ 192 h 250"/>
                  <a:gd name="T30" fmla="*/ 250 w 260"/>
                  <a:gd name="T31" fmla="*/ 180 h 250"/>
                  <a:gd name="T32" fmla="*/ 234 w 260"/>
                  <a:gd name="T33" fmla="*/ 156 h 250"/>
                  <a:gd name="T34" fmla="*/ 232 w 260"/>
                  <a:gd name="T35" fmla="*/ 115 h 250"/>
                  <a:gd name="T36" fmla="*/ 229 w 260"/>
                  <a:gd name="T37" fmla="*/ 105 h 250"/>
                  <a:gd name="T38" fmla="*/ 238 w 260"/>
                  <a:gd name="T39" fmla="*/ 87 h 250"/>
                  <a:gd name="T40" fmla="*/ 250 w 260"/>
                  <a:gd name="T41" fmla="*/ 52 h 250"/>
                  <a:gd name="T42" fmla="*/ 259 w 260"/>
                  <a:gd name="T43" fmla="*/ 39 h 250"/>
                  <a:gd name="T44" fmla="*/ 254 w 260"/>
                  <a:gd name="T45" fmla="*/ 20 h 250"/>
                  <a:gd name="T46" fmla="*/ 208 w 260"/>
                  <a:gd name="T47" fmla="*/ 0 h 250"/>
                  <a:gd name="T48" fmla="*/ 126 w 260"/>
                  <a:gd name="T49" fmla="*/ 11 h 250"/>
                  <a:gd name="T50" fmla="*/ 99 w 260"/>
                  <a:gd name="T51" fmla="*/ 0 h 250"/>
                  <a:gd name="T52" fmla="*/ 87 w 260"/>
                  <a:gd name="T53" fmla="*/ 19 h 250"/>
                  <a:gd name="T54" fmla="*/ 74 w 260"/>
                  <a:gd name="T55" fmla="*/ 78 h 250"/>
                  <a:gd name="T56" fmla="*/ 54 w 260"/>
                  <a:gd name="T57" fmla="*/ 98 h 250"/>
                  <a:gd name="T58" fmla="*/ 49 w 260"/>
                  <a:gd name="T59" fmla="*/ 122 h 250"/>
                  <a:gd name="T60" fmla="*/ 30 w 260"/>
                  <a:gd name="T61" fmla="*/ 134 h 250"/>
                  <a:gd name="T62" fmla="*/ 9 w 260"/>
                  <a:gd name="T63" fmla="*/ 133 h 250"/>
                  <a:gd name="T64" fmla="*/ 0 w 260"/>
                  <a:gd name="T65" fmla="*/ 147 h 250"/>
                  <a:gd name="T66" fmla="*/ 0 w 260"/>
                  <a:gd name="T67" fmla="*/ 147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50"/>
                  <a:gd name="T104" fmla="*/ 260 w 260"/>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50">
                    <a:moveTo>
                      <a:pt x="0" y="147"/>
                    </a:moveTo>
                    <a:lnTo>
                      <a:pt x="0" y="147"/>
                    </a:lnTo>
                    <a:lnTo>
                      <a:pt x="1" y="154"/>
                    </a:lnTo>
                    <a:lnTo>
                      <a:pt x="53" y="147"/>
                    </a:lnTo>
                    <a:lnTo>
                      <a:pt x="76" y="179"/>
                    </a:lnTo>
                    <a:lnTo>
                      <a:pt x="95" y="177"/>
                    </a:lnTo>
                    <a:lnTo>
                      <a:pt x="99" y="163"/>
                    </a:lnTo>
                    <a:lnTo>
                      <a:pt x="117" y="162"/>
                    </a:lnTo>
                    <a:lnTo>
                      <a:pt x="129" y="171"/>
                    </a:lnTo>
                    <a:lnTo>
                      <a:pt x="132" y="220"/>
                    </a:lnTo>
                    <a:lnTo>
                      <a:pt x="160" y="217"/>
                    </a:lnTo>
                    <a:lnTo>
                      <a:pt x="238" y="249"/>
                    </a:lnTo>
                    <a:lnTo>
                      <a:pt x="238" y="235"/>
                    </a:lnTo>
                    <a:lnTo>
                      <a:pt x="222" y="228"/>
                    </a:lnTo>
                    <a:lnTo>
                      <a:pt x="225" y="192"/>
                    </a:lnTo>
                    <a:lnTo>
                      <a:pt x="250" y="180"/>
                    </a:lnTo>
                    <a:lnTo>
                      <a:pt x="234" y="156"/>
                    </a:lnTo>
                    <a:lnTo>
                      <a:pt x="232" y="115"/>
                    </a:lnTo>
                    <a:lnTo>
                      <a:pt x="229" y="105"/>
                    </a:lnTo>
                    <a:lnTo>
                      <a:pt x="238" y="87"/>
                    </a:lnTo>
                    <a:lnTo>
                      <a:pt x="250" y="52"/>
                    </a:lnTo>
                    <a:lnTo>
                      <a:pt x="259" y="39"/>
                    </a:lnTo>
                    <a:lnTo>
                      <a:pt x="254" y="20"/>
                    </a:lnTo>
                    <a:lnTo>
                      <a:pt x="208" y="0"/>
                    </a:lnTo>
                    <a:lnTo>
                      <a:pt x="126" y="11"/>
                    </a:lnTo>
                    <a:lnTo>
                      <a:pt x="99" y="0"/>
                    </a:lnTo>
                    <a:lnTo>
                      <a:pt x="87" y="19"/>
                    </a:lnTo>
                    <a:lnTo>
                      <a:pt x="74" y="78"/>
                    </a:lnTo>
                    <a:lnTo>
                      <a:pt x="54" y="98"/>
                    </a:lnTo>
                    <a:lnTo>
                      <a:pt x="49" y="122"/>
                    </a:lnTo>
                    <a:lnTo>
                      <a:pt x="30" y="134"/>
                    </a:lnTo>
                    <a:lnTo>
                      <a:pt x="9" y="133"/>
                    </a:lnTo>
                    <a:lnTo>
                      <a:pt x="0" y="14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6" name="Freeform 145"/>
              <p:cNvSpPr>
                <a:spLocks/>
              </p:cNvSpPr>
              <p:nvPr/>
            </p:nvSpPr>
            <p:spPr bwMode="auto">
              <a:xfrm>
                <a:off x="3522" y="2925"/>
                <a:ext cx="33" cy="18"/>
              </a:xfrm>
              <a:custGeom>
                <a:avLst/>
                <a:gdLst>
                  <a:gd name="T0" fmla="*/ 0 w 33"/>
                  <a:gd name="T1" fmla="*/ 9 h 18"/>
                  <a:gd name="T2" fmla="*/ 0 w 33"/>
                  <a:gd name="T3" fmla="*/ 9 h 18"/>
                  <a:gd name="T4" fmla="*/ 11 w 33"/>
                  <a:gd name="T5" fmla="*/ 17 h 18"/>
                  <a:gd name="T6" fmla="*/ 32 w 33"/>
                  <a:gd name="T7" fmla="*/ 0 h 18"/>
                  <a:gd name="T8" fmla="*/ 0 w 33"/>
                  <a:gd name="T9" fmla="*/ 9 h 18"/>
                  <a:gd name="T10" fmla="*/ 0 w 33"/>
                  <a:gd name="T11" fmla="*/ 9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0" y="9"/>
                    </a:moveTo>
                    <a:lnTo>
                      <a:pt x="0" y="9"/>
                    </a:lnTo>
                    <a:lnTo>
                      <a:pt x="11" y="17"/>
                    </a:lnTo>
                    <a:lnTo>
                      <a:pt x="32" y="0"/>
                    </a:lnTo>
                    <a:lnTo>
                      <a:pt x="0" y="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7" name="Freeform 146"/>
              <p:cNvSpPr>
                <a:spLocks/>
              </p:cNvSpPr>
              <p:nvPr/>
            </p:nvSpPr>
            <p:spPr bwMode="auto">
              <a:xfrm>
                <a:off x="3093" y="3260"/>
                <a:ext cx="38" cy="85"/>
              </a:xfrm>
              <a:custGeom>
                <a:avLst/>
                <a:gdLst>
                  <a:gd name="T0" fmla="*/ 0 w 38"/>
                  <a:gd name="T1" fmla="*/ 21 h 85"/>
                  <a:gd name="T2" fmla="*/ 0 w 38"/>
                  <a:gd name="T3" fmla="*/ 21 h 85"/>
                  <a:gd name="T4" fmla="*/ 14 w 38"/>
                  <a:gd name="T5" fmla="*/ 84 h 85"/>
                  <a:gd name="T6" fmla="*/ 26 w 38"/>
                  <a:gd name="T7" fmla="*/ 83 h 85"/>
                  <a:gd name="T8" fmla="*/ 37 w 38"/>
                  <a:gd name="T9" fmla="*/ 10 h 85"/>
                  <a:gd name="T10" fmla="*/ 26 w 38"/>
                  <a:gd name="T11" fmla="*/ 0 h 85"/>
                  <a:gd name="T12" fmla="*/ 19 w 38"/>
                  <a:gd name="T13" fmla="*/ 7 h 85"/>
                  <a:gd name="T14" fmla="*/ 0 w 38"/>
                  <a:gd name="T15" fmla="*/ 21 h 85"/>
                  <a:gd name="T16" fmla="*/ 0 w 38"/>
                  <a:gd name="T17" fmla="*/ 2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5"/>
                  <a:gd name="T29" fmla="*/ 38 w 38"/>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5">
                    <a:moveTo>
                      <a:pt x="0" y="21"/>
                    </a:moveTo>
                    <a:lnTo>
                      <a:pt x="0" y="21"/>
                    </a:lnTo>
                    <a:lnTo>
                      <a:pt x="14" y="84"/>
                    </a:lnTo>
                    <a:lnTo>
                      <a:pt x="26" y="83"/>
                    </a:lnTo>
                    <a:lnTo>
                      <a:pt x="37" y="10"/>
                    </a:lnTo>
                    <a:lnTo>
                      <a:pt x="26" y="0"/>
                    </a:lnTo>
                    <a:lnTo>
                      <a:pt x="19" y="7"/>
                    </a:lnTo>
                    <a:lnTo>
                      <a:pt x="0" y="2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8" name="Freeform 147"/>
              <p:cNvSpPr>
                <a:spLocks/>
              </p:cNvSpPr>
              <p:nvPr/>
            </p:nvSpPr>
            <p:spPr bwMode="auto">
              <a:xfrm>
                <a:off x="3209" y="3399"/>
                <a:ext cx="26" cy="18"/>
              </a:xfrm>
              <a:custGeom>
                <a:avLst/>
                <a:gdLst>
                  <a:gd name="T0" fmla="*/ 0 w 26"/>
                  <a:gd name="T1" fmla="*/ 17 h 18"/>
                  <a:gd name="T2" fmla="*/ 0 w 26"/>
                  <a:gd name="T3" fmla="*/ 17 h 18"/>
                  <a:gd name="T4" fmla="*/ 3 w 26"/>
                  <a:gd name="T5" fmla="*/ 1 h 18"/>
                  <a:gd name="T6" fmla="*/ 25 w 26"/>
                  <a:gd name="T7" fmla="*/ 0 h 18"/>
                  <a:gd name="T8" fmla="*/ 25 w 26"/>
                  <a:gd name="T9" fmla="*/ 15 h 18"/>
                  <a:gd name="T10" fmla="*/ 0 w 26"/>
                  <a:gd name="T11" fmla="*/ 17 h 18"/>
                  <a:gd name="T12" fmla="*/ 0 w 26"/>
                  <a:gd name="T13" fmla="*/ 17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17"/>
                    </a:moveTo>
                    <a:lnTo>
                      <a:pt x="0" y="17"/>
                    </a:lnTo>
                    <a:lnTo>
                      <a:pt x="3" y="1"/>
                    </a:lnTo>
                    <a:lnTo>
                      <a:pt x="25" y="0"/>
                    </a:lnTo>
                    <a:lnTo>
                      <a:pt x="25" y="15"/>
                    </a:lnTo>
                    <a:lnTo>
                      <a:pt x="0" y="1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49" name="Freeform 148"/>
              <p:cNvSpPr>
                <a:spLocks/>
              </p:cNvSpPr>
              <p:nvPr/>
            </p:nvSpPr>
            <p:spPr bwMode="auto">
              <a:xfrm>
                <a:off x="3530" y="3182"/>
                <a:ext cx="207" cy="201"/>
              </a:xfrm>
              <a:custGeom>
                <a:avLst/>
                <a:gdLst>
                  <a:gd name="T0" fmla="*/ 0 w 207"/>
                  <a:gd name="T1" fmla="*/ 140 h 201"/>
                  <a:gd name="T2" fmla="*/ 0 w 207"/>
                  <a:gd name="T3" fmla="*/ 140 h 201"/>
                  <a:gd name="T4" fmla="*/ 16 w 207"/>
                  <a:gd name="T5" fmla="*/ 129 h 201"/>
                  <a:gd name="T6" fmla="*/ 17 w 207"/>
                  <a:gd name="T7" fmla="*/ 105 h 201"/>
                  <a:gd name="T8" fmla="*/ 44 w 207"/>
                  <a:gd name="T9" fmla="*/ 72 h 201"/>
                  <a:gd name="T10" fmla="*/ 55 w 207"/>
                  <a:gd name="T11" fmla="*/ 13 h 201"/>
                  <a:gd name="T12" fmla="*/ 76 w 207"/>
                  <a:gd name="T13" fmla="*/ 0 h 201"/>
                  <a:gd name="T14" fmla="*/ 92 w 207"/>
                  <a:gd name="T15" fmla="*/ 40 h 201"/>
                  <a:gd name="T16" fmla="*/ 137 w 207"/>
                  <a:gd name="T17" fmla="*/ 74 h 201"/>
                  <a:gd name="T18" fmla="*/ 121 w 207"/>
                  <a:gd name="T19" fmla="*/ 95 h 201"/>
                  <a:gd name="T20" fmla="*/ 136 w 207"/>
                  <a:gd name="T21" fmla="*/ 100 h 201"/>
                  <a:gd name="T22" fmla="*/ 152 w 207"/>
                  <a:gd name="T23" fmla="*/ 124 h 201"/>
                  <a:gd name="T24" fmla="*/ 206 w 207"/>
                  <a:gd name="T25" fmla="*/ 138 h 201"/>
                  <a:gd name="T26" fmla="*/ 165 w 207"/>
                  <a:gd name="T27" fmla="*/ 179 h 201"/>
                  <a:gd name="T28" fmla="*/ 122 w 207"/>
                  <a:gd name="T29" fmla="*/ 194 h 201"/>
                  <a:gd name="T30" fmla="*/ 83 w 207"/>
                  <a:gd name="T31" fmla="*/ 200 h 201"/>
                  <a:gd name="T32" fmla="*/ 39 w 207"/>
                  <a:gd name="T33" fmla="*/ 185 h 201"/>
                  <a:gd name="T34" fmla="*/ 24 w 207"/>
                  <a:gd name="T35" fmla="*/ 156 h 201"/>
                  <a:gd name="T36" fmla="*/ 0 w 207"/>
                  <a:gd name="T37" fmla="*/ 140 h 201"/>
                  <a:gd name="T38" fmla="*/ 0 w 207"/>
                  <a:gd name="T39" fmla="*/ 140 h 2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201"/>
                  <a:gd name="T62" fmla="*/ 207 w 207"/>
                  <a:gd name="T63" fmla="*/ 201 h 2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201">
                    <a:moveTo>
                      <a:pt x="0" y="140"/>
                    </a:moveTo>
                    <a:lnTo>
                      <a:pt x="0" y="140"/>
                    </a:lnTo>
                    <a:lnTo>
                      <a:pt x="16" y="129"/>
                    </a:lnTo>
                    <a:lnTo>
                      <a:pt x="17" y="105"/>
                    </a:lnTo>
                    <a:lnTo>
                      <a:pt x="44" y="72"/>
                    </a:lnTo>
                    <a:lnTo>
                      <a:pt x="55" y="13"/>
                    </a:lnTo>
                    <a:lnTo>
                      <a:pt x="76" y="0"/>
                    </a:lnTo>
                    <a:lnTo>
                      <a:pt x="92" y="40"/>
                    </a:lnTo>
                    <a:lnTo>
                      <a:pt x="137" y="74"/>
                    </a:lnTo>
                    <a:lnTo>
                      <a:pt x="121" y="95"/>
                    </a:lnTo>
                    <a:lnTo>
                      <a:pt x="136" y="100"/>
                    </a:lnTo>
                    <a:lnTo>
                      <a:pt x="152" y="124"/>
                    </a:lnTo>
                    <a:lnTo>
                      <a:pt x="206" y="138"/>
                    </a:lnTo>
                    <a:lnTo>
                      <a:pt x="165" y="179"/>
                    </a:lnTo>
                    <a:lnTo>
                      <a:pt x="122" y="194"/>
                    </a:lnTo>
                    <a:lnTo>
                      <a:pt x="83" y="200"/>
                    </a:lnTo>
                    <a:lnTo>
                      <a:pt x="39" y="185"/>
                    </a:lnTo>
                    <a:lnTo>
                      <a:pt x="24" y="156"/>
                    </a:lnTo>
                    <a:lnTo>
                      <a:pt x="0" y="14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0" name="Freeform 149"/>
              <p:cNvSpPr>
                <a:spLocks/>
              </p:cNvSpPr>
              <p:nvPr/>
            </p:nvSpPr>
            <p:spPr bwMode="auto">
              <a:xfrm>
                <a:off x="3651" y="3256"/>
                <a:ext cx="22" cy="27"/>
              </a:xfrm>
              <a:custGeom>
                <a:avLst/>
                <a:gdLst>
                  <a:gd name="T0" fmla="*/ 0 w 22"/>
                  <a:gd name="T1" fmla="*/ 21 h 27"/>
                  <a:gd name="T2" fmla="*/ 0 w 22"/>
                  <a:gd name="T3" fmla="*/ 21 h 27"/>
                  <a:gd name="T4" fmla="*/ 15 w 22"/>
                  <a:gd name="T5" fmla="*/ 26 h 27"/>
                  <a:gd name="T6" fmla="*/ 21 w 22"/>
                  <a:gd name="T7" fmla="*/ 18 h 27"/>
                  <a:gd name="T8" fmla="*/ 10 w 22"/>
                  <a:gd name="T9" fmla="*/ 16 h 27"/>
                  <a:gd name="T10" fmla="*/ 21 w 22"/>
                  <a:gd name="T11" fmla="*/ 10 h 27"/>
                  <a:gd name="T12" fmla="*/ 16 w 22"/>
                  <a:gd name="T13" fmla="*/ 0 h 27"/>
                  <a:gd name="T14" fmla="*/ 0 w 22"/>
                  <a:gd name="T15" fmla="*/ 21 h 27"/>
                  <a:gd name="T16" fmla="*/ 0 w 22"/>
                  <a:gd name="T17" fmla="*/ 2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7"/>
                  <a:gd name="T29" fmla="*/ 22 w 2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7">
                    <a:moveTo>
                      <a:pt x="0" y="21"/>
                    </a:moveTo>
                    <a:lnTo>
                      <a:pt x="0" y="21"/>
                    </a:lnTo>
                    <a:lnTo>
                      <a:pt x="15" y="26"/>
                    </a:lnTo>
                    <a:lnTo>
                      <a:pt x="21" y="18"/>
                    </a:lnTo>
                    <a:lnTo>
                      <a:pt x="10" y="16"/>
                    </a:lnTo>
                    <a:lnTo>
                      <a:pt x="21" y="10"/>
                    </a:lnTo>
                    <a:lnTo>
                      <a:pt x="16" y="0"/>
                    </a:lnTo>
                    <a:lnTo>
                      <a:pt x="0" y="2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1" name="Freeform 150"/>
              <p:cNvSpPr>
                <a:spLocks/>
              </p:cNvSpPr>
              <p:nvPr/>
            </p:nvSpPr>
            <p:spPr bwMode="auto">
              <a:xfrm>
                <a:off x="3199" y="3399"/>
                <a:ext cx="77" cy="85"/>
              </a:xfrm>
              <a:custGeom>
                <a:avLst/>
                <a:gdLst>
                  <a:gd name="T0" fmla="*/ 0 w 77"/>
                  <a:gd name="T1" fmla="*/ 40 h 85"/>
                  <a:gd name="T2" fmla="*/ 0 w 77"/>
                  <a:gd name="T3" fmla="*/ 40 h 85"/>
                  <a:gd name="T4" fmla="*/ 9 w 77"/>
                  <a:gd name="T5" fmla="*/ 27 h 85"/>
                  <a:gd name="T6" fmla="*/ 14 w 77"/>
                  <a:gd name="T7" fmla="*/ 28 h 85"/>
                  <a:gd name="T8" fmla="*/ 10 w 77"/>
                  <a:gd name="T9" fmla="*/ 17 h 85"/>
                  <a:gd name="T10" fmla="*/ 35 w 77"/>
                  <a:gd name="T11" fmla="*/ 15 h 85"/>
                  <a:gd name="T12" fmla="*/ 35 w 77"/>
                  <a:gd name="T13" fmla="*/ 0 h 85"/>
                  <a:gd name="T14" fmla="*/ 63 w 77"/>
                  <a:gd name="T15" fmla="*/ 1 h 85"/>
                  <a:gd name="T16" fmla="*/ 62 w 77"/>
                  <a:gd name="T17" fmla="*/ 13 h 85"/>
                  <a:gd name="T18" fmla="*/ 76 w 77"/>
                  <a:gd name="T19" fmla="*/ 15 h 85"/>
                  <a:gd name="T20" fmla="*/ 72 w 77"/>
                  <a:gd name="T21" fmla="*/ 61 h 85"/>
                  <a:gd name="T22" fmla="*/ 54 w 77"/>
                  <a:gd name="T23" fmla="*/ 56 h 85"/>
                  <a:gd name="T24" fmla="*/ 33 w 77"/>
                  <a:gd name="T25" fmla="*/ 84 h 85"/>
                  <a:gd name="T26" fmla="*/ 0 w 77"/>
                  <a:gd name="T27" fmla="*/ 40 h 85"/>
                  <a:gd name="T28" fmla="*/ 0 w 77"/>
                  <a:gd name="T29" fmla="*/ 4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85"/>
                  <a:gd name="T47" fmla="*/ 77 w 77"/>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85">
                    <a:moveTo>
                      <a:pt x="0" y="40"/>
                    </a:moveTo>
                    <a:lnTo>
                      <a:pt x="0" y="40"/>
                    </a:lnTo>
                    <a:lnTo>
                      <a:pt x="9" y="27"/>
                    </a:lnTo>
                    <a:lnTo>
                      <a:pt x="14" y="28"/>
                    </a:lnTo>
                    <a:lnTo>
                      <a:pt x="10" y="17"/>
                    </a:lnTo>
                    <a:lnTo>
                      <a:pt x="35" y="15"/>
                    </a:lnTo>
                    <a:lnTo>
                      <a:pt x="35" y="0"/>
                    </a:lnTo>
                    <a:lnTo>
                      <a:pt x="63" y="1"/>
                    </a:lnTo>
                    <a:lnTo>
                      <a:pt x="62" y="13"/>
                    </a:lnTo>
                    <a:lnTo>
                      <a:pt x="76" y="15"/>
                    </a:lnTo>
                    <a:lnTo>
                      <a:pt x="72" y="61"/>
                    </a:lnTo>
                    <a:lnTo>
                      <a:pt x="54" y="56"/>
                    </a:lnTo>
                    <a:lnTo>
                      <a:pt x="33" y="84"/>
                    </a:lnTo>
                    <a:lnTo>
                      <a:pt x="0" y="4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2" name="Freeform 151"/>
              <p:cNvSpPr>
                <a:spLocks/>
              </p:cNvSpPr>
              <p:nvPr/>
            </p:nvSpPr>
            <p:spPr bwMode="auto">
              <a:xfrm>
                <a:off x="2852" y="3244"/>
                <a:ext cx="42" cy="8"/>
              </a:xfrm>
              <a:custGeom>
                <a:avLst/>
                <a:gdLst>
                  <a:gd name="T0" fmla="*/ 0 w 42"/>
                  <a:gd name="T1" fmla="*/ 7 h 8"/>
                  <a:gd name="T2" fmla="*/ 0 w 42"/>
                  <a:gd name="T3" fmla="*/ 7 h 8"/>
                  <a:gd name="T4" fmla="*/ 2 w 42"/>
                  <a:gd name="T5" fmla="*/ 0 h 8"/>
                  <a:gd name="T6" fmla="*/ 41 w 42"/>
                  <a:gd name="T7" fmla="*/ 2 h 8"/>
                  <a:gd name="T8" fmla="*/ 0 w 42"/>
                  <a:gd name="T9" fmla="*/ 7 h 8"/>
                  <a:gd name="T10" fmla="*/ 0 w 42"/>
                  <a:gd name="T11" fmla="*/ 7 h 8"/>
                  <a:gd name="T12" fmla="*/ 0 60000 65536"/>
                  <a:gd name="T13" fmla="*/ 0 60000 65536"/>
                  <a:gd name="T14" fmla="*/ 0 60000 65536"/>
                  <a:gd name="T15" fmla="*/ 0 60000 65536"/>
                  <a:gd name="T16" fmla="*/ 0 60000 65536"/>
                  <a:gd name="T17" fmla="*/ 0 60000 65536"/>
                  <a:gd name="T18" fmla="*/ 0 w 42"/>
                  <a:gd name="T19" fmla="*/ 0 h 8"/>
                  <a:gd name="T20" fmla="*/ 42 w 42"/>
                  <a:gd name="T21" fmla="*/ 8 h 8"/>
                </a:gdLst>
                <a:ahLst/>
                <a:cxnLst>
                  <a:cxn ang="T12">
                    <a:pos x="T0" y="T1"/>
                  </a:cxn>
                  <a:cxn ang="T13">
                    <a:pos x="T2" y="T3"/>
                  </a:cxn>
                  <a:cxn ang="T14">
                    <a:pos x="T4" y="T5"/>
                  </a:cxn>
                  <a:cxn ang="T15">
                    <a:pos x="T6" y="T7"/>
                  </a:cxn>
                  <a:cxn ang="T16">
                    <a:pos x="T8" y="T9"/>
                  </a:cxn>
                  <a:cxn ang="T17">
                    <a:pos x="T10" y="T11"/>
                  </a:cxn>
                </a:cxnLst>
                <a:rect l="T18" t="T19" r="T20" b="T21"/>
                <a:pathLst>
                  <a:path w="42" h="8">
                    <a:moveTo>
                      <a:pt x="0" y="7"/>
                    </a:moveTo>
                    <a:lnTo>
                      <a:pt x="0" y="7"/>
                    </a:lnTo>
                    <a:lnTo>
                      <a:pt x="2" y="0"/>
                    </a:lnTo>
                    <a:lnTo>
                      <a:pt x="41" y="2"/>
                    </a:lnTo>
                    <a:lnTo>
                      <a:pt x="0" y="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3" name="Freeform 152"/>
              <p:cNvSpPr>
                <a:spLocks/>
              </p:cNvSpPr>
              <p:nvPr/>
            </p:nvSpPr>
            <p:spPr bwMode="auto">
              <a:xfrm>
                <a:off x="3039" y="3277"/>
                <a:ext cx="59" cy="89"/>
              </a:xfrm>
              <a:custGeom>
                <a:avLst/>
                <a:gdLst>
                  <a:gd name="T0" fmla="*/ 0 w 59"/>
                  <a:gd name="T1" fmla="*/ 83 h 89"/>
                  <a:gd name="T2" fmla="*/ 0 w 59"/>
                  <a:gd name="T3" fmla="*/ 83 h 89"/>
                  <a:gd name="T4" fmla="*/ 5 w 59"/>
                  <a:gd name="T5" fmla="*/ 23 h 89"/>
                  <a:gd name="T6" fmla="*/ 3 w 59"/>
                  <a:gd name="T7" fmla="*/ 4 h 89"/>
                  <a:gd name="T8" fmla="*/ 39 w 59"/>
                  <a:gd name="T9" fmla="*/ 0 h 89"/>
                  <a:gd name="T10" fmla="*/ 58 w 59"/>
                  <a:gd name="T11" fmla="*/ 70 h 89"/>
                  <a:gd name="T12" fmla="*/ 15 w 59"/>
                  <a:gd name="T13" fmla="*/ 88 h 89"/>
                  <a:gd name="T14" fmla="*/ 0 w 59"/>
                  <a:gd name="T15" fmla="*/ 83 h 89"/>
                  <a:gd name="T16" fmla="*/ 0 w 59"/>
                  <a:gd name="T17" fmla="*/ 8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89"/>
                  <a:gd name="T29" fmla="*/ 59 w 59"/>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89">
                    <a:moveTo>
                      <a:pt x="0" y="83"/>
                    </a:moveTo>
                    <a:lnTo>
                      <a:pt x="0" y="83"/>
                    </a:lnTo>
                    <a:lnTo>
                      <a:pt x="5" y="23"/>
                    </a:lnTo>
                    <a:lnTo>
                      <a:pt x="3" y="4"/>
                    </a:lnTo>
                    <a:lnTo>
                      <a:pt x="39" y="0"/>
                    </a:lnTo>
                    <a:lnTo>
                      <a:pt x="58" y="70"/>
                    </a:lnTo>
                    <a:lnTo>
                      <a:pt x="15" y="88"/>
                    </a:lnTo>
                    <a:lnTo>
                      <a:pt x="0" y="8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4" name="Freeform 153"/>
              <p:cNvSpPr>
                <a:spLocks/>
              </p:cNvSpPr>
              <p:nvPr/>
            </p:nvSpPr>
            <p:spPr bwMode="auto">
              <a:xfrm>
                <a:off x="2876" y="3256"/>
                <a:ext cx="101" cy="74"/>
              </a:xfrm>
              <a:custGeom>
                <a:avLst/>
                <a:gdLst>
                  <a:gd name="T0" fmla="*/ 0 w 101"/>
                  <a:gd name="T1" fmla="*/ 25 h 74"/>
                  <a:gd name="T2" fmla="*/ 0 w 101"/>
                  <a:gd name="T3" fmla="*/ 25 h 74"/>
                  <a:gd name="T4" fmla="*/ 17 w 101"/>
                  <a:gd name="T5" fmla="*/ 14 h 74"/>
                  <a:gd name="T6" fmla="*/ 17 w 101"/>
                  <a:gd name="T7" fmla="*/ 0 h 74"/>
                  <a:gd name="T8" fmla="*/ 50 w 101"/>
                  <a:gd name="T9" fmla="*/ 3 h 74"/>
                  <a:gd name="T10" fmla="*/ 59 w 101"/>
                  <a:gd name="T11" fmla="*/ 10 h 74"/>
                  <a:gd name="T12" fmla="*/ 82 w 101"/>
                  <a:gd name="T13" fmla="*/ 2 h 74"/>
                  <a:gd name="T14" fmla="*/ 96 w 101"/>
                  <a:gd name="T15" fmla="*/ 35 h 74"/>
                  <a:gd name="T16" fmla="*/ 100 w 101"/>
                  <a:gd name="T17" fmla="*/ 59 h 74"/>
                  <a:gd name="T18" fmla="*/ 91 w 101"/>
                  <a:gd name="T19" fmla="*/ 58 h 74"/>
                  <a:gd name="T20" fmla="*/ 89 w 101"/>
                  <a:gd name="T21" fmla="*/ 71 h 74"/>
                  <a:gd name="T22" fmla="*/ 75 w 101"/>
                  <a:gd name="T23" fmla="*/ 73 h 74"/>
                  <a:gd name="T24" fmla="*/ 74 w 101"/>
                  <a:gd name="T25" fmla="*/ 59 h 74"/>
                  <a:gd name="T26" fmla="*/ 66 w 101"/>
                  <a:gd name="T27" fmla="*/ 59 h 74"/>
                  <a:gd name="T28" fmla="*/ 52 w 101"/>
                  <a:gd name="T29" fmla="*/ 38 h 74"/>
                  <a:gd name="T30" fmla="*/ 23 w 101"/>
                  <a:gd name="T31" fmla="*/ 50 h 74"/>
                  <a:gd name="T32" fmla="*/ 0 w 101"/>
                  <a:gd name="T33" fmla="*/ 25 h 74"/>
                  <a:gd name="T34" fmla="*/ 0 w 101"/>
                  <a:gd name="T35" fmla="*/ 25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74"/>
                  <a:gd name="T56" fmla="*/ 101 w 101"/>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74">
                    <a:moveTo>
                      <a:pt x="0" y="25"/>
                    </a:moveTo>
                    <a:lnTo>
                      <a:pt x="0" y="25"/>
                    </a:lnTo>
                    <a:lnTo>
                      <a:pt x="17" y="14"/>
                    </a:lnTo>
                    <a:lnTo>
                      <a:pt x="17" y="0"/>
                    </a:lnTo>
                    <a:lnTo>
                      <a:pt x="50" y="3"/>
                    </a:lnTo>
                    <a:lnTo>
                      <a:pt x="59" y="10"/>
                    </a:lnTo>
                    <a:lnTo>
                      <a:pt x="82" y="2"/>
                    </a:lnTo>
                    <a:lnTo>
                      <a:pt x="96" y="35"/>
                    </a:lnTo>
                    <a:lnTo>
                      <a:pt x="100" y="59"/>
                    </a:lnTo>
                    <a:lnTo>
                      <a:pt x="91" y="58"/>
                    </a:lnTo>
                    <a:lnTo>
                      <a:pt x="89" y="71"/>
                    </a:lnTo>
                    <a:lnTo>
                      <a:pt x="75" y="73"/>
                    </a:lnTo>
                    <a:lnTo>
                      <a:pt x="74" y="59"/>
                    </a:lnTo>
                    <a:lnTo>
                      <a:pt x="66" y="59"/>
                    </a:lnTo>
                    <a:lnTo>
                      <a:pt x="52" y="38"/>
                    </a:lnTo>
                    <a:lnTo>
                      <a:pt x="23" y="50"/>
                    </a:lnTo>
                    <a:lnTo>
                      <a:pt x="0"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5" name="Freeform 154"/>
              <p:cNvSpPr>
                <a:spLocks/>
              </p:cNvSpPr>
              <p:nvPr/>
            </p:nvSpPr>
            <p:spPr bwMode="auto">
              <a:xfrm>
                <a:off x="3691" y="3022"/>
                <a:ext cx="26" cy="8"/>
              </a:xfrm>
              <a:custGeom>
                <a:avLst/>
                <a:gdLst>
                  <a:gd name="T0" fmla="*/ 0 w 26"/>
                  <a:gd name="T1" fmla="*/ 0 h 8"/>
                  <a:gd name="T2" fmla="*/ 0 w 26"/>
                  <a:gd name="T3" fmla="*/ 0 h 8"/>
                  <a:gd name="T4" fmla="*/ 13 w 26"/>
                  <a:gd name="T5" fmla="*/ 7 h 8"/>
                  <a:gd name="T6" fmla="*/ 25 w 26"/>
                  <a:gd name="T7" fmla="*/ 2 h 8"/>
                  <a:gd name="T8" fmla="*/ 0 w 26"/>
                  <a:gd name="T9" fmla="*/ 0 h 8"/>
                  <a:gd name="T10" fmla="*/ 0 w 26"/>
                  <a:gd name="T11" fmla="*/ 0 h 8"/>
                  <a:gd name="T12" fmla="*/ 0 60000 65536"/>
                  <a:gd name="T13" fmla="*/ 0 60000 65536"/>
                  <a:gd name="T14" fmla="*/ 0 60000 65536"/>
                  <a:gd name="T15" fmla="*/ 0 60000 65536"/>
                  <a:gd name="T16" fmla="*/ 0 60000 65536"/>
                  <a:gd name="T17" fmla="*/ 0 60000 65536"/>
                  <a:gd name="T18" fmla="*/ 0 w 26"/>
                  <a:gd name="T19" fmla="*/ 0 h 8"/>
                  <a:gd name="T20" fmla="*/ 26 w 26"/>
                  <a:gd name="T21" fmla="*/ 8 h 8"/>
                </a:gdLst>
                <a:ahLst/>
                <a:cxnLst>
                  <a:cxn ang="T12">
                    <a:pos x="T0" y="T1"/>
                  </a:cxn>
                  <a:cxn ang="T13">
                    <a:pos x="T2" y="T3"/>
                  </a:cxn>
                  <a:cxn ang="T14">
                    <a:pos x="T4" y="T5"/>
                  </a:cxn>
                  <a:cxn ang="T15">
                    <a:pos x="T6" y="T7"/>
                  </a:cxn>
                  <a:cxn ang="T16">
                    <a:pos x="T8" y="T9"/>
                  </a:cxn>
                  <a:cxn ang="T17">
                    <a:pos x="T10" y="T11"/>
                  </a:cxn>
                </a:cxnLst>
                <a:rect l="T18" t="T19" r="T20" b="T21"/>
                <a:pathLst>
                  <a:path w="26" h="8">
                    <a:moveTo>
                      <a:pt x="0" y="0"/>
                    </a:moveTo>
                    <a:lnTo>
                      <a:pt x="0" y="0"/>
                    </a:lnTo>
                    <a:lnTo>
                      <a:pt x="13" y="7"/>
                    </a:lnTo>
                    <a:lnTo>
                      <a:pt x="25" y="2"/>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6" name="Freeform 155"/>
              <p:cNvSpPr>
                <a:spLocks/>
              </p:cNvSpPr>
              <p:nvPr/>
            </p:nvSpPr>
            <p:spPr bwMode="auto">
              <a:xfrm>
                <a:off x="3544" y="2963"/>
                <a:ext cx="22" cy="58"/>
              </a:xfrm>
              <a:custGeom>
                <a:avLst/>
                <a:gdLst>
                  <a:gd name="T0" fmla="*/ 0 w 22"/>
                  <a:gd name="T1" fmla="*/ 28 h 58"/>
                  <a:gd name="T2" fmla="*/ 0 w 22"/>
                  <a:gd name="T3" fmla="*/ 28 h 58"/>
                  <a:gd name="T4" fmla="*/ 11 w 22"/>
                  <a:gd name="T5" fmla="*/ 57 h 58"/>
                  <a:gd name="T6" fmla="*/ 13 w 22"/>
                  <a:gd name="T7" fmla="*/ 56 h 58"/>
                  <a:gd name="T8" fmla="*/ 19 w 22"/>
                  <a:gd name="T9" fmla="*/ 25 h 58"/>
                  <a:gd name="T10" fmla="*/ 11 w 22"/>
                  <a:gd name="T11" fmla="*/ 28 h 58"/>
                  <a:gd name="T12" fmla="*/ 13 w 22"/>
                  <a:gd name="T13" fmla="*/ 14 h 58"/>
                  <a:gd name="T14" fmla="*/ 20 w 22"/>
                  <a:gd name="T15" fmla="*/ 7 h 58"/>
                  <a:gd name="T16" fmla="*/ 21 w 22"/>
                  <a:gd name="T17" fmla="*/ 0 h 58"/>
                  <a:gd name="T18" fmla="*/ 14 w 22"/>
                  <a:gd name="T19" fmla="*/ 1 h 58"/>
                  <a:gd name="T20" fmla="*/ 0 w 22"/>
                  <a:gd name="T21" fmla="*/ 28 h 58"/>
                  <a:gd name="T22" fmla="*/ 0 w 22"/>
                  <a:gd name="T23" fmla="*/ 2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8"/>
                  <a:gd name="T38" fmla="*/ 22 w 22"/>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8">
                    <a:moveTo>
                      <a:pt x="0" y="28"/>
                    </a:moveTo>
                    <a:lnTo>
                      <a:pt x="0" y="28"/>
                    </a:lnTo>
                    <a:lnTo>
                      <a:pt x="11" y="57"/>
                    </a:lnTo>
                    <a:lnTo>
                      <a:pt x="13" y="56"/>
                    </a:lnTo>
                    <a:lnTo>
                      <a:pt x="19" y="25"/>
                    </a:lnTo>
                    <a:lnTo>
                      <a:pt x="11" y="28"/>
                    </a:lnTo>
                    <a:lnTo>
                      <a:pt x="13" y="14"/>
                    </a:lnTo>
                    <a:lnTo>
                      <a:pt x="20" y="7"/>
                    </a:lnTo>
                    <a:lnTo>
                      <a:pt x="21" y="0"/>
                    </a:lnTo>
                    <a:lnTo>
                      <a:pt x="14" y="1"/>
                    </a:lnTo>
                    <a:lnTo>
                      <a:pt x="0" y="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7" name="Freeform 156"/>
              <p:cNvSpPr>
                <a:spLocks/>
              </p:cNvSpPr>
              <p:nvPr/>
            </p:nvSpPr>
            <p:spPr bwMode="auto">
              <a:xfrm>
                <a:off x="2964" y="3283"/>
                <a:ext cx="81" cy="87"/>
              </a:xfrm>
              <a:custGeom>
                <a:avLst/>
                <a:gdLst>
                  <a:gd name="T0" fmla="*/ 0 w 81"/>
                  <a:gd name="T1" fmla="*/ 57 h 87"/>
                  <a:gd name="T2" fmla="*/ 0 w 81"/>
                  <a:gd name="T3" fmla="*/ 57 h 87"/>
                  <a:gd name="T4" fmla="*/ 1 w 81"/>
                  <a:gd name="T5" fmla="*/ 44 h 87"/>
                  <a:gd name="T6" fmla="*/ 3 w 81"/>
                  <a:gd name="T7" fmla="*/ 31 h 87"/>
                  <a:gd name="T8" fmla="*/ 12 w 81"/>
                  <a:gd name="T9" fmla="*/ 32 h 87"/>
                  <a:gd name="T10" fmla="*/ 8 w 81"/>
                  <a:gd name="T11" fmla="*/ 8 h 87"/>
                  <a:gd name="T12" fmla="*/ 32 w 81"/>
                  <a:gd name="T13" fmla="*/ 0 h 87"/>
                  <a:gd name="T14" fmla="*/ 46 w 81"/>
                  <a:gd name="T15" fmla="*/ 5 h 87"/>
                  <a:gd name="T16" fmla="*/ 53 w 81"/>
                  <a:gd name="T17" fmla="*/ 14 h 87"/>
                  <a:gd name="T18" fmla="*/ 80 w 81"/>
                  <a:gd name="T19" fmla="*/ 17 h 87"/>
                  <a:gd name="T20" fmla="*/ 75 w 81"/>
                  <a:gd name="T21" fmla="*/ 77 h 87"/>
                  <a:gd name="T22" fmla="*/ 13 w 81"/>
                  <a:gd name="T23" fmla="*/ 86 h 87"/>
                  <a:gd name="T24" fmla="*/ 15 w 81"/>
                  <a:gd name="T25" fmla="*/ 66 h 87"/>
                  <a:gd name="T26" fmla="*/ 0 w 81"/>
                  <a:gd name="T27" fmla="*/ 57 h 87"/>
                  <a:gd name="T28" fmla="*/ 0 w 81"/>
                  <a:gd name="T29" fmla="*/ 5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87"/>
                  <a:gd name="T47" fmla="*/ 81 w 81"/>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87">
                    <a:moveTo>
                      <a:pt x="0" y="57"/>
                    </a:moveTo>
                    <a:lnTo>
                      <a:pt x="0" y="57"/>
                    </a:lnTo>
                    <a:lnTo>
                      <a:pt x="1" y="44"/>
                    </a:lnTo>
                    <a:lnTo>
                      <a:pt x="3" y="31"/>
                    </a:lnTo>
                    <a:lnTo>
                      <a:pt x="12" y="32"/>
                    </a:lnTo>
                    <a:lnTo>
                      <a:pt x="8" y="8"/>
                    </a:lnTo>
                    <a:lnTo>
                      <a:pt x="32" y="0"/>
                    </a:lnTo>
                    <a:lnTo>
                      <a:pt x="46" y="5"/>
                    </a:lnTo>
                    <a:lnTo>
                      <a:pt x="53" y="14"/>
                    </a:lnTo>
                    <a:lnTo>
                      <a:pt x="80" y="17"/>
                    </a:lnTo>
                    <a:lnTo>
                      <a:pt x="75" y="77"/>
                    </a:lnTo>
                    <a:lnTo>
                      <a:pt x="13" y="86"/>
                    </a:lnTo>
                    <a:lnTo>
                      <a:pt x="15" y="66"/>
                    </a:lnTo>
                    <a:lnTo>
                      <a:pt x="0" y="5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8" name="Freeform 157"/>
              <p:cNvSpPr>
                <a:spLocks/>
              </p:cNvSpPr>
              <p:nvPr/>
            </p:nvSpPr>
            <p:spPr bwMode="auto">
              <a:xfrm>
                <a:off x="3555" y="2960"/>
                <a:ext cx="60" cy="65"/>
              </a:xfrm>
              <a:custGeom>
                <a:avLst/>
                <a:gdLst>
                  <a:gd name="T0" fmla="*/ 0 w 60"/>
                  <a:gd name="T1" fmla="*/ 31 h 65"/>
                  <a:gd name="T2" fmla="*/ 0 w 60"/>
                  <a:gd name="T3" fmla="*/ 31 h 65"/>
                  <a:gd name="T4" fmla="*/ 2 w 60"/>
                  <a:gd name="T5" fmla="*/ 17 h 65"/>
                  <a:gd name="T6" fmla="*/ 9 w 60"/>
                  <a:gd name="T7" fmla="*/ 10 h 65"/>
                  <a:gd name="T8" fmla="*/ 23 w 60"/>
                  <a:gd name="T9" fmla="*/ 16 h 65"/>
                  <a:gd name="T10" fmla="*/ 53 w 60"/>
                  <a:gd name="T11" fmla="*/ 0 h 65"/>
                  <a:gd name="T12" fmla="*/ 59 w 60"/>
                  <a:gd name="T13" fmla="*/ 18 h 65"/>
                  <a:gd name="T14" fmla="*/ 28 w 60"/>
                  <a:gd name="T15" fmla="*/ 28 h 65"/>
                  <a:gd name="T16" fmla="*/ 44 w 60"/>
                  <a:gd name="T17" fmla="*/ 42 h 65"/>
                  <a:gd name="T18" fmla="*/ 36 w 60"/>
                  <a:gd name="T19" fmla="*/ 51 h 65"/>
                  <a:gd name="T20" fmla="*/ 17 w 60"/>
                  <a:gd name="T21" fmla="*/ 64 h 65"/>
                  <a:gd name="T22" fmla="*/ 2 w 60"/>
                  <a:gd name="T23" fmla="*/ 59 h 65"/>
                  <a:gd name="T24" fmla="*/ 2 w 60"/>
                  <a:gd name="T25" fmla="*/ 59 h 65"/>
                  <a:gd name="T26" fmla="*/ 8 w 60"/>
                  <a:gd name="T27" fmla="*/ 28 h 65"/>
                  <a:gd name="T28" fmla="*/ 0 w 60"/>
                  <a:gd name="T29" fmla="*/ 31 h 65"/>
                  <a:gd name="T30" fmla="*/ 0 w 60"/>
                  <a:gd name="T31" fmla="*/ 3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5"/>
                  <a:gd name="T50" fmla="*/ 60 w 6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5">
                    <a:moveTo>
                      <a:pt x="0" y="31"/>
                    </a:moveTo>
                    <a:lnTo>
                      <a:pt x="0" y="31"/>
                    </a:lnTo>
                    <a:lnTo>
                      <a:pt x="2" y="17"/>
                    </a:lnTo>
                    <a:lnTo>
                      <a:pt x="9" y="10"/>
                    </a:lnTo>
                    <a:lnTo>
                      <a:pt x="23" y="16"/>
                    </a:lnTo>
                    <a:lnTo>
                      <a:pt x="53" y="0"/>
                    </a:lnTo>
                    <a:lnTo>
                      <a:pt x="59" y="18"/>
                    </a:lnTo>
                    <a:lnTo>
                      <a:pt x="28" y="28"/>
                    </a:lnTo>
                    <a:lnTo>
                      <a:pt x="44" y="42"/>
                    </a:lnTo>
                    <a:lnTo>
                      <a:pt x="36" y="51"/>
                    </a:lnTo>
                    <a:lnTo>
                      <a:pt x="17" y="64"/>
                    </a:lnTo>
                    <a:lnTo>
                      <a:pt x="2" y="59"/>
                    </a:lnTo>
                    <a:lnTo>
                      <a:pt x="8" y="28"/>
                    </a:lnTo>
                    <a:lnTo>
                      <a:pt x="0" y="3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59" name="Freeform 158"/>
              <p:cNvSpPr>
                <a:spLocks/>
              </p:cNvSpPr>
              <p:nvPr/>
            </p:nvSpPr>
            <p:spPr bwMode="auto">
              <a:xfrm>
                <a:off x="3544" y="3367"/>
                <a:ext cx="109" cy="126"/>
              </a:xfrm>
              <a:custGeom>
                <a:avLst/>
                <a:gdLst>
                  <a:gd name="T0" fmla="*/ 0 w 109"/>
                  <a:gd name="T1" fmla="*/ 8 h 126"/>
                  <a:gd name="T2" fmla="*/ 0 w 109"/>
                  <a:gd name="T3" fmla="*/ 8 h 126"/>
                  <a:gd name="T4" fmla="*/ 15 w 109"/>
                  <a:gd name="T5" fmla="*/ 34 h 126"/>
                  <a:gd name="T6" fmla="*/ 0 w 109"/>
                  <a:gd name="T7" fmla="*/ 59 h 126"/>
                  <a:gd name="T8" fmla="*/ 11 w 109"/>
                  <a:gd name="T9" fmla="*/ 66 h 126"/>
                  <a:gd name="T10" fmla="*/ 3 w 109"/>
                  <a:gd name="T11" fmla="*/ 75 h 126"/>
                  <a:gd name="T12" fmla="*/ 74 w 109"/>
                  <a:gd name="T13" fmla="*/ 125 h 126"/>
                  <a:gd name="T14" fmla="*/ 104 w 109"/>
                  <a:gd name="T15" fmla="*/ 85 h 126"/>
                  <a:gd name="T16" fmla="*/ 97 w 109"/>
                  <a:gd name="T17" fmla="*/ 74 h 126"/>
                  <a:gd name="T18" fmla="*/ 97 w 109"/>
                  <a:gd name="T19" fmla="*/ 23 h 126"/>
                  <a:gd name="T20" fmla="*/ 108 w 109"/>
                  <a:gd name="T21" fmla="*/ 9 h 126"/>
                  <a:gd name="T22" fmla="*/ 69 w 109"/>
                  <a:gd name="T23" fmla="*/ 15 h 126"/>
                  <a:gd name="T24" fmla="*/ 25 w 109"/>
                  <a:gd name="T25" fmla="*/ 0 h 126"/>
                  <a:gd name="T26" fmla="*/ 0 w 109"/>
                  <a:gd name="T27" fmla="*/ 8 h 126"/>
                  <a:gd name="T28" fmla="*/ 0 w 109"/>
                  <a:gd name="T29" fmla="*/ 8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26"/>
                  <a:gd name="T47" fmla="*/ 109 w 109"/>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26">
                    <a:moveTo>
                      <a:pt x="0" y="8"/>
                    </a:moveTo>
                    <a:lnTo>
                      <a:pt x="0" y="8"/>
                    </a:lnTo>
                    <a:lnTo>
                      <a:pt x="15" y="34"/>
                    </a:lnTo>
                    <a:lnTo>
                      <a:pt x="0" y="59"/>
                    </a:lnTo>
                    <a:lnTo>
                      <a:pt x="11" y="66"/>
                    </a:lnTo>
                    <a:lnTo>
                      <a:pt x="3" y="75"/>
                    </a:lnTo>
                    <a:lnTo>
                      <a:pt x="74" y="125"/>
                    </a:lnTo>
                    <a:lnTo>
                      <a:pt x="104" y="85"/>
                    </a:lnTo>
                    <a:lnTo>
                      <a:pt x="97" y="74"/>
                    </a:lnTo>
                    <a:lnTo>
                      <a:pt x="97" y="23"/>
                    </a:lnTo>
                    <a:lnTo>
                      <a:pt x="108" y="9"/>
                    </a:lnTo>
                    <a:lnTo>
                      <a:pt x="69" y="15"/>
                    </a:lnTo>
                    <a:lnTo>
                      <a:pt x="25" y="0"/>
                    </a:lnTo>
                    <a:lnTo>
                      <a:pt x="0" y="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0" name="Freeform 159"/>
              <p:cNvSpPr>
                <a:spLocks/>
              </p:cNvSpPr>
              <p:nvPr/>
            </p:nvSpPr>
            <p:spPr bwMode="auto">
              <a:xfrm>
                <a:off x="3716" y="3011"/>
                <a:ext cx="25" cy="22"/>
              </a:xfrm>
              <a:custGeom>
                <a:avLst/>
                <a:gdLst>
                  <a:gd name="T0" fmla="*/ 0 w 25"/>
                  <a:gd name="T1" fmla="*/ 13 h 22"/>
                  <a:gd name="T2" fmla="*/ 0 w 25"/>
                  <a:gd name="T3" fmla="*/ 13 h 22"/>
                  <a:gd name="T4" fmla="*/ 20 w 25"/>
                  <a:gd name="T5" fmla="*/ 0 h 22"/>
                  <a:gd name="T6" fmla="*/ 24 w 25"/>
                  <a:gd name="T7" fmla="*/ 21 h 22"/>
                  <a:gd name="T8" fmla="*/ 0 w 25"/>
                  <a:gd name="T9" fmla="*/ 13 h 22"/>
                  <a:gd name="T10" fmla="*/ 0 w 25"/>
                  <a:gd name="T11" fmla="*/ 13 h 22"/>
                  <a:gd name="T12" fmla="*/ 0 60000 65536"/>
                  <a:gd name="T13" fmla="*/ 0 60000 65536"/>
                  <a:gd name="T14" fmla="*/ 0 60000 65536"/>
                  <a:gd name="T15" fmla="*/ 0 60000 65536"/>
                  <a:gd name="T16" fmla="*/ 0 60000 65536"/>
                  <a:gd name="T17" fmla="*/ 0 60000 65536"/>
                  <a:gd name="T18" fmla="*/ 0 w 25"/>
                  <a:gd name="T19" fmla="*/ 0 h 22"/>
                  <a:gd name="T20" fmla="*/ 25 w 2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5" h="22">
                    <a:moveTo>
                      <a:pt x="0" y="13"/>
                    </a:moveTo>
                    <a:lnTo>
                      <a:pt x="0" y="13"/>
                    </a:lnTo>
                    <a:lnTo>
                      <a:pt x="20" y="0"/>
                    </a:lnTo>
                    <a:lnTo>
                      <a:pt x="24" y="21"/>
                    </a:lnTo>
                    <a:lnTo>
                      <a:pt x="0" y="1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1" name="Freeform 160"/>
              <p:cNvSpPr>
                <a:spLocks/>
              </p:cNvSpPr>
              <p:nvPr/>
            </p:nvSpPr>
            <p:spPr bwMode="auto">
              <a:xfrm>
                <a:off x="3558" y="2940"/>
                <a:ext cx="22" cy="25"/>
              </a:xfrm>
              <a:custGeom>
                <a:avLst/>
                <a:gdLst>
                  <a:gd name="T0" fmla="*/ 0 w 22"/>
                  <a:gd name="T1" fmla="*/ 24 h 25"/>
                  <a:gd name="T2" fmla="*/ 0 w 22"/>
                  <a:gd name="T3" fmla="*/ 24 h 25"/>
                  <a:gd name="T4" fmla="*/ 7 w 22"/>
                  <a:gd name="T5" fmla="*/ 23 h 25"/>
                  <a:gd name="T6" fmla="*/ 21 w 22"/>
                  <a:gd name="T7" fmla="*/ 7 h 25"/>
                  <a:gd name="T8" fmla="*/ 14 w 22"/>
                  <a:gd name="T9" fmla="*/ 0 h 25"/>
                  <a:gd name="T10" fmla="*/ 0 w 22"/>
                  <a:gd name="T11" fmla="*/ 24 h 25"/>
                  <a:gd name="T12" fmla="*/ 0 w 22"/>
                  <a:gd name="T13" fmla="*/ 24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0" y="24"/>
                    </a:moveTo>
                    <a:lnTo>
                      <a:pt x="0" y="24"/>
                    </a:lnTo>
                    <a:lnTo>
                      <a:pt x="7" y="23"/>
                    </a:lnTo>
                    <a:lnTo>
                      <a:pt x="21" y="7"/>
                    </a:lnTo>
                    <a:lnTo>
                      <a:pt x="14" y="0"/>
                    </a:lnTo>
                    <a:lnTo>
                      <a:pt x="0" y="2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2" name="Freeform 161"/>
              <p:cNvSpPr>
                <a:spLocks/>
              </p:cNvSpPr>
              <p:nvPr/>
            </p:nvSpPr>
            <p:spPr bwMode="auto">
              <a:xfrm>
                <a:off x="2925" y="3315"/>
                <a:ext cx="55" cy="55"/>
              </a:xfrm>
              <a:custGeom>
                <a:avLst/>
                <a:gdLst>
                  <a:gd name="T0" fmla="*/ 0 w 55"/>
                  <a:gd name="T1" fmla="*/ 20 h 55"/>
                  <a:gd name="T2" fmla="*/ 0 w 55"/>
                  <a:gd name="T3" fmla="*/ 20 h 55"/>
                  <a:gd name="T4" fmla="*/ 17 w 55"/>
                  <a:gd name="T5" fmla="*/ 0 h 55"/>
                  <a:gd name="T6" fmla="*/ 25 w 55"/>
                  <a:gd name="T7" fmla="*/ 0 h 55"/>
                  <a:gd name="T8" fmla="*/ 26 w 55"/>
                  <a:gd name="T9" fmla="*/ 14 h 55"/>
                  <a:gd name="T10" fmla="*/ 40 w 55"/>
                  <a:gd name="T11" fmla="*/ 12 h 55"/>
                  <a:gd name="T12" fmla="*/ 39 w 55"/>
                  <a:gd name="T13" fmla="*/ 25 h 55"/>
                  <a:gd name="T14" fmla="*/ 54 w 55"/>
                  <a:gd name="T15" fmla="*/ 34 h 55"/>
                  <a:gd name="T16" fmla="*/ 52 w 55"/>
                  <a:gd name="T17" fmla="*/ 54 h 55"/>
                  <a:gd name="T18" fmla="*/ 0 w 55"/>
                  <a:gd name="T19" fmla="*/ 20 h 55"/>
                  <a:gd name="T20" fmla="*/ 0 w 55"/>
                  <a:gd name="T21" fmla="*/ 2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5"/>
                  <a:gd name="T35" fmla="*/ 55 w 5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5">
                    <a:moveTo>
                      <a:pt x="0" y="20"/>
                    </a:moveTo>
                    <a:lnTo>
                      <a:pt x="0" y="20"/>
                    </a:lnTo>
                    <a:lnTo>
                      <a:pt x="17" y="0"/>
                    </a:lnTo>
                    <a:lnTo>
                      <a:pt x="25" y="0"/>
                    </a:lnTo>
                    <a:lnTo>
                      <a:pt x="26" y="14"/>
                    </a:lnTo>
                    <a:lnTo>
                      <a:pt x="40" y="12"/>
                    </a:lnTo>
                    <a:lnTo>
                      <a:pt x="39" y="25"/>
                    </a:lnTo>
                    <a:lnTo>
                      <a:pt x="54" y="34"/>
                    </a:lnTo>
                    <a:lnTo>
                      <a:pt x="52" y="54"/>
                    </a:lnTo>
                    <a:lnTo>
                      <a:pt x="0" y="2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3" name="Freeform 162"/>
              <p:cNvSpPr>
                <a:spLocks/>
              </p:cNvSpPr>
              <p:nvPr/>
            </p:nvSpPr>
            <p:spPr bwMode="auto">
              <a:xfrm>
                <a:off x="3208" y="2964"/>
                <a:ext cx="214" cy="199"/>
              </a:xfrm>
              <a:custGeom>
                <a:avLst/>
                <a:gdLst>
                  <a:gd name="T0" fmla="*/ 0 w 214"/>
                  <a:gd name="T1" fmla="*/ 103 h 199"/>
                  <a:gd name="T2" fmla="*/ 0 w 214"/>
                  <a:gd name="T3" fmla="*/ 103 h 199"/>
                  <a:gd name="T4" fmla="*/ 0 w 214"/>
                  <a:gd name="T5" fmla="*/ 42 h 199"/>
                  <a:gd name="T6" fmla="*/ 27 w 214"/>
                  <a:gd name="T7" fmla="*/ 0 h 199"/>
                  <a:gd name="T8" fmla="*/ 78 w 214"/>
                  <a:gd name="T9" fmla="*/ 12 h 199"/>
                  <a:gd name="T10" fmla="*/ 87 w 214"/>
                  <a:gd name="T11" fmla="*/ 27 h 199"/>
                  <a:gd name="T12" fmla="*/ 129 w 214"/>
                  <a:gd name="T13" fmla="*/ 42 h 199"/>
                  <a:gd name="T14" fmla="*/ 143 w 214"/>
                  <a:gd name="T15" fmla="*/ 37 h 199"/>
                  <a:gd name="T16" fmla="*/ 144 w 214"/>
                  <a:gd name="T17" fmla="*/ 15 h 199"/>
                  <a:gd name="T18" fmla="*/ 157 w 214"/>
                  <a:gd name="T19" fmla="*/ 5 h 199"/>
                  <a:gd name="T20" fmla="*/ 213 w 214"/>
                  <a:gd name="T21" fmla="*/ 22 h 199"/>
                  <a:gd name="T22" fmla="*/ 207 w 214"/>
                  <a:gd name="T23" fmla="*/ 46 h 199"/>
                  <a:gd name="T24" fmla="*/ 213 w 214"/>
                  <a:gd name="T25" fmla="*/ 162 h 199"/>
                  <a:gd name="T26" fmla="*/ 213 w 214"/>
                  <a:gd name="T27" fmla="*/ 190 h 199"/>
                  <a:gd name="T28" fmla="*/ 201 w 214"/>
                  <a:gd name="T29" fmla="*/ 190 h 199"/>
                  <a:gd name="T30" fmla="*/ 201 w 214"/>
                  <a:gd name="T31" fmla="*/ 198 h 199"/>
                  <a:gd name="T32" fmla="*/ 91 w 214"/>
                  <a:gd name="T33" fmla="*/ 142 h 199"/>
                  <a:gd name="T34" fmla="*/ 77 w 214"/>
                  <a:gd name="T35" fmla="*/ 147 h 199"/>
                  <a:gd name="T36" fmla="*/ 32 w 214"/>
                  <a:gd name="T37" fmla="*/ 141 h 199"/>
                  <a:gd name="T38" fmla="*/ 0 w 214"/>
                  <a:gd name="T39" fmla="*/ 103 h 199"/>
                  <a:gd name="T40" fmla="*/ 0 w 214"/>
                  <a:gd name="T41" fmla="*/ 103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199"/>
                  <a:gd name="T65" fmla="*/ 214 w 21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199">
                    <a:moveTo>
                      <a:pt x="0" y="103"/>
                    </a:moveTo>
                    <a:lnTo>
                      <a:pt x="0" y="103"/>
                    </a:lnTo>
                    <a:lnTo>
                      <a:pt x="0" y="42"/>
                    </a:lnTo>
                    <a:lnTo>
                      <a:pt x="27" y="0"/>
                    </a:lnTo>
                    <a:lnTo>
                      <a:pt x="78" y="12"/>
                    </a:lnTo>
                    <a:lnTo>
                      <a:pt x="87" y="27"/>
                    </a:lnTo>
                    <a:lnTo>
                      <a:pt x="129" y="42"/>
                    </a:lnTo>
                    <a:lnTo>
                      <a:pt x="143" y="37"/>
                    </a:lnTo>
                    <a:lnTo>
                      <a:pt x="144" y="15"/>
                    </a:lnTo>
                    <a:lnTo>
                      <a:pt x="157" y="5"/>
                    </a:lnTo>
                    <a:lnTo>
                      <a:pt x="213" y="22"/>
                    </a:lnTo>
                    <a:lnTo>
                      <a:pt x="207" y="46"/>
                    </a:lnTo>
                    <a:lnTo>
                      <a:pt x="213" y="162"/>
                    </a:lnTo>
                    <a:lnTo>
                      <a:pt x="213" y="190"/>
                    </a:lnTo>
                    <a:lnTo>
                      <a:pt x="201" y="190"/>
                    </a:lnTo>
                    <a:lnTo>
                      <a:pt x="201" y="198"/>
                    </a:lnTo>
                    <a:lnTo>
                      <a:pt x="91" y="142"/>
                    </a:lnTo>
                    <a:lnTo>
                      <a:pt x="77" y="147"/>
                    </a:lnTo>
                    <a:lnTo>
                      <a:pt x="32" y="141"/>
                    </a:lnTo>
                    <a:lnTo>
                      <a:pt x="0" y="10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4" name="Freeform 163"/>
              <p:cNvSpPr>
                <a:spLocks/>
              </p:cNvSpPr>
              <p:nvPr/>
            </p:nvSpPr>
            <p:spPr bwMode="auto">
              <a:xfrm>
                <a:off x="3668" y="3595"/>
                <a:ext cx="97" cy="190"/>
              </a:xfrm>
              <a:custGeom>
                <a:avLst/>
                <a:gdLst>
                  <a:gd name="T0" fmla="*/ 0 w 97"/>
                  <a:gd name="T1" fmla="*/ 135 h 190"/>
                  <a:gd name="T2" fmla="*/ 0 w 97"/>
                  <a:gd name="T3" fmla="*/ 135 h 190"/>
                  <a:gd name="T4" fmla="*/ 9 w 97"/>
                  <a:gd name="T5" fmla="*/ 173 h 190"/>
                  <a:gd name="T6" fmla="*/ 27 w 97"/>
                  <a:gd name="T7" fmla="*/ 189 h 190"/>
                  <a:gd name="T8" fmla="*/ 57 w 97"/>
                  <a:gd name="T9" fmla="*/ 173 h 190"/>
                  <a:gd name="T10" fmla="*/ 90 w 97"/>
                  <a:gd name="T11" fmla="*/ 43 h 190"/>
                  <a:gd name="T12" fmla="*/ 96 w 97"/>
                  <a:gd name="T13" fmla="*/ 48 h 190"/>
                  <a:gd name="T14" fmla="*/ 82 w 97"/>
                  <a:gd name="T15" fmla="*/ 0 h 190"/>
                  <a:gd name="T16" fmla="*/ 64 w 97"/>
                  <a:gd name="T17" fmla="*/ 20 h 190"/>
                  <a:gd name="T18" fmla="*/ 65 w 97"/>
                  <a:gd name="T19" fmla="*/ 34 h 190"/>
                  <a:gd name="T20" fmla="*/ 44 w 97"/>
                  <a:gd name="T21" fmla="*/ 49 h 190"/>
                  <a:gd name="T22" fmla="*/ 17 w 97"/>
                  <a:gd name="T23" fmla="*/ 56 h 190"/>
                  <a:gd name="T24" fmla="*/ 10 w 97"/>
                  <a:gd name="T25" fmla="*/ 73 h 190"/>
                  <a:gd name="T26" fmla="*/ 17 w 97"/>
                  <a:gd name="T27" fmla="*/ 106 h 190"/>
                  <a:gd name="T28" fmla="*/ 0 w 97"/>
                  <a:gd name="T29" fmla="*/ 135 h 190"/>
                  <a:gd name="T30" fmla="*/ 0 w 97"/>
                  <a:gd name="T31" fmla="*/ 135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90"/>
                  <a:gd name="T50" fmla="*/ 97 w 9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90">
                    <a:moveTo>
                      <a:pt x="0" y="135"/>
                    </a:moveTo>
                    <a:lnTo>
                      <a:pt x="0" y="135"/>
                    </a:lnTo>
                    <a:lnTo>
                      <a:pt x="9" y="173"/>
                    </a:lnTo>
                    <a:lnTo>
                      <a:pt x="27" y="189"/>
                    </a:lnTo>
                    <a:lnTo>
                      <a:pt x="57" y="173"/>
                    </a:lnTo>
                    <a:lnTo>
                      <a:pt x="90" y="43"/>
                    </a:lnTo>
                    <a:lnTo>
                      <a:pt x="96" y="48"/>
                    </a:lnTo>
                    <a:lnTo>
                      <a:pt x="82" y="0"/>
                    </a:lnTo>
                    <a:lnTo>
                      <a:pt x="64" y="20"/>
                    </a:lnTo>
                    <a:lnTo>
                      <a:pt x="65" y="34"/>
                    </a:lnTo>
                    <a:lnTo>
                      <a:pt x="44" y="49"/>
                    </a:lnTo>
                    <a:lnTo>
                      <a:pt x="17" y="56"/>
                    </a:lnTo>
                    <a:lnTo>
                      <a:pt x="10" y="73"/>
                    </a:lnTo>
                    <a:lnTo>
                      <a:pt x="17" y="106"/>
                    </a:lnTo>
                    <a:lnTo>
                      <a:pt x="0" y="13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5" name="Freeform 164"/>
              <p:cNvSpPr>
                <a:spLocks/>
              </p:cNvSpPr>
              <p:nvPr/>
            </p:nvSpPr>
            <p:spPr bwMode="auto">
              <a:xfrm>
                <a:off x="3527" y="3557"/>
                <a:ext cx="45" cy="107"/>
              </a:xfrm>
              <a:custGeom>
                <a:avLst/>
                <a:gdLst>
                  <a:gd name="T0" fmla="*/ 0 w 45"/>
                  <a:gd name="T1" fmla="*/ 58 h 107"/>
                  <a:gd name="T2" fmla="*/ 0 w 45"/>
                  <a:gd name="T3" fmla="*/ 58 h 107"/>
                  <a:gd name="T4" fmla="*/ 6 w 45"/>
                  <a:gd name="T5" fmla="*/ 64 h 107"/>
                  <a:gd name="T6" fmla="*/ 23 w 45"/>
                  <a:gd name="T7" fmla="*/ 70 h 107"/>
                  <a:gd name="T8" fmla="*/ 21 w 45"/>
                  <a:gd name="T9" fmla="*/ 90 h 107"/>
                  <a:gd name="T10" fmla="*/ 36 w 45"/>
                  <a:gd name="T11" fmla="*/ 106 h 107"/>
                  <a:gd name="T12" fmla="*/ 44 w 45"/>
                  <a:gd name="T13" fmla="*/ 76 h 107"/>
                  <a:gd name="T14" fmla="*/ 30 w 45"/>
                  <a:gd name="T15" fmla="*/ 56 h 107"/>
                  <a:gd name="T16" fmla="*/ 34 w 45"/>
                  <a:gd name="T17" fmla="*/ 67 h 107"/>
                  <a:gd name="T18" fmla="*/ 26 w 45"/>
                  <a:gd name="T19" fmla="*/ 67 h 107"/>
                  <a:gd name="T20" fmla="*/ 17 w 45"/>
                  <a:gd name="T21" fmla="*/ 39 h 107"/>
                  <a:gd name="T22" fmla="*/ 16 w 45"/>
                  <a:gd name="T23" fmla="*/ 3 h 107"/>
                  <a:gd name="T24" fmla="*/ 3 w 45"/>
                  <a:gd name="T25" fmla="*/ 0 h 107"/>
                  <a:gd name="T26" fmla="*/ 14 w 45"/>
                  <a:gd name="T27" fmla="*/ 17 h 107"/>
                  <a:gd name="T28" fmla="*/ 0 w 45"/>
                  <a:gd name="T29" fmla="*/ 58 h 107"/>
                  <a:gd name="T30" fmla="*/ 0 w 45"/>
                  <a:gd name="T31" fmla="*/ 58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07"/>
                  <a:gd name="T50" fmla="*/ 45 w 45"/>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07">
                    <a:moveTo>
                      <a:pt x="0" y="58"/>
                    </a:moveTo>
                    <a:lnTo>
                      <a:pt x="0" y="58"/>
                    </a:lnTo>
                    <a:lnTo>
                      <a:pt x="6" y="64"/>
                    </a:lnTo>
                    <a:lnTo>
                      <a:pt x="23" y="70"/>
                    </a:lnTo>
                    <a:lnTo>
                      <a:pt x="21" y="90"/>
                    </a:lnTo>
                    <a:lnTo>
                      <a:pt x="36" y="106"/>
                    </a:lnTo>
                    <a:lnTo>
                      <a:pt x="44" y="76"/>
                    </a:lnTo>
                    <a:lnTo>
                      <a:pt x="30" y="56"/>
                    </a:lnTo>
                    <a:lnTo>
                      <a:pt x="34" y="67"/>
                    </a:lnTo>
                    <a:lnTo>
                      <a:pt x="26" y="67"/>
                    </a:lnTo>
                    <a:lnTo>
                      <a:pt x="17" y="39"/>
                    </a:lnTo>
                    <a:lnTo>
                      <a:pt x="16" y="3"/>
                    </a:lnTo>
                    <a:lnTo>
                      <a:pt x="3" y="0"/>
                    </a:lnTo>
                    <a:lnTo>
                      <a:pt x="14" y="17"/>
                    </a:lnTo>
                    <a:lnTo>
                      <a:pt x="0" y="5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6" name="Freeform 165"/>
              <p:cNvSpPr>
                <a:spLocks/>
              </p:cNvSpPr>
              <p:nvPr/>
            </p:nvSpPr>
            <p:spPr bwMode="auto">
              <a:xfrm>
                <a:off x="2916" y="3084"/>
                <a:ext cx="221" cy="208"/>
              </a:xfrm>
              <a:custGeom>
                <a:avLst/>
                <a:gdLst>
                  <a:gd name="T0" fmla="*/ 0 w 221"/>
                  <a:gd name="T1" fmla="*/ 143 h 208"/>
                  <a:gd name="T2" fmla="*/ 0 w 221"/>
                  <a:gd name="T3" fmla="*/ 143 h 208"/>
                  <a:gd name="T4" fmla="*/ 9 w 221"/>
                  <a:gd name="T5" fmla="*/ 129 h 208"/>
                  <a:gd name="T6" fmla="*/ 20 w 221"/>
                  <a:gd name="T7" fmla="*/ 138 h 208"/>
                  <a:gd name="T8" fmla="*/ 89 w 221"/>
                  <a:gd name="T9" fmla="*/ 134 h 208"/>
                  <a:gd name="T10" fmla="*/ 75 w 221"/>
                  <a:gd name="T11" fmla="*/ 0 h 208"/>
                  <a:gd name="T12" fmla="*/ 99 w 221"/>
                  <a:gd name="T13" fmla="*/ 0 h 208"/>
                  <a:gd name="T14" fmla="*/ 208 w 221"/>
                  <a:gd name="T15" fmla="*/ 72 h 208"/>
                  <a:gd name="T16" fmla="*/ 209 w 221"/>
                  <a:gd name="T17" fmla="*/ 85 h 208"/>
                  <a:gd name="T18" fmla="*/ 220 w 221"/>
                  <a:gd name="T19" fmla="*/ 83 h 208"/>
                  <a:gd name="T20" fmla="*/ 220 w 221"/>
                  <a:gd name="T21" fmla="*/ 126 h 208"/>
                  <a:gd name="T22" fmla="*/ 211 w 221"/>
                  <a:gd name="T23" fmla="*/ 135 h 208"/>
                  <a:gd name="T24" fmla="*/ 167 w 221"/>
                  <a:gd name="T25" fmla="*/ 141 h 208"/>
                  <a:gd name="T26" fmla="*/ 111 w 221"/>
                  <a:gd name="T27" fmla="*/ 165 h 208"/>
                  <a:gd name="T28" fmla="*/ 94 w 221"/>
                  <a:gd name="T29" fmla="*/ 204 h 208"/>
                  <a:gd name="T30" fmla="*/ 80 w 221"/>
                  <a:gd name="T31" fmla="*/ 199 h 208"/>
                  <a:gd name="T32" fmla="*/ 56 w 221"/>
                  <a:gd name="T33" fmla="*/ 207 h 208"/>
                  <a:gd name="T34" fmla="*/ 42 w 221"/>
                  <a:gd name="T35" fmla="*/ 174 h 208"/>
                  <a:gd name="T36" fmla="*/ 19 w 221"/>
                  <a:gd name="T37" fmla="*/ 182 h 208"/>
                  <a:gd name="T38" fmla="*/ 10 w 221"/>
                  <a:gd name="T39" fmla="*/ 175 h 208"/>
                  <a:gd name="T40" fmla="*/ 0 w 221"/>
                  <a:gd name="T41" fmla="*/ 143 h 208"/>
                  <a:gd name="T42" fmla="*/ 0 w 221"/>
                  <a:gd name="T43" fmla="*/ 143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208"/>
                  <a:gd name="T68" fmla="*/ 221 w 221"/>
                  <a:gd name="T69" fmla="*/ 208 h 2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208">
                    <a:moveTo>
                      <a:pt x="0" y="143"/>
                    </a:moveTo>
                    <a:lnTo>
                      <a:pt x="0" y="143"/>
                    </a:lnTo>
                    <a:lnTo>
                      <a:pt x="9" y="129"/>
                    </a:lnTo>
                    <a:lnTo>
                      <a:pt x="20" y="138"/>
                    </a:lnTo>
                    <a:lnTo>
                      <a:pt x="89" y="134"/>
                    </a:lnTo>
                    <a:lnTo>
                      <a:pt x="75" y="0"/>
                    </a:lnTo>
                    <a:lnTo>
                      <a:pt x="99" y="0"/>
                    </a:lnTo>
                    <a:lnTo>
                      <a:pt x="208" y="72"/>
                    </a:lnTo>
                    <a:lnTo>
                      <a:pt x="209" y="85"/>
                    </a:lnTo>
                    <a:lnTo>
                      <a:pt x="220" y="83"/>
                    </a:lnTo>
                    <a:lnTo>
                      <a:pt x="220" y="126"/>
                    </a:lnTo>
                    <a:lnTo>
                      <a:pt x="211" y="135"/>
                    </a:lnTo>
                    <a:lnTo>
                      <a:pt x="167" y="141"/>
                    </a:lnTo>
                    <a:lnTo>
                      <a:pt x="111" y="165"/>
                    </a:lnTo>
                    <a:lnTo>
                      <a:pt x="94" y="204"/>
                    </a:lnTo>
                    <a:lnTo>
                      <a:pt x="80" y="199"/>
                    </a:lnTo>
                    <a:lnTo>
                      <a:pt x="56" y="207"/>
                    </a:lnTo>
                    <a:lnTo>
                      <a:pt x="42" y="174"/>
                    </a:lnTo>
                    <a:lnTo>
                      <a:pt x="19" y="182"/>
                    </a:lnTo>
                    <a:lnTo>
                      <a:pt x="10" y="175"/>
                    </a:lnTo>
                    <a:lnTo>
                      <a:pt x="0" y="14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7" name="Freeform 166"/>
              <p:cNvSpPr>
                <a:spLocks/>
              </p:cNvSpPr>
              <p:nvPr/>
            </p:nvSpPr>
            <p:spPr bwMode="auto">
              <a:xfrm>
                <a:off x="2849" y="3051"/>
                <a:ext cx="167" cy="177"/>
              </a:xfrm>
              <a:custGeom>
                <a:avLst/>
                <a:gdLst>
                  <a:gd name="T0" fmla="*/ 0 w 167"/>
                  <a:gd name="T1" fmla="*/ 89 h 177"/>
                  <a:gd name="T2" fmla="*/ 0 w 167"/>
                  <a:gd name="T3" fmla="*/ 89 h 177"/>
                  <a:gd name="T4" fmla="*/ 10 w 167"/>
                  <a:gd name="T5" fmla="*/ 99 h 177"/>
                  <a:gd name="T6" fmla="*/ 13 w 167"/>
                  <a:gd name="T7" fmla="*/ 125 h 177"/>
                  <a:gd name="T8" fmla="*/ 5 w 167"/>
                  <a:gd name="T9" fmla="*/ 158 h 177"/>
                  <a:gd name="T10" fmla="*/ 36 w 167"/>
                  <a:gd name="T11" fmla="*/ 151 h 177"/>
                  <a:gd name="T12" fmla="*/ 67 w 167"/>
                  <a:gd name="T13" fmla="*/ 176 h 177"/>
                  <a:gd name="T14" fmla="*/ 76 w 167"/>
                  <a:gd name="T15" fmla="*/ 162 h 177"/>
                  <a:gd name="T16" fmla="*/ 87 w 167"/>
                  <a:gd name="T17" fmla="*/ 171 h 177"/>
                  <a:gd name="T18" fmla="*/ 156 w 167"/>
                  <a:gd name="T19" fmla="*/ 167 h 177"/>
                  <a:gd name="T20" fmla="*/ 142 w 167"/>
                  <a:gd name="T21" fmla="*/ 33 h 177"/>
                  <a:gd name="T22" fmla="*/ 166 w 167"/>
                  <a:gd name="T23" fmla="*/ 33 h 177"/>
                  <a:gd name="T24" fmla="*/ 115 w 167"/>
                  <a:gd name="T25" fmla="*/ 0 h 177"/>
                  <a:gd name="T26" fmla="*/ 114 w 167"/>
                  <a:gd name="T27" fmla="*/ 18 h 177"/>
                  <a:gd name="T28" fmla="*/ 70 w 167"/>
                  <a:gd name="T29" fmla="*/ 17 h 177"/>
                  <a:gd name="T30" fmla="*/ 70 w 167"/>
                  <a:gd name="T31" fmla="*/ 54 h 177"/>
                  <a:gd name="T32" fmla="*/ 54 w 167"/>
                  <a:gd name="T33" fmla="*/ 60 h 177"/>
                  <a:gd name="T34" fmla="*/ 55 w 167"/>
                  <a:gd name="T35" fmla="*/ 83 h 177"/>
                  <a:gd name="T36" fmla="*/ 0 w 167"/>
                  <a:gd name="T37" fmla="*/ 89 h 177"/>
                  <a:gd name="T38" fmla="*/ 0 w 167"/>
                  <a:gd name="T39" fmla="*/ 89 h 1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
                  <a:gd name="T61" fmla="*/ 0 h 177"/>
                  <a:gd name="T62" fmla="*/ 167 w 167"/>
                  <a:gd name="T63" fmla="*/ 177 h 1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 h="177">
                    <a:moveTo>
                      <a:pt x="0" y="89"/>
                    </a:moveTo>
                    <a:lnTo>
                      <a:pt x="0" y="89"/>
                    </a:lnTo>
                    <a:lnTo>
                      <a:pt x="10" y="99"/>
                    </a:lnTo>
                    <a:lnTo>
                      <a:pt x="13" y="125"/>
                    </a:lnTo>
                    <a:lnTo>
                      <a:pt x="5" y="158"/>
                    </a:lnTo>
                    <a:lnTo>
                      <a:pt x="36" y="151"/>
                    </a:lnTo>
                    <a:lnTo>
                      <a:pt x="67" y="176"/>
                    </a:lnTo>
                    <a:lnTo>
                      <a:pt x="76" y="162"/>
                    </a:lnTo>
                    <a:lnTo>
                      <a:pt x="87" y="171"/>
                    </a:lnTo>
                    <a:lnTo>
                      <a:pt x="156" y="167"/>
                    </a:lnTo>
                    <a:lnTo>
                      <a:pt x="142" y="33"/>
                    </a:lnTo>
                    <a:lnTo>
                      <a:pt x="166" y="33"/>
                    </a:lnTo>
                    <a:lnTo>
                      <a:pt x="115" y="0"/>
                    </a:lnTo>
                    <a:lnTo>
                      <a:pt x="114" y="18"/>
                    </a:lnTo>
                    <a:lnTo>
                      <a:pt x="70" y="17"/>
                    </a:lnTo>
                    <a:lnTo>
                      <a:pt x="70" y="54"/>
                    </a:lnTo>
                    <a:lnTo>
                      <a:pt x="54" y="60"/>
                    </a:lnTo>
                    <a:lnTo>
                      <a:pt x="55" y="83"/>
                    </a:lnTo>
                    <a:lnTo>
                      <a:pt x="0" y="8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8" name="Freeform 167"/>
              <p:cNvSpPr>
                <a:spLocks/>
              </p:cNvSpPr>
              <p:nvPr/>
            </p:nvSpPr>
            <p:spPr bwMode="auto">
              <a:xfrm>
                <a:off x="2903" y="2925"/>
                <a:ext cx="161" cy="122"/>
              </a:xfrm>
              <a:custGeom>
                <a:avLst/>
                <a:gdLst>
                  <a:gd name="T0" fmla="*/ 0 w 161"/>
                  <a:gd name="T1" fmla="*/ 119 h 122"/>
                  <a:gd name="T2" fmla="*/ 0 w 161"/>
                  <a:gd name="T3" fmla="*/ 119 h 122"/>
                  <a:gd name="T4" fmla="*/ 40 w 161"/>
                  <a:gd name="T5" fmla="*/ 96 h 122"/>
                  <a:gd name="T6" fmla="*/ 54 w 161"/>
                  <a:gd name="T7" fmla="*/ 48 h 122"/>
                  <a:gd name="T8" fmla="*/ 88 w 161"/>
                  <a:gd name="T9" fmla="*/ 24 h 122"/>
                  <a:gd name="T10" fmla="*/ 99 w 161"/>
                  <a:gd name="T11" fmla="*/ 0 h 122"/>
                  <a:gd name="T12" fmla="*/ 148 w 161"/>
                  <a:gd name="T13" fmla="*/ 8 h 122"/>
                  <a:gd name="T14" fmla="*/ 160 w 161"/>
                  <a:gd name="T15" fmla="*/ 53 h 122"/>
                  <a:gd name="T16" fmla="*/ 139 w 161"/>
                  <a:gd name="T17" fmla="*/ 54 h 122"/>
                  <a:gd name="T18" fmla="*/ 127 w 161"/>
                  <a:gd name="T19" fmla="*/ 59 h 122"/>
                  <a:gd name="T20" fmla="*/ 129 w 161"/>
                  <a:gd name="T21" fmla="*/ 71 h 122"/>
                  <a:gd name="T22" fmla="*/ 67 w 161"/>
                  <a:gd name="T23" fmla="*/ 98 h 122"/>
                  <a:gd name="T24" fmla="*/ 60 w 161"/>
                  <a:gd name="T25" fmla="*/ 121 h 122"/>
                  <a:gd name="T26" fmla="*/ 0 w 161"/>
                  <a:gd name="T27" fmla="*/ 119 h 122"/>
                  <a:gd name="T28" fmla="*/ 0 w 161"/>
                  <a:gd name="T29" fmla="*/ 119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122"/>
                  <a:gd name="T47" fmla="*/ 161 w 161"/>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122">
                    <a:moveTo>
                      <a:pt x="0" y="119"/>
                    </a:moveTo>
                    <a:lnTo>
                      <a:pt x="0" y="119"/>
                    </a:lnTo>
                    <a:lnTo>
                      <a:pt x="40" y="96"/>
                    </a:lnTo>
                    <a:lnTo>
                      <a:pt x="54" y="48"/>
                    </a:lnTo>
                    <a:lnTo>
                      <a:pt x="88" y="24"/>
                    </a:lnTo>
                    <a:lnTo>
                      <a:pt x="99" y="0"/>
                    </a:lnTo>
                    <a:lnTo>
                      <a:pt x="148" y="8"/>
                    </a:lnTo>
                    <a:lnTo>
                      <a:pt x="160" y="53"/>
                    </a:lnTo>
                    <a:lnTo>
                      <a:pt x="139" y="54"/>
                    </a:lnTo>
                    <a:lnTo>
                      <a:pt x="127" y="59"/>
                    </a:lnTo>
                    <a:lnTo>
                      <a:pt x="129" y="71"/>
                    </a:lnTo>
                    <a:lnTo>
                      <a:pt x="67" y="98"/>
                    </a:lnTo>
                    <a:lnTo>
                      <a:pt x="60" y="121"/>
                    </a:lnTo>
                    <a:lnTo>
                      <a:pt x="0" y="119"/>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69" name="Freeform 168"/>
              <p:cNvSpPr>
                <a:spLocks/>
              </p:cNvSpPr>
              <p:nvPr/>
            </p:nvSpPr>
            <p:spPr bwMode="auto">
              <a:xfrm>
                <a:off x="3489" y="3572"/>
                <a:ext cx="145" cy="228"/>
              </a:xfrm>
              <a:custGeom>
                <a:avLst/>
                <a:gdLst>
                  <a:gd name="T0" fmla="*/ 0 w 145"/>
                  <a:gd name="T1" fmla="*/ 63 h 228"/>
                  <a:gd name="T2" fmla="*/ 0 w 145"/>
                  <a:gd name="T3" fmla="*/ 63 h 228"/>
                  <a:gd name="T4" fmla="*/ 4 w 145"/>
                  <a:gd name="T5" fmla="*/ 70 h 228"/>
                  <a:gd name="T6" fmla="*/ 38 w 145"/>
                  <a:gd name="T7" fmla="*/ 81 h 228"/>
                  <a:gd name="T8" fmla="*/ 41 w 145"/>
                  <a:gd name="T9" fmla="*/ 95 h 228"/>
                  <a:gd name="T10" fmla="*/ 39 w 145"/>
                  <a:gd name="T11" fmla="*/ 131 h 228"/>
                  <a:gd name="T12" fmla="*/ 21 w 145"/>
                  <a:gd name="T13" fmla="*/ 168 h 228"/>
                  <a:gd name="T14" fmla="*/ 26 w 145"/>
                  <a:gd name="T15" fmla="*/ 213 h 228"/>
                  <a:gd name="T16" fmla="*/ 28 w 145"/>
                  <a:gd name="T17" fmla="*/ 227 h 228"/>
                  <a:gd name="T18" fmla="*/ 39 w 145"/>
                  <a:gd name="T19" fmla="*/ 227 h 228"/>
                  <a:gd name="T20" fmla="*/ 39 w 145"/>
                  <a:gd name="T21" fmla="*/ 212 h 228"/>
                  <a:gd name="T22" fmla="*/ 74 w 145"/>
                  <a:gd name="T23" fmla="*/ 191 h 228"/>
                  <a:gd name="T24" fmla="*/ 64 w 145"/>
                  <a:gd name="T25" fmla="*/ 131 h 228"/>
                  <a:gd name="T26" fmla="*/ 143 w 145"/>
                  <a:gd name="T27" fmla="*/ 70 h 228"/>
                  <a:gd name="T28" fmla="*/ 144 w 145"/>
                  <a:gd name="T29" fmla="*/ 0 h 228"/>
                  <a:gd name="T30" fmla="*/ 124 w 145"/>
                  <a:gd name="T31" fmla="*/ 12 h 228"/>
                  <a:gd name="T32" fmla="*/ 69 w 145"/>
                  <a:gd name="T33" fmla="*/ 15 h 228"/>
                  <a:gd name="T34" fmla="*/ 68 w 145"/>
                  <a:gd name="T35" fmla="*/ 41 h 228"/>
                  <a:gd name="T36" fmla="*/ 82 w 145"/>
                  <a:gd name="T37" fmla="*/ 61 h 228"/>
                  <a:gd name="T38" fmla="*/ 74 w 145"/>
                  <a:gd name="T39" fmla="*/ 91 h 228"/>
                  <a:gd name="T40" fmla="*/ 59 w 145"/>
                  <a:gd name="T41" fmla="*/ 75 h 228"/>
                  <a:gd name="T42" fmla="*/ 61 w 145"/>
                  <a:gd name="T43" fmla="*/ 55 h 228"/>
                  <a:gd name="T44" fmla="*/ 44 w 145"/>
                  <a:gd name="T45" fmla="*/ 49 h 228"/>
                  <a:gd name="T46" fmla="*/ 0 w 145"/>
                  <a:gd name="T47" fmla="*/ 63 h 228"/>
                  <a:gd name="T48" fmla="*/ 0 w 145"/>
                  <a:gd name="T49" fmla="*/ 63 h 2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228"/>
                  <a:gd name="T77" fmla="*/ 145 w 145"/>
                  <a:gd name="T78" fmla="*/ 228 h 2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228">
                    <a:moveTo>
                      <a:pt x="0" y="63"/>
                    </a:moveTo>
                    <a:lnTo>
                      <a:pt x="0" y="63"/>
                    </a:lnTo>
                    <a:lnTo>
                      <a:pt x="4" y="70"/>
                    </a:lnTo>
                    <a:lnTo>
                      <a:pt x="38" y="81"/>
                    </a:lnTo>
                    <a:lnTo>
                      <a:pt x="41" y="95"/>
                    </a:lnTo>
                    <a:lnTo>
                      <a:pt x="39" y="131"/>
                    </a:lnTo>
                    <a:lnTo>
                      <a:pt x="21" y="168"/>
                    </a:lnTo>
                    <a:lnTo>
                      <a:pt x="26" y="213"/>
                    </a:lnTo>
                    <a:lnTo>
                      <a:pt x="28" y="227"/>
                    </a:lnTo>
                    <a:lnTo>
                      <a:pt x="39" y="227"/>
                    </a:lnTo>
                    <a:lnTo>
                      <a:pt x="39" y="212"/>
                    </a:lnTo>
                    <a:lnTo>
                      <a:pt x="74" y="191"/>
                    </a:lnTo>
                    <a:lnTo>
                      <a:pt x="64" y="131"/>
                    </a:lnTo>
                    <a:lnTo>
                      <a:pt x="143" y="70"/>
                    </a:lnTo>
                    <a:lnTo>
                      <a:pt x="144" y="0"/>
                    </a:lnTo>
                    <a:lnTo>
                      <a:pt x="124" y="12"/>
                    </a:lnTo>
                    <a:lnTo>
                      <a:pt x="69" y="15"/>
                    </a:lnTo>
                    <a:lnTo>
                      <a:pt x="68" y="41"/>
                    </a:lnTo>
                    <a:lnTo>
                      <a:pt x="82" y="61"/>
                    </a:lnTo>
                    <a:lnTo>
                      <a:pt x="74" y="91"/>
                    </a:lnTo>
                    <a:lnTo>
                      <a:pt x="59" y="75"/>
                    </a:lnTo>
                    <a:lnTo>
                      <a:pt x="61" y="55"/>
                    </a:lnTo>
                    <a:lnTo>
                      <a:pt x="44" y="49"/>
                    </a:lnTo>
                    <a:lnTo>
                      <a:pt x="0" y="6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0" name="Freeform 169"/>
              <p:cNvSpPr>
                <a:spLocks/>
              </p:cNvSpPr>
              <p:nvPr/>
            </p:nvSpPr>
            <p:spPr bwMode="auto">
              <a:xfrm>
                <a:off x="3083" y="3105"/>
                <a:ext cx="217" cy="166"/>
              </a:xfrm>
              <a:custGeom>
                <a:avLst/>
                <a:gdLst>
                  <a:gd name="T0" fmla="*/ 0 w 217"/>
                  <a:gd name="T1" fmla="*/ 120 h 166"/>
                  <a:gd name="T2" fmla="*/ 0 w 217"/>
                  <a:gd name="T3" fmla="*/ 120 h 166"/>
                  <a:gd name="T4" fmla="*/ 3 w 217"/>
                  <a:gd name="T5" fmla="*/ 133 h 166"/>
                  <a:gd name="T6" fmla="*/ 29 w 217"/>
                  <a:gd name="T7" fmla="*/ 162 h 166"/>
                  <a:gd name="T8" fmla="*/ 36 w 217"/>
                  <a:gd name="T9" fmla="*/ 155 h 166"/>
                  <a:gd name="T10" fmla="*/ 47 w 217"/>
                  <a:gd name="T11" fmla="*/ 165 h 166"/>
                  <a:gd name="T12" fmla="*/ 63 w 217"/>
                  <a:gd name="T13" fmla="*/ 136 h 166"/>
                  <a:gd name="T14" fmla="*/ 125 w 217"/>
                  <a:gd name="T15" fmla="*/ 151 h 166"/>
                  <a:gd name="T16" fmla="*/ 178 w 217"/>
                  <a:gd name="T17" fmla="*/ 136 h 166"/>
                  <a:gd name="T18" fmla="*/ 180 w 217"/>
                  <a:gd name="T19" fmla="*/ 129 h 166"/>
                  <a:gd name="T20" fmla="*/ 208 w 217"/>
                  <a:gd name="T21" fmla="*/ 93 h 166"/>
                  <a:gd name="T22" fmla="*/ 216 w 217"/>
                  <a:gd name="T23" fmla="*/ 44 h 166"/>
                  <a:gd name="T24" fmla="*/ 202 w 217"/>
                  <a:gd name="T25" fmla="*/ 28 h 166"/>
                  <a:gd name="T26" fmla="*/ 202 w 217"/>
                  <a:gd name="T27" fmla="*/ 6 h 166"/>
                  <a:gd name="T28" fmla="*/ 157 w 217"/>
                  <a:gd name="T29" fmla="*/ 0 h 166"/>
                  <a:gd name="T30" fmla="*/ 74 w 217"/>
                  <a:gd name="T31" fmla="*/ 57 h 166"/>
                  <a:gd name="T32" fmla="*/ 53 w 217"/>
                  <a:gd name="T33" fmla="*/ 62 h 166"/>
                  <a:gd name="T34" fmla="*/ 53 w 217"/>
                  <a:gd name="T35" fmla="*/ 105 h 166"/>
                  <a:gd name="T36" fmla="*/ 44 w 217"/>
                  <a:gd name="T37" fmla="*/ 114 h 166"/>
                  <a:gd name="T38" fmla="*/ 0 w 217"/>
                  <a:gd name="T39" fmla="*/ 120 h 166"/>
                  <a:gd name="T40" fmla="*/ 0 w 217"/>
                  <a:gd name="T41" fmla="*/ 12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66"/>
                  <a:gd name="T65" fmla="*/ 217 w 217"/>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66">
                    <a:moveTo>
                      <a:pt x="0" y="120"/>
                    </a:moveTo>
                    <a:lnTo>
                      <a:pt x="0" y="120"/>
                    </a:lnTo>
                    <a:lnTo>
                      <a:pt x="3" y="133"/>
                    </a:lnTo>
                    <a:lnTo>
                      <a:pt x="29" y="162"/>
                    </a:lnTo>
                    <a:lnTo>
                      <a:pt x="36" y="155"/>
                    </a:lnTo>
                    <a:lnTo>
                      <a:pt x="47" y="165"/>
                    </a:lnTo>
                    <a:lnTo>
                      <a:pt x="63" y="136"/>
                    </a:lnTo>
                    <a:lnTo>
                      <a:pt x="125" y="151"/>
                    </a:lnTo>
                    <a:lnTo>
                      <a:pt x="178" y="136"/>
                    </a:lnTo>
                    <a:lnTo>
                      <a:pt x="180" y="129"/>
                    </a:lnTo>
                    <a:lnTo>
                      <a:pt x="208" y="93"/>
                    </a:lnTo>
                    <a:lnTo>
                      <a:pt x="216" y="44"/>
                    </a:lnTo>
                    <a:lnTo>
                      <a:pt x="202" y="28"/>
                    </a:lnTo>
                    <a:lnTo>
                      <a:pt x="202" y="6"/>
                    </a:lnTo>
                    <a:lnTo>
                      <a:pt x="157" y="0"/>
                    </a:lnTo>
                    <a:lnTo>
                      <a:pt x="74" y="57"/>
                    </a:lnTo>
                    <a:lnTo>
                      <a:pt x="53" y="62"/>
                    </a:lnTo>
                    <a:lnTo>
                      <a:pt x="53" y="105"/>
                    </a:lnTo>
                    <a:lnTo>
                      <a:pt x="44" y="114"/>
                    </a:lnTo>
                    <a:lnTo>
                      <a:pt x="0" y="12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1" name="Freeform 170"/>
              <p:cNvSpPr>
                <a:spLocks/>
              </p:cNvSpPr>
              <p:nvPr/>
            </p:nvSpPr>
            <p:spPr bwMode="auto">
              <a:xfrm>
                <a:off x="3119" y="3241"/>
                <a:ext cx="159" cy="132"/>
              </a:xfrm>
              <a:custGeom>
                <a:avLst/>
                <a:gdLst>
                  <a:gd name="T0" fmla="*/ 0 w 159"/>
                  <a:gd name="T1" fmla="*/ 102 h 132"/>
                  <a:gd name="T2" fmla="*/ 0 w 159"/>
                  <a:gd name="T3" fmla="*/ 102 h 132"/>
                  <a:gd name="T4" fmla="*/ 11 w 159"/>
                  <a:gd name="T5" fmla="*/ 29 h 132"/>
                  <a:gd name="T6" fmla="*/ 27 w 159"/>
                  <a:gd name="T7" fmla="*/ 0 h 132"/>
                  <a:gd name="T8" fmla="*/ 89 w 159"/>
                  <a:gd name="T9" fmla="*/ 15 h 132"/>
                  <a:gd name="T10" fmla="*/ 142 w 159"/>
                  <a:gd name="T11" fmla="*/ 0 h 132"/>
                  <a:gd name="T12" fmla="*/ 153 w 159"/>
                  <a:gd name="T13" fmla="*/ 17 h 132"/>
                  <a:gd name="T14" fmla="*/ 158 w 159"/>
                  <a:gd name="T15" fmla="*/ 29 h 132"/>
                  <a:gd name="T16" fmla="*/ 144 w 159"/>
                  <a:gd name="T17" fmla="*/ 40 h 132"/>
                  <a:gd name="T18" fmla="*/ 116 w 159"/>
                  <a:gd name="T19" fmla="*/ 99 h 132"/>
                  <a:gd name="T20" fmla="*/ 90 w 159"/>
                  <a:gd name="T21" fmla="*/ 95 h 132"/>
                  <a:gd name="T22" fmla="*/ 76 w 159"/>
                  <a:gd name="T23" fmla="*/ 124 h 132"/>
                  <a:gd name="T24" fmla="*/ 45 w 159"/>
                  <a:gd name="T25" fmla="*/ 131 h 132"/>
                  <a:gd name="T26" fmla="*/ 27 w 159"/>
                  <a:gd name="T27" fmla="*/ 106 h 132"/>
                  <a:gd name="T28" fmla="*/ 0 w 159"/>
                  <a:gd name="T29" fmla="*/ 102 h 132"/>
                  <a:gd name="T30" fmla="*/ 0 w 159"/>
                  <a:gd name="T31" fmla="*/ 102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9"/>
                  <a:gd name="T49" fmla="*/ 0 h 132"/>
                  <a:gd name="T50" fmla="*/ 159 w 159"/>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9" h="132">
                    <a:moveTo>
                      <a:pt x="0" y="102"/>
                    </a:moveTo>
                    <a:lnTo>
                      <a:pt x="0" y="102"/>
                    </a:lnTo>
                    <a:lnTo>
                      <a:pt x="11" y="29"/>
                    </a:lnTo>
                    <a:lnTo>
                      <a:pt x="27" y="0"/>
                    </a:lnTo>
                    <a:lnTo>
                      <a:pt x="89" y="15"/>
                    </a:lnTo>
                    <a:lnTo>
                      <a:pt x="142" y="0"/>
                    </a:lnTo>
                    <a:lnTo>
                      <a:pt x="153" y="17"/>
                    </a:lnTo>
                    <a:lnTo>
                      <a:pt x="158" y="29"/>
                    </a:lnTo>
                    <a:lnTo>
                      <a:pt x="144" y="40"/>
                    </a:lnTo>
                    <a:lnTo>
                      <a:pt x="116" y="99"/>
                    </a:lnTo>
                    <a:lnTo>
                      <a:pt x="90" y="95"/>
                    </a:lnTo>
                    <a:lnTo>
                      <a:pt x="76" y="124"/>
                    </a:lnTo>
                    <a:lnTo>
                      <a:pt x="45" y="131"/>
                    </a:lnTo>
                    <a:lnTo>
                      <a:pt x="27" y="106"/>
                    </a:lnTo>
                    <a:lnTo>
                      <a:pt x="0" y="10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2" name="Freeform 171"/>
              <p:cNvSpPr>
                <a:spLocks/>
              </p:cNvSpPr>
              <p:nvPr/>
            </p:nvSpPr>
            <p:spPr bwMode="auto">
              <a:xfrm>
                <a:off x="2852" y="3256"/>
                <a:ext cx="42" cy="26"/>
              </a:xfrm>
              <a:custGeom>
                <a:avLst/>
                <a:gdLst>
                  <a:gd name="T0" fmla="*/ 0 w 42"/>
                  <a:gd name="T1" fmla="*/ 3 h 26"/>
                  <a:gd name="T2" fmla="*/ 0 w 42"/>
                  <a:gd name="T3" fmla="*/ 3 h 26"/>
                  <a:gd name="T4" fmla="*/ 12 w 42"/>
                  <a:gd name="T5" fmla="*/ 14 h 26"/>
                  <a:gd name="T6" fmla="*/ 25 w 42"/>
                  <a:gd name="T7" fmla="*/ 11 h 26"/>
                  <a:gd name="T8" fmla="*/ 18 w 42"/>
                  <a:gd name="T9" fmla="*/ 14 h 26"/>
                  <a:gd name="T10" fmla="*/ 24 w 42"/>
                  <a:gd name="T11" fmla="*/ 25 h 26"/>
                  <a:gd name="T12" fmla="*/ 41 w 42"/>
                  <a:gd name="T13" fmla="*/ 14 h 26"/>
                  <a:gd name="T14" fmla="*/ 41 w 42"/>
                  <a:gd name="T15" fmla="*/ 0 h 26"/>
                  <a:gd name="T16" fmla="*/ 0 w 42"/>
                  <a:gd name="T17" fmla="*/ 3 h 26"/>
                  <a:gd name="T18" fmla="*/ 0 w 42"/>
                  <a:gd name="T19" fmla="*/ 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6"/>
                  <a:gd name="T32" fmla="*/ 42 w 4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6">
                    <a:moveTo>
                      <a:pt x="0" y="3"/>
                    </a:moveTo>
                    <a:lnTo>
                      <a:pt x="0" y="3"/>
                    </a:lnTo>
                    <a:lnTo>
                      <a:pt x="12" y="14"/>
                    </a:lnTo>
                    <a:lnTo>
                      <a:pt x="25" y="11"/>
                    </a:lnTo>
                    <a:lnTo>
                      <a:pt x="18" y="14"/>
                    </a:lnTo>
                    <a:lnTo>
                      <a:pt x="24" y="25"/>
                    </a:lnTo>
                    <a:lnTo>
                      <a:pt x="41" y="14"/>
                    </a:lnTo>
                    <a:lnTo>
                      <a:pt x="41" y="0"/>
                    </a:lnTo>
                    <a:lnTo>
                      <a:pt x="0" y="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3" name="Freeform 172"/>
              <p:cNvSpPr>
                <a:spLocks/>
              </p:cNvSpPr>
              <p:nvPr/>
            </p:nvSpPr>
            <p:spPr bwMode="auto">
              <a:xfrm>
                <a:off x="3773" y="3068"/>
                <a:ext cx="9" cy="23"/>
              </a:xfrm>
              <a:custGeom>
                <a:avLst/>
                <a:gdLst>
                  <a:gd name="T0" fmla="*/ 0 w 9"/>
                  <a:gd name="T1" fmla="*/ 18 h 23"/>
                  <a:gd name="T2" fmla="*/ 0 w 9"/>
                  <a:gd name="T3" fmla="*/ 18 h 23"/>
                  <a:gd name="T4" fmla="*/ 4 w 9"/>
                  <a:gd name="T5" fmla="*/ 22 h 23"/>
                  <a:gd name="T6" fmla="*/ 8 w 9"/>
                  <a:gd name="T7" fmla="*/ 21 h 23"/>
                  <a:gd name="T8" fmla="*/ 5 w 9"/>
                  <a:gd name="T9" fmla="*/ 0 h 23"/>
                  <a:gd name="T10" fmla="*/ 0 w 9"/>
                  <a:gd name="T11" fmla="*/ 18 h 23"/>
                  <a:gd name="T12" fmla="*/ 0 w 9"/>
                  <a:gd name="T13" fmla="*/ 18 h 23"/>
                  <a:gd name="T14" fmla="*/ 0 60000 65536"/>
                  <a:gd name="T15" fmla="*/ 0 60000 65536"/>
                  <a:gd name="T16" fmla="*/ 0 60000 65536"/>
                  <a:gd name="T17" fmla="*/ 0 60000 65536"/>
                  <a:gd name="T18" fmla="*/ 0 60000 65536"/>
                  <a:gd name="T19" fmla="*/ 0 60000 65536"/>
                  <a:gd name="T20" fmla="*/ 0 60000 65536"/>
                  <a:gd name="T21" fmla="*/ 0 w 9"/>
                  <a:gd name="T22" fmla="*/ 0 h 23"/>
                  <a:gd name="T23" fmla="*/ 9 w 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3">
                    <a:moveTo>
                      <a:pt x="0" y="18"/>
                    </a:moveTo>
                    <a:lnTo>
                      <a:pt x="0" y="18"/>
                    </a:lnTo>
                    <a:lnTo>
                      <a:pt x="4" y="22"/>
                    </a:lnTo>
                    <a:lnTo>
                      <a:pt x="8" y="21"/>
                    </a:lnTo>
                    <a:lnTo>
                      <a:pt x="5" y="0"/>
                    </a:lnTo>
                    <a:lnTo>
                      <a:pt x="0" y="1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4" name="Freeform 173"/>
              <p:cNvSpPr>
                <a:spLocks/>
              </p:cNvSpPr>
              <p:nvPr/>
            </p:nvSpPr>
            <p:spPr bwMode="auto">
              <a:xfrm>
                <a:off x="3477" y="3443"/>
                <a:ext cx="24" cy="23"/>
              </a:xfrm>
              <a:custGeom>
                <a:avLst/>
                <a:gdLst>
                  <a:gd name="T0" fmla="*/ 0 w 24"/>
                  <a:gd name="T1" fmla="*/ 22 h 23"/>
                  <a:gd name="T2" fmla="*/ 0 w 24"/>
                  <a:gd name="T3" fmla="*/ 22 h 23"/>
                  <a:gd name="T4" fmla="*/ 9 w 24"/>
                  <a:gd name="T5" fmla="*/ 4 h 23"/>
                  <a:gd name="T6" fmla="*/ 20 w 24"/>
                  <a:gd name="T7" fmla="*/ 0 h 23"/>
                  <a:gd name="T8" fmla="*/ 23 w 24"/>
                  <a:gd name="T9" fmla="*/ 18 h 23"/>
                  <a:gd name="T10" fmla="*/ 0 w 24"/>
                  <a:gd name="T11" fmla="*/ 22 h 23"/>
                  <a:gd name="T12" fmla="*/ 0 w 24"/>
                  <a:gd name="T13" fmla="*/ 22 h 23"/>
                  <a:gd name="T14" fmla="*/ 0 60000 65536"/>
                  <a:gd name="T15" fmla="*/ 0 60000 65536"/>
                  <a:gd name="T16" fmla="*/ 0 60000 65536"/>
                  <a:gd name="T17" fmla="*/ 0 60000 65536"/>
                  <a:gd name="T18" fmla="*/ 0 60000 65536"/>
                  <a:gd name="T19" fmla="*/ 0 60000 65536"/>
                  <a:gd name="T20" fmla="*/ 0 60000 65536"/>
                  <a:gd name="T21" fmla="*/ 0 w 24"/>
                  <a:gd name="T22" fmla="*/ 0 h 23"/>
                  <a:gd name="T23" fmla="*/ 24 w 2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3">
                    <a:moveTo>
                      <a:pt x="0" y="22"/>
                    </a:moveTo>
                    <a:lnTo>
                      <a:pt x="0" y="22"/>
                    </a:lnTo>
                    <a:lnTo>
                      <a:pt x="9" y="4"/>
                    </a:lnTo>
                    <a:lnTo>
                      <a:pt x="20" y="0"/>
                    </a:lnTo>
                    <a:lnTo>
                      <a:pt x="23" y="18"/>
                    </a:lnTo>
                    <a:lnTo>
                      <a:pt x="0" y="2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5" name="Freeform 174"/>
              <p:cNvSpPr>
                <a:spLocks/>
              </p:cNvSpPr>
              <p:nvPr/>
            </p:nvSpPr>
            <p:spPr bwMode="auto">
              <a:xfrm>
                <a:off x="2841" y="3202"/>
                <a:ext cx="86" cy="58"/>
              </a:xfrm>
              <a:custGeom>
                <a:avLst/>
                <a:gdLst>
                  <a:gd name="T0" fmla="*/ 0 w 86"/>
                  <a:gd name="T1" fmla="*/ 25 h 58"/>
                  <a:gd name="T2" fmla="*/ 0 w 86"/>
                  <a:gd name="T3" fmla="*/ 25 h 58"/>
                  <a:gd name="T4" fmla="*/ 13 w 86"/>
                  <a:gd name="T5" fmla="*/ 42 h 58"/>
                  <a:gd name="T6" fmla="*/ 52 w 86"/>
                  <a:gd name="T7" fmla="*/ 44 h 58"/>
                  <a:gd name="T8" fmla="*/ 11 w 86"/>
                  <a:gd name="T9" fmla="*/ 49 h 58"/>
                  <a:gd name="T10" fmla="*/ 11 w 86"/>
                  <a:gd name="T11" fmla="*/ 57 h 58"/>
                  <a:gd name="T12" fmla="*/ 52 w 86"/>
                  <a:gd name="T13" fmla="*/ 54 h 58"/>
                  <a:gd name="T14" fmla="*/ 85 w 86"/>
                  <a:gd name="T15" fmla="*/ 57 h 58"/>
                  <a:gd name="T16" fmla="*/ 75 w 86"/>
                  <a:gd name="T17" fmla="*/ 25 h 58"/>
                  <a:gd name="T18" fmla="*/ 44 w 86"/>
                  <a:gd name="T19" fmla="*/ 0 h 58"/>
                  <a:gd name="T20" fmla="*/ 13 w 86"/>
                  <a:gd name="T21" fmla="*/ 7 h 58"/>
                  <a:gd name="T22" fmla="*/ 0 w 86"/>
                  <a:gd name="T23" fmla="*/ 25 h 58"/>
                  <a:gd name="T24" fmla="*/ 0 w 86"/>
                  <a:gd name="T25" fmla="*/ 25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58"/>
                  <a:gd name="T41" fmla="*/ 86 w 86"/>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58">
                    <a:moveTo>
                      <a:pt x="0" y="25"/>
                    </a:moveTo>
                    <a:lnTo>
                      <a:pt x="0" y="25"/>
                    </a:lnTo>
                    <a:lnTo>
                      <a:pt x="13" y="42"/>
                    </a:lnTo>
                    <a:lnTo>
                      <a:pt x="52" y="44"/>
                    </a:lnTo>
                    <a:lnTo>
                      <a:pt x="11" y="49"/>
                    </a:lnTo>
                    <a:lnTo>
                      <a:pt x="11" y="57"/>
                    </a:lnTo>
                    <a:lnTo>
                      <a:pt x="52" y="54"/>
                    </a:lnTo>
                    <a:lnTo>
                      <a:pt x="85" y="57"/>
                    </a:lnTo>
                    <a:lnTo>
                      <a:pt x="75" y="25"/>
                    </a:lnTo>
                    <a:lnTo>
                      <a:pt x="44" y="0"/>
                    </a:lnTo>
                    <a:lnTo>
                      <a:pt x="13" y="7"/>
                    </a:lnTo>
                    <a:lnTo>
                      <a:pt x="0"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6" name="Freeform 175"/>
              <p:cNvSpPr>
                <a:spLocks/>
              </p:cNvSpPr>
              <p:nvPr/>
            </p:nvSpPr>
            <p:spPr bwMode="auto">
              <a:xfrm>
                <a:off x="2899" y="3294"/>
                <a:ext cx="44" cy="42"/>
              </a:xfrm>
              <a:custGeom>
                <a:avLst/>
                <a:gdLst>
                  <a:gd name="T0" fmla="*/ 0 w 44"/>
                  <a:gd name="T1" fmla="*/ 12 h 42"/>
                  <a:gd name="T2" fmla="*/ 0 w 44"/>
                  <a:gd name="T3" fmla="*/ 12 h 42"/>
                  <a:gd name="T4" fmla="*/ 5 w 44"/>
                  <a:gd name="T5" fmla="*/ 28 h 42"/>
                  <a:gd name="T6" fmla="*/ 26 w 44"/>
                  <a:gd name="T7" fmla="*/ 41 h 42"/>
                  <a:gd name="T8" fmla="*/ 43 w 44"/>
                  <a:gd name="T9" fmla="*/ 21 h 42"/>
                  <a:gd name="T10" fmla="*/ 29 w 44"/>
                  <a:gd name="T11" fmla="*/ 0 h 42"/>
                  <a:gd name="T12" fmla="*/ 0 w 44"/>
                  <a:gd name="T13" fmla="*/ 12 h 42"/>
                  <a:gd name="T14" fmla="*/ 0 w 44"/>
                  <a:gd name="T15" fmla="*/ 12 h 4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42"/>
                  <a:gd name="T26" fmla="*/ 44 w 4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42">
                    <a:moveTo>
                      <a:pt x="0" y="12"/>
                    </a:moveTo>
                    <a:lnTo>
                      <a:pt x="0" y="12"/>
                    </a:lnTo>
                    <a:lnTo>
                      <a:pt x="5" y="28"/>
                    </a:lnTo>
                    <a:lnTo>
                      <a:pt x="26" y="41"/>
                    </a:lnTo>
                    <a:lnTo>
                      <a:pt x="43" y="21"/>
                    </a:lnTo>
                    <a:lnTo>
                      <a:pt x="29"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7" name="Freeform 176"/>
              <p:cNvSpPr>
                <a:spLocks/>
              </p:cNvSpPr>
              <p:nvPr/>
            </p:nvSpPr>
            <p:spPr bwMode="auto">
              <a:xfrm>
                <a:off x="3641" y="3267"/>
                <a:ext cx="140" cy="186"/>
              </a:xfrm>
              <a:custGeom>
                <a:avLst/>
                <a:gdLst>
                  <a:gd name="T0" fmla="*/ 0 w 140"/>
                  <a:gd name="T1" fmla="*/ 174 h 186"/>
                  <a:gd name="T2" fmla="*/ 0 w 140"/>
                  <a:gd name="T3" fmla="*/ 174 h 186"/>
                  <a:gd name="T4" fmla="*/ 0 w 140"/>
                  <a:gd name="T5" fmla="*/ 123 h 186"/>
                  <a:gd name="T6" fmla="*/ 11 w 140"/>
                  <a:gd name="T7" fmla="*/ 109 h 186"/>
                  <a:gd name="T8" fmla="*/ 54 w 140"/>
                  <a:gd name="T9" fmla="*/ 94 h 186"/>
                  <a:gd name="T10" fmla="*/ 95 w 140"/>
                  <a:gd name="T11" fmla="*/ 53 h 186"/>
                  <a:gd name="T12" fmla="*/ 41 w 140"/>
                  <a:gd name="T13" fmla="*/ 39 h 186"/>
                  <a:gd name="T14" fmla="*/ 25 w 140"/>
                  <a:gd name="T15" fmla="*/ 15 h 186"/>
                  <a:gd name="T16" fmla="*/ 31 w 140"/>
                  <a:gd name="T17" fmla="*/ 7 h 186"/>
                  <a:gd name="T18" fmla="*/ 52 w 140"/>
                  <a:gd name="T19" fmla="*/ 21 h 186"/>
                  <a:gd name="T20" fmla="*/ 133 w 140"/>
                  <a:gd name="T21" fmla="*/ 0 h 186"/>
                  <a:gd name="T22" fmla="*/ 139 w 140"/>
                  <a:gd name="T23" fmla="*/ 21 h 186"/>
                  <a:gd name="T24" fmla="*/ 90 w 140"/>
                  <a:gd name="T25" fmla="*/ 108 h 186"/>
                  <a:gd name="T26" fmla="*/ 7 w 140"/>
                  <a:gd name="T27" fmla="*/ 185 h 186"/>
                  <a:gd name="T28" fmla="*/ 0 w 140"/>
                  <a:gd name="T29" fmla="*/ 174 h 186"/>
                  <a:gd name="T30" fmla="*/ 0 w 140"/>
                  <a:gd name="T31" fmla="*/ 174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0"/>
                  <a:gd name="T49" fmla="*/ 0 h 186"/>
                  <a:gd name="T50" fmla="*/ 140 w 140"/>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0" h="186">
                    <a:moveTo>
                      <a:pt x="0" y="174"/>
                    </a:moveTo>
                    <a:lnTo>
                      <a:pt x="0" y="174"/>
                    </a:lnTo>
                    <a:lnTo>
                      <a:pt x="0" y="123"/>
                    </a:lnTo>
                    <a:lnTo>
                      <a:pt x="11" y="109"/>
                    </a:lnTo>
                    <a:lnTo>
                      <a:pt x="54" y="94"/>
                    </a:lnTo>
                    <a:lnTo>
                      <a:pt x="95" y="53"/>
                    </a:lnTo>
                    <a:lnTo>
                      <a:pt x="41" y="39"/>
                    </a:lnTo>
                    <a:lnTo>
                      <a:pt x="25" y="15"/>
                    </a:lnTo>
                    <a:lnTo>
                      <a:pt x="31" y="7"/>
                    </a:lnTo>
                    <a:lnTo>
                      <a:pt x="52" y="21"/>
                    </a:lnTo>
                    <a:lnTo>
                      <a:pt x="133" y="0"/>
                    </a:lnTo>
                    <a:lnTo>
                      <a:pt x="139" y="21"/>
                    </a:lnTo>
                    <a:lnTo>
                      <a:pt x="90" y="108"/>
                    </a:lnTo>
                    <a:lnTo>
                      <a:pt x="7" y="185"/>
                    </a:lnTo>
                    <a:lnTo>
                      <a:pt x="0" y="17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8" name="Freeform 177"/>
              <p:cNvSpPr>
                <a:spLocks/>
              </p:cNvSpPr>
              <p:nvPr/>
            </p:nvSpPr>
            <p:spPr bwMode="auto">
              <a:xfrm>
                <a:off x="3423" y="3642"/>
                <a:ext cx="108" cy="99"/>
              </a:xfrm>
              <a:custGeom>
                <a:avLst/>
                <a:gdLst>
                  <a:gd name="T0" fmla="*/ 0 w 108"/>
                  <a:gd name="T1" fmla="*/ 30 h 99"/>
                  <a:gd name="T2" fmla="*/ 0 w 108"/>
                  <a:gd name="T3" fmla="*/ 30 h 99"/>
                  <a:gd name="T4" fmla="*/ 0 w 108"/>
                  <a:gd name="T5" fmla="*/ 30 h 99"/>
                  <a:gd name="T6" fmla="*/ 24 w 108"/>
                  <a:gd name="T7" fmla="*/ 31 h 99"/>
                  <a:gd name="T8" fmla="*/ 48 w 108"/>
                  <a:gd name="T9" fmla="*/ 13 h 99"/>
                  <a:gd name="T10" fmla="*/ 49 w 108"/>
                  <a:gd name="T11" fmla="*/ 5 h 99"/>
                  <a:gd name="T12" fmla="*/ 70 w 108"/>
                  <a:gd name="T13" fmla="*/ 0 h 99"/>
                  <a:gd name="T14" fmla="*/ 104 w 108"/>
                  <a:gd name="T15" fmla="*/ 11 h 99"/>
                  <a:gd name="T16" fmla="*/ 107 w 108"/>
                  <a:gd name="T17" fmla="*/ 25 h 99"/>
                  <a:gd name="T18" fmla="*/ 105 w 108"/>
                  <a:gd name="T19" fmla="*/ 61 h 99"/>
                  <a:gd name="T20" fmla="*/ 87 w 108"/>
                  <a:gd name="T21" fmla="*/ 98 h 99"/>
                  <a:gd name="T22" fmla="*/ 56 w 108"/>
                  <a:gd name="T23" fmla="*/ 92 h 99"/>
                  <a:gd name="T24" fmla="*/ 38 w 108"/>
                  <a:gd name="T25" fmla="*/ 83 h 99"/>
                  <a:gd name="T26" fmla="*/ 0 w 108"/>
                  <a:gd name="T27" fmla="*/ 30 h 99"/>
                  <a:gd name="T28" fmla="*/ 0 w 108"/>
                  <a:gd name="T29" fmla="*/ 3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99"/>
                  <a:gd name="T47" fmla="*/ 108 w 10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99">
                    <a:moveTo>
                      <a:pt x="0" y="30"/>
                    </a:moveTo>
                    <a:lnTo>
                      <a:pt x="0" y="30"/>
                    </a:lnTo>
                    <a:lnTo>
                      <a:pt x="24" y="31"/>
                    </a:lnTo>
                    <a:lnTo>
                      <a:pt x="48" y="13"/>
                    </a:lnTo>
                    <a:lnTo>
                      <a:pt x="49" y="5"/>
                    </a:lnTo>
                    <a:lnTo>
                      <a:pt x="70" y="0"/>
                    </a:lnTo>
                    <a:lnTo>
                      <a:pt x="104" y="11"/>
                    </a:lnTo>
                    <a:lnTo>
                      <a:pt x="107" y="25"/>
                    </a:lnTo>
                    <a:lnTo>
                      <a:pt x="105" y="61"/>
                    </a:lnTo>
                    <a:lnTo>
                      <a:pt x="87" y="98"/>
                    </a:lnTo>
                    <a:lnTo>
                      <a:pt x="56" y="92"/>
                    </a:lnTo>
                    <a:lnTo>
                      <a:pt x="38" y="83"/>
                    </a:lnTo>
                    <a:lnTo>
                      <a:pt x="0" y="3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79" name="Freeform 178"/>
              <p:cNvSpPr>
                <a:spLocks/>
              </p:cNvSpPr>
              <p:nvPr/>
            </p:nvSpPr>
            <p:spPr bwMode="auto">
              <a:xfrm>
                <a:off x="3238" y="3660"/>
                <a:ext cx="186" cy="175"/>
              </a:xfrm>
              <a:custGeom>
                <a:avLst/>
                <a:gdLst>
                  <a:gd name="T0" fmla="*/ 0 w 186"/>
                  <a:gd name="T1" fmla="*/ 6 h 175"/>
                  <a:gd name="T2" fmla="*/ 0 w 186"/>
                  <a:gd name="T3" fmla="*/ 6 h 175"/>
                  <a:gd name="T4" fmla="*/ 23 w 186"/>
                  <a:gd name="T5" fmla="*/ 0 h 175"/>
                  <a:gd name="T6" fmla="*/ 134 w 186"/>
                  <a:gd name="T7" fmla="*/ 16 h 175"/>
                  <a:gd name="T8" fmla="*/ 159 w 186"/>
                  <a:gd name="T9" fmla="*/ 9 h 175"/>
                  <a:gd name="T10" fmla="*/ 185 w 186"/>
                  <a:gd name="T11" fmla="*/ 12 h 175"/>
                  <a:gd name="T12" fmla="*/ 185 w 186"/>
                  <a:gd name="T13" fmla="*/ 12 h 175"/>
                  <a:gd name="T14" fmla="*/ 162 w 186"/>
                  <a:gd name="T15" fmla="*/ 25 h 175"/>
                  <a:gd name="T16" fmla="*/ 154 w 186"/>
                  <a:gd name="T17" fmla="*/ 16 h 175"/>
                  <a:gd name="T18" fmla="*/ 128 w 186"/>
                  <a:gd name="T19" fmla="*/ 22 h 175"/>
                  <a:gd name="T20" fmla="*/ 128 w 186"/>
                  <a:gd name="T21" fmla="*/ 71 h 175"/>
                  <a:gd name="T22" fmla="*/ 114 w 186"/>
                  <a:gd name="T23" fmla="*/ 71 h 175"/>
                  <a:gd name="T24" fmla="*/ 114 w 186"/>
                  <a:gd name="T25" fmla="*/ 110 h 175"/>
                  <a:gd name="T26" fmla="*/ 114 w 186"/>
                  <a:gd name="T27" fmla="*/ 165 h 175"/>
                  <a:gd name="T28" fmla="*/ 102 w 186"/>
                  <a:gd name="T29" fmla="*/ 174 h 175"/>
                  <a:gd name="T30" fmla="*/ 84 w 186"/>
                  <a:gd name="T31" fmla="*/ 174 h 175"/>
                  <a:gd name="T32" fmla="*/ 75 w 186"/>
                  <a:gd name="T33" fmla="*/ 162 h 175"/>
                  <a:gd name="T34" fmla="*/ 67 w 186"/>
                  <a:gd name="T35" fmla="*/ 168 h 175"/>
                  <a:gd name="T36" fmla="*/ 49 w 186"/>
                  <a:gd name="T37" fmla="*/ 149 h 175"/>
                  <a:gd name="T38" fmla="*/ 39 w 186"/>
                  <a:gd name="T39" fmla="*/ 88 h 175"/>
                  <a:gd name="T40" fmla="*/ 39 w 186"/>
                  <a:gd name="T41" fmla="*/ 81 h 175"/>
                  <a:gd name="T42" fmla="*/ 0 w 186"/>
                  <a:gd name="T43" fmla="*/ 6 h 175"/>
                  <a:gd name="T44" fmla="*/ 0 w 186"/>
                  <a:gd name="T45" fmla="*/ 6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175"/>
                  <a:gd name="T71" fmla="*/ 186 w 18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175">
                    <a:moveTo>
                      <a:pt x="0" y="6"/>
                    </a:moveTo>
                    <a:lnTo>
                      <a:pt x="0" y="6"/>
                    </a:lnTo>
                    <a:lnTo>
                      <a:pt x="23" y="0"/>
                    </a:lnTo>
                    <a:lnTo>
                      <a:pt x="134" y="16"/>
                    </a:lnTo>
                    <a:lnTo>
                      <a:pt x="159" y="9"/>
                    </a:lnTo>
                    <a:lnTo>
                      <a:pt x="185" y="12"/>
                    </a:lnTo>
                    <a:lnTo>
                      <a:pt x="162" y="25"/>
                    </a:lnTo>
                    <a:lnTo>
                      <a:pt x="154" y="16"/>
                    </a:lnTo>
                    <a:lnTo>
                      <a:pt x="128" y="22"/>
                    </a:lnTo>
                    <a:lnTo>
                      <a:pt x="128" y="71"/>
                    </a:lnTo>
                    <a:lnTo>
                      <a:pt x="114" y="71"/>
                    </a:lnTo>
                    <a:lnTo>
                      <a:pt x="114" y="110"/>
                    </a:lnTo>
                    <a:lnTo>
                      <a:pt x="114" y="165"/>
                    </a:lnTo>
                    <a:lnTo>
                      <a:pt x="102" y="174"/>
                    </a:lnTo>
                    <a:lnTo>
                      <a:pt x="84" y="174"/>
                    </a:lnTo>
                    <a:lnTo>
                      <a:pt x="75" y="162"/>
                    </a:lnTo>
                    <a:lnTo>
                      <a:pt x="67" y="168"/>
                    </a:lnTo>
                    <a:lnTo>
                      <a:pt x="49" y="149"/>
                    </a:lnTo>
                    <a:lnTo>
                      <a:pt x="39" y="88"/>
                    </a:lnTo>
                    <a:lnTo>
                      <a:pt x="39" y="81"/>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0" name="Freeform 179"/>
              <p:cNvSpPr>
                <a:spLocks/>
              </p:cNvSpPr>
              <p:nvPr/>
            </p:nvSpPr>
            <p:spPr bwMode="auto">
              <a:xfrm>
                <a:off x="2849" y="3044"/>
                <a:ext cx="116" cy="97"/>
              </a:xfrm>
              <a:custGeom>
                <a:avLst/>
                <a:gdLst>
                  <a:gd name="T0" fmla="*/ 0 w 116"/>
                  <a:gd name="T1" fmla="*/ 96 h 97"/>
                  <a:gd name="T2" fmla="*/ 0 w 116"/>
                  <a:gd name="T3" fmla="*/ 96 h 97"/>
                  <a:gd name="T4" fmla="*/ 54 w 116"/>
                  <a:gd name="T5" fmla="*/ 0 h 97"/>
                  <a:gd name="T6" fmla="*/ 114 w 116"/>
                  <a:gd name="T7" fmla="*/ 2 h 97"/>
                  <a:gd name="T8" fmla="*/ 115 w 116"/>
                  <a:gd name="T9" fmla="*/ 7 h 97"/>
                  <a:gd name="T10" fmla="*/ 114 w 116"/>
                  <a:gd name="T11" fmla="*/ 25 h 97"/>
                  <a:gd name="T12" fmla="*/ 70 w 116"/>
                  <a:gd name="T13" fmla="*/ 24 h 97"/>
                  <a:gd name="T14" fmla="*/ 70 w 116"/>
                  <a:gd name="T15" fmla="*/ 61 h 97"/>
                  <a:gd name="T16" fmla="*/ 54 w 116"/>
                  <a:gd name="T17" fmla="*/ 67 h 97"/>
                  <a:gd name="T18" fmla="*/ 55 w 116"/>
                  <a:gd name="T19" fmla="*/ 90 h 97"/>
                  <a:gd name="T20" fmla="*/ 0 w 116"/>
                  <a:gd name="T21" fmla="*/ 96 h 97"/>
                  <a:gd name="T22" fmla="*/ 0 w 116"/>
                  <a:gd name="T23" fmla="*/ 96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97"/>
                  <a:gd name="T38" fmla="*/ 116 w 11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97">
                    <a:moveTo>
                      <a:pt x="0" y="96"/>
                    </a:moveTo>
                    <a:lnTo>
                      <a:pt x="0" y="96"/>
                    </a:lnTo>
                    <a:lnTo>
                      <a:pt x="54" y="0"/>
                    </a:lnTo>
                    <a:lnTo>
                      <a:pt x="114" y="2"/>
                    </a:lnTo>
                    <a:lnTo>
                      <a:pt x="115" y="7"/>
                    </a:lnTo>
                    <a:lnTo>
                      <a:pt x="114" y="25"/>
                    </a:lnTo>
                    <a:lnTo>
                      <a:pt x="70" y="24"/>
                    </a:lnTo>
                    <a:lnTo>
                      <a:pt x="70" y="61"/>
                    </a:lnTo>
                    <a:lnTo>
                      <a:pt x="54" y="67"/>
                    </a:lnTo>
                    <a:lnTo>
                      <a:pt x="55" y="90"/>
                    </a:lnTo>
                    <a:lnTo>
                      <a:pt x="0" y="9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1" name="Freeform 180"/>
              <p:cNvSpPr>
                <a:spLocks/>
              </p:cNvSpPr>
              <p:nvPr/>
            </p:nvSpPr>
            <p:spPr bwMode="auto">
              <a:xfrm>
                <a:off x="3380" y="3111"/>
                <a:ext cx="227" cy="270"/>
              </a:xfrm>
              <a:custGeom>
                <a:avLst/>
                <a:gdLst>
                  <a:gd name="T0" fmla="*/ 0 w 227"/>
                  <a:gd name="T1" fmla="*/ 142 h 270"/>
                  <a:gd name="T2" fmla="*/ 0 w 227"/>
                  <a:gd name="T3" fmla="*/ 142 h 270"/>
                  <a:gd name="T4" fmla="*/ 10 w 227"/>
                  <a:gd name="T5" fmla="*/ 169 h 270"/>
                  <a:gd name="T6" fmla="*/ 20 w 227"/>
                  <a:gd name="T7" fmla="*/ 198 h 270"/>
                  <a:gd name="T8" fmla="*/ 43 w 227"/>
                  <a:gd name="T9" fmla="*/ 209 h 270"/>
                  <a:gd name="T10" fmla="*/ 76 w 227"/>
                  <a:gd name="T11" fmla="*/ 249 h 270"/>
                  <a:gd name="T12" fmla="*/ 122 w 227"/>
                  <a:gd name="T13" fmla="*/ 269 h 270"/>
                  <a:gd name="T14" fmla="*/ 164 w 227"/>
                  <a:gd name="T15" fmla="*/ 264 h 270"/>
                  <a:gd name="T16" fmla="*/ 189 w 227"/>
                  <a:gd name="T17" fmla="*/ 256 h 270"/>
                  <a:gd name="T18" fmla="*/ 174 w 227"/>
                  <a:gd name="T19" fmla="*/ 227 h 270"/>
                  <a:gd name="T20" fmla="*/ 150 w 227"/>
                  <a:gd name="T21" fmla="*/ 211 h 270"/>
                  <a:gd name="T22" fmla="*/ 166 w 227"/>
                  <a:gd name="T23" fmla="*/ 200 h 270"/>
                  <a:gd name="T24" fmla="*/ 167 w 227"/>
                  <a:gd name="T25" fmla="*/ 176 h 270"/>
                  <a:gd name="T26" fmla="*/ 194 w 227"/>
                  <a:gd name="T27" fmla="*/ 143 h 270"/>
                  <a:gd name="T28" fmla="*/ 205 w 227"/>
                  <a:gd name="T29" fmla="*/ 84 h 270"/>
                  <a:gd name="T30" fmla="*/ 226 w 227"/>
                  <a:gd name="T31" fmla="*/ 71 h 270"/>
                  <a:gd name="T32" fmla="*/ 210 w 227"/>
                  <a:gd name="T33" fmla="*/ 59 h 270"/>
                  <a:gd name="T34" fmla="*/ 203 w 227"/>
                  <a:gd name="T35" fmla="*/ 16 h 270"/>
                  <a:gd name="T36" fmla="*/ 185 w 227"/>
                  <a:gd name="T37" fmla="*/ 0 h 270"/>
                  <a:gd name="T38" fmla="*/ 164 w 227"/>
                  <a:gd name="T39" fmla="*/ 18 h 270"/>
                  <a:gd name="T40" fmla="*/ 41 w 227"/>
                  <a:gd name="T41" fmla="*/ 15 h 270"/>
                  <a:gd name="T42" fmla="*/ 41 w 227"/>
                  <a:gd name="T43" fmla="*/ 43 h 270"/>
                  <a:gd name="T44" fmla="*/ 29 w 227"/>
                  <a:gd name="T45" fmla="*/ 43 h 270"/>
                  <a:gd name="T46" fmla="*/ 29 w 227"/>
                  <a:gd name="T47" fmla="*/ 51 h 270"/>
                  <a:gd name="T48" fmla="*/ 28 w 227"/>
                  <a:gd name="T49" fmla="*/ 103 h 270"/>
                  <a:gd name="T50" fmla="*/ 14 w 227"/>
                  <a:gd name="T51" fmla="*/ 106 h 270"/>
                  <a:gd name="T52" fmla="*/ 0 w 227"/>
                  <a:gd name="T53" fmla="*/ 142 h 270"/>
                  <a:gd name="T54" fmla="*/ 0 w 227"/>
                  <a:gd name="T55" fmla="*/ 142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7"/>
                  <a:gd name="T85" fmla="*/ 0 h 270"/>
                  <a:gd name="T86" fmla="*/ 227 w 227"/>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7" h="270">
                    <a:moveTo>
                      <a:pt x="0" y="142"/>
                    </a:moveTo>
                    <a:lnTo>
                      <a:pt x="0" y="142"/>
                    </a:lnTo>
                    <a:lnTo>
                      <a:pt x="10" y="169"/>
                    </a:lnTo>
                    <a:lnTo>
                      <a:pt x="20" y="198"/>
                    </a:lnTo>
                    <a:lnTo>
                      <a:pt x="43" y="209"/>
                    </a:lnTo>
                    <a:lnTo>
                      <a:pt x="76" y="249"/>
                    </a:lnTo>
                    <a:lnTo>
                      <a:pt x="122" y="269"/>
                    </a:lnTo>
                    <a:lnTo>
                      <a:pt x="164" y="264"/>
                    </a:lnTo>
                    <a:lnTo>
                      <a:pt x="189" y="256"/>
                    </a:lnTo>
                    <a:lnTo>
                      <a:pt x="174" y="227"/>
                    </a:lnTo>
                    <a:lnTo>
                      <a:pt x="150" y="211"/>
                    </a:lnTo>
                    <a:lnTo>
                      <a:pt x="166" y="200"/>
                    </a:lnTo>
                    <a:lnTo>
                      <a:pt x="167" y="176"/>
                    </a:lnTo>
                    <a:lnTo>
                      <a:pt x="194" y="143"/>
                    </a:lnTo>
                    <a:lnTo>
                      <a:pt x="205" y="84"/>
                    </a:lnTo>
                    <a:lnTo>
                      <a:pt x="226" y="71"/>
                    </a:lnTo>
                    <a:lnTo>
                      <a:pt x="210" y="59"/>
                    </a:lnTo>
                    <a:lnTo>
                      <a:pt x="203" y="16"/>
                    </a:lnTo>
                    <a:lnTo>
                      <a:pt x="185" y="0"/>
                    </a:lnTo>
                    <a:lnTo>
                      <a:pt x="164" y="18"/>
                    </a:lnTo>
                    <a:lnTo>
                      <a:pt x="41" y="15"/>
                    </a:lnTo>
                    <a:lnTo>
                      <a:pt x="41" y="43"/>
                    </a:lnTo>
                    <a:lnTo>
                      <a:pt x="29" y="43"/>
                    </a:lnTo>
                    <a:lnTo>
                      <a:pt x="29" y="51"/>
                    </a:lnTo>
                    <a:lnTo>
                      <a:pt x="28" y="103"/>
                    </a:lnTo>
                    <a:lnTo>
                      <a:pt x="14" y="106"/>
                    </a:lnTo>
                    <a:lnTo>
                      <a:pt x="0" y="14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2" name="Freeform 181"/>
              <p:cNvSpPr>
                <a:spLocks/>
              </p:cNvSpPr>
              <p:nvPr/>
            </p:nvSpPr>
            <p:spPr bwMode="auto">
              <a:xfrm>
                <a:off x="3501" y="3785"/>
                <a:ext cx="17" cy="23"/>
              </a:xfrm>
              <a:custGeom>
                <a:avLst/>
                <a:gdLst>
                  <a:gd name="T0" fmla="*/ 0 w 17"/>
                  <a:gd name="T1" fmla="*/ 12 h 23"/>
                  <a:gd name="T2" fmla="*/ 0 w 17"/>
                  <a:gd name="T3" fmla="*/ 12 h 23"/>
                  <a:gd name="T4" fmla="*/ 9 w 17"/>
                  <a:gd name="T5" fmla="*/ 22 h 23"/>
                  <a:gd name="T6" fmla="*/ 16 w 17"/>
                  <a:gd name="T7" fmla="*/ 14 h 23"/>
                  <a:gd name="T8" fmla="*/ 14 w 17"/>
                  <a:gd name="T9" fmla="*/ 0 h 23"/>
                  <a:gd name="T10" fmla="*/ 0 w 17"/>
                  <a:gd name="T11" fmla="*/ 12 h 23"/>
                  <a:gd name="T12" fmla="*/ 0 w 17"/>
                  <a:gd name="T13" fmla="*/ 12 h 23"/>
                  <a:gd name="T14" fmla="*/ 0 60000 65536"/>
                  <a:gd name="T15" fmla="*/ 0 60000 65536"/>
                  <a:gd name="T16" fmla="*/ 0 60000 65536"/>
                  <a:gd name="T17" fmla="*/ 0 60000 65536"/>
                  <a:gd name="T18" fmla="*/ 0 60000 65536"/>
                  <a:gd name="T19" fmla="*/ 0 60000 65536"/>
                  <a:gd name="T20" fmla="*/ 0 60000 65536"/>
                  <a:gd name="T21" fmla="*/ 0 w 17"/>
                  <a:gd name="T22" fmla="*/ 0 h 23"/>
                  <a:gd name="T23" fmla="*/ 17 w 1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
                    <a:moveTo>
                      <a:pt x="0" y="12"/>
                    </a:moveTo>
                    <a:lnTo>
                      <a:pt x="0" y="12"/>
                    </a:lnTo>
                    <a:lnTo>
                      <a:pt x="9" y="22"/>
                    </a:lnTo>
                    <a:lnTo>
                      <a:pt x="16" y="14"/>
                    </a:lnTo>
                    <a:lnTo>
                      <a:pt x="14"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3" name="Freeform 182"/>
              <p:cNvSpPr>
                <a:spLocks/>
              </p:cNvSpPr>
              <p:nvPr/>
            </p:nvSpPr>
            <p:spPr bwMode="auto">
              <a:xfrm>
                <a:off x="3486" y="3442"/>
                <a:ext cx="148" cy="146"/>
              </a:xfrm>
              <a:custGeom>
                <a:avLst/>
                <a:gdLst>
                  <a:gd name="T0" fmla="*/ 0 w 148"/>
                  <a:gd name="T1" fmla="*/ 46 h 146"/>
                  <a:gd name="T2" fmla="*/ 0 w 148"/>
                  <a:gd name="T3" fmla="*/ 46 h 146"/>
                  <a:gd name="T4" fmla="*/ 1 w 148"/>
                  <a:gd name="T5" fmla="*/ 74 h 146"/>
                  <a:gd name="T6" fmla="*/ 19 w 148"/>
                  <a:gd name="T7" fmla="*/ 103 h 146"/>
                  <a:gd name="T8" fmla="*/ 44 w 148"/>
                  <a:gd name="T9" fmla="*/ 115 h 146"/>
                  <a:gd name="T10" fmla="*/ 57 w 148"/>
                  <a:gd name="T11" fmla="*/ 118 h 146"/>
                  <a:gd name="T12" fmla="*/ 72 w 148"/>
                  <a:gd name="T13" fmla="*/ 145 h 146"/>
                  <a:gd name="T14" fmla="*/ 127 w 148"/>
                  <a:gd name="T15" fmla="*/ 142 h 146"/>
                  <a:gd name="T16" fmla="*/ 147 w 148"/>
                  <a:gd name="T17" fmla="*/ 130 h 146"/>
                  <a:gd name="T18" fmla="*/ 126 w 148"/>
                  <a:gd name="T19" fmla="*/ 72 h 146"/>
                  <a:gd name="T20" fmla="*/ 132 w 148"/>
                  <a:gd name="T21" fmla="*/ 50 h 146"/>
                  <a:gd name="T22" fmla="*/ 61 w 148"/>
                  <a:gd name="T23" fmla="*/ 0 h 146"/>
                  <a:gd name="T24" fmla="*/ 43 w 148"/>
                  <a:gd name="T25" fmla="*/ 25 h 146"/>
                  <a:gd name="T26" fmla="*/ 35 w 148"/>
                  <a:gd name="T27" fmla="*/ 18 h 146"/>
                  <a:gd name="T28" fmla="*/ 29 w 148"/>
                  <a:gd name="T29" fmla="*/ 24 h 146"/>
                  <a:gd name="T30" fmla="*/ 29 w 148"/>
                  <a:gd name="T31" fmla="*/ 0 h 146"/>
                  <a:gd name="T32" fmla="*/ 11 w 148"/>
                  <a:gd name="T33" fmla="*/ 1 h 146"/>
                  <a:gd name="T34" fmla="*/ 14 w 148"/>
                  <a:gd name="T35" fmla="*/ 19 h 146"/>
                  <a:gd name="T36" fmla="*/ 15 w 148"/>
                  <a:gd name="T37" fmla="*/ 30 h 146"/>
                  <a:gd name="T38" fmla="*/ 0 w 148"/>
                  <a:gd name="T39" fmla="*/ 46 h 146"/>
                  <a:gd name="T40" fmla="*/ 0 w 148"/>
                  <a:gd name="T41" fmla="*/ 46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46"/>
                  <a:gd name="T65" fmla="*/ 148 w 148"/>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46">
                    <a:moveTo>
                      <a:pt x="0" y="46"/>
                    </a:moveTo>
                    <a:lnTo>
                      <a:pt x="0" y="46"/>
                    </a:lnTo>
                    <a:lnTo>
                      <a:pt x="1" y="74"/>
                    </a:lnTo>
                    <a:lnTo>
                      <a:pt x="19" y="103"/>
                    </a:lnTo>
                    <a:lnTo>
                      <a:pt x="44" y="115"/>
                    </a:lnTo>
                    <a:lnTo>
                      <a:pt x="57" y="118"/>
                    </a:lnTo>
                    <a:lnTo>
                      <a:pt x="72" y="145"/>
                    </a:lnTo>
                    <a:lnTo>
                      <a:pt x="127" y="142"/>
                    </a:lnTo>
                    <a:lnTo>
                      <a:pt x="147" y="130"/>
                    </a:lnTo>
                    <a:lnTo>
                      <a:pt x="126" y="72"/>
                    </a:lnTo>
                    <a:lnTo>
                      <a:pt x="132" y="50"/>
                    </a:lnTo>
                    <a:lnTo>
                      <a:pt x="61" y="0"/>
                    </a:lnTo>
                    <a:lnTo>
                      <a:pt x="43" y="25"/>
                    </a:lnTo>
                    <a:lnTo>
                      <a:pt x="35" y="18"/>
                    </a:lnTo>
                    <a:lnTo>
                      <a:pt x="29" y="24"/>
                    </a:lnTo>
                    <a:lnTo>
                      <a:pt x="29" y="0"/>
                    </a:lnTo>
                    <a:lnTo>
                      <a:pt x="11" y="1"/>
                    </a:lnTo>
                    <a:lnTo>
                      <a:pt x="14" y="19"/>
                    </a:lnTo>
                    <a:lnTo>
                      <a:pt x="15" y="30"/>
                    </a:lnTo>
                    <a:lnTo>
                      <a:pt x="0" y="4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4" name="Freeform 183"/>
              <p:cNvSpPr>
                <a:spLocks/>
              </p:cNvSpPr>
              <p:nvPr/>
            </p:nvSpPr>
            <p:spPr bwMode="auto">
              <a:xfrm>
                <a:off x="3078" y="3277"/>
                <a:ext cx="30" cy="71"/>
              </a:xfrm>
              <a:custGeom>
                <a:avLst/>
                <a:gdLst>
                  <a:gd name="T0" fmla="*/ 0 w 30"/>
                  <a:gd name="T1" fmla="*/ 0 h 71"/>
                  <a:gd name="T2" fmla="*/ 0 w 30"/>
                  <a:gd name="T3" fmla="*/ 0 h 71"/>
                  <a:gd name="T4" fmla="*/ 15 w 30"/>
                  <a:gd name="T5" fmla="*/ 4 h 71"/>
                  <a:gd name="T6" fmla="*/ 29 w 30"/>
                  <a:gd name="T7" fmla="*/ 67 h 71"/>
                  <a:gd name="T8" fmla="*/ 19 w 30"/>
                  <a:gd name="T9" fmla="*/ 70 h 71"/>
                  <a:gd name="T10" fmla="*/ 0 w 30"/>
                  <a:gd name="T11" fmla="*/ 0 h 71"/>
                  <a:gd name="T12" fmla="*/ 0 w 30"/>
                  <a:gd name="T13" fmla="*/ 0 h 71"/>
                  <a:gd name="T14" fmla="*/ 0 60000 65536"/>
                  <a:gd name="T15" fmla="*/ 0 60000 65536"/>
                  <a:gd name="T16" fmla="*/ 0 60000 65536"/>
                  <a:gd name="T17" fmla="*/ 0 60000 65536"/>
                  <a:gd name="T18" fmla="*/ 0 60000 65536"/>
                  <a:gd name="T19" fmla="*/ 0 60000 65536"/>
                  <a:gd name="T20" fmla="*/ 0 60000 65536"/>
                  <a:gd name="T21" fmla="*/ 0 w 30"/>
                  <a:gd name="T22" fmla="*/ 0 h 71"/>
                  <a:gd name="T23" fmla="*/ 30 w 30"/>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1">
                    <a:moveTo>
                      <a:pt x="0" y="0"/>
                    </a:moveTo>
                    <a:lnTo>
                      <a:pt x="0" y="0"/>
                    </a:lnTo>
                    <a:lnTo>
                      <a:pt x="15" y="4"/>
                    </a:lnTo>
                    <a:lnTo>
                      <a:pt x="29" y="67"/>
                    </a:lnTo>
                    <a:lnTo>
                      <a:pt x="19" y="70"/>
                    </a:lnTo>
                    <a:lnTo>
                      <a:pt x="0" y="0"/>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5" name="Freeform 184"/>
              <p:cNvSpPr>
                <a:spLocks/>
              </p:cNvSpPr>
              <p:nvPr/>
            </p:nvSpPr>
            <p:spPr bwMode="auto">
              <a:xfrm>
                <a:off x="3486" y="3375"/>
                <a:ext cx="74" cy="73"/>
              </a:xfrm>
              <a:custGeom>
                <a:avLst/>
                <a:gdLst>
                  <a:gd name="T0" fmla="*/ 0 w 74"/>
                  <a:gd name="T1" fmla="*/ 72 h 73"/>
                  <a:gd name="T2" fmla="*/ 0 w 74"/>
                  <a:gd name="T3" fmla="*/ 72 h 73"/>
                  <a:gd name="T4" fmla="*/ 11 w 74"/>
                  <a:gd name="T5" fmla="*/ 68 h 73"/>
                  <a:gd name="T6" fmla="*/ 29 w 74"/>
                  <a:gd name="T7" fmla="*/ 67 h 73"/>
                  <a:gd name="T8" fmla="*/ 29 w 74"/>
                  <a:gd name="T9" fmla="*/ 57 h 73"/>
                  <a:gd name="T10" fmla="*/ 58 w 74"/>
                  <a:gd name="T11" fmla="*/ 51 h 73"/>
                  <a:gd name="T12" fmla="*/ 73 w 74"/>
                  <a:gd name="T13" fmla="*/ 26 h 73"/>
                  <a:gd name="T14" fmla="*/ 58 w 74"/>
                  <a:gd name="T15" fmla="*/ 0 h 73"/>
                  <a:gd name="T16" fmla="*/ 16 w 74"/>
                  <a:gd name="T17" fmla="*/ 5 h 73"/>
                  <a:gd name="T18" fmla="*/ 21 w 74"/>
                  <a:gd name="T19" fmla="*/ 24 h 73"/>
                  <a:gd name="T20" fmla="*/ 12 w 74"/>
                  <a:gd name="T21" fmla="*/ 37 h 73"/>
                  <a:gd name="T22" fmla="*/ 0 w 74"/>
                  <a:gd name="T23" fmla="*/ 72 h 73"/>
                  <a:gd name="T24" fmla="*/ 0 w 74"/>
                  <a:gd name="T25" fmla="*/ 72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3"/>
                  <a:gd name="T41" fmla="*/ 74 w 74"/>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3">
                    <a:moveTo>
                      <a:pt x="0" y="72"/>
                    </a:moveTo>
                    <a:lnTo>
                      <a:pt x="0" y="72"/>
                    </a:lnTo>
                    <a:lnTo>
                      <a:pt x="11" y="68"/>
                    </a:lnTo>
                    <a:lnTo>
                      <a:pt x="29" y="67"/>
                    </a:lnTo>
                    <a:lnTo>
                      <a:pt x="29" y="57"/>
                    </a:lnTo>
                    <a:lnTo>
                      <a:pt x="58" y="51"/>
                    </a:lnTo>
                    <a:lnTo>
                      <a:pt x="73" y="26"/>
                    </a:lnTo>
                    <a:lnTo>
                      <a:pt x="58" y="0"/>
                    </a:lnTo>
                    <a:lnTo>
                      <a:pt x="16" y="5"/>
                    </a:lnTo>
                    <a:lnTo>
                      <a:pt x="21" y="24"/>
                    </a:lnTo>
                    <a:lnTo>
                      <a:pt x="12" y="37"/>
                    </a:lnTo>
                    <a:lnTo>
                      <a:pt x="0" y="72"/>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6" name="Freeform 185"/>
              <p:cNvSpPr>
                <a:spLocks/>
              </p:cNvSpPr>
              <p:nvPr/>
            </p:nvSpPr>
            <p:spPr bwMode="auto">
              <a:xfrm>
                <a:off x="3415" y="2986"/>
                <a:ext cx="154" cy="144"/>
              </a:xfrm>
              <a:custGeom>
                <a:avLst/>
                <a:gdLst>
                  <a:gd name="T0" fmla="*/ 0 w 154"/>
                  <a:gd name="T1" fmla="*/ 24 h 144"/>
                  <a:gd name="T2" fmla="*/ 0 w 154"/>
                  <a:gd name="T3" fmla="*/ 24 h 144"/>
                  <a:gd name="T4" fmla="*/ 6 w 154"/>
                  <a:gd name="T5" fmla="*/ 140 h 144"/>
                  <a:gd name="T6" fmla="*/ 129 w 154"/>
                  <a:gd name="T7" fmla="*/ 143 h 144"/>
                  <a:gd name="T8" fmla="*/ 150 w 154"/>
                  <a:gd name="T9" fmla="*/ 125 h 144"/>
                  <a:gd name="T10" fmla="*/ 153 w 154"/>
                  <a:gd name="T11" fmla="*/ 113 h 144"/>
                  <a:gd name="T12" fmla="*/ 107 w 154"/>
                  <a:gd name="T13" fmla="*/ 30 h 144"/>
                  <a:gd name="T14" fmla="*/ 129 w 154"/>
                  <a:gd name="T15" fmla="*/ 57 h 144"/>
                  <a:gd name="T16" fmla="*/ 140 w 154"/>
                  <a:gd name="T17" fmla="*/ 34 h 144"/>
                  <a:gd name="T18" fmla="*/ 129 w 154"/>
                  <a:gd name="T19" fmla="*/ 5 h 144"/>
                  <a:gd name="T20" fmla="*/ 100 w 154"/>
                  <a:gd name="T21" fmla="*/ 10 h 144"/>
                  <a:gd name="T22" fmla="*/ 100 w 154"/>
                  <a:gd name="T23" fmla="*/ 2 h 144"/>
                  <a:gd name="T24" fmla="*/ 85 w 154"/>
                  <a:gd name="T25" fmla="*/ 2 h 144"/>
                  <a:gd name="T26" fmla="*/ 59 w 154"/>
                  <a:gd name="T27" fmla="*/ 12 h 144"/>
                  <a:gd name="T28" fmla="*/ 6 w 154"/>
                  <a:gd name="T29" fmla="*/ 0 h 144"/>
                  <a:gd name="T30" fmla="*/ 0 w 154"/>
                  <a:gd name="T31" fmla="*/ 24 h 144"/>
                  <a:gd name="T32" fmla="*/ 0 w 154"/>
                  <a:gd name="T33" fmla="*/ 24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144"/>
                  <a:gd name="T53" fmla="*/ 154 w 15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144">
                    <a:moveTo>
                      <a:pt x="0" y="24"/>
                    </a:moveTo>
                    <a:lnTo>
                      <a:pt x="0" y="24"/>
                    </a:lnTo>
                    <a:lnTo>
                      <a:pt x="6" y="140"/>
                    </a:lnTo>
                    <a:lnTo>
                      <a:pt x="129" y="143"/>
                    </a:lnTo>
                    <a:lnTo>
                      <a:pt x="150" y="125"/>
                    </a:lnTo>
                    <a:lnTo>
                      <a:pt x="153" y="113"/>
                    </a:lnTo>
                    <a:lnTo>
                      <a:pt x="107" y="30"/>
                    </a:lnTo>
                    <a:lnTo>
                      <a:pt x="129" y="57"/>
                    </a:lnTo>
                    <a:lnTo>
                      <a:pt x="140" y="34"/>
                    </a:lnTo>
                    <a:lnTo>
                      <a:pt x="129" y="5"/>
                    </a:lnTo>
                    <a:lnTo>
                      <a:pt x="100" y="10"/>
                    </a:lnTo>
                    <a:lnTo>
                      <a:pt x="100" y="2"/>
                    </a:lnTo>
                    <a:lnTo>
                      <a:pt x="85" y="2"/>
                    </a:lnTo>
                    <a:lnTo>
                      <a:pt x="59" y="12"/>
                    </a:lnTo>
                    <a:lnTo>
                      <a:pt x="6" y="0"/>
                    </a:lnTo>
                    <a:lnTo>
                      <a:pt x="0" y="2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7" name="Freeform 186"/>
              <p:cNvSpPr>
                <a:spLocks/>
              </p:cNvSpPr>
              <p:nvPr/>
            </p:nvSpPr>
            <p:spPr bwMode="auto">
              <a:xfrm>
                <a:off x="3010" y="3225"/>
                <a:ext cx="103" cy="76"/>
              </a:xfrm>
              <a:custGeom>
                <a:avLst/>
                <a:gdLst>
                  <a:gd name="T0" fmla="*/ 0 w 103"/>
                  <a:gd name="T1" fmla="*/ 63 h 76"/>
                  <a:gd name="T2" fmla="*/ 0 w 103"/>
                  <a:gd name="T3" fmla="*/ 63 h 76"/>
                  <a:gd name="T4" fmla="*/ 7 w 103"/>
                  <a:gd name="T5" fmla="*/ 72 h 76"/>
                  <a:gd name="T6" fmla="*/ 34 w 103"/>
                  <a:gd name="T7" fmla="*/ 75 h 76"/>
                  <a:gd name="T8" fmla="*/ 32 w 103"/>
                  <a:gd name="T9" fmla="*/ 56 h 76"/>
                  <a:gd name="T10" fmla="*/ 68 w 103"/>
                  <a:gd name="T11" fmla="*/ 52 h 76"/>
                  <a:gd name="T12" fmla="*/ 83 w 103"/>
                  <a:gd name="T13" fmla="*/ 56 h 76"/>
                  <a:gd name="T14" fmla="*/ 102 w 103"/>
                  <a:gd name="T15" fmla="*/ 42 h 76"/>
                  <a:gd name="T16" fmla="*/ 76 w 103"/>
                  <a:gd name="T17" fmla="*/ 13 h 76"/>
                  <a:gd name="T18" fmla="*/ 73 w 103"/>
                  <a:gd name="T19" fmla="*/ 0 h 76"/>
                  <a:gd name="T20" fmla="*/ 17 w 103"/>
                  <a:gd name="T21" fmla="*/ 24 h 76"/>
                  <a:gd name="T22" fmla="*/ 0 w 103"/>
                  <a:gd name="T23" fmla="*/ 63 h 76"/>
                  <a:gd name="T24" fmla="*/ 0 w 103"/>
                  <a:gd name="T25" fmla="*/ 63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6"/>
                  <a:gd name="T41" fmla="*/ 103 w 10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6">
                    <a:moveTo>
                      <a:pt x="0" y="63"/>
                    </a:moveTo>
                    <a:lnTo>
                      <a:pt x="0" y="63"/>
                    </a:lnTo>
                    <a:lnTo>
                      <a:pt x="7" y="72"/>
                    </a:lnTo>
                    <a:lnTo>
                      <a:pt x="34" y="75"/>
                    </a:lnTo>
                    <a:lnTo>
                      <a:pt x="32" y="56"/>
                    </a:lnTo>
                    <a:lnTo>
                      <a:pt x="68" y="52"/>
                    </a:lnTo>
                    <a:lnTo>
                      <a:pt x="83" y="56"/>
                    </a:lnTo>
                    <a:lnTo>
                      <a:pt x="102" y="42"/>
                    </a:lnTo>
                    <a:lnTo>
                      <a:pt x="76" y="13"/>
                    </a:lnTo>
                    <a:lnTo>
                      <a:pt x="73" y="0"/>
                    </a:lnTo>
                    <a:lnTo>
                      <a:pt x="17" y="24"/>
                    </a:lnTo>
                    <a:lnTo>
                      <a:pt x="0" y="6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8" name="Freeform 187"/>
              <p:cNvSpPr>
                <a:spLocks/>
              </p:cNvSpPr>
              <p:nvPr/>
            </p:nvSpPr>
            <p:spPr bwMode="auto">
              <a:xfrm>
                <a:off x="3380" y="3540"/>
                <a:ext cx="162" cy="134"/>
              </a:xfrm>
              <a:custGeom>
                <a:avLst/>
                <a:gdLst>
                  <a:gd name="T0" fmla="*/ 0 w 162"/>
                  <a:gd name="T1" fmla="*/ 65 h 134"/>
                  <a:gd name="T2" fmla="*/ 0 w 162"/>
                  <a:gd name="T3" fmla="*/ 65 h 134"/>
                  <a:gd name="T4" fmla="*/ 0 w 162"/>
                  <a:gd name="T5" fmla="*/ 116 h 134"/>
                  <a:gd name="T6" fmla="*/ 17 w 162"/>
                  <a:gd name="T7" fmla="*/ 129 h 134"/>
                  <a:gd name="T8" fmla="*/ 43 w 162"/>
                  <a:gd name="T9" fmla="*/ 132 h 134"/>
                  <a:gd name="T10" fmla="*/ 67 w 162"/>
                  <a:gd name="T11" fmla="*/ 133 h 134"/>
                  <a:gd name="T12" fmla="*/ 91 w 162"/>
                  <a:gd name="T13" fmla="*/ 115 h 134"/>
                  <a:gd name="T14" fmla="*/ 92 w 162"/>
                  <a:gd name="T15" fmla="*/ 107 h 134"/>
                  <a:gd name="T16" fmla="*/ 113 w 162"/>
                  <a:gd name="T17" fmla="*/ 102 h 134"/>
                  <a:gd name="T18" fmla="*/ 109 w 162"/>
                  <a:gd name="T19" fmla="*/ 95 h 134"/>
                  <a:gd name="T20" fmla="*/ 153 w 162"/>
                  <a:gd name="T21" fmla="*/ 81 h 134"/>
                  <a:gd name="T22" fmla="*/ 147 w 162"/>
                  <a:gd name="T23" fmla="*/ 75 h 134"/>
                  <a:gd name="T24" fmla="*/ 161 w 162"/>
                  <a:gd name="T25" fmla="*/ 34 h 134"/>
                  <a:gd name="T26" fmla="*/ 150 w 162"/>
                  <a:gd name="T27" fmla="*/ 17 h 134"/>
                  <a:gd name="T28" fmla="*/ 125 w 162"/>
                  <a:gd name="T29" fmla="*/ 5 h 134"/>
                  <a:gd name="T30" fmla="*/ 118 w 162"/>
                  <a:gd name="T31" fmla="*/ 0 h 134"/>
                  <a:gd name="T32" fmla="*/ 93 w 162"/>
                  <a:gd name="T33" fmla="*/ 12 h 134"/>
                  <a:gd name="T34" fmla="*/ 90 w 162"/>
                  <a:gd name="T35" fmla="*/ 48 h 134"/>
                  <a:gd name="T36" fmla="*/ 106 w 162"/>
                  <a:gd name="T37" fmla="*/ 55 h 134"/>
                  <a:gd name="T38" fmla="*/ 106 w 162"/>
                  <a:gd name="T39" fmla="*/ 69 h 134"/>
                  <a:gd name="T40" fmla="*/ 28 w 162"/>
                  <a:gd name="T41" fmla="*/ 37 h 134"/>
                  <a:gd name="T42" fmla="*/ 31 w 162"/>
                  <a:gd name="T43" fmla="*/ 65 h 134"/>
                  <a:gd name="T44" fmla="*/ 0 w 162"/>
                  <a:gd name="T45" fmla="*/ 65 h 134"/>
                  <a:gd name="T46" fmla="*/ 0 w 162"/>
                  <a:gd name="T47" fmla="*/ 65 h 1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34"/>
                  <a:gd name="T74" fmla="*/ 162 w 162"/>
                  <a:gd name="T75" fmla="*/ 134 h 1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34">
                    <a:moveTo>
                      <a:pt x="0" y="65"/>
                    </a:moveTo>
                    <a:lnTo>
                      <a:pt x="0" y="65"/>
                    </a:lnTo>
                    <a:lnTo>
                      <a:pt x="0" y="116"/>
                    </a:lnTo>
                    <a:lnTo>
                      <a:pt x="17" y="129"/>
                    </a:lnTo>
                    <a:lnTo>
                      <a:pt x="43" y="132"/>
                    </a:lnTo>
                    <a:lnTo>
                      <a:pt x="67" y="133"/>
                    </a:lnTo>
                    <a:lnTo>
                      <a:pt x="91" y="115"/>
                    </a:lnTo>
                    <a:lnTo>
                      <a:pt x="92" y="107"/>
                    </a:lnTo>
                    <a:lnTo>
                      <a:pt x="113" y="102"/>
                    </a:lnTo>
                    <a:lnTo>
                      <a:pt x="109" y="95"/>
                    </a:lnTo>
                    <a:lnTo>
                      <a:pt x="153" y="81"/>
                    </a:lnTo>
                    <a:lnTo>
                      <a:pt x="147" y="75"/>
                    </a:lnTo>
                    <a:lnTo>
                      <a:pt x="161" y="34"/>
                    </a:lnTo>
                    <a:lnTo>
                      <a:pt x="150" y="17"/>
                    </a:lnTo>
                    <a:lnTo>
                      <a:pt x="125" y="5"/>
                    </a:lnTo>
                    <a:lnTo>
                      <a:pt x="118" y="0"/>
                    </a:lnTo>
                    <a:lnTo>
                      <a:pt x="93" y="12"/>
                    </a:lnTo>
                    <a:lnTo>
                      <a:pt x="90" y="48"/>
                    </a:lnTo>
                    <a:lnTo>
                      <a:pt x="106" y="55"/>
                    </a:lnTo>
                    <a:lnTo>
                      <a:pt x="106" y="69"/>
                    </a:lnTo>
                    <a:lnTo>
                      <a:pt x="28" y="37"/>
                    </a:lnTo>
                    <a:lnTo>
                      <a:pt x="31" y="65"/>
                    </a:lnTo>
                    <a:lnTo>
                      <a:pt x="0" y="6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89" name="Freeform 188"/>
              <p:cNvSpPr>
                <a:spLocks/>
              </p:cNvSpPr>
              <p:nvPr/>
            </p:nvSpPr>
            <p:spPr bwMode="auto">
              <a:xfrm>
                <a:off x="3305" y="3734"/>
                <a:ext cx="224" cy="180"/>
              </a:xfrm>
              <a:custGeom>
                <a:avLst/>
                <a:gdLst>
                  <a:gd name="T0" fmla="*/ 0 w 224"/>
                  <a:gd name="T1" fmla="*/ 94 h 180"/>
                  <a:gd name="T2" fmla="*/ 0 w 224"/>
                  <a:gd name="T3" fmla="*/ 94 h 180"/>
                  <a:gd name="T4" fmla="*/ 8 w 224"/>
                  <a:gd name="T5" fmla="*/ 88 h 180"/>
                  <a:gd name="T6" fmla="*/ 17 w 224"/>
                  <a:gd name="T7" fmla="*/ 100 h 180"/>
                  <a:gd name="T8" fmla="*/ 35 w 224"/>
                  <a:gd name="T9" fmla="*/ 100 h 180"/>
                  <a:gd name="T10" fmla="*/ 47 w 224"/>
                  <a:gd name="T11" fmla="*/ 91 h 180"/>
                  <a:gd name="T12" fmla="*/ 47 w 224"/>
                  <a:gd name="T13" fmla="*/ 36 h 180"/>
                  <a:gd name="T14" fmla="*/ 58 w 224"/>
                  <a:gd name="T15" fmla="*/ 50 h 180"/>
                  <a:gd name="T16" fmla="*/ 58 w 224"/>
                  <a:gd name="T17" fmla="*/ 65 h 180"/>
                  <a:gd name="T18" fmla="*/ 77 w 224"/>
                  <a:gd name="T19" fmla="*/ 64 h 180"/>
                  <a:gd name="T20" fmla="*/ 93 w 224"/>
                  <a:gd name="T21" fmla="*/ 47 h 180"/>
                  <a:gd name="T22" fmla="*/ 123 w 224"/>
                  <a:gd name="T23" fmla="*/ 47 h 180"/>
                  <a:gd name="T24" fmla="*/ 174 w 224"/>
                  <a:gd name="T25" fmla="*/ 0 h 180"/>
                  <a:gd name="T26" fmla="*/ 205 w 224"/>
                  <a:gd name="T27" fmla="*/ 6 h 180"/>
                  <a:gd name="T28" fmla="*/ 210 w 224"/>
                  <a:gd name="T29" fmla="*/ 51 h 180"/>
                  <a:gd name="T30" fmla="*/ 196 w 224"/>
                  <a:gd name="T31" fmla="*/ 63 h 180"/>
                  <a:gd name="T32" fmla="*/ 205 w 224"/>
                  <a:gd name="T33" fmla="*/ 73 h 180"/>
                  <a:gd name="T34" fmla="*/ 212 w 224"/>
                  <a:gd name="T35" fmla="*/ 65 h 180"/>
                  <a:gd name="T36" fmla="*/ 223 w 224"/>
                  <a:gd name="T37" fmla="*/ 65 h 180"/>
                  <a:gd name="T38" fmla="*/ 217 w 224"/>
                  <a:gd name="T39" fmla="*/ 91 h 180"/>
                  <a:gd name="T40" fmla="*/ 184 w 224"/>
                  <a:gd name="T41" fmla="*/ 132 h 180"/>
                  <a:gd name="T42" fmla="*/ 144 w 224"/>
                  <a:gd name="T43" fmla="*/ 167 h 180"/>
                  <a:gd name="T44" fmla="*/ 114 w 224"/>
                  <a:gd name="T45" fmla="*/ 178 h 180"/>
                  <a:gd name="T46" fmla="*/ 26 w 224"/>
                  <a:gd name="T47" fmla="*/ 179 h 180"/>
                  <a:gd name="T48" fmla="*/ 19 w 224"/>
                  <a:gd name="T49" fmla="*/ 159 h 180"/>
                  <a:gd name="T50" fmla="*/ 22 w 224"/>
                  <a:gd name="T51" fmla="*/ 143 h 180"/>
                  <a:gd name="T52" fmla="*/ 0 w 224"/>
                  <a:gd name="T53" fmla="*/ 94 h 180"/>
                  <a:gd name="T54" fmla="*/ 0 w 224"/>
                  <a:gd name="T55" fmla="*/ 94 h 1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80"/>
                  <a:gd name="T86" fmla="*/ 224 w 224"/>
                  <a:gd name="T87" fmla="*/ 180 h 1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80">
                    <a:moveTo>
                      <a:pt x="0" y="94"/>
                    </a:moveTo>
                    <a:lnTo>
                      <a:pt x="0" y="94"/>
                    </a:lnTo>
                    <a:lnTo>
                      <a:pt x="8" y="88"/>
                    </a:lnTo>
                    <a:lnTo>
                      <a:pt x="17" y="100"/>
                    </a:lnTo>
                    <a:lnTo>
                      <a:pt x="35" y="100"/>
                    </a:lnTo>
                    <a:lnTo>
                      <a:pt x="47" y="91"/>
                    </a:lnTo>
                    <a:lnTo>
                      <a:pt x="47" y="36"/>
                    </a:lnTo>
                    <a:lnTo>
                      <a:pt x="58" y="50"/>
                    </a:lnTo>
                    <a:lnTo>
                      <a:pt x="58" y="65"/>
                    </a:lnTo>
                    <a:lnTo>
                      <a:pt x="77" y="64"/>
                    </a:lnTo>
                    <a:lnTo>
                      <a:pt x="93" y="47"/>
                    </a:lnTo>
                    <a:lnTo>
                      <a:pt x="123" y="47"/>
                    </a:lnTo>
                    <a:lnTo>
                      <a:pt x="174" y="0"/>
                    </a:lnTo>
                    <a:lnTo>
                      <a:pt x="205" y="6"/>
                    </a:lnTo>
                    <a:lnTo>
                      <a:pt x="210" y="51"/>
                    </a:lnTo>
                    <a:lnTo>
                      <a:pt x="196" y="63"/>
                    </a:lnTo>
                    <a:lnTo>
                      <a:pt x="205" y="73"/>
                    </a:lnTo>
                    <a:lnTo>
                      <a:pt x="212" y="65"/>
                    </a:lnTo>
                    <a:lnTo>
                      <a:pt x="223" y="65"/>
                    </a:lnTo>
                    <a:lnTo>
                      <a:pt x="217" y="91"/>
                    </a:lnTo>
                    <a:lnTo>
                      <a:pt x="184" y="132"/>
                    </a:lnTo>
                    <a:lnTo>
                      <a:pt x="144" y="167"/>
                    </a:lnTo>
                    <a:lnTo>
                      <a:pt x="114" y="178"/>
                    </a:lnTo>
                    <a:lnTo>
                      <a:pt x="26" y="179"/>
                    </a:lnTo>
                    <a:lnTo>
                      <a:pt x="19" y="159"/>
                    </a:lnTo>
                    <a:lnTo>
                      <a:pt x="22" y="143"/>
                    </a:lnTo>
                    <a:lnTo>
                      <a:pt x="0" y="9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90" name="Freeform 189"/>
              <p:cNvSpPr>
                <a:spLocks/>
              </p:cNvSpPr>
              <p:nvPr/>
            </p:nvSpPr>
            <p:spPr bwMode="auto">
              <a:xfrm>
                <a:off x="3449" y="3830"/>
                <a:ext cx="32" cy="33"/>
              </a:xfrm>
              <a:custGeom>
                <a:avLst/>
                <a:gdLst>
                  <a:gd name="T0" fmla="*/ 0 w 32"/>
                  <a:gd name="T1" fmla="*/ 16 h 33"/>
                  <a:gd name="T2" fmla="*/ 0 w 32"/>
                  <a:gd name="T3" fmla="*/ 16 h 33"/>
                  <a:gd name="T4" fmla="*/ 11 w 32"/>
                  <a:gd name="T5" fmla="*/ 32 h 33"/>
                  <a:gd name="T6" fmla="*/ 31 w 32"/>
                  <a:gd name="T7" fmla="*/ 16 h 33"/>
                  <a:gd name="T8" fmla="*/ 22 w 32"/>
                  <a:gd name="T9" fmla="*/ 0 h 33"/>
                  <a:gd name="T10" fmla="*/ 0 w 32"/>
                  <a:gd name="T11" fmla="*/ 16 h 33"/>
                  <a:gd name="T12" fmla="*/ 0 w 32"/>
                  <a:gd name="T13" fmla="*/ 16 h 33"/>
                  <a:gd name="T14" fmla="*/ 0 60000 65536"/>
                  <a:gd name="T15" fmla="*/ 0 60000 65536"/>
                  <a:gd name="T16" fmla="*/ 0 60000 65536"/>
                  <a:gd name="T17" fmla="*/ 0 60000 65536"/>
                  <a:gd name="T18" fmla="*/ 0 60000 65536"/>
                  <a:gd name="T19" fmla="*/ 0 60000 65536"/>
                  <a:gd name="T20" fmla="*/ 0 60000 65536"/>
                  <a:gd name="T21" fmla="*/ 0 w 32"/>
                  <a:gd name="T22" fmla="*/ 0 h 33"/>
                  <a:gd name="T23" fmla="*/ 32 w 3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3">
                    <a:moveTo>
                      <a:pt x="0" y="16"/>
                    </a:moveTo>
                    <a:lnTo>
                      <a:pt x="0" y="16"/>
                    </a:lnTo>
                    <a:lnTo>
                      <a:pt x="11" y="32"/>
                    </a:lnTo>
                    <a:lnTo>
                      <a:pt x="31" y="16"/>
                    </a:lnTo>
                    <a:lnTo>
                      <a:pt x="22" y="0"/>
                    </a:lnTo>
                    <a:lnTo>
                      <a:pt x="0" y="1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91" name="Freeform 190"/>
              <p:cNvSpPr>
                <a:spLocks/>
              </p:cNvSpPr>
              <p:nvPr/>
            </p:nvSpPr>
            <p:spPr bwMode="auto">
              <a:xfrm>
                <a:off x="3201" y="2941"/>
                <a:ext cx="43" cy="27"/>
              </a:xfrm>
              <a:custGeom>
                <a:avLst/>
                <a:gdLst>
                  <a:gd name="T0" fmla="*/ 2 w 43"/>
                  <a:gd name="T1" fmla="*/ 25 h 27"/>
                  <a:gd name="T2" fmla="*/ 11 w 43"/>
                  <a:gd name="T3" fmla="*/ 26 h 27"/>
                  <a:gd name="T4" fmla="*/ 15 w 43"/>
                  <a:gd name="T5" fmla="*/ 25 h 27"/>
                  <a:gd name="T6" fmla="*/ 20 w 43"/>
                  <a:gd name="T7" fmla="*/ 22 h 27"/>
                  <a:gd name="T8" fmla="*/ 29 w 43"/>
                  <a:gd name="T9" fmla="*/ 20 h 27"/>
                  <a:gd name="T10" fmla="*/ 37 w 43"/>
                  <a:gd name="T11" fmla="*/ 18 h 27"/>
                  <a:gd name="T12" fmla="*/ 40 w 43"/>
                  <a:gd name="T13" fmla="*/ 11 h 27"/>
                  <a:gd name="T14" fmla="*/ 42 w 43"/>
                  <a:gd name="T15" fmla="*/ 7 h 27"/>
                  <a:gd name="T16" fmla="*/ 33 w 43"/>
                  <a:gd name="T17" fmla="*/ 0 h 27"/>
                  <a:gd name="T18" fmla="*/ 0 w 43"/>
                  <a:gd name="T19" fmla="*/ 7 h 27"/>
                  <a:gd name="T20" fmla="*/ 0 w 43"/>
                  <a:gd name="T21" fmla="*/ 25 h 27"/>
                  <a:gd name="T22" fmla="*/ 2 w 43"/>
                  <a:gd name="T23" fmla="*/ 25 h 27"/>
                  <a:gd name="T24" fmla="*/ 2 w 43"/>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7"/>
                  <a:gd name="T41" fmla="*/ 43 w 4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7">
                    <a:moveTo>
                      <a:pt x="2" y="25"/>
                    </a:moveTo>
                    <a:lnTo>
                      <a:pt x="11" y="26"/>
                    </a:lnTo>
                    <a:lnTo>
                      <a:pt x="15" y="25"/>
                    </a:lnTo>
                    <a:lnTo>
                      <a:pt x="20" y="22"/>
                    </a:lnTo>
                    <a:lnTo>
                      <a:pt x="29" y="20"/>
                    </a:lnTo>
                    <a:lnTo>
                      <a:pt x="37" y="18"/>
                    </a:lnTo>
                    <a:lnTo>
                      <a:pt x="40" y="11"/>
                    </a:lnTo>
                    <a:lnTo>
                      <a:pt x="42" y="7"/>
                    </a:lnTo>
                    <a:lnTo>
                      <a:pt x="33" y="0"/>
                    </a:lnTo>
                    <a:lnTo>
                      <a:pt x="0" y="7"/>
                    </a:lnTo>
                    <a:lnTo>
                      <a:pt x="0" y="25"/>
                    </a:lnTo>
                    <a:lnTo>
                      <a:pt x="2" y="2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92" name="Freeform 191"/>
              <p:cNvSpPr>
                <a:spLocks/>
              </p:cNvSpPr>
              <p:nvPr/>
            </p:nvSpPr>
            <p:spPr bwMode="auto">
              <a:xfrm>
                <a:off x="3181" y="2904"/>
                <a:ext cx="55" cy="103"/>
              </a:xfrm>
              <a:custGeom>
                <a:avLst/>
                <a:gdLst>
                  <a:gd name="T0" fmla="*/ 0 w 55"/>
                  <a:gd name="T1" fmla="*/ 47 h 103"/>
                  <a:gd name="T2" fmla="*/ 0 w 55"/>
                  <a:gd name="T3" fmla="*/ 47 h 103"/>
                  <a:gd name="T4" fmla="*/ 12 w 55"/>
                  <a:gd name="T5" fmla="*/ 38 h 103"/>
                  <a:gd name="T6" fmla="*/ 18 w 55"/>
                  <a:gd name="T7" fmla="*/ 1 h 103"/>
                  <a:gd name="T8" fmla="*/ 51 w 55"/>
                  <a:gd name="T9" fmla="*/ 0 h 103"/>
                  <a:gd name="T10" fmla="*/ 42 w 55"/>
                  <a:gd name="T11" fmla="*/ 12 h 103"/>
                  <a:gd name="T12" fmla="*/ 52 w 55"/>
                  <a:gd name="T13" fmla="*/ 28 h 103"/>
                  <a:gd name="T14" fmla="*/ 33 w 55"/>
                  <a:gd name="T15" fmla="*/ 47 h 103"/>
                  <a:gd name="T16" fmla="*/ 54 w 55"/>
                  <a:gd name="T17" fmla="*/ 60 h 103"/>
                  <a:gd name="T18" fmla="*/ 27 w 55"/>
                  <a:gd name="T19" fmla="*/ 102 h 103"/>
                  <a:gd name="T20" fmla="*/ 23 w 55"/>
                  <a:gd name="T21" fmla="*/ 75 h 103"/>
                  <a:gd name="T22" fmla="*/ 0 w 55"/>
                  <a:gd name="T23" fmla="*/ 47 h 103"/>
                  <a:gd name="T24" fmla="*/ 0 w 55"/>
                  <a:gd name="T25" fmla="*/ 47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3"/>
                  <a:gd name="T41" fmla="*/ 55 w 55"/>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3">
                    <a:moveTo>
                      <a:pt x="0" y="47"/>
                    </a:moveTo>
                    <a:lnTo>
                      <a:pt x="0" y="47"/>
                    </a:lnTo>
                    <a:lnTo>
                      <a:pt x="12" y="38"/>
                    </a:lnTo>
                    <a:lnTo>
                      <a:pt x="18" y="1"/>
                    </a:lnTo>
                    <a:lnTo>
                      <a:pt x="51" y="0"/>
                    </a:lnTo>
                    <a:lnTo>
                      <a:pt x="42" y="12"/>
                    </a:lnTo>
                    <a:lnTo>
                      <a:pt x="52" y="28"/>
                    </a:lnTo>
                    <a:lnTo>
                      <a:pt x="33" y="47"/>
                    </a:lnTo>
                    <a:lnTo>
                      <a:pt x="54" y="60"/>
                    </a:lnTo>
                    <a:lnTo>
                      <a:pt x="27" y="102"/>
                    </a:lnTo>
                    <a:lnTo>
                      <a:pt x="23" y="75"/>
                    </a:lnTo>
                    <a:lnTo>
                      <a:pt x="0" y="47"/>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127" name="Freeform 126"/>
            <p:cNvSpPr>
              <a:spLocks/>
            </p:cNvSpPr>
            <p:nvPr/>
          </p:nvSpPr>
          <p:spPr bwMode="auto">
            <a:xfrm>
              <a:off x="5189076" y="3377822"/>
              <a:ext cx="144128" cy="66242"/>
            </a:xfrm>
            <a:custGeom>
              <a:avLst/>
              <a:gdLst>
                <a:gd name="T0" fmla="*/ 0 w 90"/>
                <a:gd name="T1" fmla="*/ 23633520 h 43"/>
                <a:gd name="T2" fmla="*/ 0 w 90"/>
                <a:gd name="T3" fmla="*/ 23633520 h 43"/>
                <a:gd name="T4" fmla="*/ 38709597 w 90"/>
                <a:gd name="T5" fmla="*/ 66175857 h 43"/>
                <a:gd name="T6" fmla="*/ 104838504 w 90"/>
                <a:gd name="T7" fmla="*/ 64600540 h 43"/>
                <a:gd name="T8" fmla="*/ 143548091 w 90"/>
                <a:gd name="T9" fmla="*/ 40965765 h 43"/>
                <a:gd name="T10" fmla="*/ 59677300 w 90"/>
                <a:gd name="T11" fmla="*/ 9453155 h 43"/>
                <a:gd name="T12" fmla="*/ 48387003 w 90"/>
                <a:gd name="T13" fmla="*/ 0 h 43"/>
                <a:gd name="T14" fmla="*/ 0 w 90"/>
                <a:gd name="T15" fmla="*/ 23633520 h 43"/>
                <a:gd name="T16" fmla="*/ 0 w 90"/>
                <a:gd name="T17" fmla="*/ 236335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3"/>
                <a:gd name="T29" fmla="*/ 90 w 9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3">
                  <a:moveTo>
                    <a:pt x="0" y="15"/>
                  </a:moveTo>
                  <a:lnTo>
                    <a:pt x="0" y="15"/>
                  </a:lnTo>
                  <a:lnTo>
                    <a:pt x="24" y="42"/>
                  </a:lnTo>
                  <a:lnTo>
                    <a:pt x="65" y="41"/>
                  </a:lnTo>
                  <a:lnTo>
                    <a:pt x="89" y="26"/>
                  </a:lnTo>
                  <a:lnTo>
                    <a:pt x="37" y="6"/>
                  </a:lnTo>
                  <a:lnTo>
                    <a:pt x="30" y="0"/>
                  </a:lnTo>
                  <a:lnTo>
                    <a:pt x="0" y="15"/>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8" name="Freeform 127"/>
            <p:cNvSpPr>
              <a:spLocks/>
            </p:cNvSpPr>
            <p:nvPr/>
          </p:nvSpPr>
          <p:spPr bwMode="auto">
            <a:xfrm>
              <a:off x="5389260" y="3212197"/>
              <a:ext cx="122109" cy="95467"/>
            </a:xfrm>
            <a:custGeom>
              <a:avLst/>
              <a:gdLst>
                <a:gd name="T0" fmla="*/ 0 w 78"/>
                <a:gd name="T1" fmla="*/ 12590929 h 58"/>
                <a:gd name="T2" fmla="*/ 33909086 w 78"/>
                <a:gd name="T3" fmla="*/ 8993902 h 58"/>
                <a:gd name="T4" fmla="*/ 60110943 w 78"/>
                <a:gd name="T5" fmla="*/ 0 h 58"/>
                <a:gd name="T6" fmla="*/ 95561981 w 78"/>
                <a:gd name="T7" fmla="*/ 7195391 h 58"/>
                <a:gd name="T8" fmla="*/ 118682426 w 78"/>
                <a:gd name="T9" fmla="*/ 21584828 h 58"/>
                <a:gd name="T10" fmla="*/ 104809911 w 78"/>
                <a:gd name="T11" fmla="*/ 34175757 h 58"/>
                <a:gd name="T12" fmla="*/ 87854752 w 78"/>
                <a:gd name="T13" fmla="*/ 35974269 h 58"/>
                <a:gd name="T14" fmla="*/ 67818172 w 78"/>
                <a:gd name="T15" fmla="*/ 55760591 h 58"/>
                <a:gd name="T16" fmla="*/ 53946898 w 78"/>
                <a:gd name="T17" fmla="*/ 102528622 h 58"/>
                <a:gd name="T18" fmla="*/ 44697726 w 78"/>
                <a:gd name="T19" fmla="*/ 82742290 h 58"/>
                <a:gd name="T20" fmla="*/ 18495865 w 78"/>
                <a:gd name="T21" fmla="*/ 80943778 h 58"/>
                <a:gd name="T22" fmla="*/ 35449787 w 78"/>
                <a:gd name="T23" fmla="*/ 43169657 h 58"/>
                <a:gd name="T24" fmla="*/ 0 w 78"/>
                <a:gd name="T25" fmla="*/ 30578733 h 58"/>
                <a:gd name="T26" fmla="*/ 0 w 78"/>
                <a:gd name="T27" fmla="*/ 12590929 h 58"/>
                <a:gd name="T28" fmla="*/ 0 w 78"/>
                <a:gd name="T29" fmla="*/ 12590929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58"/>
                <a:gd name="T47" fmla="*/ 78 w 7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58">
                  <a:moveTo>
                    <a:pt x="0" y="7"/>
                  </a:moveTo>
                  <a:lnTo>
                    <a:pt x="22" y="5"/>
                  </a:lnTo>
                  <a:lnTo>
                    <a:pt x="39" y="0"/>
                  </a:lnTo>
                  <a:lnTo>
                    <a:pt x="62" y="4"/>
                  </a:lnTo>
                  <a:lnTo>
                    <a:pt x="77" y="12"/>
                  </a:lnTo>
                  <a:lnTo>
                    <a:pt x="68" y="19"/>
                  </a:lnTo>
                  <a:lnTo>
                    <a:pt x="57" y="20"/>
                  </a:lnTo>
                  <a:lnTo>
                    <a:pt x="44" y="31"/>
                  </a:lnTo>
                  <a:lnTo>
                    <a:pt x="35" y="57"/>
                  </a:lnTo>
                  <a:lnTo>
                    <a:pt x="29" y="46"/>
                  </a:lnTo>
                  <a:lnTo>
                    <a:pt x="12" y="45"/>
                  </a:lnTo>
                  <a:lnTo>
                    <a:pt x="23" y="24"/>
                  </a:lnTo>
                  <a:lnTo>
                    <a:pt x="0" y="17"/>
                  </a:lnTo>
                  <a:lnTo>
                    <a:pt x="0" y="7"/>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sp>
          <p:nvSpPr>
            <p:cNvPr id="129" name="Freeform 128"/>
            <p:cNvSpPr>
              <a:spLocks/>
            </p:cNvSpPr>
            <p:nvPr/>
          </p:nvSpPr>
          <p:spPr bwMode="auto">
            <a:xfrm>
              <a:off x="5355246" y="3243370"/>
              <a:ext cx="70063" cy="46759"/>
            </a:xfrm>
            <a:custGeom>
              <a:avLst/>
              <a:gdLst>
                <a:gd name="T0" fmla="*/ 67080589 w 45"/>
                <a:gd name="T1" fmla="*/ 15534291 h 29"/>
                <a:gd name="T2" fmla="*/ 51835342 w 45"/>
                <a:gd name="T3" fmla="*/ 48329201 h 29"/>
                <a:gd name="T4" fmla="*/ 0 w 45"/>
                <a:gd name="T5" fmla="*/ 39698886 h 29"/>
                <a:gd name="T6" fmla="*/ 21343603 w 45"/>
                <a:gd name="T7" fmla="*/ 18986938 h 29"/>
                <a:gd name="T8" fmla="*/ 35065190 w 45"/>
                <a:gd name="T9" fmla="*/ 0 h 29"/>
                <a:gd name="T10" fmla="*/ 67080589 w 45"/>
                <a:gd name="T11" fmla="*/ 15534291 h 29"/>
                <a:gd name="T12" fmla="*/ 67080589 w 45"/>
                <a:gd name="T13" fmla="*/ 15534291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4" y="9"/>
                  </a:moveTo>
                  <a:lnTo>
                    <a:pt x="34" y="28"/>
                  </a:lnTo>
                  <a:lnTo>
                    <a:pt x="0" y="23"/>
                  </a:lnTo>
                  <a:lnTo>
                    <a:pt x="14" y="11"/>
                  </a:lnTo>
                  <a:lnTo>
                    <a:pt x="23" y="0"/>
                  </a:lnTo>
                  <a:lnTo>
                    <a:pt x="44" y="9"/>
                  </a:lnTo>
                </a:path>
              </a:pathLst>
            </a:custGeom>
            <a:solidFill>
              <a:schemeClr val="bg1">
                <a:lumMod val="65000"/>
              </a:schemeClr>
            </a:solidFill>
            <a:ln w="6350">
              <a:solidFill>
                <a:schemeClr val="bg1"/>
              </a:solidFill>
              <a:round/>
              <a:headEnd/>
              <a:tailEnd/>
            </a:ln>
          </p:spPr>
          <p:txBody>
            <a:bodyPr lIns="0" tIns="0" rIns="0" bIns="0" anchor="ctr">
              <a:spAutoFit/>
            </a:bodyPr>
            <a:lstStyle/>
            <a:p>
              <a:pPr>
                <a:defRPr/>
              </a:pPr>
              <a:endParaRPr lang="en-GB" dirty="0"/>
            </a:p>
          </p:txBody>
        </p:sp>
      </p:grpSp>
      <p:sp>
        <p:nvSpPr>
          <p:cNvPr id="299" name="Rectangle 298"/>
          <p:cNvSpPr/>
          <p:nvPr/>
        </p:nvSpPr>
        <p:spPr bwMode="auto">
          <a:xfrm>
            <a:off x="3838220" y="5934758"/>
            <a:ext cx="180000" cy="180000"/>
          </a:xfrm>
          <a:prstGeom prst="rect">
            <a:avLst/>
          </a:prstGeom>
          <a:solidFill>
            <a:srgbClr val="FF9966"/>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effectLst/>
              <a:latin typeface="Arial" charset="0"/>
              <a:ea typeface="ＭＳ Ｐゴシック" pitchFamily="-92" charset="-128"/>
            </a:endParaRPr>
          </a:p>
        </p:txBody>
      </p:sp>
      <p:sp>
        <p:nvSpPr>
          <p:cNvPr id="300" name="Rectangle 299"/>
          <p:cNvSpPr/>
          <p:nvPr/>
        </p:nvSpPr>
        <p:spPr bwMode="auto">
          <a:xfrm>
            <a:off x="5710428" y="5934758"/>
            <a:ext cx="180000" cy="180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effectLst/>
              <a:latin typeface="Arial" charset="0"/>
              <a:ea typeface="ＭＳ Ｐゴシック" pitchFamily="-92" charset="-128"/>
            </a:endParaRPr>
          </a:p>
        </p:txBody>
      </p:sp>
      <p:sp>
        <p:nvSpPr>
          <p:cNvPr id="301" name="TextBox 300"/>
          <p:cNvSpPr txBox="1"/>
          <p:nvPr/>
        </p:nvSpPr>
        <p:spPr>
          <a:xfrm>
            <a:off x="4004026" y="5903694"/>
            <a:ext cx="2585857" cy="261610"/>
          </a:xfrm>
          <a:prstGeom prst="rect">
            <a:avLst/>
          </a:prstGeom>
          <a:noFill/>
        </p:spPr>
        <p:txBody>
          <a:bodyPr wrap="square" rtlCol="0">
            <a:spAutoFit/>
          </a:bodyPr>
          <a:lstStyle/>
          <a:p>
            <a:r>
              <a:rPr lang="en-US" sz="1100" dirty="0" smtClean="0"/>
              <a:t>Invited Institutes</a:t>
            </a:r>
            <a:endParaRPr lang="it-IT" sz="1100" dirty="0"/>
          </a:p>
        </p:txBody>
      </p:sp>
      <p:sp>
        <p:nvSpPr>
          <p:cNvPr id="302" name="TextBox 301"/>
          <p:cNvSpPr txBox="1"/>
          <p:nvPr/>
        </p:nvSpPr>
        <p:spPr>
          <a:xfrm>
            <a:off x="5891005" y="5903694"/>
            <a:ext cx="2569427" cy="261610"/>
          </a:xfrm>
          <a:prstGeom prst="rect">
            <a:avLst/>
          </a:prstGeom>
          <a:noFill/>
        </p:spPr>
        <p:txBody>
          <a:bodyPr wrap="square" rtlCol="0">
            <a:spAutoFit/>
          </a:bodyPr>
          <a:lstStyle/>
          <a:p>
            <a:r>
              <a:rPr lang="en-US" sz="1100" dirty="0" smtClean="0"/>
              <a:t>Invited and participants Institutes</a:t>
            </a:r>
            <a:endParaRPr lang="it-IT" sz="1100" dirty="0"/>
          </a:p>
        </p:txBody>
      </p:sp>
      <p:sp>
        <p:nvSpPr>
          <p:cNvPr id="298" name="CasellaDiTesto 4"/>
          <p:cNvSpPr txBox="1">
            <a:spLocks noChangeArrowheads="1"/>
          </p:cNvSpPr>
          <p:nvPr/>
        </p:nvSpPr>
        <p:spPr bwMode="auto">
          <a:xfrm>
            <a:off x="747713" y="474663"/>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lvl="0" fontAlgn="base">
              <a:spcBef>
                <a:spcPct val="0"/>
              </a:spcBef>
              <a:spcAft>
                <a:spcPct val="0"/>
              </a:spcAft>
            </a:pPr>
            <a:r>
              <a:rPr lang="en-US" sz="2400" b="1" dirty="0" smtClean="0"/>
              <a:t>Benchmark Survey - </a:t>
            </a:r>
            <a:r>
              <a:rPr lang="it-IT" sz="2400" b="1" dirty="0" err="1" smtClean="0"/>
              <a:t>Invited</a:t>
            </a:r>
            <a:r>
              <a:rPr lang="it-IT" sz="2400" b="1" dirty="0" smtClean="0"/>
              <a:t> </a:t>
            </a:r>
            <a:r>
              <a:rPr lang="it-IT" sz="2400" b="1" dirty="0" err="1"/>
              <a:t>Institutes</a:t>
            </a:r>
            <a:r>
              <a:rPr lang="it-IT" sz="2400" b="1" dirty="0"/>
              <a:t> </a:t>
            </a:r>
          </a:p>
          <a:p>
            <a:pPr lvl="0" fontAlgn="base">
              <a:spcBef>
                <a:spcPct val="0"/>
              </a:spcBef>
              <a:spcAft>
                <a:spcPct val="0"/>
              </a:spcAft>
            </a:pPr>
            <a:endParaRPr lang="it-IT" sz="2400" b="1" dirty="0"/>
          </a:p>
        </p:txBody>
      </p:sp>
      <p:sp>
        <p:nvSpPr>
          <p:cNvPr id="3" name="Segnaposto piè di pagina 2"/>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85761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it-IT" sz="2400" dirty="0"/>
              <a:t>The general </a:t>
            </a:r>
            <a:r>
              <a:rPr lang="it-IT" sz="2400" dirty="0" err="1"/>
              <a:t>result</a:t>
            </a:r>
            <a:r>
              <a:rPr lang="it-IT" sz="2400" dirty="0"/>
              <a:t> of the ICT benchmark</a:t>
            </a:r>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75965" y="975489"/>
            <a:ext cx="835292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endParaRPr lang="en-US" sz="1600" dirty="0" smtClean="0"/>
          </a:p>
          <a:p>
            <a:pPr marL="0" lvl="1" indent="0"/>
            <a:r>
              <a:rPr lang="en-US" sz="1600" b="1" dirty="0">
                <a:solidFill>
                  <a:srgbClr val="7F142A"/>
                </a:solidFill>
              </a:rPr>
              <a:t>Capability Maturity Model</a:t>
            </a:r>
            <a:endParaRPr lang="it-IT" sz="1600" b="1" dirty="0">
              <a:solidFill>
                <a:srgbClr val="7F142A"/>
              </a:solidFill>
            </a:endParaRPr>
          </a:p>
          <a:p>
            <a:endParaRPr lang="en-US" sz="1600" dirty="0"/>
          </a:p>
          <a:p>
            <a:r>
              <a:rPr lang="en-US" sz="1600" dirty="0"/>
              <a:t>The  Process Maturity Framework (PMF) has been used to analyze the results of ICT Benchmark study conducted across the members of  Statistical Network</a:t>
            </a:r>
            <a:r>
              <a:rPr lang="en-US" sz="1600" dirty="0" smtClean="0"/>
              <a:t>.</a:t>
            </a:r>
          </a:p>
          <a:p>
            <a:endParaRPr lang="en-US" sz="1600" dirty="0"/>
          </a:p>
          <a:p>
            <a:endParaRPr lang="it-IT"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71" y="2348880"/>
            <a:ext cx="4350618" cy="354059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5220072" y="2624713"/>
            <a:ext cx="3707904" cy="3108543"/>
          </a:xfrm>
          <a:prstGeom prst="rect">
            <a:avLst/>
          </a:prstGeom>
        </p:spPr>
        <p:txBody>
          <a:bodyPr wrap="square">
            <a:spAutoFit/>
          </a:bodyPr>
          <a:lstStyle/>
          <a:p>
            <a:r>
              <a:rPr lang="en-US" sz="1600" dirty="0"/>
              <a:t>In particular, the method has been used to “measure” the maturity of Strategy Processes on a scale from 0 to five </a:t>
            </a:r>
            <a:r>
              <a:rPr lang="en-US" sz="1600" dirty="0" smtClean="0"/>
              <a:t>:</a:t>
            </a:r>
          </a:p>
          <a:p>
            <a:endParaRPr lang="en-US" sz="1600" dirty="0" smtClean="0"/>
          </a:p>
          <a:p>
            <a:pPr marL="285750" indent="-285750">
              <a:buFont typeface="Arial" pitchFamily="34" charset="0"/>
              <a:buChar char="•"/>
            </a:pPr>
            <a:r>
              <a:rPr lang="en-US" sz="1600" dirty="0" smtClean="0"/>
              <a:t>zero</a:t>
            </a:r>
            <a:r>
              <a:rPr lang="en-US" sz="1600" dirty="0"/>
              <a:t>= not existent; </a:t>
            </a:r>
            <a:endParaRPr lang="en-US" sz="1600" dirty="0" smtClean="0"/>
          </a:p>
          <a:p>
            <a:pPr marL="285750" indent="-285750">
              <a:buFont typeface="Arial" pitchFamily="34" charset="0"/>
              <a:buChar char="•"/>
            </a:pPr>
            <a:r>
              <a:rPr lang="en-US" sz="1600" dirty="0" smtClean="0"/>
              <a:t>1</a:t>
            </a:r>
            <a:r>
              <a:rPr lang="en-US" sz="1600" dirty="0"/>
              <a:t>= initial; </a:t>
            </a:r>
            <a:endParaRPr lang="en-US" sz="1600" dirty="0" smtClean="0"/>
          </a:p>
          <a:p>
            <a:pPr marL="285750" indent="-285750">
              <a:buFont typeface="Arial" pitchFamily="34" charset="0"/>
              <a:buChar char="•"/>
            </a:pPr>
            <a:r>
              <a:rPr lang="en-US" sz="1600" dirty="0" smtClean="0"/>
              <a:t>2</a:t>
            </a:r>
            <a:r>
              <a:rPr lang="en-US" sz="1600" dirty="0"/>
              <a:t>= repeatable; 3=defined</a:t>
            </a:r>
            <a:r>
              <a:rPr lang="en-US" sz="1600" dirty="0" smtClean="0"/>
              <a:t>;</a:t>
            </a:r>
          </a:p>
          <a:p>
            <a:pPr marL="285750" indent="-285750">
              <a:buFont typeface="Arial" pitchFamily="34" charset="0"/>
              <a:buChar char="•"/>
            </a:pPr>
            <a:r>
              <a:rPr lang="en-US" sz="1600" dirty="0" smtClean="0"/>
              <a:t>4=managed</a:t>
            </a:r>
            <a:r>
              <a:rPr lang="en-US" sz="1600" dirty="0"/>
              <a:t>; </a:t>
            </a:r>
            <a:endParaRPr lang="en-US" sz="1600" dirty="0" smtClean="0"/>
          </a:p>
          <a:p>
            <a:pPr marL="285750" indent="-285750">
              <a:buFont typeface="Arial" pitchFamily="34" charset="0"/>
              <a:buChar char="•"/>
            </a:pPr>
            <a:r>
              <a:rPr lang="en-US" sz="1600" dirty="0" smtClean="0"/>
              <a:t>5=optimized </a:t>
            </a:r>
          </a:p>
          <a:p>
            <a:endParaRPr lang="it-IT" sz="1600" dirty="0"/>
          </a:p>
          <a:p>
            <a:r>
              <a:rPr lang="en-US" sz="1600" dirty="0"/>
              <a:t> </a:t>
            </a:r>
            <a:endParaRPr lang="it-IT" sz="1600" dirty="0"/>
          </a:p>
        </p:txBody>
      </p:sp>
      <p:sp>
        <p:nvSpPr>
          <p:cNvPr id="4" name="Segnaposto piè di pagina 3"/>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975301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461665"/>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r>
              <a:rPr lang="en-US" dirty="0">
                <a:solidFill>
                  <a:schemeClr val="tx1"/>
                </a:solidFill>
              </a:rPr>
              <a:t>ITIL Process Model in Istat</a:t>
            </a:r>
            <a:endParaRPr lang="it-IT" dirty="0">
              <a:solidFill>
                <a:schemeClr val="tx1"/>
              </a:solidFill>
            </a:endParaRPr>
          </a:p>
        </p:txBody>
      </p:sp>
      <p:sp>
        <p:nvSpPr>
          <p:cNvPr id="140" name="Rectangle 3"/>
          <p:cNvSpPr txBox="1">
            <a:spLocks noChangeArrowheads="1"/>
          </p:cNvSpPr>
          <p:nvPr/>
        </p:nvSpPr>
        <p:spPr bwMode="auto">
          <a:xfrm>
            <a:off x="354438" y="1034152"/>
            <a:ext cx="8139229" cy="492443"/>
          </a:xfrm>
          <a:prstGeom prst="rect">
            <a:avLst/>
          </a:prstGeom>
          <a:noFill/>
          <a:ln w="9525">
            <a:noFill/>
            <a:miter lim="800000"/>
            <a:headEnd/>
            <a:tailEnd/>
          </a:ln>
        </p:spPr>
        <p:txBody>
          <a:bodyPr wrap="square" lIns="0" tIns="0" rIns="0" bIns="0">
            <a:spAutoFit/>
          </a:bodyPr>
          <a:lstStyle/>
          <a:p>
            <a:pPr algn="just">
              <a:spcBef>
                <a:spcPct val="20000"/>
              </a:spcBef>
            </a:pPr>
            <a:r>
              <a:rPr lang="en-US" sz="1600" kern="0" dirty="0"/>
              <a:t>Analysis and design </a:t>
            </a:r>
            <a:r>
              <a:rPr lang="en-US" sz="1600" kern="0" dirty="0" smtClean="0"/>
              <a:t>are </a:t>
            </a:r>
            <a:r>
              <a:rPr lang="en-US" sz="1600" kern="0" dirty="0"/>
              <a:t>based on the ITIL framework and </a:t>
            </a:r>
            <a:r>
              <a:rPr lang="en-US" sz="1600" kern="0" dirty="0" smtClean="0"/>
              <a:t>are </a:t>
            </a:r>
            <a:r>
              <a:rPr lang="en-US" sz="1600" kern="0" dirty="0"/>
              <a:t>focused on 10 specific processes, </a:t>
            </a:r>
            <a:r>
              <a:rPr lang="en-US" sz="1600" kern="0" dirty="0" smtClean="0"/>
              <a:t>divided </a:t>
            </a:r>
            <a:r>
              <a:rPr lang="en-US" sz="1600" kern="0" dirty="0"/>
              <a:t>into the 4 </a:t>
            </a:r>
            <a:r>
              <a:rPr lang="en-US" sz="1600" kern="0" dirty="0" smtClean="0"/>
              <a:t>service areas (Strategy</a:t>
            </a:r>
            <a:r>
              <a:rPr lang="en-US" sz="1600" kern="0" dirty="0"/>
              <a:t>, Operation, Transition and Design</a:t>
            </a:r>
            <a:r>
              <a:rPr lang="en-US" sz="1600" kern="0" dirty="0" smtClean="0"/>
              <a:t>)</a:t>
            </a:r>
            <a:endParaRPr lang="en-US" sz="1600" kern="0" dirty="0"/>
          </a:p>
        </p:txBody>
      </p:sp>
      <p:grpSp>
        <p:nvGrpSpPr>
          <p:cNvPr id="2" name="Gruppo 1"/>
          <p:cNvGrpSpPr/>
          <p:nvPr/>
        </p:nvGrpSpPr>
        <p:grpSpPr>
          <a:xfrm>
            <a:off x="2744397" y="1717290"/>
            <a:ext cx="3193736" cy="4702553"/>
            <a:chOff x="449126" y="1979896"/>
            <a:chExt cx="2850897" cy="4507914"/>
          </a:xfrm>
        </p:grpSpPr>
        <p:sp>
          <p:nvSpPr>
            <p:cNvPr id="26" name="Rectangle 8"/>
            <p:cNvSpPr>
              <a:spLocks noChangeArrowheads="1"/>
            </p:cNvSpPr>
            <p:nvPr/>
          </p:nvSpPr>
          <p:spPr bwMode="auto">
            <a:xfrm>
              <a:off x="451630" y="1979896"/>
              <a:ext cx="2848393" cy="324000"/>
            </a:xfrm>
            <a:prstGeom prst="rect">
              <a:avLst/>
            </a:prstGeom>
            <a:solidFill>
              <a:schemeClr val="accent6"/>
            </a:solidFill>
            <a:ln>
              <a:solidFill>
                <a:schemeClr val="accent2"/>
              </a:solidFill>
            </a:ln>
            <a:extLst/>
          </p:spPr>
          <p:txBody>
            <a:bodyPr anchor="ctr" anchorCtr="1"/>
            <a:lstStyle/>
            <a:p>
              <a:pPr algn="ctr" fontAlgn="auto">
                <a:spcBef>
                  <a:spcPts val="0"/>
                </a:spcBef>
                <a:spcAft>
                  <a:spcPts val="0"/>
                </a:spcAft>
                <a:defRPr/>
              </a:pPr>
              <a:r>
                <a:rPr lang="it-IT" sz="1800" dirty="0">
                  <a:solidFill>
                    <a:srgbClr val="FFFFFF"/>
                  </a:solidFill>
                  <a:ea typeface="ＭＳ Ｐゴシック"/>
                  <a:cs typeface="+mn-cs"/>
                </a:rPr>
                <a:t>Service </a:t>
              </a:r>
              <a:r>
                <a:rPr lang="it-IT" sz="1800" dirty="0" err="1">
                  <a:solidFill>
                    <a:srgbClr val="FFFFFF"/>
                  </a:solidFill>
                  <a:ea typeface="ＭＳ Ｐゴシック"/>
                  <a:cs typeface="+mn-cs"/>
                </a:rPr>
                <a:t>Strategy</a:t>
              </a:r>
              <a:endParaRPr lang="it-IT" sz="1800" dirty="0">
                <a:solidFill>
                  <a:srgbClr val="FFFFFF"/>
                </a:solidFill>
                <a:ea typeface="ＭＳ Ｐゴシック"/>
                <a:cs typeface="+mn-cs"/>
              </a:endParaRPr>
            </a:p>
          </p:txBody>
        </p:sp>
        <p:sp>
          <p:nvSpPr>
            <p:cNvPr id="32" name="Rectangle 26"/>
            <p:cNvSpPr>
              <a:spLocks noChangeArrowheads="1"/>
            </p:cNvSpPr>
            <p:nvPr/>
          </p:nvSpPr>
          <p:spPr bwMode="auto">
            <a:xfrm>
              <a:off x="450927" y="2327344"/>
              <a:ext cx="2849095" cy="252000"/>
            </a:xfrm>
            <a:prstGeom prst="rect">
              <a:avLst/>
            </a:prstGeom>
            <a:solidFill>
              <a:srgbClr val="DDDDDD"/>
            </a:solidFill>
            <a:ln w="9525">
              <a:solidFill>
                <a:schemeClr val="accent6"/>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Determination </a:t>
              </a:r>
              <a:r>
                <a:rPr lang="en-US" sz="1100" dirty="0">
                  <a:solidFill>
                    <a:srgbClr val="333399"/>
                  </a:solidFill>
                  <a:ea typeface="ＭＳ Ｐゴシック"/>
                  <a:cs typeface="+mn-cs"/>
                </a:rPr>
                <a:t>Market Space IT policies </a:t>
              </a:r>
              <a:endParaRPr lang="it-IT" sz="1100" dirty="0">
                <a:solidFill>
                  <a:srgbClr val="333399"/>
                </a:solidFill>
                <a:ea typeface="ＭＳ Ｐゴシック"/>
                <a:cs typeface="+mn-cs"/>
              </a:endParaRPr>
            </a:p>
          </p:txBody>
        </p:sp>
        <p:sp>
          <p:nvSpPr>
            <p:cNvPr id="33" name="Rectangle 26"/>
            <p:cNvSpPr>
              <a:spLocks noChangeArrowheads="1"/>
            </p:cNvSpPr>
            <p:nvPr/>
          </p:nvSpPr>
          <p:spPr bwMode="auto">
            <a:xfrm>
              <a:off x="450927" y="2643734"/>
              <a:ext cx="2849095" cy="252000"/>
            </a:xfrm>
            <a:prstGeom prst="rect">
              <a:avLst/>
            </a:prstGeom>
            <a:solidFill>
              <a:srgbClr val="DDDDDD"/>
            </a:solidFill>
            <a:ln w="9525">
              <a:solidFill>
                <a:schemeClr val="accent6"/>
              </a:solidFill>
              <a:miter lim="800000"/>
              <a:headEnd/>
              <a:tailEnd/>
            </a:ln>
          </p:spPr>
          <p:txBody>
            <a:bodyPr anchor="ctr"/>
            <a:lstStyle/>
            <a:p>
              <a:pPr algn="ctr" fontAlgn="auto">
                <a:spcBef>
                  <a:spcPts val="0"/>
                </a:spcBef>
                <a:spcAft>
                  <a:spcPts val="0"/>
                </a:spcAft>
                <a:defRPr/>
              </a:pPr>
              <a:r>
                <a:rPr lang="it-IT" sz="1100" dirty="0" err="1">
                  <a:solidFill>
                    <a:srgbClr val="333399"/>
                  </a:solidFill>
                  <a:ea typeface="ＭＳ Ｐゴシック"/>
                </a:rPr>
                <a:t>Demand</a:t>
              </a:r>
              <a:r>
                <a:rPr lang="it-IT" sz="1100" dirty="0">
                  <a:solidFill>
                    <a:srgbClr val="333399"/>
                  </a:solidFill>
                  <a:ea typeface="ＭＳ Ｐゴシック"/>
                </a:rPr>
                <a:t> Management</a:t>
              </a:r>
              <a:endParaRPr lang="it-IT" sz="1100" dirty="0">
                <a:solidFill>
                  <a:srgbClr val="333399"/>
                </a:solidFill>
                <a:ea typeface="ＭＳ Ｐゴシック"/>
                <a:cs typeface="+mn-cs"/>
              </a:endParaRPr>
            </a:p>
          </p:txBody>
        </p:sp>
        <p:sp>
          <p:nvSpPr>
            <p:cNvPr id="34" name="Rectangle 26"/>
            <p:cNvSpPr>
              <a:spLocks noChangeArrowheads="1"/>
            </p:cNvSpPr>
            <p:nvPr/>
          </p:nvSpPr>
          <p:spPr bwMode="auto">
            <a:xfrm>
              <a:off x="450927" y="2979064"/>
              <a:ext cx="2849095" cy="252000"/>
            </a:xfrm>
            <a:prstGeom prst="rect">
              <a:avLst/>
            </a:prstGeom>
            <a:solidFill>
              <a:srgbClr val="DDDDDD"/>
            </a:solidFill>
            <a:ln w="9525">
              <a:solidFill>
                <a:schemeClr val="accent6"/>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Service Portfolio Management</a:t>
              </a:r>
              <a:endParaRPr lang="it-IT" sz="1100" dirty="0">
                <a:solidFill>
                  <a:srgbClr val="333399"/>
                </a:solidFill>
                <a:ea typeface="ＭＳ Ｐゴシック"/>
                <a:cs typeface="+mn-cs"/>
              </a:endParaRPr>
            </a:p>
          </p:txBody>
        </p:sp>
        <p:sp>
          <p:nvSpPr>
            <p:cNvPr id="35" name="Rectangle 8"/>
            <p:cNvSpPr>
              <a:spLocks noChangeArrowheads="1"/>
            </p:cNvSpPr>
            <p:nvPr/>
          </p:nvSpPr>
          <p:spPr bwMode="auto">
            <a:xfrm>
              <a:off x="449829" y="5274995"/>
              <a:ext cx="2848393" cy="324000"/>
            </a:xfrm>
            <a:prstGeom prst="rect">
              <a:avLst/>
            </a:prstGeom>
            <a:solidFill>
              <a:srgbClr val="92D050"/>
            </a:solidFill>
            <a:ln>
              <a:solidFill>
                <a:srgbClr val="92D050"/>
              </a:solidFill>
            </a:ln>
            <a:extLst/>
          </p:spPr>
          <p:txBody>
            <a:bodyPr anchor="ctr" anchorCtr="1"/>
            <a:lstStyle/>
            <a:p>
              <a:pPr algn="ctr" fontAlgn="auto">
                <a:spcBef>
                  <a:spcPts val="0"/>
                </a:spcBef>
                <a:spcAft>
                  <a:spcPts val="0"/>
                </a:spcAft>
                <a:defRPr/>
              </a:pPr>
              <a:r>
                <a:rPr lang="it-IT" sz="1800" dirty="0">
                  <a:solidFill>
                    <a:srgbClr val="FFFFFF"/>
                  </a:solidFill>
                  <a:ea typeface="ＭＳ Ｐゴシック"/>
                  <a:cs typeface="+mn-cs"/>
                </a:rPr>
                <a:t>Service </a:t>
              </a:r>
              <a:r>
                <a:rPr lang="it-IT" sz="1800" dirty="0" err="1" smtClean="0">
                  <a:solidFill>
                    <a:srgbClr val="FFFFFF"/>
                  </a:solidFill>
                  <a:ea typeface="ＭＳ Ｐゴシック"/>
                  <a:cs typeface="+mn-cs"/>
                </a:rPr>
                <a:t>Operation</a:t>
              </a:r>
              <a:endParaRPr lang="it-IT" sz="1800" dirty="0">
                <a:solidFill>
                  <a:srgbClr val="FFFFFF"/>
                </a:solidFill>
                <a:ea typeface="ＭＳ Ｐゴシック"/>
                <a:cs typeface="+mn-cs"/>
              </a:endParaRPr>
            </a:p>
          </p:txBody>
        </p:sp>
        <p:sp>
          <p:nvSpPr>
            <p:cNvPr id="36" name="Rectangle 26"/>
            <p:cNvSpPr>
              <a:spLocks noChangeArrowheads="1"/>
            </p:cNvSpPr>
            <p:nvPr/>
          </p:nvSpPr>
          <p:spPr bwMode="auto">
            <a:xfrm>
              <a:off x="449126" y="5638210"/>
              <a:ext cx="2849095" cy="252000"/>
            </a:xfrm>
            <a:prstGeom prst="rect">
              <a:avLst/>
            </a:prstGeom>
            <a:solidFill>
              <a:srgbClr val="E1F2CE"/>
            </a:solidFill>
            <a:ln w="9525">
              <a:solidFill>
                <a:srgbClr val="92D050"/>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IT Service Desk</a:t>
              </a:r>
              <a:endParaRPr lang="it-IT" sz="1100" dirty="0">
                <a:solidFill>
                  <a:srgbClr val="333399"/>
                </a:solidFill>
                <a:ea typeface="ＭＳ Ｐゴシック"/>
                <a:cs typeface="+mn-cs"/>
              </a:endParaRPr>
            </a:p>
          </p:txBody>
        </p:sp>
        <p:sp>
          <p:nvSpPr>
            <p:cNvPr id="37" name="Rectangle 26"/>
            <p:cNvSpPr>
              <a:spLocks noChangeArrowheads="1"/>
            </p:cNvSpPr>
            <p:nvPr/>
          </p:nvSpPr>
          <p:spPr bwMode="auto">
            <a:xfrm>
              <a:off x="449126" y="5938833"/>
              <a:ext cx="2849095" cy="252000"/>
            </a:xfrm>
            <a:prstGeom prst="rect">
              <a:avLst/>
            </a:prstGeom>
            <a:solidFill>
              <a:srgbClr val="E1F2CE"/>
            </a:solidFill>
            <a:ln w="9525">
              <a:solidFill>
                <a:srgbClr val="92D050"/>
              </a:solidFill>
              <a:miter lim="800000"/>
              <a:headEnd/>
              <a:tailEnd/>
            </a:ln>
          </p:spPr>
          <p:txBody>
            <a:bodyPr anchor="ctr"/>
            <a:lstStyle/>
            <a:p>
              <a:pPr algn="ctr" fontAlgn="auto">
                <a:spcBef>
                  <a:spcPts val="0"/>
                </a:spcBef>
                <a:spcAft>
                  <a:spcPts val="0"/>
                </a:spcAft>
                <a:defRPr/>
              </a:pPr>
              <a:r>
                <a:rPr lang="it-IT" sz="1100" dirty="0" err="1" smtClean="0">
                  <a:solidFill>
                    <a:srgbClr val="333399"/>
                  </a:solidFill>
                  <a:ea typeface="ＭＳ Ｐゴシック"/>
                </a:rPr>
                <a:t>Incident</a:t>
              </a:r>
              <a:r>
                <a:rPr lang="it-IT" sz="1100" dirty="0" smtClean="0">
                  <a:solidFill>
                    <a:srgbClr val="333399"/>
                  </a:solidFill>
                  <a:ea typeface="ＭＳ Ｐゴシック"/>
                </a:rPr>
                <a:t> </a:t>
              </a:r>
              <a:r>
                <a:rPr lang="it-IT" sz="1100" dirty="0">
                  <a:solidFill>
                    <a:srgbClr val="333399"/>
                  </a:solidFill>
                  <a:ea typeface="ＭＳ Ｐゴシック"/>
                </a:rPr>
                <a:t>Management</a:t>
              </a:r>
              <a:endParaRPr lang="it-IT" sz="1100" dirty="0">
                <a:solidFill>
                  <a:srgbClr val="333399"/>
                </a:solidFill>
                <a:ea typeface="ＭＳ Ｐゴシック"/>
                <a:cs typeface="+mn-cs"/>
              </a:endParaRPr>
            </a:p>
          </p:txBody>
        </p:sp>
        <p:sp>
          <p:nvSpPr>
            <p:cNvPr id="38" name="Rectangle 26"/>
            <p:cNvSpPr>
              <a:spLocks noChangeArrowheads="1"/>
            </p:cNvSpPr>
            <p:nvPr/>
          </p:nvSpPr>
          <p:spPr bwMode="auto">
            <a:xfrm>
              <a:off x="449126" y="6235810"/>
              <a:ext cx="2849095" cy="252000"/>
            </a:xfrm>
            <a:prstGeom prst="rect">
              <a:avLst/>
            </a:prstGeom>
            <a:solidFill>
              <a:srgbClr val="E1F2CE"/>
            </a:solidFill>
            <a:ln w="9525">
              <a:solidFill>
                <a:srgbClr val="92D050"/>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Problem Management</a:t>
              </a:r>
              <a:endParaRPr lang="it-IT" sz="1100" dirty="0">
                <a:solidFill>
                  <a:srgbClr val="333399"/>
                </a:solidFill>
                <a:ea typeface="ＭＳ Ｐゴシック"/>
                <a:cs typeface="+mn-cs"/>
              </a:endParaRPr>
            </a:p>
          </p:txBody>
        </p:sp>
        <p:sp>
          <p:nvSpPr>
            <p:cNvPr id="43" name="Rectangle 8"/>
            <p:cNvSpPr>
              <a:spLocks noChangeArrowheads="1"/>
            </p:cNvSpPr>
            <p:nvPr/>
          </p:nvSpPr>
          <p:spPr bwMode="auto">
            <a:xfrm>
              <a:off x="450534" y="3894933"/>
              <a:ext cx="2848392" cy="602065"/>
            </a:xfrm>
            <a:prstGeom prst="rect">
              <a:avLst/>
            </a:prstGeom>
            <a:solidFill>
              <a:srgbClr val="C00000"/>
            </a:solidFill>
            <a:ln>
              <a:solidFill>
                <a:srgbClr val="C00000"/>
              </a:solidFill>
            </a:ln>
            <a:extLst/>
          </p:spPr>
          <p:txBody>
            <a:bodyPr anchor="ctr" anchorCtr="1"/>
            <a:lstStyle/>
            <a:p>
              <a:pPr algn="ctr" fontAlgn="auto">
                <a:spcBef>
                  <a:spcPts val="0"/>
                </a:spcBef>
                <a:spcAft>
                  <a:spcPts val="0"/>
                </a:spcAft>
                <a:defRPr/>
              </a:pPr>
              <a:r>
                <a:rPr lang="it-IT" dirty="0">
                  <a:solidFill>
                    <a:srgbClr val="FFFFFF"/>
                  </a:solidFill>
                  <a:ea typeface="ＭＳ Ｐゴシック"/>
                </a:rPr>
                <a:t>Service </a:t>
              </a:r>
              <a:r>
                <a:rPr lang="it-IT" dirty="0" smtClean="0">
                  <a:solidFill>
                    <a:srgbClr val="FFFFFF"/>
                  </a:solidFill>
                  <a:ea typeface="ＭＳ Ｐゴシック"/>
                </a:rPr>
                <a:t> </a:t>
              </a:r>
              <a:r>
                <a:rPr lang="it-IT" dirty="0" err="1">
                  <a:solidFill>
                    <a:srgbClr val="FFFFFF"/>
                  </a:solidFill>
                  <a:ea typeface="ＭＳ Ｐゴシック"/>
                </a:rPr>
                <a:t>Transition</a:t>
              </a:r>
              <a:endParaRPr lang="it-IT" dirty="0">
                <a:solidFill>
                  <a:srgbClr val="FFFFFF"/>
                </a:solidFill>
                <a:ea typeface="ＭＳ Ｐゴシック"/>
              </a:endParaRPr>
            </a:p>
          </p:txBody>
        </p:sp>
        <p:sp>
          <p:nvSpPr>
            <p:cNvPr id="44" name="Rectangle 26"/>
            <p:cNvSpPr>
              <a:spLocks noChangeArrowheads="1"/>
            </p:cNvSpPr>
            <p:nvPr/>
          </p:nvSpPr>
          <p:spPr bwMode="auto">
            <a:xfrm>
              <a:off x="449830" y="4370997"/>
              <a:ext cx="2849095" cy="252000"/>
            </a:xfrm>
            <a:prstGeom prst="rect">
              <a:avLst/>
            </a:prstGeom>
            <a:solidFill>
              <a:srgbClr val="FFD9D9"/>
            </a:solidFill>
            <a:ln w="9525">
              <a:solidFill>
                <a:srgbClr val="C00000"/>
              </a:solidFill>
              <a:miter lim="800000"/>
              <a:headEnd/>
              <a:tailEnd/>
            </a:ln>
          </p:spPr>
          <p:txBody>
            <a:bodyPr anchor="ctr"/>
            <a:lstStyle/>
            <a:p>
              <a:pPr algn="ctr" fontAlgn="auto">
                <a:spcBef>
                  <a:spcPts val="0"/>
                </a:spcBef>
                <a:spcAft>
                  <a:spcPts val="0"/>
                </a:spcAft>
                <a:defRPr/>
              </a:pPr>
              <a:r>
                <a:rPr lang="it-IT" sz="1100" dirty="0" err="1">
                  <a:solidFill>
                    <a:srgbClr val="333399"/>
                  </a:solidFill>
                  <a:ea typeface="ＭＳ Ｐゴシック"/>
                  <a:cs typeface="+mn-cs"/>
                </a:rPr>
                <a:t>Change</a:t>
              </a:r>
              <a:r>
                <a:rPr lang="it-IT" sz="1100" dirty="0">
                  <a:solidFill>
                    <a:srgbClr val="333399"/>
                  </a:solidFill>
                  <a:ea typeface="ＭＳ Ｐゴシック"/>
                  <a:cs typeface="+mn-cs"/>
                </a:rPr>
                <a:t> Management</a:t>
              </a:r>
            </a:p>
          </p:txBody>
        </p:sp>
        <p:sp>
          <p:nvSpPr>
            <p:cNvPr id="45" name="Rectangle 26"/>
            <p:cNvSpPr>
              <a:spLocks noChangeArrowheads="1"/>
            </p:cNvSpPr>
            <p:nvPr/>
          </p:nvSpPr>
          <p:spPr bwMode="auto">
            <a:xfrm>
              <a:off x="449829" y="4671621"/>
              <a:ext cx="2849095" cy="252000"/>
            </a:xfrm>
            <a:prstGeom prst="rect">
              <a:avLst/>
            </a:prstGeom>
            <a:solidFill>
              <a:srgbClr val="FFD9D9"/>
            </a:solidFill>
            <a:ln w="9525">
              <a:solidFill>
                <a:srgbClr val="C00000"/>
              </a:solidFill>
              <a:miter lim="800000"/>
              <a:headEnd/>
              <a:tailEnd/>
            </a:ln>
          </p:spPr>
          <p:txBody>
            <a:bodyPr anchor="ctr"/>
            <a:lstStyle/>
            <a:p>
              <a:pPr algn="ctr" fontAlgn="auto">
                <a:spcBef>
                  <a:spcPts val="0"/>
                </a:spcBef>
                <a:spcAft>
                  <a:spcPts val="0"/>
                </a:spcAft>
                <a:defRPr/>
              </a:pPr>
              <a:r>
                <a:rPr lang="it-IT" sz="1100" dirty="0" err="1">
                  <a:solidFill>
                    <a:srgbClr val="333399"/>
                  </a:solidFill>
                  <a:ea typeface="ＭＳ Ｐゴシック"/>
                </a:rPr>
                <a:t>Asset</a:t>
              </a:r>
              <a:r>
                <a:rPr lang="it-IT" sz="1100" dirty="0">
                  <a:solidFill>
                    <a:srgbClr val="333399"/>
                  </a:solidFill>
                  <a:ea typeface="ＭＳ Ｐゴシック"/>
                </a:rPr>
                <a:t> &amp; </a:t>
              </a:r>
              <a:r>
                <a:rPr lang="it-IT" sz="1100" dirty="0" err="1">
                  <a:solidFill>
                    <a:srgbClr val="333399"/>
                  </a:solidFill>
                  <a:ea typeface="ＭＳ Ｐゴシック"/>
                </a:rPr>
                <a:t>Configuration</a:t>
              </a:r>
              <a:r>
                <a:rPr lang="it-IT" sz="1100" dirty="0">
                  <a:solidFill>
                    <a:srgbClr val="333399"/>
                  </a:solidFill>
                  <a:ea typeface="ＭＳ Ｐゴシック"/>
                </a:rPr>
                <a:t> Management</a:t>
              </a:r>
            </a:p>
          </p:txBody>
        </p:sp>
        <p:sp>
          <p:nvSpPr>
            <p:cNvPr id="46" name="Rectangle 26"/>
            <p:cNvSpPr>
              <a:spLocks noChangeArrowheads="1"/>
            </p:cNvSpPr>
            <p:nvPr/>
          </p:nvSpPr>
          <p:spPr bwMode="auto">
            <a:xfrm>
              <a:off x="449829" y="4959653"/>
              <a:ext cx="2849095" cy="252000"/>
            </a:xfrm>
            <a:prstGeom prst="rect">
              <a:avLst/>
            </a:prstGeom>
            <a:solidFill>
              <a:srgbClr val="FFD9D9"/>
            </a:solidFill>
            <a:ln w="9525">
              <a:solidFill>
                <a:srgbClr val="C00000"/>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Release &amp; Deployment</a:t>
              </a:r>
              <a:endParaRPr lang="en-US" sz="1100" dirty="0">
                <a:solidFill>
                  <a:srgbClr val="333399"/>
                </a:solidFill>
                <a:ea typeface="ＭＳ Ｐゴシック"/>
                <a:cs typeface="+mn-cs"/>
              </a:endParaRPr>
            </a:p>
          </p:txBody>
        </p:sp>
        <p:sp>
          <p:nvSpPr>
            <p:cNvPr id="47" name="Rectangle 8"/>
            <p:cNvSpPr>
              <a:spLocks noChangeArrowheads="1"/>
            </p:cNvSpPr>
            <p:nvPr/>
          </p:nvSpPr>
          <p:spPr bwMode="auto">
            <a:xfrm>
              <a:off x="450927" y="3257553"/>
              <a:ext cx="2848394" cy="324000"/>
            </a:xfrm>
            <a:prstGeom prst="rect">
              <a:avLst/>
            </a:prstGeom>
            <a:solidFill>
              <a:srgbClr val="907C66"/>
            </a:solidFill>
            <a:ln>
              <a:solidFill>
                <a:schemeClr val="bg2"/>
              </a:solidFill>
            </a:ln>
            <a:extLst/>
          </p:spPr>
          <p:txBody>
            <a:bodyPr lIns="0" rIns="0" anchor="ctr" anchorCtr="1"/>
            <a:lstStyle/>
            <a:p>
              <a:pPr algn="ctr" fontAlgn="auto">
                <a:spcBef>
                  <a:spcPts val="0"/>
                </a:spcBef>
                <a:spcAft>
                  <a:spcPts val="0"/>
                </a:spcAft>
              </a:pPr>
              <a:r>
                <a:rPr lang="it-IT" sz="1800" dirty="0">
                  <a:solidFill>
                    <a:srgbClr val="FFFFFF"/>
                  </a:solidFill>
                  <a:ea typeface="ＭＳ Ｐゴシック"/>
                  <a:cs typeface="+mn-cs"/>
                </a:rPr>
                <a:t>Service </a:t>
              </a:r>
              <a:r>
                <a:rPr lang="it-IT" sz="1800" dirty="0" smtClean="0">
                  <a:solidFill>
                    <a:srgbClr val="FFFFFF"/>
                  </a:solidFill>
                  <a:ea typeface="ＭＳ Ｐゴシック"/>
                  <a:cs typeface="+mn-cs"/>
                </a:rPr>
                <a:t>Design</a:t>
              </a:r>
              <a:endParaRPr lang="it-IT" sz="1800" dirty="0">
                <a:solidFill>
                  <a:srgbClr val="FFFFFF"/>
                </a:solidFill>
                <a:ea typeface="ＭＳ Ｐゴシック"/>
                <a:cs typeface="+mn-cs"/>
              </a:endParaRPr>
            </a:p>
          </p:txBody>
        </p:sp>
        <p:sp>
          <p:nvSpPr>
            <p:cNvPr id="48" name="Rectangle 26"/>
            <p:cNvSpPr>
              <a:spLocks noChangeArrowheads="1"/>
            </p:cNvSpPr>
            <p:nvPr/>
          </p:nvSpPr>
          <p:spPr bwMode="auto">
            <a:xfrm>
              <a:off x="450927" y="3620767"/>
              <a:ext cx="2849095" cy="252000"/>
            </a:xfrm>
            <a:prstGeom prst="rect">
              <a:avLst/>
            </a:prstGeom>
            <a:solidFill>
              <a:srgbClr val="D6CBC2"/>
            </a:solidFill>
            <a:ln w="9525">
              <a:solidFill>
                <a:schemeClr val="bg2"/>
              </a:solidFill>
              <a:miter lim="800000"/>
              <a:headEnd/>
              <a:tailEnd/>
            </a:ln>
          </p:spPr>
          <p:txBody>
            <a:bodyPr anchor="ctr"/>
            <a:lstStyle/>
            <a:p>
              <a:pPr algn="ctr" fontAlgn="auto">
                <a:spcBef>
                  <a:spcPts val="0"/>
                </a:spcBef>
                <a:spcAft>
                  <a:spcPts val="0"/>
                </a:spcAft>
                <a:defRPr/>
              </a:pPr>
              <a:r>
                <a:rPr lang="it-IT" sz="1100" dirty="0" smtClean="0">
                  <a:ea typeface="ＭＳ Ｐゴシック"/>
                  <a:cs typeface="+mn-cs"/>
                </a:rPr>
                <a:t>SLA Management</a:t>
              </a:r>
              <a:endParaRPr lang="it-IT" sz="1100" dirty="0">
                <a:ea typeface="ＭＳ Ｐゴシック"/>
                <a:cs typeface="+mn-cs"/>
              </a:endParaRPr>
            </a:p>
          </p:txBody>
        </p:sp>
      </p:grpSp>
      <p:sp>
        <p:nvSpPr>
          <p:cNvPr id="3" name="Segnaposto piè di pagina 2"/>
          <p:cNvSpPr>
            <a:spLocks noGrp="1"/>
          </p:cNvSpPr>
          <p:nvPr>
            <p:ph type="ftr" sz="quarter" idx="11"/>
          </p:nvPr>
        </p:nvSpPr>
        <p:spPr>
          <a:xfrm>
            <a:off x="827584" y="6356350"/>
            <a:ext cx="5192216"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900327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461665"/>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r>
              <a:rPr lang="en-US" dirty="0" smtClean="0">
                <a:solidFill>
                  <a:schemeClr val="tx1"/>
                </a:solidFill>
              </a:rPr>
              <a:t>Services Strategy</a:t>
            </a:r>
            <a:endParaRPr lang="en-US" dirty="0">
              <a:solidFill>
                <a:schemeClr val="tx1"/>
              </a:solidFill>
            </a:endParaRPr>
          </a:p>
        </p:txBody>
      </p:sp>
      <p:sp>
        <p:nvSpPr>
          <p:cNvPr id="140" name="Rectangle 3"/>
          <p:cNvSpPr txBox="1">
            <a:spLocks noChangeArrowheads="1"/>
          </p:cNvSpPr>
          <p:nvPr/>
        </p:nvSpPr>
        <p:spPr bwMode="auto">
          <a:xfrm>
            <a:off x="354438" y="1224159"/>
            <a:ext cx="8139229" cy="1526572"/>
          </a:xfrm>
          <a:prstGeom prst="rect">
            <a:avLst/>
          </a:prstGeom>
          <a:noFill/>
          <a:ln w="9525">
            <a:noFill/>
            <a:miter lim="800000"/>
            <a:headEnd/>
            <a:tailEnd/>
          </a:ln>
        </p:spPr>
        <p:txBody>
          <a:bodyPr wrap="square" lIns="0" tIns="0" rIns="0" bIns="0">
            <a:spAutoFit/>
          </a:bodyPr>
          <a:lstStyle/>
          <a:p>
            <a:r>
              <a:rPr lang="en-US" sz="1600" b="1" kern="0" dirty="0" smtClean="0">
                <a:solidFill>
                  <a:srgbClr val="5F5F5F"/>
                </a:solidFill>
                <a:latin typeface="Arial"/>
              </a:rPr>
              <a:t>The</a:t>
            </a:r>
            <a:r>
              <a:rPr lang="en-US" sz="1600" kern="0" dirty="0" smtClean="0">
                <a:solidFill>
                  <a:srgbClr val="5F5F5F"/>
                </a:solidFill>
                <a:latin typeface="Arial"/>
              </a:rPr>
              <a:t> </a:t>
            </a:r>
            <a:r>
              <a:rPr lang="en-US" sz="1600" b="1" dirty="0" smtClean="0">
                <a:solidFill>
                  <a:srgbClr val="993333"/>
                </a:solidFill>
                <a:latin typeface="Arial" pitchFamily="34" charset="0"/>
              </a:rPr>
              <a:t>Service Strategy </a:t>
            </a:r>
            <a:r>
              <a:rPr lang="en-US" sz="1600" kern="0" dirty="0" smtClean="0">
                <a:latin typeface="Arial"/>
              </a:rPr>
              <a:t>process helps </a:t>
            </a:r>
            <a:r>
              <a:rPr lang="en-US" sz="1600" kern="0" dirty="0" err="1" smtClean="0">
                <a:latin typeface="Arial"/>
              </a:rPr>
              <a:t>Istat</a:t>
            </a:r>
            <a:r>
              <a:rPr lang="en-US" sz="1600" kern="0" dirty="0" smtClean="0">
                <a:latin typeface="Arial"/>
              </a:rPr>
              <a:t> to determine the ICT Strategic Plan to figure out ICT guidelines and policies to manage IT systems. The process is aimed at guarantee the </a:t>
            </a:r>
          </a:p>
          <a:p>
            <a:pPr lvl="0"/>
            <a:r>
              <a:rPr lang="en-US" sz="1600" kern="0" dirty="0" smtClean="0">
                <a:latin typeface="Arial"/>
              </a:rPr>
              <a:t>alignment of IT strategies to statistical requirements and Institute’s strategic goals and at</a:t>
            </a:r>
          </a:p>
          <a:p>
            <a:pPr lvl="0"/>
            <a:r>
              <a:rPr lang="en-US" sz="1600" kern="0" dirty="0" smtClean="0">
                <a:latin typeface="Arial"/>
              </a:rPr>
              <a:t>minimize risk related to provide IT services.  </a:t>
            </a:r>
          </a:p>
          <a:p>
            <a:pPr algn="just">
              <a:spcBef>
                <a:spcPct val="20000"/>
              </a:spcBef>
            </a:pPr>
            <a:r>
              <a:rPr lang="en-US" sz="1600" kern="0" dirty="0" smtClean="0">
                <a:latin typeface="Arial"/>
              </a:rPr>
              <a:t>Service Strategy is also aimed at collect and evaluate the overall Institute’s ICT requirements to finalize the ICT Strategic Operation</a:t>
            </a:r>
            <a:endParaRPr lang="en-US" sz="1600" kern="0" dirty="0">
              <a:latin typeface="Arial"/>
            </a:endParaRPr>
          </a:p>
        </p:txBody>
      </p:sp>
      <p:sp>
        <p:nvSpPr>
          <p:cNvPr id="19" name="CasellaDiTesto 18"/>
          <p:cNvSpPr txBox="1"/>
          <p:nvPr/>
        </p:nvSpPr>
        <p:spPr>
          <a:xfrm>
            <a:off x="4139952" y="3429000"/>
            <a:ext cx="4680520" cy="2800767"/>
          </a:xfrm>
          <a:prstGeom prst="rect">
            <a:avLst/>
          </a:prstGeom>
          <a:noFill/>
        </p:spPr>
        <p:txBody>
          <a:bodyPr wrap="square" rtlCol="0">
            <a:spAutoFit/>
          </a:bodyPr>
          <a:lstStyle/>
          <a:p>
            <a:r>
              <a:rPr lang="en-US" sz="1600" b="1" dirty="0" smtClean="0">
                <a:solidFill>
                  <a:srgbClr val="7F142A"/>
                </a:solidFill>
                <a:latin typeface="Arial" pitchFamily="34" charset="0"/>
              </a:rPr>
              <a:t>Issue :</a:t>
            </a:r>
          </a:p>
          <a:p>
            <a:endParaRPr lang="en-US" sz="1600" kern="0" dirty="0" smtClean="0">
              <a:solidFill>
                <a:srgbClr val="5F5F5F"/>
              </a:solidFill>
              <a:latin typeface="Arial"/>
            </a:endParaRPr>
          </a:p>
          <a:p>
            <a:pPr marL="285750" indent="-285750">
              <a:buFont typeface="Wingdings" panose="05000000000000000000" pitchFamily="2" charset="2"/>
              <a:buChar char="§"/>
            </a:pPr>
            <a:r>
              <a:rPr lang="en-US" sz="1600" kern="0" dirty="0"/>
              <a:t>Need to clearly define IT policies and standards for ICT environment (ICT Architecture)</a:t>
            </a:r>
          </a:p>
          <a:p>
            <a:pPr marL="285750" indent="-285750">
              <a:buFont typeface="Wingdings" panose="05000000000000000000" pitchFamily="2" charset="2"/>
              <a:buChar char="§"/>
            </a:pPr>
            <a:r>
              <a:rPr lang="en-US" sz="1600" kern="0" dirty="0" smtClean="0"/>
              <a:t>Need to create a service and portfolio catalogue to support statistical environment.</a:t>
            </a:r>
          </a:p>
          <a:p>
            <a:pPr marL="285750" indent="-285750">
              <a:buFont typeface="Wingdings" panose="05000000000000000000" pitchFamily="2" charset="2"/>
              <a:buChar char="§"/>
            </a:pPr>
            <a:r>
              <a:rPr lang="en-US" sz="1600" kern="0" dirty="0" smtClean="0"/>
              <a:t>Need to consolidate the planning phases </a:t>
            </a:r>
            <a:r>
              <a:rPr lang="en-US" sz="1600" kern="0" dirty="0" smtClean="0">
                <a:latin typeface="Arial"/>
              </a:rPr>
              <a:t>with the </a:t>
            </a:r>
            <a:r>
              <a:rPr lang="en-US" sz="1600" kern="0" dirty="0" smtClean="0"/>
              <a:t>Statistical Department defining priorities, activities, allocation of financial and human resources </a:t>
            </a:r>
            <a:endParaRPr lang="en-US" sz="1600" kern="0" dirty="0"/>
          </a:p>
        </p:txBody>
      </p:sp>
      <p:sp>
        <p:nvSpPr>
          <p:cNvPr id="11" name="Flowchart: Extract 3"/>
          <p:cNvSpPr/>
          <p:nvPr/>
        </p:nvSpPr>
        <p:spPr bwMode="auto">
          <a:xfrm rot="5400000">
            <a:off x="3293686" y="4620471"/>
            <a:ext cx="1132122" cy="159670"/>
          </a:xfrm>
          <a:prstGeom prst="flowChartExtra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2" charset="-128"/>
            </a:endParaRPr>
          </a:p>
        </p:txBody>
      </p:sp>
      <p:sp>
        <p:nvSpPr>
          <p:cNvPr id="12" name="Rectangle 8"/>
          <p:cNvSpPr>
            <a:spLocks noChangeArrowheads="1"/>
          </p:cNvSpPr>
          <p:nvPr/>
        </p:nvSpPr>
        <p:spPr bwMode="auto">
          <a:xfrm>
            <a:off x="354438" y="4067047"/>
            <a:ext cx="3352325" cy="314056"/>
          </a:xfrm>
          <a:prstGeom prst="rect">
            <a:avLst/>
          </a:prstGeom>
          <a:solidFill>
            <a:schemeClr val="accent6"/>
          </a:solidFill>
          <a:ln>
            <a:solidFill>
              <a:schemeClr val="accent2"/>
            </a:solidFill>
          </a:ln>
          <a:extLst/>
        </p:spPr>
        <p:txBody>
          <a:bodyPr anchor="ctr" anchorCtr="1"/>
          <a:lstStyle/>
          <a:p>
            <a:pPr algn="ctr" fontAlgn="auto">
              <a:spcBef>
                <a:spcPts val="0"/>
              </a:spcBef>
              <a:spcAft>
                <a:spcPts val="0"/>
              </a:spcAft>
              <a:defRPr/>
            </a:pPr>
            <a:r>
              <a:rPr lang="en-US" sz="1800" dirty="0" smtClean="0">
                <a:solidFill>
                  <a:srgbClr val="FFFFFF"/>
                </a:solidFill>
                <a:ea typeface="ＭＳ Ｐゴシック"/>
                <a:cs typeface="+mn-cs"/>
              </a:rPr>
              <a:t>Service Strategy</a:t>
            </a:r>
            <a:endParaRPr lang="en-US" sz="1800" dirty="0">
              <a:solidFill>
                <a:srgbClr val="FFFFFF"/>
              </a:solidFill>
              <a:ea typeface="ＭＳ Ｐゴシック"/>
              <a:cs typeface="+mn-cs"/>
            </a:endParaRPr>
          </a:p>
        </p:txBody>
      </p:sp>
      <p:sp>
        <p:nvSpPr>
          <p:cNvPr id="13" name="Rectangle 26"/>
          <p:cNvSpPr>
            <a:spLocks noChangeArrowheads="1"/>
          </p:cNvSpPr>
          <p:nvPr/>
        </p:nvSpPr>
        <p:spPr bwMode="auto">
          <a:xfrm>
            <a:off x="349231" y="4443645"/>
            <a:ext cx="3353151" cy="244266"/>
          </a:xfrm>
          <a:prstGeom prst="rect">
            <a:avLst/>
          </a:prstGeom>
          <a:solidFill>
            <a:srgbClr val="DDDDDD"/>
          </a:solidFill>
          <a:ln w="9525">
            <a:solidFill>
              <a:schemeClr val="accent6"/>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Determination Market Space IT policies </a:t>
            </a:r>
            <a:endParaRPr lang="en-US" sz="1100" dirty="0">
              <a:solidFill>
                <a:srgbClr val="333399"/>
              </a:solidFill>
              <a:ea typeface="ＭＳ Ｐゴシック"/>
              <a:cs typeface="+mn-cs"/>
            </a:endParaRPr>
          </a:p>
        </p:txBody>
      </p:sp>
      <p:sp>
        <p:nvSpPr>
          <p:cNvPr id="14" name="Rectangle 26"/>
          <p:cNvSpPr>
            <a:spLocks noChangeArrowheads="1"/>
          </p:cNvSpPr>
          <p:nvPr/>
        </p:nvSpPr>
        <p:spPr bwMode="auto">
          <a:xfrm>
            <a:off x="349230" y="4737225"/>
            <a:ext cx="3353151" cy="244266"/>
          </a:xfrm>
          <a:prstGeom prst="rect">
            <a:avLst/>
          </a:prstGeom>
          <a:solidFill>
            <a:srgbClr val="DDDDDD"/>
          </a:solidFill>
          <a:ln w="9525">
            <a:solidFill>
              <a:schemeClr val="accent6"/>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rPr>
              <a:t>Demand Management</a:t>
            </a:r>
            <a:endParaRPr lang="en-US" sz="1100" dirty="0">
              <a:solidFill>
                <a:srgbClr val="333399"/>
              </a:solidFill>
              <a:ea typeface="ＭＳ Ｐゴシック"/>
            </a:endParaRPr>
          </a:p>
        </p:txBody>
      </p:sp>
      <p:sp>
        <p:nvSpPr>
          <p:cNvPr id="15" name="Rectangle 26"/>
          <p:cNvSpPr>
            <a:spLocks noChangeArrowheads="1"/>
          </p:cNvSpPr>
          <p:nvPr/>
        </p:nvSpPr>
        <p:spPr bwMode="auto">
          <a:xfrm>
            <a:off x="349229" y="5022101"/>
            <a:ext cx="3353151" cy="244266"/>
          </a:xfrm>
          <a:prstGeom prst="rect">
            <a:avLst/>
          </a:prstGeom>
          <a:solidFill>
            <a:srgbClr val="DDDDDD"/>
          </a:solidFill>
          <a:ln w="9525">
            <a:solidFill>
              <a:schemeClr val="accent6"/>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Service Portfolio Management</a:t>
            </a:r>
            <a:endParaRPr lang="en-US" sz="1100" dirty="0">
              <a:solidFill>
                <a:srgbClr val="333399"/>
              </a:solidFill>
              <a:ea typeface="ＭＳ Ｐゴシック"/>
              <a:cs typeface="+mn-cs"/>
            </a:endParaRPr>
          </a:p>
        </p:txBody>
      </p:sp>
      <p:sp>
        <p:nvSpPr>
          <p:cNvPr id="2" name="Segnaposto piè di pagina 1"/>
          <p:cNvSpPr>
            <a:spLocks noGrp="1"/>
          </p:cNvSpPr>
          <p:nvPr>
            <p:ph type="ftr" sz="quarter" idx="11"/>
          </p:nvPr>
        </p:nvSpPr>
        <p:spPr>
          <a:xfrm>
            <a:off x="769989" y="6356350"/>
            <a:ext cx="5249811"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696188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461665"/>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r>
              <a:rPr lang="it-IT" dirty="0" smtClean="0">
                <a:solidFill>
                  <a:schemeClr val="tx1"/>
                </a:solidFill>
              </a:rPr>
              <a:t>Services </a:t>
            </a:r>
            <a:r>
              <a:rPr lang="it-IT" dirty="0" err="1" smtClean="0">
                <a:solidFill>
                  <a:schemeClr val="tx1"/>
                </a:solidFill>
              </a:rPr>
              <a:t>Operation</a:t>
            </a:r>
            <a:endParaRPr lang="it-IT" dirty="0">
              <a:solidFill>
                <a:schemeClr val="tx1"/>
              </a:solidFill>
            </a:endParaRPr>
          </a:p>
        </p:txBody>
      </p:sp>
      <p:sp>
        <p:nvSpPr>
          <p:cNvPr id="140" name="Rectangle 3"/>
          <p:cNvSpPr txBox="1">
            <a:spLocks noChangeArrowheads="1"/>
          </p:cNvSpPr>
          <p:nvPr/>
        </p:nvSpPr>
        <p:spPr bwMode="auto">
          <a:xfrm>
            <a:off x="354438" y="1042975"/>
            <a:ext cx="8139229" cy="3250121"/>
          </a:xfrm>
          <a:prstGeom prst="rect">
            <a:avLst/>
          </a:prstGeom>
          <a:noFill/>
          <a:ln w="9525">
            <a:noFill/>
            <a:miter lim="800000"/>
            <a:headEnd/>
            <a:tailEnd/>
          </a:ln>
        </p:spPr>
        <p:txBody>
          <a:bodyPr wrap="square" lIns="0" tIns="0" rIns="0" bIns="0">
            <a:spAutoFit/>
          </a:bodyPr>
          <a:lstStyle/>
          <a:p>
            <a:pPr algn="just">
              <a:spcBef>
                <a:spcPct val="20000"/>
              </a:spcBef>
            </a:pPr>
            <a:r>
              <a:rPr lang="en-US" sz="1600" kern="0" dirty="0">
                <a:latin typeface="Arial"/>
              </a:rPr>
              <a:t>The</a:t>
            </a:r>
            <a:r>
              <a:rPr lang="en-US" sz="1600" kern="0" dirty="0">
                <a:solidFill>
                  <a:srgbClr val="5F5F5F"/>
                </a:solidFill>
                <a:latin typeface="Arial"/>
              </a:rPr>
              <a:t> </a:t>
            </a:r>
            <a:r>
              <a:rPr lang="en-US" sz="1600" b="1" dirty="0" smtClean="0">
                <a:solidFill>
                  <a:srgbClr val="993333"/>
                </a:solidFill>
                <a:latin typeface="Arial" pitchFamily="34" charset="0"/>
              </a:rPr>
              <a:t>Service Operation function </a:t>
            </a:r>
            <a:r>
              <a:rPr lang="en-US" sz="1600" kern="0" dirty="0" smtClean="0">
                <a:latin typeface="Arial"/>
              </a:rPr>
              <a:t>helps </a:t>
            </a:r>
            <a:r>
              <a:rPr lang="en-US" sz="1600" kern="0" dirty="0">
                <a:latin typeface="Arial"/>
              </a:rPr>
              <a:t>Istat to </a:t>
            </a:r>
            <a:r>
              <a:rPr lang="en-US" sz="1600" kern="0" dirty="0" smtClean="0">
                <a:latin typeface="Arial"/>
              </a:rPr>
              <a:t>design </a:t>
            </a:r>
            <a:r>
              <a:rPr lang="en-US" sz="1600" kern="0" dirty="0">
                <a:latin typeface="Arial"/>
              </a:rPr>
              <a:t>IT services, along with the </a:t>
            </a:r>
            <a:r>
              <a:rPr lang="en-US" sz="1600" kern="0" dirty="0" smtClean="0">
                <a:latin typeface="Arial"/>
              </a:rPr>
              <a:t>governance of IT </a:t>
            </a:r>
            <a:r>
              <a:rPr lang="en-US" sz="1600" kern="0" dirty="0">
                <a:latin typeface="Arial"/>
              </a:rPr>
              <a:t>practices, processes and policies. It provides the primary window for users to contact the IT Organization to be supported on a day-by-day basis. The Service Desk is responsible for collect and manage trouble tickets and IT standard services (IMAC requests). It is also </a:t>
            </a:r>
            <a:r>
              <a:rPr lang="en-US" sz="1600" kern="0" dirty="0" smtClean="0">
                <a:latin typeface="Arial"/>
              </a:rPr>
              <a:t>responsible </a:t>
            </a:r>
            <a:r>
              <a:rPr lang="en-US" sz="1600" kern="0" dirty="0">
                <a:latin typeface="Arial"/>
              </a:rPr>
              <a:t>of manage any events which is not part of the standard operation of a service which cause an interruption to, or a reduction in, the quality of the services. Its objective is to restore normal operations as quickly as possible with the least possible impact on the business/users. Incident management and control activities include identification, logging, categorization, prioritization, initial diagnosis, escalation, resolution and closure. Problem management is responsible for managing the lifecycle of all </a:t>
            </a:r>
            <a:r>
              <a:rPr lang="en-US" sz="1600" kern="0" dirty="0" smtClean="0">
                <a:latin typeface="Arial"/>
              </a:rPr>
              <a:t>problems. </a:t>
            </a:r>
            <a:r>
              <a:rPr lang="en-US" sz="1600" kern="0" dirty="0">
                <a:latin typeface="Arial"/>
              </a:rPr>
              <a:t>Scope of the process is to identify an issue before it places system performance at risk.</a:t>
            </a:r>
            <a:endParaRPr lang="it-IT" sz="1600" kern="0" dirty="0">
              <a:latin typeface="Arial"/>
            </a:endParaRPr>
          </a:p>
          <a:p>
            <a:pPr algn="just">
              <a:spcBef>
                <a:spcPct val="20000"/>
              </a:spcBef>
            </a:pPr>
            <a:endParaRPr lang="it-IT" sz="1600" dirty="0"/>
          </a:p>
        </p:txBody>
      </p:sp>
      <p:sp>
        <p:nvSpPr>
          <p:cNvPr id="19" name="CasellaDiTesto 18"/>
          <p:cNvSpPr txBox="1"/>
          <p:nvPr/>
        </p:nvSpPr>
        <p:spPr>
          <a:xfrm>
            <a:off x="4139952" y="3717032"/>
            <a:ext cx="4680520" cy="2554545"/>
          </a:xfrm>
          <a:prstGeom prst="rect">
            <a:avLst/>
          </a:prstGeom>
          <a:noFill/>
        </p:spPr>
        <p:txBody>
          <a:bodyPr wrap="square" rtlCol="0">
            <a:spAutoFit/>
          </a:bodyPr>
          <a:lstStyle/>
          <a:p>
            <a:r>
              <a:rPr lang="it-IT" sz="1600" b="1" dirty="0" err="1">
                <a:solidFill>
                  <a:srgbClr val="7F142A"/>
                </a:solidFill>
                <a:latin typeface="Arial" pitchFamily="34" charset="0"/>
              </a:rPr>
              <a:t>Issue</a:t>
            </a:r>
            <a:r>
              <a:rPr lang="it-IT" sz="1600" b="1" dirty="0">
                <a:solidFill>
                  <a:srgbClr val="7F142A"/>
                </a:solidFill>
                <a:latin typeface="Arial" pitchFamily="34" charset="0"/>
              </a:rPr>
              <a:t> :</a:t>
            </a:r>
          </a:p>
          <a:p>
            <a:endParaRPr lang="it-IT" sz="1600" kern="0" dirty="0" smtClean="0">
              <a:solidFill>
                <a:srgbClr val="5F5F5F"/>
              </a:solidFill>
              <a:latin typeface="Arial"/>
            </a:endParaRPr>
          </a:p>
          <a:p>
            <a:pPr marL="285750" indent="-285750">
              <a:buFont typeface="Wingdings" panose="05000000000000000000" pitchFamily="2" charset="2"/>
              <a:buChar char="§"/>
            </a:pPr>
            <a:r>
              <a:rPr lang="en-US" sz="1600" kern="0" dirty="0"/>
              <a:t>Need to introduce a trouble ticketing systems</a:t>
            </a:r>
          </a:p>
          <a:p>
            <a:pPr marL="273050"/>
            <a:r>
              <a:rPr lang="en-US" sz="1600" kern="0" dirty="0"/>
              <a:t>and  standardize the supporting operation of  statistical </a:t>
            </a:r>
            <a:r>
              <a:rPr lang="en-US" sz="1600" kern="0" dirty="0" smtClean="0"/>
              <a:t>processing;</a:t>
            </a:r>
            <a:endParaRPr lang="en-US" sz="1600" kern="0" dirty="0"/>
          </a:p>
          <a:p>
            <a:pPr marL="285750" indent="-285750">
              <a:buFont typeface="Wingdings" panose="05000000000000000000" pitchFamily="2" charset="2"/>
              <a:buChar char="§"/>
            </a:pPr>
            <a:r>
              <a:rPr lang="en-US" sz="1600" kern="0" dirty="0" smtClean="0"/>
              <a:t>Ensure the continuity of business operation throughout ICT monitored infrastructure (fast incident detection/resolution);</a:t>
            </a:r>
          </a:p>
          <a:p>
            <a:pPr marL="285750" indent="-285750">
              <a:buFont typeface="Wingdings" panose="05000000000000000000" pitchFamily="2" charset="2"/>
              <a:buChar char="§"/>
            </a:pPr>
            <a:r>
              <a:rPr lang="en-US" sz="1600" kern="0" dirty="0" smtClean="0"/>
              <a:t>Need </a:t>
            </a:r>
            <a:r>
              <a:rPr lang="en-US" sz="1600" kern="0" dirty="0"/>
              <a:t>to consolidate development platforms and statistical </a:t>
            </a:r>
            <a:r>
              <a:rPr lang="en-US" sz="1600" kern="0" dirty="0" smtClean="0"/>
              <a:t>analysis.</a:t>
            </a:r>
            <a:endParaRPr lang="it-IT" sz="1600" kern="0" dirty="0"/>
          </a:p>
        </p:txBody>
      </p:sp>
      <p:sp>
        <p:nvSpPr>
          <p:cNvPr id="11" name="Flowchart: Extract 3"/>
          <p:cNvSpPr/>
          <p:nvPr/>
        </p:nvSpPr>
        <p:spPr bwMode="auto">
          <a:xfrm rot="5400000">
            <a:off x="3293686" y="5180853"/>
            <a:ext cx="1132122" cy="159670"/>
          </a:xfrm>
          <a:prstGeom prst="flowChartExtra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2" charset="-128"/>
            </a:endParaRPr>
          </a:p>
        </p:txBody>
      </p:sp>
      <p:sp>
        <p:nvSpPr>
          <p:cNvPr id="12" name="Rectangle 8"/>
          <p:cNvSpPr>
            <a:spLocks noChangeArrowheads="1"/>
          </p:cNvSpPr>
          <p:nvPr/>
        </p:nvSpPr>
        <p:spPr bwMode="auto">
          <a:xfrm>
            <a:off x="212995" y="4537599"/>
            <a:ext cx="3352325" cy="314056"/>
          </a:xfrm>
          <a:prstGeom prst="rect">
            <a:avLst/>
          </a:prstGeom>
          <a:solidFill>
            <a:srgbClr val="92D050"/>
          </a:solidFill>
          <a:ln>
            <a:solidFill>
              <a:srgbClr val="92D050"/>
            </a:solidFill>
          </a:ln>
          <a:extLst/>
        </p:spPr>
        <p:txBody>
          <a:bodyPr anchor="ctr" anchorCtr="1"/>
          <a:lstStyle/>
          <a:p>
            <a:pPr algn="ctr" fontAlgn="auto">
              <a:spcBef>
                <a:spcPts val="0"/>
              </a:spcBef>
              <a:spcAft>
                <a:spcPts val="0"/>
              </a:spcAft>
              <a:defRPr/>
            </a:pPr>
            <a:r>
              <a:rPr lang="it-IT" sz="1800" dirty="0">
                <a:solidFill>
                  <a:srgbClr val="FFFFFF"/>
                </a:solidFill>
                <a:ea typeface="ＭＳ Ｐゴシック"/>
                <a:cs typeface="+mn-cs"/>
              </a:rPr>
              <a:t>Service </a:t>
            </a:r>
            <a:r>
              <a:rPr lang="it-IT" sz="1800" dirty="0" err="1" smtClean="0">
                <a:solidFill>
                  <a:srgbClr val="FFFFFF"/>
                </a:solidFill>
                <a:ea typeface="ＭＳ Ｐゴシック"/>
                <a:cs typeface="+mn-cs"/>
              </a:rPr>
              <a:t>Operation</a:t>
            </a:r>
            <a:endParaRPr lang="it-IT" sz="1800" dirty="0">
              <a:solidFill>
                <a:srgbClr val="FFFFFF"/>
              </a:solidFill>
              <a:ea typeface="ＭＳ Ｐゴシック"/>
              <a:cs typeface="+mn-cs"/>
            </a:endParaRPr>
          </a:p>
        </p:txBody>
      </p:sp>
      <p:sp>
        <p:nvSpPr>
          <p:cNvPr id="13" name="Rectangle 26"/>
          <p:cNvSpPr>
            <a:spLocks noChangeArrowheads="1"/>
          </p:cNvSpPr>
          <p:nvPr/>
        </p:nvSpPr>
        <p:spPr bwMode="auto">
          <a:xfrm>
            <a:off x="202557" y="5011141"/>
            <a:ext cx="3353151" cy="244266"/>
          </a:xfrm>
          <a:prstGeom prst="rect">
            <a:avLst/>
          </a:prstGeom>
          <a:solidFill>
            <a:srgbClr val="E1F2CE"/>
          </a:solidFill>
          <a:ln w="9525">
            <a:solidFill>
              <a:srgbClr val="92D050"/>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IT Service Desk</a:t>
            </a:r>
            <a:endParaRPr lang="it-IT" sz="1100" dirty="0">
              <a:solidFill>
                <a:srgbClr val="333399"/>
              </a:solidFill>
              <a:ea typeface="ＭＳ Ｐゴシック"/>
              <a:cs typeface="+mn-cs"/>
            </a:endParaRPr>
          </a:p>
        </p:txBody>
      </p:sp>
      <p:sp>
        <p:nvSpPr>
          <p:cNvPr id="14" name="Rectangle 26"/>
          <p:cNvSpPr>
            <a:spLocks noChangeArrowheads="1"/>
          </p:cNvSpPr>
          <p:nvPr/>
        </p:nvSpPr>
        <p:spPr bwMode="auto">
          <a:xfrm>
            <a:off x="202556" y="5428595"/>
            <a:ext cx="3353151" cy="244266"/>
          </a:xfrm>
          <a:prstGeom prst="rect">
            <a:avLst/>
          </a:prstGeom>
          <a:solidFill>
            <a:srgbClr val="E1F2CE"/>
          </a:solidFill>
          <a:ln w="9525">
            <a:solidFill>
              <a:srgbClr val="92D050"/>
            </a:solidFill>
            <a:miter lim="800000"/>
            <a:headEnd/>
            <a:tailEnd/>
          </a:ln>
        </p:spPr>
        <p:txBody>
          <a:bodyPr anchor="ctr"/>
          <a:lstStyle/>
          <a:p>
            <a:pPr algn="ctr" fontAlgn="auto">
              <a:spcBef>
                <a:spcPts val="0"/>
              </a:spcBef>
              <a:spcAft>
                <a:spcPts val="0"/>
              </a:spcAft>
              <a:defRPr/>
            </a:pPr>
            <a:r>
              <a:rPr lang="it-IT" sz="1100" dirty="0" err="1" smtClean="0">
                <a:solidFill>
                  <a:srgbClr val="333399"/>
                </a:solidFill>
                <a:ea typeface="ＭＳ Ｐゴシック"/>
              </a:rPr>
              <a:t>Incident</a:t>
            </a:r>
            <a:r>
              <a:rPr lang="it-IT" sz="1100" dirty="0" smtClean="0">
                <a:solidFill>
                  <a:srgbClr val="333399"/>
                </a:solidFill>
                <a:ea typeface="ＭＳ Ｐゴシック"/>
              </a:rPr>
              <a:t> </a:t>
            </a:r>
            <a:r>
              <a:rPr lang="it-IT" sz="1100" dirty="0">
                <a:solidFill>
                  <a:srgbClr val="333399"/>
                </a:solidFill>
                <a:ea typeface="ＭＳ Ｐゴシック"/>
              </a:rPr>
              <a:t>Management</a:t>
            </a:r>
            <a:endParaRPr lang="it-IT" sz="1100" dirty="0">
              <a:solidFill>
                <a:srgbClr val="333399"/>
              </a:solidFill>
              <a:ea typeface="ＭＳ Ｐゴシック"/>
              <a:cs typeface="+mn-cs"/>
            </a:endParaRPr>
          </a:p>
        </p:txBody>
      </p:sp>
      <p:sp>
        <p:nvSpPr>
          <p:cNvPr id="15" name="Rectangle 26"/>
          <p:cNvSpPr>
            <a:spLocks noChangeArrowheads="1"/>
          </p:cNvSpPr>
          <p:nvPr/>
        </p:nvSpPr>
        <p:spPr bwMode="auto">
          <a:xfrm>
            <a:off x="202557" y="5826749"/>
            <a:ext cx="3353151" cy="244266"/>
          </a:xfrm>
          <a:prstGeom prst="rect">
            <a:avLst/>
          </a:prstGeom>
          <a:solidFill>
            <a:srgbClr val="E1F2CE"/>
          </a:solidFill>
          <a:ln w="9525">
            <a:solidFill>
              <a:srgbClr val="92D050"/>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Problem Management</a:t>
            </a:r>
            <a:endParaRPr lang="it-IT" sz="1100" dirty="0">
              <a:solidFill>
                <a:srgbClr val="333399"/>
              </a:solidFill>
              <a:ea typeface="ＭＳ Ｐゴシック"/>
              <a:cs typeface="+mn-cs"/>
            </a:endParaRPr>
          </a:p>
        </p:txBody>
      </p:sp>
      <p:sp>
        <p:nvSpPr>
          <p:cNvPr id="2" name="Segnaposto piè di pagina 1"/>
          <p:cNvSpPr>
            <a:spLocks noGrp="1"/>
          </p:cNvSpPr>
          <p:nvPr>
            <p:ph type="ftr" sz="quarter" idx="11"/>
          </p:nvPr>
        </p:nvSpPr>
        <p:spPr>
          <a:xfrm>
            <a:off x="611560" y="6356350"/>
            <a:ext cx="5408240"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178575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461665"/>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r>
              <a:rPr lang="it-IT" dirty="0" smtClean="0">
                <a:solidFill>
                  <a:schemeClr val="tx1"/>
                </a:solidFill>
              </a:rPr>
              <a:t>Services </a:t>
            </a:r>
            <a:r>
              <a:rPr lang="it-IT" dirty="0" err="1" smtClean="0">
                <a:solidFill>
                  <a:schemeClr val="tx1"/>
                </a:solidFill>
              </a:rPr>
              <a:t>Transition</a:t>
            </a:r>
            <a:endParaRPr lang="it-IT" dirty="0">
              <a:solidFill>
                <a:schemeClr val="tx1"/>
              </a:solidFill>
            </a:endParaRPr>
          </a:p>
        </p:txBody>
      </p:sp>
      <p:sp>
        <p:nvSpPr>
          <p:cNvPr id="140" name="Rectangle 3"/>
          <p:cNvSpPr txBox="1">
            <a:spLocks noChangeArrowheads="1"/>
          </p:cNvSpPr>
          <p:nvPr/>
        </p:nvSpPr>
        <p:spPr bwMode="auto">
          <a:xfrm>
            <a:off x="354438" y="1224159"/>
            <a:ext cx="8139229" cy="2068259"/>
          </a:xfrm>
          <a:prstGeom prst="rect">
            <a:avLst/>
          </a:prstGeom>
          <a:noFill/>
          <a:ln w="9525">
            <a:noFill/>
            <a:miter lim="800000"/>
            <a:headEnd/>
            <a:tailEnd/>
          </a:ln>
        </p:spPr>
        <p:txBody>
          <a:bodyPr wrap="square" lIns="0" tIns="0" rIns="0" bIns="0">
            <a:spAutoFit/>
          </a:bodyPr>
          <a:lstStyle/>
          <a:p>
            <a:pPr algn="just">
              <a:spcBef>
                <a:spcPct val="20000"/>
              </a:spcBef>
            </a:pPr>
            <a:r>
              <a:rPr lang="en-US" sz="1600" kern="0" dirty="0">
                <a:latin typeface="Arial"/>
              </a:rPr>
              <a:t>The</a:t>
            </a:r>
            <a:r>
              <a:rPr lang="en-US" sz="1600" kern="0" dirty="0">
                <a:solidFill>
                  <a:srgbClr val="5F5F5F"/>
                </a:solidFill>
                <a:latin typeface="Arial"/>
              </a:rPr>
              <a:t> </a:t>
            </a:r>
            <a:r>
              <a:rPr lang="en-US" sz="1600" b="1" dirty="0" smtClean="0">
                <a:solidFill>
                  <a:srgbClr val="993333"/>
                </a:solidFill>
                <a:latin typeface="Arial" pitchFamily="34" charset="0"/>
              </a:rPr>
              <a:t>Service Transition </a:t>
            </a:r>
            <a:r>
              <a:rPr lang="en-US" sz="1600" kern="0" dirty="0" smtClean="0">
                <a:latin typeface="Arial"/>
              </a:rPr>
              <a:t>process </a:t>
            </a:r>
            <a:r>
              <a:rPr lang="en-US" sz="1600" kern="0" dirty="0">
                <a:latin typeface="Arial"/>
              </a:rPr>
              <a:t>helps </a:t>
            </a:r>
            <a:r>
              <a:rPr lang="en-US" sz="1600" kern="0" dirty="0" smtClean="0">
                <a:latin typeface="Arial"/>
              </a:rPr>
              <a:t>Istat to design </a:t>
            </a:r>
            <a:r>
              <a:rPr lang="en-US" sz="1600" kern="0" dirty="0">
                <a:latin typeface="Arial"/>
              </a:rPr>
              <a:t>IT services, statistical processes, and other aspects of the service management effort</a:t>
            </a:r>
            <a:r>
              <a:rPr lang="en-US" sz="1600" kern="0" dirty="0" smtClean="0">
                <a:latin typeface="Arial"/>
              </a:rPr>
              <a:t>.</a:t>
            </a:r>
          </a:p>
          <a:p>
            <a:pPr algn="just">
              <a:spcBef>
                <a:spcPct val="20000"/>
              </a:spcBef>
            </a:pPr>
            <a:endParaRPr lang="en-US" sz="1600" kern="0" dirty="0">
              <a:latin typeface="Arial"/>
            </a:endParaRPr>
          </a:p>
          <a:p>
            <a:pPr algn="just">
              <a:spcBef>
                <a:spcPct val="20000"/>
              </a:spcBef>
            </a:pPr>
            <a:r>
              <a:rPr lang="en-US" sz="1600" kern="0" dirty="0">
                <a:latin typeface="Arial"/>
              </a:rPr>
              <a:t>Service </a:t>
            </a:r>
            <a:r>
              <a:rPr lang="en-US" sz="1600" kern="0" dirty="0" smtClean="0">
                <a:latin typeface="Arial"/>
              </a:rPr>
              <a:t>Transition addresses </a:t>
            </a:r>
            <a:r>
              <a:rPr lang="en-US" sz="1600" kern="0" dirty="0">
                <a:latin typeface="Arial"/>
              </a:rPr>
              <a:t>how a planned service solution interacts with the larger statistical business and technical environments, service management systems required to support the service, processes which interact with the service, technology, and architecture required to support the service, and the supply chain required to support the planned service. </a:t>
            </a:r>
          </a:p>
        </p:txBody>
      </p:sp>
      <p:sp>
        <p:nvSpPr>
          <p:cNvPr id="19" name="CasellaDiTesto 18"/>
          <p:cNvSpPr txBox="1"/>
          <p:nvPr/>
        </p:nvSpPr>
        <p:spPr>
          <a:xfrm>
            <a:off x="4139952" y="3394735"/>
            <a:ext cx="4680520" cy="2554545"/>
          </a:xfrm>
          <a:prstGeom prst="rect">
            <a:avLst/>
          </a:prstGeom>
          <a:noFill/>
        </p:spPr>
        <p:txBody>
          <a:bodyPr wrap="square" rtlCol="0">
            <a:spAutoFit/>
          </a:bodyPr>
          <a:lstStyle/>
          <a:p>
            <a:r>
              <a:rPr lang="it-IT" sz="1600" b="1" dirty="0" err="1">
                <a:solidFill>
                  <a:srgbClr val="7F142A"/>
                </a:solidFill>
                <a:latin typeface="Arial" pitchFamily="34" charset="0"/>
              </a:rPr>
              <a:t>Issue</a:t>
            </a:r>
            <a:r>
              <a:rPr lang="it-IT" sz="1600" b="1" dirty="0">
                <a:solidFill>
                  <a:srgbClr val="7F142A"/>
                </a:solidFill>
                <a:latin typeface="Arial" pitchFamily="34" charset="0"/>
              </a:rPr>
              <a:t> :</a:t>
            </a:r>
          </a:p>
          <a:p>
            <a:endParaRPr lang="it-IT" sz="1600" kern="0" dirty="0" smtClean="0">
              <a:solidFill>
                <a:srgbClr val="5F5F5F"/>
              </a:solidFill>
              <a:latin typeface="Arial"/>
            </a:endParaRPr>
          </a:p>
          <a:p>
            <a:pPr marL="285750" indent="-285750">
              <a:buFont typeface="Wingdings" panose="05000000000000000000" pitchFamily="2" charset="2"/>
              <a:buChar char="§"/>
            </a:pPr>
            <a:r>
              <a:rPr lang="en-US" sz="1600" kern="0" dirty="0" smtClean="0"/>
              <a:t>Need of  managing Request for Change in ICT  Infrastructure/application centrally </a:t>
            </a:r>
          </a:p>
          <a:p>
            <a:pPr marL="285750" indent="-285750">
              <a:buFont typeface="Wingdings" panose="05000000000000000000" pitchFamily="2" charset="2"/>
              <a:buChar char="§"/>
            </a:pPr>
            <a:r>
              <a:rPr lang="en-US" sz="1600" kern="0" dirty="0" smtClean="0"/>
              <a:t>Assure the governance of ICT configuration items throughout a Configuration Management Data Base (CMDB)</a:t>
            </a:r>
          </a:p>
          <a:p>
            <a:pPr marL="285750" indent="-285750">
              <a:buFont typeface="Wingdings" panose="05000000000000000000" pitchFamily="2" charset="2"/>
              <a:buChar char="§"/>
            </a:pPr>
            <a:r>
              <a:rPr lang="en-US" sz="1600" kern="0" dirty="0" smtClean="0">
                <a:latin typeface="Arial"/>
              </a:rPr>
              <a:t>Standardize the release of ICT Application and ensure the performance of testing &amp; quality control procedures</a:t>
            </a:r>
            <a:endParaRPr lang="it-IT" sz="1600" kern="0" dirty="0">
              <a:latin typeface="Arial"/>
            </a:endParaRPr>
          </a:p>
        </p:txBody>
      </p:sp>
      <p:grpSp>
        <p:nvGrpSpPr>
          <p:cNvPr id="4" name="Gruppo 3"/>
          <p:cNvGrpSpPr/>
          <p:nvPr/>
        </p:nvGrpSpPr>
        <p:grpSpPr>
          <a:xfrm>
            <a:off x="539552" y="3861048"/>
            <a:ext cx="3400030" cy="1549336"/>
            <a:chOff x="539552" y="3861048"/>
            <a:chExt cx="3400030" cy="1549336"/>
          </a:xfrm>
        </p:grpSpPr>
        <p:grpSp>
          <p:nvGrpSpPr>
            <p:cNvPr id="2" name="Gruppo 1"/>
            <p:cNvGrpSpPr/>
            <p:nvPr/>
          </p:nvGrpSpPr>
          <p:grpSpPr>
            <a:xfrm>
              <a:off x="539552" y="3861048"/>
              <a:ext cx="3024336" cy="1549336"/>
              <a:chOff x="450927" y="4571757"/>
              <a:chExt cx="2849096" cy="1381967"/>
            </a:xfrm>
          </p:grpSpPr>
          <p:sp>
            <p:nvSpPr>
              <p:cNvPr id="43" name="Rectangle 8"/>
              <p:cNvSpPr>
                <a:spLocks noChangeArrowheads="1"/>
              </p:cNvSpPr>
              <p:nvPr/>
            </p:nvSpPr>
            <p:spPr bwMode="auto">
              <a:xfrm>
                <a:off x="451630" y="4571757"/>
                <a:ext cx="2848393" cy="487370"/>
              </a:xfrm>
              <a:prstGeom prst="rect">
                <a:avLst/>
              </a:prstGeom>
              <a:solidFill>
                <a:srgbClr val="C00000"/>
              </a:solidFill>
              <a:ln>
                <a:solidFill>
                  <a:srgbClr val="C00000"/>
                </a:solidFill>
              </a:ln>
              <a:extLst/>
            </p:spPr>
            <p:txBody>
              <a:bodyPr anchor="ctr" anchorCtr="1"/>
              <a:lstStyle/>
              <a:p>
                <a:pPr algn="ctr" fontAlgn="auto">
                  <a:spcBef>
                    <a:spcPts val="0"/>
                  </a:spcBef>
                  <a:spcAft>
                    <a:spcPts val="0"/>
                  </a:spcAft>
                  <a:defRPr/>
                </a:pPr>
                <a:r>
                  <a:rPr lang="it-IT" sz="1800" dirty="0">
                    <a:solidFill>
                      <a:srgbClr val="FFFFFF"/>
                    </a:solidFill>
                    <a:ea typeface="ＭＳ Ｐゴシック"/>
                    <a:cs typeface="+mn-cs"/>
                  </a:rPr>
                  <a:t>Service </a:t>
                </a:r>
                <a:r>
                  <a:rPr lang="it-IT" sz="1800" dirty="0" smtClean="0">
                    <a:solidFill>
                      <a:srgbClr val="FFFFFF"/>
                    </a:solidFill>
                    <a:ea typeface="ＭＳ Ｐゴシック"/>
                    <a:cs typeface="+mn-cs"/>
                  </a:rPr>
                  <a:t> </a:t>
                </a:r>
                <a:r>
                  <a:rPr lang="it-IT" sz="1800" dirty="0" err="1" smtClean="0">
                    <a:solidFill>
                      <a:srgbClr val="FFFFFF"/>
                    </a:solidFill>
                    <a:ea typeface="ＭＳ Ｐゴシック"/>
                  </a:rPr>
                  <a:t>Transition</a:t>
                </a:r>
                <a:endParaRPr lang="it-IT" sz="1800" dirty="0">
                  <a:solidFill>
                    <a:srgbClr val="FFFFFF"/>
                  </a:solidFill>
                  <a:ea typeface="ＭＳ Ｐゴシック"/>
                </a:endParaRPr>
              </a:p>
            </p:txBody>
          </p:sp>
          <p:sp>
            <p:nvSpPr>
              <p:cNvPr id="44" name="Rectangle 26"/>
              <p:cNvSpPr>
                <a:spLocks noChangeArrowheads="1"/>
              </p:cNvSpPr>
              <p:nvPr/>
            </p:nvSpPr>
            <p:spPr bwMode="auto">
              <a:xfrm>
                <a:off x="450927" y="5113068"/>
                <a:ext cx="2849095" cy="252000"/>
              </a:xfrm>
              <a:prstGeom prst="rect">
                <a:avLst/>
              </a:prstGeom>
              <a:solidFill>
                <a:srgbClr val="FFD9D9"/>
              </a:solidFill>
              <a:ln w="9525">
                <a:solidFill>
                  <a:srgbClr val="C00000"/>
                </a:solidFill>
                <a:miter lim="800000"/>
                <a:headEnd/>
                <a:tailEnd/>
              </a:ln>
            </p:spPr>
            <p:txBody>
              <a:bodyPr anchor="ctr"/>
              <a:lstStyle/>
              <a:p>
                <a:pPr algn="ctr" fontAlgn="auto">
                  <a:spcBef>
                    <a:spcPts val="0"/>
                  </a:spcBef>
                  <a:spcAft>
                    <a:spcPts val="0"/>
                  </a:spcAft>
                  <a:defRPr/>
                </a:pPr>
                <a:r>
                  <a:rPr lang="it-IT" sz="1100" dirty="0" err="1">
                    <a:solidFill>
                      <a:srgbClr val="333399"/>
                    </a:solidFill>
                    <a:ea typeface="ＭＳ Ｐゴシック"/>
                    <a:cs typeface="+mn-cs"/>
                  </a:rPr>
                  <a:t>Change</a:t>
                </a:r>
                <a:r>
                  <a:rPr lang="it-IT" sz="1100" dirty="0">
                    <a:solidFill>
                      <a:srgbClr val="333399"/>
                    </a:solidFill>
                    <a:ea typeface="ＭＳ Ｐゴシック"/>
                    <a:cs typeface="+mn-cs"/>
                  </a:rPr>
                  <a:t> Management</a:t>
                </a:r>
              </a:p>
            </p:txBody>
          </p:sp>
          <p:sp>
            <p:nvSpPr>
              <p:cNvPr id="45" name="Rectangle 26"/>
              <p:cNvSpPr>
                <a:spLocks noChangeArrowheads="1"/>
              </p:cNvSpPr>
              <p:nvPr/>
            </p:nvSpPr>
            <p:spPr bwMode="auto">
              <a:xfrm>
                <a:off x="450927" y="5413692"/>
                <a:ext cx="2849095" cy="252000"/>
              </a:xfrm>
              <a:prstGeom prst="rect">
                <a:avLst/>
              </a:prstGeom>
              <a:solidFill>
                <a:srgbClr val="FFD9D9"/>
              </a:solidFill>
              <a:ln w="9525">
                <a:solidFill>
                  <a:srgbClr val="C00000"/>
                </a:solidFill>
                <a:miter lim="800000"/>
                <a:headEnd/>
                <a:tailEnd/>
              </a:ln>
            </p:spPr>
            <p:txBody>
              <a:bodyPr anchor="ctr"/>
              <a:lstStyle/>
              <a:p>
                <a:pPr algn="ctr" fontAlgn="auto">
                  <a:spcBef>
                    <a:spcPts val="0"/>
                  </a:spcBef>
                  <a:spcAft>
                    <a:spcPts val="0"/>
                  </a:spcAft>
                  <a:defRPr/>
                </a:pPr>
                <a:r>
                  <a:rPr lang="it-IT" sz="1100" dirty="0" err="1">
                    <a:solidFill>
                      <a:srgbClr val="333399"/>
                    </a:solidFill>
                    <a:ea typeface="ＭＳ Ｐゴシック"/>
                  </a:rPr>
                  <a:t>Asset</a:t>
                </a:r>
                <a:r>
                  <a:rPr lang="it-IT" sz="1100" dirty="0">
                    <a:solidFill>
                      <a:srgbClr val="333399"/>
                    </a:solidFill>
                    <a:ea typeface="ＭＳ Ｐゴシック"/>
                  </a:rPr>
                  <a:t> &amp; </a:t>
                </a:r>
                <a:r>
                  <a:rPr lang="it-IT" sz="1100" dirty="0" err="1">
                    <a:solidFill>
                      <a:srgbClr val="333399"/>
                    </a:solidFill>
                    <a:ea typeface="ＭＳ Ｐゴシック"/>
                  </a:rPr>
                  <a:t>Configuration</a:t>
                </a:r>
                <a:r>
                  <a:rPr lang="it-IT" sz="1100" dirty="0">
                    <a:solidFill>
                      <a:srgbClr val="333399"/>
                    </a:solidFill>
                    <a:ea typeface="ＭＳ Ｐゴシック"/>
                  </a:rPr>
                  <a:t> Management</a:t>
                </a:r>
              </a:p>
            </p:txBody>
          </p:sp>
          <p:sp>
            <p:nvSpPr>
              <p:cNvPr id="46" name="Rectangle 26"/>
              <p:cNvSpPr>
                <a:spLocks noChangeArrowheads="1"/>
              </p:cNvSpPr>
              <p:nvPr/>
            </p:nvSpPr>
            <p:spPr bwMode="auto">
              <a:xfrm>
                <a:off x="450927" y="5701724"/>
                <a:ext cx="2849095" cy="252000"/>
              </a:xfrm>
              <a:prstGeom prst="rect">
                <a:avLst/>
              </a:prstGeom>
              <a:solidFill>
                <a:srgbClr val="FFD9D9"/>
              </a:solidFill>
              <a:ln w="9525">
                <a:solidFill>
                  <a:srgbClr val="C00000"/>
                </a:solidFill>
                <a:miter lim="800000"/>
                <a:headEnd/>
                <a:tailEnd/>
              </a:ln>
            </p:spPr>
            <p:txBody>
              <a:bodyPr anchor="ctr"/>
              <a:lstStyle/>
              <a:p>
                <a:pPr algn="ctr" fontAlgn="auto">
                  <a:spcBef>
                    <a:spcPts val="0"/>
                  </a:spcBef>
                  <a:spcAft>
                    <a:spcPts val="0"/>
                  </a:spcAft>
                  <a:defRPr/>
                </a:pPr>
                <a:r>
                  <a:rPr lang="en-US" sz="1100" dirty="0" smtClean="0">
                    <a:solidFill>
                      <a:srgbClr val="333399"/>
                    </a:solidFill>
                    <a:ea typeface="ＭＳ Ｐゴシック"/>
                    <a:cs typeface="+mn-cs"/>
                  </a:rPr>
                  <a:t>Release &amp; Deployment</a:t>
                </a:r>
                <a:endParaRPr lang="en-US" sz="1100" dirty="0">
                  <a:solidFill>
                    <a:srgbClr val="333399"/>
                  </a:solidFill>
                  <a:ea typeface="ＭＳ Ｐゴシック"/>
                  <a:cs typeface="+mn-cs"/>
                </a:endParaRPr>
              </a:p>
            </p:txBody>
          </p:sp>
        </p:grpSp>
        <p:sp>
          <p:nvSpPr>
            <p:cNvPr id="11" name="Flowchart: Extract 3"/>
            <p:cNvSpPr/>
            <p:nvPr/>
          </p:nvSpPr>
          <p:spPr bwMode="auto">
            <a:xfrm rot="5400000">
              <a:off x="3293686" y="4620471"/>
              <a:ext cx="1132122" cy="159670"/>
            </a:xfrm>
            <a:prstGeom prst="flowChartExtra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2" charset="-128"/>
              </a:endParaRPr>
            </a:p>
          </p:txBody>
        </p:sp>
      </p:grpSp>
      <p:sp>
        <p:nvSpPr>
          <p:cNvPr id="3" name="Segnaposto piè di pagina 2"/>
          <p:cNvSpPr>
            <a:spLocks noGrp="1"/>
          </p:cNvSpPr>
          <p:nvPr>
            <p:ph type="ftr" sz="quarter" idx="11"/>
          </p:nvPr>
        </p:nvSpPr>
        <p:spPr>
          <a:xfrm>
            <a:off x="769989" y="6356350"/>
            <a:ext cx="5249811"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178575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err="1" smtClean="0"/>
              <a:t>Istat</a:t>
            </a:r>
            <a:r>
              <a:rPr lang="en-US" sz="2400" b="1" dirty="0" smtClean="0"/>
              <a:t> ICT organization</a:t>
            </a:r>
            <a:endParaRPr lang="en-US" sz="2400" b="1" dirty="0"/>
          </a:p>
        </p:txBody>
      </p:sp>
      <p:sp>
        <p:nvSpPr>
          <p:cNvPr id="18435" name="CasellaDiTesto 5"/>
          <p:cNvSpPr txBox="1">
            <a:spLocks noChangeArrowheads="1"/>
          </p:cNvSpPr>
          <p:nvPr/>
        </p:nvSpPr>
        <p:spPr bwMode="auto">
          <a:xfrm>
            <a:off x="524213" y="1268760"/>
            <a:ext cx="8152243"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r>
              <a:rPr lang="en-US" kern="0" dirty="0" err="1" smtClean="0">
                <a:latin typeface="Arial"/>
              </a:rPr>
              <a:t>Istat’s</a:t>
            </a:r>
            <a:r>
              <a:rPr lang="en-US" kern="0" dirty="0" smtClean="0">
                <a:latin typeface="Arial"/>
              </a:rPr>
              <a:t> IT structure has undergone a </a:t>
            </a:r>
            <a:r>
              <a:rPr lang="en-US" kern="0" dirty="0" err="1" smtClean="0">
                <a:latin typeface="Arial"/>
              </a:rPr>
              <a:t>profund</a:t>
            </a:r>
            <a:r>
              <a:rPr lang="en-US" kern="0" dirty="0" smtClean="0">
                <a:latin typeface="Arial"/>
              </a:rPr>
              <a:t> change in the last ten year.</a:t>
            </a:r>
          </a:p>
          <a:p>
            <a:pPr algn="just"/>
            <a:endParaRPr lang="en-US" kern="0" dirty="0">
              <a:latin typeface="Arial"/>
            </a:endParaRPr>
          </a:p>
          <a:p>
            <a:pPr algn="just"/>
            <a:r>
              <a:rPr lang="en-US" kern="0" dirty="0" smtClean="0">
                <a:latin typeface="Arial"/>
              </a:rPr>
              <a:t>A gradual transition from a highly centralized structure to a distributed organization has started.</a:t>
            </a:r>
          </a:p>
          <a:p>
            <a:pPr algn="just"/>
            <a:endParaRPr lang="en-US" sz="1600" kern="0" dirty="0" smtClean="0">
              <a:latin typeface="Arial"/>
            </a:endParaRPr>
          </a:p>
          <a:p>
            <a:pPr algn="just"/>
            <a:endParaRPr lang="en-US" sz="1500" i="1" kern="0" dirty="0">
              <a:solidFill>
                <a:srgbClr val="5F5F5F"/>
              </a:solidFill>
              <a:latin typeface="Arial"/>
            </a:endParaRPr>
          </a:p>
        </p:txBody>
      </p:sp>
      <p:sp>
        <p:nvSpPr>
          <p:cNvPr id="2" name="Segnaposto piè di pagina 1"/>
          <p:cNvSpPr>
            <a:spLocks noGrp="1"/>
          </p:cNvSpPr>
          <p:nvPr>
            <p:ph type="ftr" sz="quarter" idx="11"/>
          </p:nvPr>
        </p:nvSpPr>
        <p:spPr>
          <a:xfrm>
            <a:off x="827584" y="6381328"/>
            <a:ext cx="5192216" cy="340147"/>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
        <p:nvSpPr>
          <p:cNvPr id="3" name="Rettangolo 2"/>
          <p:cNvSpPr/>
          <p:nvPr/>
        </p:nvSpPr>
        <p:spPr>
          <a:xfrm>
            <a:off x="611560" y="2996952"/>
            <a:ext cx="4392488" cy="923330"/>
          </a:xfrm>
          <a:prstGeom prst="rect">
            <a:avLst/>
          </a:prstGeom>
        </p:spPr>
        <p:txBody>
          <a:bodyPr wrap="square">
            <a:spAutoFit/>
          </a:bodyPr>
          <a:lstStyle/>
          <a:p>
            <a:pPr algn="just"/>
            <a:r>
              <a:rPr lang="en-US" i="1" kern="0" dirty="0" err="1"/>
              <a:t>Istat</a:t>
            </a:r>
            <a:r>
              <a:rPr lang="en-US" i="1" kern="0" dirty="0"/>
              <a:t> currently has a complex Information System both in terms of technology and organization</a:t>
            </a:r>
            <a:r>
              <a:rPr lang="en-US" kern="0" dirty="0"/>
              <a:t>. </a:t>
            </a:r>
          </a:p>
        </p:txBody>
      </p:sp>
      <p:pic>
        <p:nvPicPr>
          <p:cNvPr id="6" name="Picture 4" descr="C:\Users\Carmen\Desktop\Allestimenti 2013\Istat 2013\Presentazione_Silvia\immagini\e-learning-f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164" y="2708920"/>
            <a:ext cx="3445843"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240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461665"/>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r>
              <a:rPr lang="it-IT" dirty="0" smtClean="0">
                <a:solidFill>
                  <a:schemeClr val="tx1"/>
                </a:solidFill>
              </a:rPr>
              <a:t>Services Design </a:t>
            </a:r>
            <a:endParaRPr lang="it-IT" dirty="0">
              <a:solidFill>
                <a:schemeClr val="tx1"/>
              </a:solidFill>
            </a:endParaRPr>
          </a:p>
        </p:txBody>
      </p:sp>
      <p:sp>
        <p:nvSpPr>
          <p:cNvPr id="140" name="Rectangle 3"/>
          <p:cNvSpPr txBox="1">
            <a:spLocks noChangeArrowheads="1"/>
          </p:cNvSpPr>
          <p:nvPr/>
        </p:nvSpPr>
        <p:spPr bwMode="auto">
          <a:xfrm>
            <a:off x="354438" y="1224159"/>
            <a:ext cx="8139229" cy="2117503"/>
          </a:xfrm>
          <a:prstGeom prst="rect">
            <a:avLst/>
          </a:prstGeom>
          <a:noFill/>
          <a:ln w="9525">
            <a:noFill/>
            <a:miter lim="800000"/>
            <a:headEnd/>
            <a:tailEnd/>
          </a:ln>
        </p:spPr>
        <p:txBody>
          <a:bodyPr wrap="square" lIns="0" tIns="0" rIns="0" bIns="0">
            <a:spAutoFit/>
          </a:bodyPr>
          <a:lstStyle/>
          <a:p>
            <a:pPr algn="just">
              <a:spcBef>
                <a:spcPct val="20000"/>
              </a:spcBef>
            </a:pPr>
            <a:r>
              <a:rPr lang="en-US" sz="1600" kern="0" dirty="0">
                <a:latin typeface="Arial"/>
              </a:rPr>
              <a:t>The</a:t>
            </a:r>
            <a:r>
              <a:rPr lang="en-US" sz="1600" kern="0" dirty="0">
                <a:solidFill>
                  <a:srgbClr val="5F5F5F"/>
                </a:solidFill>
                <a:latin typeface="Arial"/>
              </a:rPr>
              <a:t> </a:t>
            </a:r>
            <a:r>
              <a:rPr lang="en-US" sz="1600" b="1" dirty="0" smtClean="0">
                <a:solidFill>
                  <a:srgbClr val="993333"/>
                </a:solidFill>
                <a:latin typeface="Arial" pitchFamily="34" charset="0"/>
              </a:rPr>
              <a:t>Service Design </a:t>
            </a:r>
            <a:r>
              <a:rPr lang="en-US" sz="1600" kern="0" dirty="0" smtClean="0">
                <a:latin typeface="Arial"/>
              </a:rPr>
              <a:t>process </a:t>
            </a:r>
            <a:r>
              <a:rPr lang="en-US" sz="1600" kern="0" dirty="0">
                <a:latin typeface="Arial"/>
              </a:rPr>
              <a:t>helps </a:t>
            </a:r>
            <a:r>
              <a:rPr lang="en-US" sz="1600" kern="0" dirty="0" err="1">
                <a:latin typeface="Arial"/>
              </a:rPr>
              <a:t>Istat</a:t>
            </a:r>
            <a:r>
              <a:rPr lang="en-US" sz="1600" kern="0" dirty="0">
                <a:latin typeface="Arial"/>
              </a:rPr>
              <a:t> </a:t>
            </a:r>
            <a:r>
              <a:rPr lang="en-US" sz="1600" kern="0" dirty="0" smtClean="0">
                <a:latin typeface="Arial"/>
              </a:rPr>
              <a:t>in designing IT </a:t>
            </a:r>
            <a:r>
              <a:rPr lang="en-US" sz="1600" kern="0" dirty="0">
                <a:latin typeface="Arial"/>
              </a:rPr>
              <a:t>services, statistical processes</a:t>
            </a:r>
            <a:r>
              <a:rPr lang="en-US" sz="1600" kern="0" dirty="0">
                <a:solidFill>
                  <a:srgbClr val="5F5F5F"/>
                </a:solidFill>
                <a:latin typeface="Arial"/>
              </a:rPr>
              <a:t>, </a:t>
            </a:r>
            <a:r>
              <a:rPr lang="en-US" sz="1600" kern="0" dirty="0">
                <a:latin typeface="Arial"/>
              </a:rPr>
              <a:t>and other aspects of the service management effort</a:t>
            </a:r>
            <a:r>
              <a:rPr lang="en-US" sz="1600" kern="0" dirty="0" smtClean="0">
                <a:latin typeface="Arial"/>
              </a:rPr>
              <a:t>.</a:t>
            </a:r>
          </a:p>
          <a:p>
            <a:pPr algn="just">
              <a:spcBef>
                <a:spcPct val="20000"/>
              </a:spcBef>
            </a:pPr>
            <a:endParaRPr lang="en-US" sz="1600" kern="0" dirty="0">
              <a:latin typeface="Arial"/>
            </a:endParaRPr>
          </a:p>
          <a:p>
            <a:pPr algn="just">
              <a:spcBef>
                <a:spcPct val="20000"/>
              </a:spcBef>
            </a:pPr>
            <a:r>
              <a:rPr lang="en-US" sz="1600" kern="0" dirty="0" smtClean="0">
                <a:latin typeface="Arial"/>
              </a:rPr>
              <a:t>Therefore the </a:t>
            </a:r>
            <a:r>
              <a:rPr lang="en-US" sz="1600" kern="0" dirty="0">
                <a:latin typeface="Arial"/>
              </a:rPr>
              <a:t>SLA management  is responsible of defining, negotiate and monitoring the level of services between IT Organization and its stakeholders. It assure that all operational level agreement (OLA) and outsourcing contracts of IT Services are suitable to guarantee the agreed level of services.</a:t>
            </a:r>
            <a:endParaRPr lang="it-IT" sz="1600" kern="0" dirty="0">
              <a:latin typeface="Arial"/>
            </a:endParaRPr>
          </a:p>
          <a:p>
            <a:pPr algn="just">
              <a:spcBef>
                <a:spcPct val="20000"/>
              </a:spcBef>
            </a:pPr>
            <a:endParaRPr lang="en-US" sz="1600" kern="0" dirty="0">
              <a:solidFill>
                <a:srgbClr val="5F5F5F"/>
              </a:solidFill>
              <a:latin typeface="Arial"/>
            </a:endParaRPr>
          </a:p>
        </p:txBody>
      </p:sp>
      <p:sp>
        <p:nvSpPr>
          <p:cNvPr id="19" name="CasellaDiTesto 18"/>
          <p:cNvSpPr txBox="1"/>
          <p:nvPr/>
        </p:nvSpPr>
        <p:spPr>
          <a:xfrm>
            <a:off x="4139952" y="3789040"/>
            <a:ext cx="4680520" cy="1569660"/>
          </a:xfrm>
          <a:prstGeom prst="rect">
            <a:avLst/>
          </a:prstGeom>
          <a:noFill/>
        </p:spPr>
        <p:txBody>
          <a:bodyPr wrap="square" rtlCol="0">
            <a:spAutoFit/>
          </a:bodyPr>
          <a:lstStyle/>
          <a:p>
            <a:r>
              <a:rPr lang="it-IT" sz="1600" b="1" dirty="0" err="1">
                <a:solidFill>
                  <a:srgbClr val="7F142A"/>
                </a:solidFill>
                <a:latin typeface="Arial" pitchFamily="34" charset="0"/>
              </a:rPr>
              <a:t>Issue</a:t>
            </a:r>
            <a:r>
              <a:rPr lang="it-IT" sz="1600" b="1" dirty="0">
                <a:solidFill>
                  <a:srgbClr val="7F142A"/>
                </a:solidFill>
                <a:latin typeface="Arial" pitchFamily="34" charset="0"/>
              </a:rPr>
              <a:t> :</a:t>
            </a:r>
          </a:p>
          <a:p>
            <a:endParaRPr lang="it-IT" sz="1600" kern="0" dirty="0" smtClean="0">
              <a:solidFill>
                <a:srgbClr val="5F5F5F"/>
              </a:solidFill>
              <a:latin typeface="Arial"/>
            </a:endParaRPr>
          </a:p>
          <a:p>
            <a:pPr marL="285750" indent="-285750">
              <a:buFont typeface="Wingdings" panose="05000000000000000000" pitchFamily="2" charset="2"/>
              <a:buChar char="§"/>
            </a:pPr>
            <a:r>
              <a:rPr lang="en-US" sz="1600" kern="0" dirty="0" smtClean="0"/>
              <a:t>Monitoring the level of service performance of ICT suppliers</a:t>
            </a:r>
          </a:p>
          <a:p>
            <a:pPr marL="285750" indent="-285750">
              <a:buFont typeface="Wingdings" panose="05000000000000000000" pitchFamily="2" charset="2"/>
              <a:buChar char="§"/>
            </a:pPr>
            <a:r>
              <a:rPr lang="en-US" sz="1600" kern="0" dirty="0" smtClean="0"/>
              <a:t>Set Key Performance Indicators (KPI’s) and metrics to measure the ICT Services </a:t>
            </a:r>
            <a:endParaRPr lang="it-IT" sz="1600" kern="0" dirty="0">
              <a:latin typeface="Arial"/>
            </a:endParaRPr>
          </a:p>
        </p:txBody>
      </p:sp>
      <p:sp>
        <p:nvSpPr>
          <p:cNvPr id="11" name="Flowchart: Extract 3"/>
          <p:cNvSpPr/>
          <p:nvPr/>
        </p:nvSpPr>
        <p:spPr bwMode="auto">
          <a:xfrm rot="5400000">
            <a:off x="3293686" y="4620471"/>
            <a:ext cx="1132122" cy="159670"/>
          </a:xfrm>
          <a:prstGeom prst="flowChartExtra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2" charset="-128"/>
            </a:endParaRPr>
          </a:p>
        </p:txBody>
      </p:sp>
      <p:sp>
        <p:nvSpPr>
          <p:cNvPr id="12" name="Rectangle 8"/>
          <p:cNvSpPr>
            <a:spLocks noChangeArrowheads="1"/>
          </p:cNvSpPr>
          <p:nvPr/>
        </p:nvSpPr>
        <p:spPr bwMode="auto">
          <a:xfrm>
            <a:off x="295299" y="4293731"/>
            <a:ext cx="3352325" cy="314056"/>
          </a:xfrm>
          <a:prstGeom prst="rect">
            <a:avLst/>
          </a:prstGeom>
          <a:solidFill>
            <a:srgbClr val="907C66"/>
          </a:solidFill>
          <a:ln>
            <a:solidFill>
              <a:schemeClr val="bg2"/>
            </a:solidFill>
          </a:ln>
          <a:extLst/>
        </p:spPr>
        <p:txBody>
          <a:bodyPr lIns="0" rIns="0" anchor="ctr" anchorCtr="1"/>
          <a:lstStyle/>
          <a:p>
            <a:pPr algn="ctr" fontAlgn="auto">
              <a:spcBef>
                <a:spcPts val="0"/>
              </a:spcBef>
              <a:spcAft>
                <a:spcPts val="0"/>
              </a:spcAft>
            </a:pPr>
            <a:r>
              <a:rPr lang="it-IT" sz="1800" dirty="0">
                <a:solidFill>
                  <a:srgbClr val="FFFFFF"/>
                </a:solidFill>
                <a:ea typeface="ＭＳ Ｐゴシック"/>
                <a:cs typeface="+mn-cs"/>
              </a:rPr>
              <a:t>Service </a:t>
            </a:r>
            <a:r>
              <a:rPr lang="it-IT" sz="1800" dirty="0" smtClean="0">
                <a:solidFill>
                  <a:srgbClr val="FFFFFF"/>
                </a:solidFill>
                <a:ea typeface="ＭＳ Ｐゴシック"/>
                <a:cs typeface="+mn-cs"/>
              </a:rPr>
              <a:t>Design</a:t>
            </a:r>
            <a:endParaRPr lang="it-IT" sz="1800" dirty="0">
              <a:solidFill>
                <a:srgbClr val="FFFFFF"/>
              </a:solidFill>
              <a:ea typeface="ＭＳ Ｐゴシック"/>
              <a:cs typeface="+mn-cs"/>
            </a:endParaRPr>
          </a:p>
        </p:txBody>
      </p:sp>
      <p:sp>
        <p:nvSpPr>
          <p:cNvPr id="13" name="Rectangle 26"/>
          <p:cNvSpPr>
            <a:spLocks noChangeArrowheads="1"/>
          </p:cNvSpPr>
          <p:nvPr/>
        </p:nvSpPr>
        <p:spPr bwMode="auto">
          <a:xfrm>
            <a:off x="295299" y="4700306"/>
            <a:ext cx="3353151" cy="244266"/>
          </a:xfrm>
          <a:prstGeom prst="rect">
            <a:avLst/>
          </a:prstGeom>
          <a:solidFill>
            <a:srgbClr val="D6CBC2"/>
          </a:solidFill>
          <a:ln w="9525">
            <a:solidFill>
              <a:schemeClr val="bg2"/>
            </a:solidFill>
            <a:miter lim="800000"/>
            <a:headEnd/>
            <a:tailEnd/>
          </a:ln>
        </p:spPr>
        <p:txBody>
          <a:bodyPr anchor="ctr"/>
          <a:lstStyle/>
          <a:p>
            <a:pPr algn="ctr" fontAlgn="auto">
              <a:spcBef>
                <a:spcPts val="0"/>
              </a:spcBef>
              <a:spcAft>
                <a:spcPts val="0"/>
              </a:spcAft>
              <a:defRPr/>
            </a:pPr>
            <a:r>
              <a:rPr lang="it-IT" sz="1100" dirty="0" smtClean="0">
                <a:ea typeface="ＭＳ Ｐゴシック"/>
                <a:cs typeface="+mn-cs"/>
              </a:rPr>
              <a:t>SLA Management</a:t>
            </a:r>
            <a:endParaRPr lang="it-IT" sz="1100" dirty="0">
              <a:ea typeface="ＭＳ Ｐゴシック"/>
              <a:cs typeface="+mn-cs"/>
            </a:endParaRPr>
          </a:p>
        </p:txBody>
      </p:sp>
      <p:sp>
        <p:nvSpPr>
          <p:cNvPr id="2" name="Segnaposto piè di pagina 1"/>
          <p:cNvSpPr>
            <a:spLocks noGrp="1"/>
          </p:cNvSpPr>
          <p:nvPr>
            <p:ph type="ftr" sz="quarter" idx="11"/>
          </p:nvPr>
        </p:nvSpPr>
        <p:spPr>
          <a:xfrm>
            <a:off x="769989" y="6356350"/>
            <a:ext cx="5249811"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178575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p:cNvSpPr txBox="1">
            <a:spLocks noChangeArrowheads="1"/>
          </p:cNvSpPr>
          <p:nvPr/>
        </p:nvSpPr>
        <p:spPr bwMode="auto">
          <a:xfrm>
            <a:off x="769989" y="476672"/>
            <a:ext cx="4919297" cy="461665"/>
          </a:xfrm>
          <a:prstGeom prst="rect">
            <a:avLst/>
          </a:prstGeom>
          <a:noFill/>
          <a:ln>
            <a:noFill/>
          </a:ln>
        </p:spPr>
        <p:txBody>
          <a:bodyPr>
            <a:spAutoFit/>
          </a:bodyPr>
          <a:lstStyle>
            <a:defPPr>
              <a:defRPr lang="en-US"/>
            </a:defPPr>
            <a:lvl1pPr fontAlgn="base">
              <a:spcBef>
                <a:spcPct val="0"/>
              </a:spcBef>
              <a:spcAft>
                <a:spcPct val="0"/>
              </a:spcAft>
              <a:defRPr sz="2400" b="1">
                <a:solidFill>
                  <a:srgbClr val="80808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defTabSz="457200" fontAlgn="base">
              <a:spcBef>
                <a:spcPct val="0"/>
              </a:spcBef>
              <a:spcAft>
                <a:spcPct val="0"/>
              </a:spcAft>
              <a:defRPr>
                <a:latin typeface="Arial" pitchFamily="34" charset="0"/>
              </a:defRPr>
            </a:lvl6pPr>
            <a:lvl7pPr marL="2971800" indent="-228600" defTabSz="457200" fontAlgn="base">
              <a:spcBef>
                <a:spcPct val="0"/>
              </a:spcBef>
              <a:spcAft>
                <a:spcPct val="0"/>
              </a:spcAft>
              <a:defRPr>
                <a:latin typeface="Arial" pitchFamily="34" charset="0"/>
              </a:defRPr>
            </a:lvl7pPr>
            <a:lvl8pPr marL="3429000" indent="-228600" defTabSz="457200" fontAlgn="base">
              <a:spcBef>
                <a:spcPct val="0"/>
              </a:spcBef>
              <a:spcAft>
                <a:spcPct val="0"/>
              </a:spcAft>
              <a:defRPr>
                <a:latin typeface="Arial" pitchFamily="34" charset="0"/>
              </a:defRPr>
            </a:lvl8pPr>
            <a:lvl9pPr marL="3886200" indent="-228600" defTabSz="457200" fontAlgn="base">
              <a:spcBef>
                <a:spcPct val="0"/>
              </a:spcBef>
              <a:spcAft>
                <a:spcPct val="0"/>
              </a:spcAft>
              <a:defRPr>
                <a:latin typeface="Arial" pitchFamily="34" charset="0"/>
              </a:defRPr>
            </a:lvl9pPr>
          </a:lstStyle>
          <a:p>
            <a:r>
              <a:rPr lang="en-US" dirty="0">
                <a:solidFill>
                  <a:schemeClr val="tx1"/>
                </a:solidFill>
              </a:rPr>
              <a:t>ITIL Process Model in Istat</a:t>
            </a:r>
            <a:endParaRPr lang="it-IT" dirty="0">
              <a:solidFill>
                <a:schemeClr val="tx1"/>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40993"/>
            <a:ext cx="810038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a:xfrm>
            <a:off x="769989" y="6356350"/>
            <a:ext cx="5249811"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2382886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2400" b="1" dirty="0"/>
              <a:t>Responsibility Assignment</a:t>
            </a:r>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75965" y="975489"/>
            <a:ext cx="835292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endParaRPr lang="en-US" sz="1600" dirty="0" smtClean="0"/>
          </a:p>
          <a:p>
            <a:endParaRPr lang="en-US" sz="1600" dirty="0" smtClean="0"/>
          </a:p>
          <a:p>
            <a:r>
              <a:rPr lang="en-US" sz="1600" dirty="0"/>
              <a:t>Istat adopted a </a:t>
            </a:r>
            <a:r>
              <a:rPr lang="en-US" sz="1600" b="1" dirty="0"/>
              <a:t>responsibility assignment matrix, </a:t>
            </a:r>
            <a:r>
              <a:rPr lang="en-US" sz="1600" dirty="0"/>
              <a:t>known as</a:t>
            </a:r>
            <a:r>
              <a:rPr lang="en-US" sz="1600" b="1" dirty="0"/>
              <a:t> RACI Matrix</a:t>
            </a:r>
            <a:r>
              <a:rPr lang="en-US" sz="1600" dirty="0"/>
              <a:t>  to </a:t>
            </a:r>
            <a:r>
              <a:rPr lang="en-US" sz="1600" b="1" dirty="0">
                <a:solidFill>
                  <a:srgbClr val="FF0000"/>
                </a:solidFill>
              </a:rPr>
              <a:t>clearly define roles and responsibilities </a:t>
            </a:r>
            <a:r>
              <a:rPr lang="en-US" sz="1600" dirty="0"/>
              <a:t>within the  IT Organization</a:t>
            </a:r>
            <a:r>
              <a:rPr lang="en-US" sz="1600" dirty="0" smtClean="0"/>
              <a:t>.</a:t>
            </a:r>
          </a:p>
          <a:p>
            <a:endParaRPr lang="en-US" sz="1600" dirty="0"/>
          </a:p>
          <a:p>
            <a:r>
              <a:rPr lang="en-US" sz="1600" dirty="0"/>
              <a:t>The key responsibilities role are defined as </a:t>
            </a:r>
            <a:r>
              <a:rPr lang="en-US" sz="1600" dirty="0" smtClean="0"/>
              <a:t>follow:</a:t>
            </a:r>
          </a:p>
          <a:p>
            <a:endParaRPr lang="it-IT" sz="1600" dirty="0"/>
          </a:p>
          <a:p>
            <a:pPr marL="285750" indent="-285750">
              <a:buFont typeface="Arial" pitchFamily="34" charset="0"/>
              <a:buChar char="•"/>
            </a:pPr>
            <a:r>
              <a:rPr lang="en-US" sz="1600" b="1" i="1" dirty="0" smtClean="0"/>
              <a:t>Responsible</a:t>
            </a:r>
            <a:r>
              <a:rPr lang="en-US" sz="1600" i="1" dirty="0"/>
              <a:t>: </a:t>
            </a:r>
            <a:r>
              <a:rPr lang="en-US" sz="1600" dirty="0"/>
              <a:t>Those who do the work to achieve the task. </a:t>
            </a:r>
            <a:endParaRPr lang="it-IT" sz="1600" dirty="0"/>
          </a:p>
          <a:p>
            <a:pPr marL="285750" indent="-285750">
              <a:buFont typeface="Arial" pitchFamily="34" charset="0"/>
              <a:buChar char="•"/>
            </a:pPr>
            <a:r>
              <a:rPr lang="en-US" sz="1600" b="1" i="1" dirty="0"/>
              <a:t>Accountable</a:t>
            </a:r>
            <a:r>
              <a:rPr lang="en-US" sz="1600" dirty="0"/>
              <a:t> (also </a:t>
            </a:r>
            <a:r>
              <a:rPr lang="en-US" sz="1600" i="1" dirty="0"/>
              <a:t>approver</a:t>
            </a:r>
            <a:r>
              <a:rPr lang="en-US" sz="1600" dirty="0"/>
              <a:t> or final </a:t>
            </a:r>
            <a:r>
              <a:rPr lang="en-US" sz="1600" i="1" dirty="0"/>
              <a:t>approving authority</a:t>
            </a:r>
            <a:r>
              <a:rPr lang="en-US" sz="1600" dirty="0"/>
              <a:t>): The one ultimately answerable for the correct and thorough completion of the deliverable or task.</a:t>
            </a:r>
            <a:endParaRPr lang="it-IT" sz="1600" dirty="0"/>
          </a:p>
          <a:p>
            <a:pPr marL="285750" indent="-285750">
              <a:buFont typeface="Arial" pitchFamily="34" charset="0"/>
              <a:buChar char="•"/>
            </a:pPr>
            <a:r>
              <a:rPr lang="en-US" sz="1600" b="1" i="1" dirty="0"/>
              <a:t>Consulted</a:t>
            </a:r>
            <a:r>
              <a:rPr lang="en-US" sz="1600" b="1" dirty="0"/>
              <a:t> </a:t>
            </a:r>
            <a:r>
              <a:rPr lang="en-US" sz="1600" dirty="0"/>
              <a:t>(sometimes </a:t>
            </a:r>
            <a:r>
              <a:rPr lang="en-US" sz="1600" i="1" dirty="0"/>
              <a:t>counsel</a:t>
            </a:r>
            <a:r>
              <a:rPr lang="en-US" sz="1600" dirty="0"/>
              <a:t>): Those whose opinions are sought, typically </a:t>
            </a:r>
            <a:r>
              <a:rPr lang="en-US" sz="1600" dirty="0" smtClean="0"/>
              <a:t>subject matter experts </a:t>
            </a:r>
            <a:endParaRPr lang="it-IT" sz="1600" dirty="0"/>
          </a:p>
          <a:p>
            <a:pPr marL="285750" indent="-285750">
              <a:buFont typeface="Arial" pitchFamily="34" charset="0"/>
              <a:buChar char="•"/>
            </a:pPr>
            <a:r>
              <a:rPr lang="en-US" sz="1600" b="1" i="1" dirty="0"/>
              <a:t>Informed</a:t>
            </a:r>
            <a:r>
              <a:rPr lang="en-US" sz="1600" i="1" dirty="0"/>
              <a:t>: </a:t>
            </a:r>
            <a:r>
              <a:rPr lang="en-US" sz="1600" dirty="0"/>
              <a:t>Those who are kept up-to-date on progress, often only on completion of the task or </a:t>
            </a:r>
            <a:r>
              <a:rPr lang="en-US" sz="1600" dirty="0" smtClean="0"/>
              <a:t>deliverable</a:t>
            </a: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sz="1600" dirty="0"/>
          </a:p>
          <a:p>
            <a:pPr algn="just"/>
            <a:r>
              <a:rPr lang="en-GB" sz="1600" i="1" dirty="0"/>
              <a:t>Every process of the model is linked to a RACI matrix that assigns a clear role to the different Unit of the IT</a:t>
            </a:r>
            <a:r>
              <a:rPr lang="en-US" sz="1600" i="1" dirty="0"/>
              <a:t> organization, both in the IT Central Department and in the IT Unit located in the statistical departments </a:t>
            </a:r>
            <a:endParaRPr lang="it-IT" sz="1600" i="1" dirty="0"/>
          </a:p>
        </p:txBody>
      </p:sp>
      <p:sp>
        <p:nvSpPr>
          <p:cNvPr id="2" name="Segnaposto piè di pagina 1"/>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480424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r>
              <a:rPr lang="en-US" sz="2400" b="1" dirty="0"/>
              <a:t>Responsibility Assignment</a:t>
            </a:r>
          </a:p>
          <a:p>
            <a:pPr fontAlgn="base">
              <a:spcBef>
                <a:spcPct val="0"/>
              </a:spcBef>
              <a:spcAft>
                <a:spcPct val="0"/>
              </a:spcAft>
            </a:pPr>
            <a:endParaRPr lang="it-IT" sz="2400" b="1" dirty="0"/>
          </a:p>
        </p:txBody>
      </p:sp>
      <p:sp>
        <p:nvSpPr>
          <p:cNvPr id="18435" name="CasellaDiTesto 5"/>
          <p:cNvSpPr txBox="1">
            <a:spLocks noChangeArrowheads="1"/>
          </p:cNvSpPr>
          <p:nvPr/>
        </p:nvSpPr>
        <p:spPr bwMode="auto">
          <a:xfrm>
            <a:off x="375965" y="975489"/>
            <a:ext cx="83529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endParaRPr lang="en-US" sz="1600" dirty="0" smtClean="0"/>
          </a:p>
          <a:p>
            <a:endParaRPr lang="en-US" sz="1600" dirty="0" smtClean="0"/>
          </a:p>
          <a:p>
            <a:r>
              <a:rPr lang="en-US" sz="1600" dirty="0" smtClean="0"/>
              <a:t>The </a:t>
            </a:r>
            <a:r>
              <a:rPr lang="en-US" sz="1600" dirty="0"/>
              <a:t>process to define the IT Strategic Plan has been innovated by introducing a more </a:t>
            </a:r>
            <a:r>
              <a:rPr lang="en-US" b="1" dirty="0">
                <a:solidFill>
                  <a:srgbClr val="C00000"/>
                </a:solidFill>
              </a:rPr>
              <a:t>participative approach </a:t>
            </a:r>
            <a:r>
              <a:rPr lang="en-US" sz="1600" dirty="0"/>
              <a:t>by involving other Institute’s committees like</a:t>
            </a:r>
            <a:r>
              <a:rPr lang="en-US" sz="1600" dirty="0" smtClean="0"/>
              <a:t>:</a:t>
            </a:r>
          </a:p>
          <a:p>
            <a:endParaRPr lang="it-IT" sz="1600" dirty="0"/>
          </a:p>
          <a:p>
            <a:pPr marL="285750" lvl="0" indent="-285750">
              <a:buFont typeface="Arial" panose="020B0604020202020204" pitchFamily="34" charset="0"/>
              <a:buChar char="•"/>
            </a:pPr>
            <a:r>
              <a:rPr lang="en-GB" sz="1600" i="1" dirty="0"/>
              <a:t>Information Technology Committee</a:t>
            </a:r>
            <a:r>
              <a:rPr lang="en-GB" sz="1600" dirty="0"/>
              <a:t> (CI) attended by IT Central Department Director, top Managers and ICT delegates from statistical departments. It represents the main roundtable to negotiate IT Services to be provided to business</a:t>
            </a:r>
            <a:r>
              <a:rPr lang="en-GB" sz="1600" dirty="0" smtClean="0"/>
              <a:t>;</a:t>
            </a:r>
          </a:p>
          <a:p>
            <a:pPr marL="285750" lvl="0" indent="-285750">
              <a:buFont typeface="Arial" panose="020B0604020202020204" pitchFamily="34" charset="0"/>
              <a:buChar char="•"/>
            </a:pPr>
            <a:endParaRPr lang="it-IT" sz="1600" dirty="0"/>
          </a:p>
          <a:p>
            <a:pPr marL="285750" lvl="0" indent="-285750">
              <a:buFont typeface="Arial" panose="020B0604020202020204" pitchFamily="34" charset="0"/>
              <a:buChar char="•"/>
            </a:pPr>
            <a:r>
              <a:rPr lang="en-GB" sz="1600" i="1" dirty="0"/>
              <a:t>Enterprise Architecture Committee</a:t>
            </a:r>
            <a:r>
              <a:rPr lang="en-GB" sz="1600" dirty="0"/>
              <a:t> composed by EA experts consulted for strategic decision on ICT architecture to ensure the alignment with statistical business architecture</a:t>
            </a:r>
            <a:r>
              <a:rPr lang="en-GB" sz="1600" dirty="0" smtClean="0"/>
              <a:t>;</a:t>
            </a:r>
          </a:p>
          <a:p>
            <a:pPr marL="285750" lvl="0" indent="-285750">
              <a:buFont typeface="Arial" panose="020B0604020202020204" pitchFamily="34" charset="0"/>
              <a:buChar char="•"/>
            </a:pPr>
            <a:endParaRPr lang="it-IT" sz="1600" dirty="0"/>
          </a:p>
          <a:p>
            <a:pPr marL="285750" indent="-285750">
              <a:buFont typeface="Arial" panose="020B0604020202020204" pitchFamily="34" charset="0"/>
              <a:buChar char="•"/>
            </a:pPr>
            <a:r>
              <a:rPr lang="en-GB" sz="1600" i="1" dirty="0"/>
              <a:t>Change Advisory Board</a:t>
            </a:r>
            <a:r>
              <a:rPr lang="en-GB" sz="1600" dirty="0"/>
              <a:t> (CAB) attended by IT Central Department Director and Top Managers responsible to evaluate ad approve main Request for Change (RFC)  submitted by Operations.</a:t>
            </a:r>
            <a:endParaRPr lang="it-IT" sz="1600" i="1" dirty="0"/>
          </a:p>
        </p:txBody>
      </p:sp>
      <p:sp>
        <p:nvSpPr>
          <p:cNvPr id="2" name="Segnaposto piè di pagina 1"/>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1062455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4294967295"/>
            <p:extLst>
              <p:ext uri="{D42A27DB-BD31-4B8C-83A1-F6EECF244321}">
                <p14:modId xmlns:p14="http://schemas.microsoft.com/office/powerpoint/2010/main" val="4114544624"/>
              </p:ext>
            </p:extLst>
          </p:nvPr>
        </p:nvGraphicFramePr>
        <p:xfrm>
          <a:off x="229146" y="2276872"/>
          <a:ext cx="8605838"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p:cNvSpPr/>
          <p:nvPr/>
        </p:nvSpPr>
        <p:spPr>
          <a:xfrm>
            <a:off x="107505" y="1013827"/>
            <a:ext cx="8928992" cy="584775"/>
          </a:xfrm>
          <a:prstGeom prst="rect">
            <a:avLst/>
          </a:prstGeom>
        </p:spPr>
        <p:txBody>
          <a:bodyPr wrap="square">
            <a:spAutoFit/>
          </a:bodyPr>
          <a:lstStyle/>
          <a:p>
            <a:pPr algn="just"/>
            <a:r>
              <a:rPr lang="en-GB" sz="1600" dirty="0"/>
              <a:t>The “</a:t>
            </a:r>
            <a:r>
              <a:rPr lang="en-GB" sz="1600" i="1" dirty="0"/>
              <a:t>to be</a:t>
            </a:r>
            <a:r>
              <a:rPr lang="en-GB" sz="1600" dirty="0"/>
              <a:t>” model offers an integrated view of the IT  process, that can facilitate the realization of </a:t>
            </a:r>
            <a:r>
              <a:rPr lang="en-GB" sz="1600" dirty="0" err="1"/>
              <a:t>Istat</a:t>
            </a:r>
            <a:r>
              <a:rPr lang="en-GB" sz="1600" dirty="0"/>
              <a:t> industrialization and modernization</a:t>
            </a:r>
            <a:r>
              <a:rPr lang="it-IT" sz="1600" kern="0" dirty="0" smtClean="0">
                <a:solidFill>
                  <a:srgbClr val="5F5F5F"/>
                </a:solidFill>
              </a:rPr>
              <a:t>.  </a:t>
            </a:r>
            <a:endParaRPr lang="it-IT" sz="1600" kern="0" dirty="0">
              <a:solidFill>
                <a:srgbClr val="5F5F5F"/>
              </a:solidFill>
            </a:endParaRPr>
          </a:p>
        </p:txBody>
      </p:sp>
      <p:sp>
        <p:nvSpPr>
          <p:cNvPr id="17" name="Rectangle 10"/>
          <p:cNvSpPr>
            <a:spLocks noChangeArrowheads="1"/>
          </p:cNvSpPr>
          <p:nvPr/>
        </p:nvSpPr>
        <p:spPr bwMode="auto">
          <a:xfrm>
            <a:off x="2810477" y="1700808"/>
            <a:ext cx="3195124" cy="360040"/>
          </a:xfrm>
          <a:prstGeom prst="rect">
            <a:avLst/>
          </a:prstGeom>
          <a:solidFill>
            <a:srgbClr val="FFFFFF"/>
          </a:solidFill>
          <a:ln w="9525" algn="ctr">
            <a:solidFill>
              <a:srgbClr val="C0C0C0"/>
            </a:solidFill>
            <a:miter lim="800000"/>
            <a:headEnd/>
            <a:tailEnd/>
          </a:ln>
          <a:effectLst>
            <a:outerShdw dist="35921" dir="2700000" algn="ctr" rotWithShape="0">
              <a:schemeClr val="bg2"/>
            </a:outerShdw>
          </a:effectLst>
          <a:extLst/>
        </p:spPr>
        <p:txBody>
          <a:bodyPr lIns="96680" tIns="48340" rIns="96680" bIns="48340" anchor="ctr"/>
          <a:lstStyle/>
          <a:p>
            <a:pPr algn="ctr" defTabSz="966788">
              <a:lnSpc>
                <a:spcPct val="90000"/>
              </a:lnSpc>
            </a:pPr>
            <a:r>
              <a:rPr lang="it-IT" sz="1600" b="1" dirty="0" err="1" smtClean="0">
                <a:solidFill>
                  <a:schemeClr val="accent2"/>
                </a:solidFill>
              </a:rPr>
              <a:t>Next</a:t>
            </a:r>
            <a:r>
              <a:rPr lang="it-IT" sz="1600" b="1" dirty="0" smtClean="0">
                <a:solidFill>
                  <a:schemeClr val="accent2"/>
                </a:solidFill>
              </a:rPr>
              <a:t> </a:t>
            </a:r>
            <a:r>
              <a:rPr lang="it-IT" sz="1600" b="1" dirty="0" err="1" smtClean="0">
                <a:solidFill>
                  <a:schemeClr val="accent2"/>
                </a:solidFill>
              </a:rPr>
              <a:t>step</a:t>
            </a:r>
            <a:endParaRPr lang="it-IT" sz="1600" b="1" dirty="0">
              <a:solidFill>
                <a:schemeClr val="accent2"/>
              </a:solidFill>
            </a:endParaRPr>
          </a:p>
        </p:txBody>
      </p:sp>
      <p:sp>
        <p:nvSpPr>
          <p:cNvPr id="8" name="CasellaDiTesto 4"/>
          <p:cNvSpPr txBox="1">
            <a:spLocks noChangeArrowheads="1"/>
          </p:cNvSpPr>
          <p:nvPr/>
        </p:nvSpPr>
        <p:spPr bwMode="auto">
          <a:xfrm>
            <a:off x="747713" y="474663"/>
            <a:ext cx="7568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GB" sz="2400" b="1" dirty="0"/>
              <a:t>Remarks and next steps</a:t>
            </a:r>
            <a:r>
              <a:rPr lang="it-IT" sz="2400" b="1" dirty="0"/>
              <a:t> </a:t>
            </a:r>
          </a:p>
        </p:txBody>
      </p:sp>
    </p:spTree>
    <p:extLst>
      <p:ext uri="{BB962C8B-B14F-4D97-AF65-F5344CB8AC3E}">
        <p14:creationId xmlns:p14="http://schemas.microsoft.com/office/powerpoint/2010/main" val="257061279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400050" y="1196752"/>
            <a:ext cx="8232775" cy="4178487"/>
          </a:xfrm>
          <a:prstGeom prst="rect">
            <a:avLst/>
          </a:prstGeom>
        </p:spPr>
        <p:txBody>
          <a:bodyPr/>
          <a:lstStyle/>
          <a:p>
            <a:pPr marL="0" indent="0">
              <a:buNone/>
            </a:pPr>
            <a:r>
              <a:rPr lang="en-GB" sz="1800" dirty="0"/>
              <a:t>Finally a changing process relies on </a:t>
            </a:r>
            <a:r>
              <a:rPr lang="en-GB" sz="2000" b="1" dirty="0" smtClean="0">
                <a:solidFill>
                  <a:srgbClr val="C00000"/>
                </a:solidFill>
              </a:rPr>
              <a:t>people.</a:t>
            </a:r>
            <a:endParaRPr lang="en-GB" sz="1800" b="1" dirty="0" smtClean="0">
              <a:solidFill>
                <a:srgbClr val="C00000"/>
              </a:solidFill>
            </a:endParaRPr>
          </a:p>
          <a:p>
            <a:pPr marL="0" indent="0">
              <a:buNone/>
            </a:pPr>
            <a:endParaRPr lang="en-GB" sz="1800" dirty="0" smtClean="0"/>
          </a:p>
          <a:p>
            <a:pPr marL="0" indent="0">
              <a:buNone/>
            </a:pPr>
            <a:r>
              <a:rPr lang="en-GB" sz="1800" dirty="0" smtClean="0"/>
              <a:t>A </a:t>
            </a:r>
            <a:r>
              <a:rPr lang="en-GB" sz="1800" dirty="0"/>
              <a:t>good people training is one of the most relevant factor to put in place. </a:t>
            </a:r>
            <a:endParaRPr lang="en-GB" sz="1800" dirty="0" smtClean="0"/>
          </a:p>
          <a:p>
            <a:pPr marL="0" indent="0">
              <a:buNone/>
            </a:pPr>
            <a:endParaRPr lang="en-GB" sz="1800" dirty="0"/>
          </a:p>
          <a:p>
            <a:pPr marL="0" indent="0" algn="just">
              <a:buNone/>
            </a:pPr>
            <a:r>
              <a:rPr lang="en-GB" sz="1800" b="1" i="1" dirty="0" smtClean="0"/>
              <a:t>The </a:t>
            </a:r>
            <a:r>
              <a:rPr lang="en-GB" sz="1800" b="1" i="1" dirty="0"/>
              <a:t>new IT model can be real effective  only if people change their approach and their  way to work helping the institute to  turn complexity in opportunity.</a:t>
            </a:r>
            <a:endParaRPr lang="it-IT" sz="1800" b="1" i="1" dirty="0"/>
          </a:p>
          <a:p>
            <a:pPr marL="0" indent="0">
              <a:buNone/>
            </a:pPr>
            <a:r>
              <a:rPr lang="en-GB" sz="1800" i="1" dirty="0"/>
              <a:t> </a:t>
            </a:r>
            <a:r>
              <a:rPr lang="en-US" sz="1800" i="1" kern="0" dirty="0" smtClean="0">
                <a:latin typeface="Arial"/>
              </a:rPr>
              <a:t> </a:t>
            </a:r>
            <a:endParaRPr lang="en-US" sz="1800" i="1" kern="0" dirty="0">
              <a:latin typeface="Arial"/>
            </a:endParaRPr>
          </a:p>
        </p:txBody>
      </p:sp>
      <p:sp>
        <p:nvSpPr>
          <p:cNvPr id="7"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GB" sz="2400" b="1" dirty="0"/>
              <a:t>Remarks and next steps</a:t>
            </a:r>
            <a:r>
              <a:rPr lang="it-IT" sz="2400" b="1" dirty="0"/>
              <a:t> </a:t>
            </a:r>
          </a:p>
        </p:txBody>
      </p:sp>
      <p:sp>
        <p:nvSpPr>
          <p:cNvPr id="2" name="Segnaposto piè di pagina 1"/>
          <p:cNvSpPr>
            <a:spLocks noGrp="1"/>
          </p:cNvSpPr>
          <p:nvPr>
            <p:ph type="ftr" sz="quarter" idx="11"/>
          </p:nvPr>
        </p:nvSpPr>
        <p:spPr>
          <a:xfrm>
            <a:off x="747713" y="6356350"/>
            <a:ext cx="5272087" cy="36512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pic>
        <p:nvPicPr>
          <p:cNvPr id="6" name="Picture 14" descr="start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789040"/>
            <a:ext cx="13144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02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683568" y="1268760"/>
            <a:ext cx="8201025" cy="1049488"/>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marL="0" indent="0" algn="just">
              <a:buFont typeface="Arial" pitchFamily="34" charset="0"/>
              <a:buNone/>
            </a:pPr>
            <a:endParaRPr lang="it-IT" sz="1600" kern="0" dirty="0">
              <a:solidFill>
                <a:srgbClr val="5F5F5F"/>
              </a:solidFill>
            </a:endParaRPr>
          </a:p>
        </p:txBody>
      </p:sp>
      <p:sp>
        <p:nvSpPr>
          <p:cNvPr id="8" name="AutoShape 6"/>
          <p:cNvSpPr>
            <a:spLocks noChangeArrowheads="1"/>
          </p:cNvSpPr>
          <p:nvPr/>
        </p:nvSpPr>
        <p:spPr bwMode="auto">
          <a:xfrm>
            <a:off x="683568" y="5229200"/>
            <a:ext cx="5726141" cy="317824"/>
          </a:xfrm>
          <a:prstGeom prst="roundRect">
            <a:avLst>
              <a:gd name="adj" fmla="val 16667"/>
            </a:avLst>
          </a:prstGeom>
          <a:noFill/>
          <a:ln>
            <a:noFill/>
          </a:ln>
          <a:effectLst>
            <a:prstShdw prst="shdw17" dist="17961" dir="2700000">
              <a:srgbClr val="EAEAEA">
                <a:gamma/>
                <a:shade val="60000"/>
                <a:invGamma/>
              </a:srgbClr>
            </a:prst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round/>
                <a:headEnd/>
                <a:tailEnd/>
              </a14:hiddenLine>
            </a:ext>
          </a:extLst>
        </p:spPr>
        <p:txBody>
          <a:bodyPr wrap="none" lIns="110377" tIns="55189" rIns="110377" bIns="55189" anchor="ctr"/>
          <a:lstStyle/>
          <a:p>
            <a:pPr>
              <a:spcBef>
                <a:spcPct val="50000"/>
              </a:spcBef>
            </a:pPr>
            <a:r>
              <a:rPr lang="it-IT" sz="2200" kern="0" dirty="0" err="1" smtClean="0"/>
              <a:t>Thanks</a:t>
            </a:r>
            <a:r>
              <a:rPr lang="it-IT" sz="2200" kern="0" dirty="0" smtClean="0"/>
              <a:t> for </a:t>
            </a:r>
            <a:r>
              <a:rPr lang="it-IT" sz="2200" kern="0" dirty="0" err="1" smtClean="0"/>
              <a:t>your</a:t>
            </a:r>
            <a:r>
              <a:rPr lang="it-IT" sz="2200" kern="0" dirty="0" smtClean="0"/>
              <a:t> </a:t>
            </a:r>
            <a:r>
              <a:rPr lang="it-IT" sz="2200" kern="0" dirty="0" err="1" smtClean="0"/>
              <a:t>kind</a:t>
            </a:r>
            <a:r>
              <a:rPr lang="it-IT" sz="2200" kern="0" dirty="0" smtClean="0"/>
              <a:t> </a:t>
            </a:r>
            <a:r>
              <a:rPr lang="it-IT" sz="2200" kern="0" dirty="0" err="1" smtClean="0"/>
              <a:t>attention</a:t>
            </a:r>
            <a:endParaRPr lang="it-IT" sz="2200" kern="0" dirty="0" smtClean="0"/>
          </a:p>
          <a:p>
            <a:pPr>
              <a:spcBef>
                <a:spcPct val="50000"/>
              </a:spcBef>
            </a:pPr>
            <a:r>
              <a:rPr lang="it-IT" sz="2200" kern="0" dirty="0" smtClean="0"/>
              <a:t>For </a:t>
            </a:r>
            <a:r>
              <a:rPr lang="it-IT" sz="2200" kern="0" dirty="0" err="1" smtClean="0"/>
              <a:t>further</a:t>
            </a:r>
            <a:r>
              <a:rPr lang="it-IT" sz="2200" kern="0" dirty="0" smtClean="0"/>
              <a:t> </a:t>
            </a:r>
            <a:r>
              <a:rPr lang="it-IT" sz="2200" kern="0" dirty="0" err="1" smtClean="0"/>
              <a:t>clarifications</a:t>
            </a:r>
            <a:r>
              <a:rPr lang="it-IT" sz="2200" kern="0" dirty="0" smtClean="0"/>
              <a:t>:</a:t>
            </a:r>
            <a:endParaRPr lang="it-IT" sz="2200" kern="0" dirty="0"/>
          </a:p>
          <a:p>
            <a:pPr>
              <a:spcBef>
                <a:spcPct val="50000"/>
              </a:spcBef>
            </a:pPr>
            <a:r>
              <a:rPr lang="it-IT" sz="2200" kern="0" dirty="0"/>
              <a:t>s</a:t>
            </a:r>
            <a:r>
              <a:rPr lang="it-IT" sz="2200" kern="0" dirty="0" smtClean="0"/>
              <a:t>ilvia.losco@istat.it</a:t>
            </a:r>
            <a:endParaRPr lang="it-IT" sz="2200" kern="0" dirty="0"/>
          </a:p>
        </p:txBody>
      </p:sp>
      <p:sp>
        <p:nvSpPr>
          <p:cNvPr id="2" name="Segnaposto piè di pagina 1"/>
          <p:cNvSpPr>
            <a:spLocks noGrp="1"/>
          </p:cNvSpPr>
          <p:nvPr>
            <p:ph type="ftr" sz="quarter" idx="11"/>
          </p:nvPr>
        </p:nvSpPr>
        <p:spPr>
          <a:xfrm>
            <a:off x="755576" y="6356350"/>
            <a:ext cx="5264224" cy="365125"/>
          </a:xfrm>
        </p:spPr>
        <p:txBody>
          <a:bodyPr/>
          <a:lstStyle/>
          <a:p>
            <a:pPr defTabSz="457200">
              <a:defRPr/>
            </a:pPr>
            <a:endParaRPr lang="it-IT" dirty="0">
              <a:solidFill>
                <a:prstClr val="black"/>
              </a:solidFill>
            </a:endParaRPr>
          </a:p>
        </p:txBody>
      </p:sp>
    </p:spTree>
    <p:extLst>
      <p:ext uri="{BB962C8B-B14F-4D97-AF65-F5344CB8AC3E}">
        <p14:creationId xmlns:p14="http://schemas.microsoft.com/office/powerpoint/2010/main" val="37056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err="1" smtClean="0"/>
              <a:t>Istat</a:t>
            </a:r>
            <a:r>
              <a:rPr lang="en-US" sz="2400" b="1" dirty="0" smtClean="0"/>
              <a:t> ICT organization</a:t>
            </a:r>
            <a:endParaRPr lang="en-US" sz="2400" b="1" dirty="0"/>
          </a:p>
        </p:txBody>
      </p:sp>
      <p:sp>
        <p:nvSpPr>
          <p:cNvPr id="18435" name="CasellaDiTesto 5"/>
          <p:cNvSpPr txBox="1">
            <a:spLocks noChangeArrowheads="1"/>
          </p:cNvSpPr>
          <p:nvPr/>
        </p:nvSpPr>
        <p:spPr bwMode="auto">
          <a:xfrm>
            <a:off x="524212" y="1251570"/>
            <a:ext cx="8152243"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endParaRPr lang="en-US" sz="1600" kern="0" dirty="0" smtClean="0">
              <a:latin typeface="Arial"/>
            </a:endParaRPr>
          </a:p>
          <a:p>
            <a:pPr algn="just"/>
            <a:r>
              <a:rPr lang="en-US" sz="1600" kern="0" dirty="0" smtClean="0">
                <a:latin typeface="Arial"/>
              </a:rPr>
              <a:t>As for the </a:t>
            </a:r>
            <a:r>
              <a:rPr lang="en-US" sz="1600" b="1" kern="0" dirty="0" smtClean="0">
                <a:latin typeface="Arial"/>
              </a:rPr>
              <a:t>technological architecture </a:t>
            </a:r>
            <a:r>
              <a:rPr lang="en-US" sz="1600" kern="0" dirty="0" smtClean="0">
                <a:latin typeface="Arial"/>
              </a:rPr>
              <a:t>the current configuration is as follows:</a:t>
            </a:r>
          </a:p>
          <a:p>
            <a:pPr algn="just"/>
            <a:endParaRPr lang="en-US" sz="1600" kern="0" dirty="0" smtClean="0">
              <a:latin typeface="Arial"/>
            </a:endParaRPr>
          </a:p>
          <a:p>
            <a:pPr marL="0" lvl="1" algn="just">
              <a:buFont typeface="Wingdings" pitchFamily="2" charset="2"/>
              <a:buChar char="§"/>
            </a:pPr>
            <a:r>
              <a:rPr lang="en-US" sz="1600" kern="0" dirty="0" smtClean="0">
                <a:latin typeface="Arial"/>
              </a:rPr>
              <a:t>Servers located at the headquarters and at branch offices(about 200)</a:t>
            </a:r>
          </a:p>
          <a:p>
            <a:pPr marL="0" lvl="1" algn="just">
              <a:buFont typeface="Wingdings" pitchFamily="2" charset="2"/>
              <a:buChar char="§"/>
            </a:pPr>
            <a:r>
              <a:rPr lang="en-US" sz="1600" kern="0" dirty="0" smtClean="0">
                <a:latin typeface="Arial"/>
              </a:rPr>
              <a:t>Workstations and printers located both at the headquarters and branch offices (about 3000 workstation and desktop); </a:t>
            </a:r>
          </a:p>
          <a:p>
            <a:pPr marL="0" lvl="1" algn="just">
              <a:buFont typeface="Wingdings" pitchFamily="2" charset="2"/>
              <a:buChar char="§"/>
            </a:pPr>
            <a:r>
              <a:rPr lang="en-US" sz="1600" kern="0" dirty="0" smtClean="0">
                <a:latin typeface="Arial"/>
              </a:rPr>
              <a:t>Telco network using TCP/IP services to connect the peripherals to the center</a:t>
            </a:r>
          </a:p>
          <a:p>
            <a:pPr marL="0" lvl="1" algn="just">
              <a:buFont typeface="Wingdings" pitchFamily="2" charset="2"/>
              <a:buChar char="§"/>
            </a:pPr>
            <a:endParaRPr lang="en-US" sz="1600" kern="0" dirty="0" smtClean="0">
              <a:latin typeface="Arial"/>
            </a:endParaRPr>
          </a:p>
          <a:p>
            <a:pPr algn="just"/>
            <a:r>
              <a:rPr lang="en-US" sz="1600" kern="0" dirty="0" smtClean="0">
                <a:latin typeface="Arial"/>
              </a:rPr>
              <a:t>The </a:t>
            </a:r>
            <a:r>
              <a:rPr lang="en-US" sz="1600" b="1" kern="0" dirty="0" smtClean="0">
                <a:latin typeface="Arial"/>
              </a:rPr>
              <a:t>software assets </a:t>
            </a:r>
            <a:r>
              <a:rPr lang="en-US" sz="1600" kern="0" dirty="0" smtClean="0">
                <a:latin typeface="Arial"/>
              </a:rPr>
              <a:t>include ad hoc applications developed both with traditional techniques and with object oriented or prototype techniques. </a:t>
            </a:r>
          </a:p>
          <a:p>
            <a:pPr algn="just"/>
            <a:endParaRPr lang="en-US" sz="1600" kern="0" dirty="0" smtClean="0">
              <a:latin typeface="Arial"/>
            </a:endParaRPr>
          </a:p>
          <a:p>
            <a:pPr algn="just"/>
            <a:r>
              <a:rPr lang="en-US" sz="1600" kern="0" dirty="0" smtClean="0">
                <a:latin typeface="Arial"/>
              </a:rPr>
              <a:t>Also </a:t>
            </a:r>
            <a:r>
              <a:rPr lang="en-US" sz="1600" b="1" kern="0" dirty="0" smtClean="0">
                <a:latin typeface="Arial"/>
              </a:rPr>
              <a:t>IT human resources </a:t>
            </a:r>
            <a:r>
              <a:rPr lang="en-US" sz="1600" kern="0" dirty="0" smtClean="0">
                <a:latin typeface="Arial"/>
              </a:rPr>
              <a:t>are distributed in the statistical department performing application development to support statistical mission.</a:t>
            </a:r>
          </a:p>
          <a:p>
            <a:pPr algn="just"/>
            <a:endParaRPr lang="en-US" sz="1600" kern="0" dirty="0" smtClean="0">
              <a:latin typeface="Arial"/>
            </a:endParaRPr>
          </a:p>
          <a:p>
            <a:pPr algn="just"/>
            <a:r>
              <a:rPr lang="en-US" sz="1600" b="1" i="1" kern="0" dirty="0" smtClean="0">
                <a:latin typeface="Arial"/>
              </a:rPr>
              <a:t>This architecture and organization became more and more difficult to manage and raised problems of efficiency, quality of IT services and governance in general.</a:t>
            </a:r>
          </a:p>
          <a:p>
            <a:pPr algn="just"/>
            <a:endParaRPr lang="en-US" sz="1500" i="1" kern="0" dirty="0">
              <a:solidFill>
                <a:srgbClr val="5F5F5F"/>
              </a:solidFill>
              <a:latin typeface="Arial"/>
            </a:endParaRPr>
          </a:p>
        </p:txBody>
      </p:sp>
      <p:sp>
        <p:nvSpPr>
          <p:cNvPr id="2" name="Segnaposto piè di pagina 1"/>
          <p:cNvSpPr>
            <a:spLocks noGrp="1"/>
          </p:cNvSpPr>
          <p:nvPr>
            <p:ph type="ftr" sz="quarter" idx="11"/>
          </p:nvPr>
        </p:nvSpPr>
        <p:spPr>
          <a:xfrm>
            <a:off x="827584" y="6381328"/>
            <a:ext cx="5192216" cy="340147"/>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1405793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smtClean="0"/>
              <a:t>Issues for ICT in </a:t>
            </a:r>
            <a:r>
              <a:rPr lang="en-US" sz="2400" b="1" dirty="0" err="1" smtClean="0"/>
              <a:t>Istat</a:t>
            </a:r>
            <a:endParaRPr lang="en-US" sz="2400" b="1" dirty="0"/>
          </a:p>
        </p:txBody>
      </p:sp>
      <p:sp>
        <p:nvSpPr>
          <p:cNvPr id="18435" name="CasellaDiTesto 5"/>
          <p:cNvSpPr txBox="1">
            <a:spLocks noChangeArrowheads="1"/>
          </p:cNvSpPr>
          <p:nvPr/>
        </p:nvSpPr>
        <p:spPr bwMode="auto">
          <a:xfrm>
            <a:off x="524213" y="1238278"/>
            <a:ext cx="8152243"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r>
              <a:rPr lang="en-US" sz="1600" kern="0" dirty="0" smtClean="0">
                <a:latin typeface="Arial"/>
              </a:rPr>
              <a:t>This ICT architecture and organization </a:t>
            </a:r>
          </a:p>
          <a:p>
            <a:pPr algn="just"/>
            <a:endParaRPr lang="en-US" sz="1600" kern="0" dirty="0" smtClean="0">
              <a:latin typeface="Arial"/>
            </a:endParaRPr>
          </a:p>
          <a:p>
            <a:pPr marL="285750" indent="-285750" algn="just">
              <a:buFont typeface="Arial" panose="020B0604020202020204" pitchFamily="34" charset="0"/>
              <a:buChar char="•"/>
            </a:pPr>
            <a:r>
              <a:rPr lang="en-US" sz="1600" kern="0" dirty="0" smtClean="0">
                <a:latin typeface="Arial"/>
              </a:rPr>
              <a:t>became more and more difficult to manage </a:t>
            </a:r>
          </a:p>
          <a:p>
            <a:pPr marL="285750" indent="-285750" algn="just">
              <a:buFont typeface="Arial" panose="020B0604020202020204" pitchFamily="34" charset="0"/>
              <a:buChar char="•"/>
            </a:pPr>
            <a:r>
              <a:rPr lang="en-US" sz="1600" kern="0" dirty="0" smtClean="0">
                <a:latin typeface="Arial"/>
              </a:rPr>
              <a:t>raised problems of efficiency</a:t>
            </a:r>
          </a:p>
          <a:p>
            <a:pPr marL="285750" indent="-285750" algn="just">
              <a:buFont typeface="Arial" panose="020B0604020202020204" pitchFamily="34" charset="0"/>
              <a:buChar char="•"/>
            </a:pPr>
            <a:r>
              <a:rPr lang="en-US" sz="1600" kern="0" dirty="0">
                <a:latin typeface="Arial"/>
              </a:rPr>
              <a:t>r</a:t>
            </a:r>
            <a:r>
              <a:rPr lang="en-US" sz="1600" kern="0" dirty="0" smtClean="0">
                <a:latin typeface="Arial"/>
              </a:rPr>
              <a:t>aised problems of quality of IT services </a:t>
            </a:r>
          </a:p>
          <a:p>
            <a:pPr marL="285750" indent="-285750" algn="just">
              <a:buFont typeface="Arial" panose="020B0604020202020204" pitchFamily="34" charset="0"/>
              <a:buChar char="•"/>
            </a:pPr>
            <a:r>
              <a:rPr lang="en-US" sz="1600" kern="0" dirty="0">
                <a:latin typeface="Arial"/>
              </a:rPr>
              <a:t>r</a:t>
            </a:r>
            <a:r>
              <a:rPr lang="en-US" sz="1600" kern="0" dirty="0" smtClean="0">
                <a:latin typeface="Arial"/>
              </a:rPr>
              <a:t>aised problems of governance in general.</a:t>
            </a:r>
          </a:p>
          <a:p>
            <a:pPr marL="285750" indent="-285750" algn="just">
              <a:buFont typeface="Arial" panose="020B0604020202020204" pitchFamily="34" charset="0"/>
              <a:buChar char="•"/>
            </a:pPr>
            <a:endParaRPr lang="en-US" sz="1600" kern="0" dirty="0">
              <a:latin typeface="Arial"/>
            </a:endParaRPr>
          </a:p>
          <a:p>
            <a:pPr marL="285750" indent="-285750" algn="just">
              <a:buFont typeface="Arial" panose="020B0604020202020204" pitchFamily="34" charset="0"/>
              <a:buChar char="•"/>
            </a:pPr>
            <a:endParaRPr lang="en-US" sz="1600" kern="0" dirty="0" smtClean="0">
              <a:latin typeface="Arial"/>
            </a:endParaRPr>
          </a:p>
          <a:p>
            <a:pPr algn="just"/>
            <a:r>
              <a:rPr lang="en-US" sz="1600" kern="0" dirty="0" smtClean="0">
                <a:latin typeface="Arial"/>
              </a:rPr>
              <a:t>ICT is becoming </a:t>
            </a:r>
          </a:p>
          <a:p>
            <a:pPr algn="just"/>
            <a:endParaRPr lang="en-US" sz="1600" kern="0" dirty="0" smtClean="0">
              <a:latin typeface="Arial"/>
            </a:endParaRPr>
          </a:p>
          <a:p>
            <a:pPr marL="285750" indent="-285750" algn="just">
              <a:buFont typeface="Arial" panose="020B0604020202020204" pitchFamily="34" charset="0"/>
              <a:buChar char="•"/>
            </a:pPr>
            <a:r>
              <a:rPr lang="en-US" sz="1600" kern="0" dirty="0" smtClean="0">
                <a:latin typeface="Arial"/>
              </a:rPr>
              <a:t>a strategic resource for an organization</a:t>
            </a:r>
          </a:p>
          <a:p>
            <a:pPr marL="285750" indent="-285750" algn="just">
              <a:buFont typeface="Arial" panose="020B0604020202020204" pitchFamily="34" charset="0"/>
              <a:buChar char="•"/>
            </a:pPr>
            <a:r>
              <a:rPr lang="en-US" sz="1600" kern="0" dirty="0">
                <a:latin typeface="Arial"/>
              </a:rPr>
              <a:t>t</a:t>
            </a:r>
            <a:r>
              <a:rPr lang="en-US" sz="1600" kern="0" dirty="0" smtClean="0">
                <a:latin typeface="Arial"/>
              </a:rPr>
              <a:t>he key to the collection analysis production and distribution of information</a:t>
            </a:r>
          </a:p>
          <a:p>
            <a:pPr marL="285750" indent="-285750" algn="just">
              <a:buFont typeface="Arial" panose="020B0604020202020204" pitchFamily="34" charset="0"/>
              <a:buChar char="•"/>
            </a:pPr>
            <a:r>
              <a:rPr lang="en-US" sz="1600" kern="0" dirty="0">
                <a:latin typeface="Arial"/>
              </a:rPr>
              <a:t>t</a:t>
            </a:r>
            <a:r>
              <a:rPr lang="en-US" sz="1600" kern="0" dirty="0" smtClean="0">
                <a:latin typeface="Arial"/>
              </a:rPr>
              <a:t>he real key of success for the achievement of the objectives of the organization</a:t>
            </a:r>
          </a:p>
          <a:p>
            <a:pPr marL="285750" indent="-285750" algn="just">
              <a:buFont typeface="Arial" panose="020B0604020202020204" pitchFamily="34" charset="0"/>
              <a:buChar char="•"/>
            </a:pPr>
            <a:endParaRPr lang="en-US" sz="1600" kern="0" dirty="0">
              <a:latin typeface="Arial"/>
            </a:endParaRPr>
          </a:p>
          <a:p>
            <a:pPr algn="just"/>
            <a:endParaRPr lang="en-US" sz="1600" kern="0" dirty="0" smtClean="0">
              <a:latin typeface="Arial"/>
            </a:endParaRPr>
          </a:p>
          <a:p>
            <a:pPr marL="285750" indent="-285750" algn="just">
              <a:buFont typeface="Arial" panose="020B0604020202020204" pitchFamily="34" charset="0"/>
              <a:buChar char="•"/>
            </a:pPr>
            <a:endParaRPr lang="en-US" sz="1600" kern="0" dirty="0">
              <a:latin typeface="Arial"/>
            </a:endParaRPr>
          </a:p>
          <a:p>
            <a:pPr algn="just"/>
            <a:r>
              <a:rPr lang="en-US" sz="1600" kern="0" dirty="0" smtClean="0">
                <a:latin typeface="Arial"/>
              </a:rPr>
              <a:t>The </a:t>
            </a:r>
            <a:r>
              <a:rPr lang="en-US" sz="1600" kern="0" dirty="0">
                <a:latin typeface="Arial"/>
              </a:rPr>
              <a:t>rapid and continuous evolution of information technology is constantly changing the way we produce statistics</a:t>
            </a:r>
            <a:endParaRPr lang="en-US" sz="1600" kern="0" dirty="0" smtClean="0">
              <a:latin typeface="Arial"/>
            </a:endParaRPr>
          </a:p>
          <a:p>
            <a:pPr algn="just"/>
            <a:endParaRPr lang="en-US" sz="1600" kern="0" dirty="0" smtClean="0">
              <a:latin typeface="Arial"/>
            </a:endParaRPr>
          </a:p>
          <a:p>
            <a:pPr algn="just"/>
            <a:endParaRPr lang="en-US" sz="1500" i="1" kern="0" dirty="0">
              <a:solidFill>
                <a:srgbClr val="5F5F5F"/>
              </a:solidFill>
              <a:latin typeface="Arial"/>
            </a:endParaRPr>
          </a:p>
        </p:txBody>
      </p:sp>
      <p:sp>
        <p:nvSpPr>
          <p:cNvPr id="2" name="Segnaposto piè di pagina 1"/>
          <p:cNvSpPr>
            <a:spLocks noGrp="1"/>
          </p:cNvSpPr>
          <p:nvPr>
            <p:ph type="ftr" sz="quarter" idx="11"/>
          </p:nvPr>
        </p:nvSpPr>
        <p:spPr>
          <a:xfrm>
            <a:off x="827584" y="6381328"/>
            <a:ext cx="5192216" cy="340147"/>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52551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smtClean="0"/>
              <a:t>ICT changes organizational approach</a:t>
            </a:r>
            <a:endParaRPr lang="en-US" sz="2400" b="1" dirty="0"/>
          </a:p>
        </p:txBody>
      </p:sp>
      <p:sp>
        <p:nvSpPr>
          <p:cNvPr id="18435" name="CasellaDiTesto 5"/>
          <p:cNvSpPr txBox="1">
            <a:spLocks noChangeArrowheads="1"/>
          </p:cNvSpPr>
          <p:nvPr/>
        </p:nvSpPr>
        <p:spPr bwMode="auto">
          <a:xfrm>
            <a:off x="524213" y="1238278"/>
            <a:ext cx="8152243"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r>
              <a:rPr lang="en-US" sz="1600" kern="0" dirty="0" smtClean="0">
                <a:latin typeface="Arial"/>
              </a:rPr>
              <a:t>It is essential that a statistical organization changes his culture.</a:t>
            </a:r>
          </a:p>
          <a:p>
            <a:pPr algn="just"/>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 the ICT function has to maintain a continues focus on flexible technical and organizational solutions.</a:t>
            </a:r>
          </a:p>
          <a:p>
            <a:pPr algn="just"/>
            <a:r>
              <a:rPr lang="en-US" sz="1600" kern="0" dirty="0" smtClean="0">
                <a:latin typeface="Arial"/>
              </a:rPr>
              <a:t> </a:t>
            </a: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the </a:t>
            </a:r>
            <a:r>
              <a:rPr lang="en-US" sz="1600" kern="0" dirty="0">
                <a:latin typeface="Arial"/>
              </a:rPr>
              <a:t>statistical sector must keep a continuous focus on the sharing of methodological, technical and organizational solutions, in order to turn complexity into opportunity and </a:t>
            </a:r>
            <a:r>
              <a:rPr lang="en-US" sz="1600" kern="0" dirty="0" smtClean="0">
                <a:latin typeface="Arial"/>
              </a:rPr>
              <a:t>efficiency</a:t>
            </a:r>
          </a:p>
          <a:p>
            <a:pPr marL="285750" indent="-285750" algn="just">
              <a:buFont typeface="Arial" panose="020B0604020202020204" pitchFamily="34" charset="0"/>
              <a:buChar char="•"/>
            </a:pP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Adoption of EA and BA is required to reformulate statistical process</a:t>
            </a:r>
          </a:p>
          <a:p>
            <a:pPr marL="285750" indent="-285750" algn="just">
              <a:buFont typeface="Arial" panose="020B0604020202020204" pitchFamily="34" charset="0"/>
              <a:buChar char="•"/>
            </a:pP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Industrialization</a:t>
            </a:r>
          </a:p>
          <a:p>
            <a:pPr marL="285750" indent="-285750" algn="just">
              <a:buFont typeface="Arial" panose="020B0604020202020204" pitchFamily="34" charset="0"/>
              <a:buChar char="•"/>
            </a:pP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Standardization of the process</a:t>
            </a:r>
          </a:p>
          <a:p>
            <a:pPr algn="just"/>
            <a:endParaRPr lang="en-US" sz="1600" kern="0" dirty="0" smtClean="0">
              <a:latin typeface="Arial"/>
            </a:endParaRPr>
          </a:p>
          <a:p>
            <a:pPr marL="285750" indent="-285750" algn="just">
              <a:buFont typeface="Arial" panose="020B0604020202020204" pitchFamily="34" charset="0"/>
              <a:buChar char="•"/>
            </a:pPr>
            <a:endParaRPr lang="en-US" sz="1600" kern="0" dirty="0">
              <a:latin typeface="Arial"/>
            </a:endParaRPr>
          </a:p>
          <a:p>
            <a:pPr algn="just"/>
            <a:r>
              <a:rPr lang="en-US" sz="1600" kern="0" dirty="0">
                <a:latin typeface="Arial"/>
              </a:rPr>
              <a:t>I</a:t>
            </a:r>
            <a:endParaRPr lang="en-US" sz="1600" kern="0" dirty="0" smtClean="0">
              <a:latin typeface="Arial"/>
            </a:endParaRPr>
          </a:p>
          <a:p>
            <a:pPr algn="just"/>
            <a:endParaRPr lang="en-US" sz="1600" kern="0" dirty="0" smtClean="0">
              <a:latin typeface="Arial"/>
            </a:endParaRPr>
          </a:p>
          <a:p>
            <a:pPr algn="just"/>
            <a:endParaRPr lang="en-US" sz="1500" i="1" kern="0" dirty="0">
              <a:solidFill>
                <a:srgbClr val="5F5F5F"/>
              </a:solidFill>
              <a:latin typeface="Arial"/>
            </a:endParaRPr>
          </a:p>
        </p:txBody>
      </p:sp>
      <p:sp>
        <p:nvSpPr>
          <p:cNvPr id="2" name="Segnaposto piè di pagina 1"/>
          <p:cNvSpPr>
            <a:spLocks noGrp="1"/>
          </p:cNvSpPr>
          <p:nvPr>
            <p:ph type="ftr" sz="quarter" idx="11"/>
          </p:nvPr>
        </p:nvSpPr>
        <p:spPr>
          <a:xfrm>
            <a:off x="827584" y="6381328"/>
            <a:ext cx="5192216" cy="340147"/>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71610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47713" y="474663"/>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smtClean="0"/>
              <a:t>ICT changes organizational approach</a:t>
            </a:r>
            <a:endParaRPr lang="en-US" sz="2400" b="1" dirty="0"/>
          </a:p>
        </p:txBody>
      </p:sp>
      <p:sp>
        <p:nvSpPr>
          <p:cNvPr id="18435" name="CasellaDiTesto 5"/>
          <p:cNvSpPr txBox="1">
            <a:spLocks noChangeArrowheads="1"/>
          </p:cNvSpPr>
          <p:nvPr/>
        </p:nvSpPr>
        <p:spPr bwMode="auto">
          <a:xfrm>
            <a:off x="524213" y="1238278"/>
            <a:ext cx="8152243"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r>
              <a:rPr lang="en-US" sz="1600" kern="0" dirty="0" smtClean="0">
                <a:latin typeface="Arial"/>
              </a:rPr>
              <a:t>It is essential that a statistical organization changes his culture.</a:t>
            </a:r>
          </a:p>
          <a:p>
            <a:pPr algn="just"/>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 the ICT function has to maintain a continues focus on flexible technical and organizational solutions.</a:t>
            </a:r>
          </a:p>
          <a:p>
            <a:pPr algn="just"/>
            <a:r>
              <a:rPr lang="en-US" sz="1600" kern="0" dirty="0" smtClean="0">
                <a:latin typeface="Arial"/>
              </a:rPr>
              <a:t> </a:t>
            </a: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the </a:t>
            </a:r>
            <a:r>
              <a:rPr lang="en-US" sz="1600" kern="0" dirty="0">
                <a:latin typeface="Arial"/>
              </a:rPr>
              <a:t>statistical sector must keep a continuous focus on the sharing of methodological, technical and organizational solutions, in order to turn complexity into opportunity and </a:t>
            </a:r>
            <a:r>
              <a:rPr lang="en-US" sz="1600" kern="0" dirty="0" smtClean="0">
                <a:latin typeface="Arial"/>
              </a:rPr>
              <a:t>efficiency</a:t>
            </a:r>
          </a:p>
          <a:p>
            <a:pPr marL="285750" indent="-285750" algn="just">
              <a:buFont typeface="Arial" panose="020B0604020202020204" pitchFamily="34" charset="0"/>
              <a:buChar char="•"/>
            </a:pP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Adoption of EA and BA is required to reformulate statistical process</a:t>
            </a:r>
          </a:p>
          <a:p>
            <a:pPr marL="285750" indent="-285750" algn="just">
              <a:buFont typeface="Arial" panose="020B0604020202020204" pitchFamily="34" charset="0"/>
              <a:buChar char="•"/>
            </a:pP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Industrialization</a:t>
            </a:r>
          </a:p>
          <a:p>
            <a:pPr marL="285750" indent="-285750" algn="just">
              <a:buFont typeface="Arial" panose="020B0604020202020204" pitchFamily="34" charset="0"/>
              <a:buChar char="•"/>
            </a:pPr>
            <a:endParaRPr lang="en-US" sz="1600" kern="0" dirty="0">
              <a:latin typeface="Arial"/>
            </a:endParaRPr>
          </a:p>
          <a:p>
            <a:pPr marL="285750" indent="-285750" algn="just">
              <a:buFont typeface="Arial" panose="020B0604020202020204" pitchFamily="34" charset="0"/>
              <a:buChar char="•"/>
            </a:pPr>
            <a:r>
              <a:rPr lang="en-US" sz="1600" kern="0" dirty="0" smtClean="0">
                <a:latin typeface="Arial"/>
              </a:rPr>
              <a:t>Standardization of the process </a:t>
            </a:r>
          </a:p>
          <a:p>
            <a:pPr algn="just"/>
            <a:endParaRPr lang="en-US" sz="1600" kern="0" dirty="0" smtClean="0">
              <a:latin typeface="Arial"/>
            </a:endParaRPr>
          </a:p>
          <a:p>
            <a:pPr algn="just"/>
            <a:endParaRPr lang="en-US" sz="1600" kern="0" dirty="0">
              <a:latin typeface="Arial"/>
            </a:endParaRPr>
          </a:p>
          <a:p>
            <a:pPr algn="just"/>
            <a:endParaRPr lang="en-US" sz="1600" kern="0" dirty="0" smtClean="0">
              <a:latin typeface="Arial"/>
            </a:endParaRPr>
          </a:p>
          <a:p>
            <a:pPr algn="just"/>
            <a:endParaRPr lang="en-US" sz="1600" kern="0" dirty="0" smtClean="0">
              <a:latin typeface="Arial"/>
            </a:endParaRPr>
          </a:p>
          <a:p>
            <a:pPr algn="just"/>
            <a:endParaRPr lang="en-US" sz="1500" i="1" kern="0" dirty="0">
              <a:solidFill>
                <a:srgbClr val="5F5F5F"/>
              </a:solidFill>
              <a:latin typeface="Arial"/>
            </a:endParaRPr>
          </a:p>
        </p:txBody>
      </p:sp>
      <p:sp>
        <p:nvSpPr>
          <p:cNvPr id="2" name="Segnaposto piè di pagina 1"/>
          <p:cNvSpPr>
            <a:spLocks noGrp="1"/>
          </p:cNvSpPr>
          <p:nvPr>
            <p:ph type="ftr" sz="quarter" idx="11"/>
          </p:nvPr>
        </p:nvSpPr>
        <p:spPr>
          <a:xfrm>
            <a:off x="827584" y="6381328"/>
            <a:ext cx="5192216" cy="340147"/>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
        <p:nvSpPr>
          <p:cNvPr id="4" name="Ovale 3"/>
          <p:cNvSpPr/>
          <p:nvPr/>
        </p:nvSpPr>
        <p:spPr>
          <a:xfrm>
            <a:off x="0" y="3068960"/>
            <a:ext cx="8280920" cy="2448272"/>
          </a:xfrm>
          <a:prstGeom prst="ellipse">
            <a:avLst/>
          </a:prstGeom>
          <a:noFill/>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rot="21028514">
            <a:off x="4542832" y="4781763"/>
            <a:ext cx="3480825" cy="400110"/>
          </a:xfrm>
          <a:prstGeom prst="rect">
            <a:avLst/>
          </a:prstGeom>
          <a:noFill/>
        </p:spPr>
        <p:txBody>
          <a:bodyPr wrap="none" rtlCol="0">
            <a:spAutoFit/>
          </a:bodyPr>
          <a:lstStyle/>
          <a:p>
            <a:r>
              <a:rPr lang="it-IT" sz="2000" b="1" dirty="0" smtClean="0">
                <a:solidFill>
                  <a:schemeClr val="tx2">
                    <a:lumMod val="60000"/>
                    <a:lumOff val="40000"/>
                  </a:schemeClr>
                </a:solidFill>
              </a:rPr>
              <a:t>STAT2015 Istat </a:t>
            </a:r>
            <a:r>
              <a:rPr lang="it-IT" sz="2000" b="1" dirty="0" err="1" smtClean="0">
                <a:solidFill>
                  <a:schemeClr val="tx2">
                    <a:lumMod val="60000"/>
                    <a:lumOff val="40000"/>
                  </a:schemeClr>
                </a:solidFill>
              </a:rPr>
              <a:t>Programme</a:t>
            </a:r>
            <a:endParaRPr lang="it-IT" sz="2000" b="1" dirty="0">
              <a:solidFill>
                <a:schemeClr val="tx2">
                  <a:lumMod val="60000"/>
                  <a:lumOff val="40000"/>
                </a:schemeClr>
              </a:solidFill>
            </a:endParaRPr>
          </a:p>
        </p:txBody>
      </p:sp>
    </p:spTree>
    <p:extLst>
      <p:ext uri="{BB962C8B-B14F-4D97-AF65-F5344CB8AC3E}">
        <p14:creationId xmlns:p14="http://schemas.microsoft.com/office/powerpoint/2010/main" val="377006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smtClean="0"/>
              <a:t>Project </a:t>
            </a:r>
            <a:r>
              <a:rPr lang="en-US" sz="2400" b="1" dirty="0"/>
              <a:t>Background</a:t>
            </a:r>
            <a:endParaRPr lang="it-IT" sz="2400" b="1" dirty="0"/>
          </a:p>
        </p:txBody>
      </p:sp>
      <p:sp>
        <p:nvSpPr>
          <p:cNvPr id="18435" name="CasellaDiTesto 5"/>
          <p:cNvSpPr txBox="1">
            <a:spLocks noChangeArrowheads="1"/>
          </p:cNvSpPr>
          <p:nvPr/>
        </p:nvSpPr>
        <p:spPr bwMode="auto">
          <a:xfrm>
            <a:off x="251182" y="980728"/>
            <a:ext cx="867191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algn="just"/>
            <a:r>
              <a:rPr lang="it-IT" sz="1600" b="1" dirty="0" smtClean="0">
                <a:solidFill>
                  <a:srgbClr val="7F142A"/>
                </a:solidFill>
              </a:rPr>
              <a:t>The information audit </a:t>
            </a:r>
            <a:r>
              <a:rPr lang="it-IT" sz="1600" b="1" dirty="0" err="1" smtClean="0">
                <a:solidFill>
                  <a:srgbClr val="7F142A"/>
                </a:solidFill>
              </a:rPr>
              <a:t>process</a:t>
            </a:r>
            <a:endParaRPr lang="it-IT" sz="1600" b="1" dirty="0" smtClean="0">
              <a:solidFill>
                <a:srgbClr val="7F142A"/>
              </a:solidFill>
            </a:endParaRPr>
          </a:p>
          <a:p>
            <a:pPr algn="just"/>
            <a:endParaRPr lang="it-IT" sz="1600" b="1" dirty="0" smtClean="0">
              <a:solidFill>
                <a:srgbClr val="7F142A"/>
              </a:solidFill>
            </a:endParaRPr>
          </a:p>
          <a:p>
            <a:pPr algn="just"/>
            <a:r>
              <a:rPr lang="en-US" sz="1600" kern="0" dirty="0" smtClean="0">
                <a:latin typeface="Arial"/>
              </a:rPr>
              <a:t>According with this new vision, in 2010 Istat started </a:t>
            </a:r>
            <a:r>
              <a:rPr lang="en-US" sz="1600" kern="0" dirty="0">
                <a:latin typeface="Arial"/>
              </a:rPr>
              <a:t>a process of </a:t>
            </a:r>
            <a:r>
              <a:rPr lang="en-US" sz="1600" kern="0" dirty="0" smtClean="0">
                <a:latin typeface="Arial"/>
              </a:rPr>
              <a:t>Information </a:t>
            </a:r>
            <a:r>
              <a:rPr lang="en-US" sz="1600" kern="0" dirty="0">
                <a:latin typeface="Arial"/>
              </a:rPr>
              <a:t>Audit </a:t>
            </a:r>
            <a:r>
              <a:rPr lang="en-US" sz="1600" kern="0" dirty="0" smtClean="0">
                <a:latin typeface="Arial"/>
              </a:rPr>
              <a:t>aiming to:</a:t>
            </a:r>
          </a:p>
          <a:p>
            <a:pPr algn="just"/>
            <a:endParaRPr lang="en-US" sz="1600" kern="0" dirty="0">
              <a:latin typeface="Arial"/>
            </a:endParaRPr>
          </a:p>
          <a:p>
            <a:pPr marL="285750" indent="-285750" algn="just">
              <a:buFont typeface="Arial" pitchFamily="34" charset="0"/>
              <a:buChar char="•"/>
            </a:pPr>
            <a:r>
              <a:rPr lang="en-US" sz="1600" kern="0" dirty="0" smtClean="0">
                <a:latin typeface="Arial"/>
              </a:rPr>
              <a:t>identify </a:t>
            </a:r>
            <a:r>
              <a:rPr lang="en-US" sz="1600" kern="0" dirty="0">
                <a:latin typeface="Arial"/>
              </a:rPr>
              <a:t>the organization's technological infrastructure and software assets;</a:t>
            </a:r>
          </a:p>
          <a:p>
            <a:pPr marL="285750" indent="-285750" algn="just">
              <a:buFont typeface="Arial" pitchFamily="34" charset="0"/>
              <a:buChar char="•"/>
            </a:pPr>
            <a:r>
              <a:rPr lang="en-US" sz="1600" kern="0" dirty="0">
                <a:latin typeface="Arial"/>
              </a:rPr>
              <a:t>assess the quality, efficiency and effectiveness of the processes </a:t>
            </a:r>
            <a:r>
              <a:rPr lang="en-US" sz="1600" kern="0" dirty="0" smtClean="0">
                <a:latin typeface="Arial"/>
              </a:rPr>
              <a:t>for the </a:t>
            </a:r>
            <a:r>
              <a:rPr lang="en-US" sz="1600" kern="0" dirty="0">
                <a:latin typeface="Arial"/>
              </a:rPr>
              <a:t>provision of ICT products and services;</a:t>
            </a:r>
          </a:p>
          <a:p>
            <a:pPr marL="285750" indent="-285750" algn="just">
              <a:buFont typeface="Arial" pitchFamily="34" charset="0"/>
              <a:buChar char="•"/>
            </a:pPr>
            <a:r>
              <a:rPr lang="en-US" sz="1600" kern="0" dirty="0">
                <a:latin typeface="Arial"/>
              </a:rPr>
              <a:t>make proposals to overcome </a:t>
            </a:r>
            <a:r>
              <a:rPr lang="en-US" sz="1600" kern="0" dirty="0" smtClean="0">
                <a:latin typeface="Arial"/>
              </a:rPr>
              <a:t>problems and </a:t>
            </a:r>
            <a:r>
              <a:rPr lang="en-US" sz="1600" kern="0" dirty="0">
                <a:latin typeface="Arial"/>
              </a:rPr>
              <a:t>to ensure the development of the ICT function in line with the strategy of the Institute</a:t>
            </a:r>
            <a:r>
              <a:rPr lang="en-US" sz="1600" kern="0" dirty="0" smtClean="0">
                <a:latin typeface="Arial"/>
              </a:rPr>
              <a:t>.</a:t>
            </a:r>
          </a:p>
          <a:p>
            <a:pPr algn="just"/>
            <a:endParaRPr lang="it-IT" sz="1600" b="1" dirty="0" smtClean="0">
              <a:solidFill>
                <a:srgbClr val="7F142A"/>
              </a:solidFill>
            </a:endParaRPr>
          </a:p>
          <a:p>
            <a:r>
              <a:rPr lang="en-US" sz="1600" dirty="0"/>
              <a:t>Audit identifies some important points of attention </a:t>
            </a:r>
            <a:endParaRPr lang="it-IT" sz="1600" dirty="0"/>
          </a:p>
          <a:p>
            <a:pPr marL="285750" lvl="0" indent="-285750">
              <a:buFont typeface="Arial" panose="020B0604020202020204" pitchFamily="34" charset="0"/>
              <a:buChar char="•"/>
            </a:pPr>
            <a:r>
              <a:rPr lang="en-GB" sz="1600" dirty="0"/>
              <a:t>the pervasiveness of dependence on information and services and infrastructure that deliver the information;</a:t>
            </a:r>
            <a:endParaRPr lang="it-IT" sz="1600" dirty="0"/>
          </a:p>
          <a:p>
            <a:pPr marL="285750" lvl="0" indent="-285750">
              <a:buFont typeface="Arial" panose="020B0604020202020204" pitchFamily="34" charset="0"/>
              <a:buChar char="•"/>
            </a:pPr>
            <a:r>
              <a:rPr lang="en-GB" sz="1600" dirty="0"/>
              <a:t>the increasing scale and cost of technology and related IT services;</a:t>
            </a:r>
            <a:endParaRPr lang="it-IT" sz="1600" dirty="0"/>
          </a:p>
          <a:p>
            <a:pPr marL="285750" indent="-285750">
              <a:buFont typeface="Arial" panose="020B0604020202020204" pitchFamily="34" charset="0"/>
              <a:buChar char="•"/>
            </a:pPr>
            <a:r>
              <a:rPr lang="en-GB" sz="1600" dirty="0"/>
              <a:t>the potential for technologies to enable the transformation of statistical process and practices</a:t>
            </a:r>
            <a:endParaRPr lang="en-US" sz="1600" kern="0" dirty="0" smtClean="0">
              <a:latin typeface="Arial"/>
            </a:endParaRPr>
          </a:p>
          <a:p>
            <a:pPr algn="just"/>
            <a:endParaRPr lang="en-US" sz="1600" kern="0" dirty="0">
              <a:latin typeface="Arial"/>
            </a:endParaRPr>
          </a:p>
          <a:p>
            <a:pPr algn="just"/>
            <a:r>
              <a:rPr lang="en-US" sz="1600" i="1" kern="0" dirty="0">
                <a:latin typeface="Arial"/>
              </a:rPr>
              <a:t>As a result of emerging evidences and resulted recommendations by the Audit, ISTAT decided to start the </a:t>
            </a:r>
            <a:r>
              <a:rPr lang="en-US" sz="1600" i="1" kern="0" dirty="0" smtClean="0">
                <a:latin typeface="Arial"/>
              </a:rPr>
              <a:t>"</a:t>
            </a:r>
            <a:r>
              <a:rPr lang="en-US" sz="1600" i="1" kern="0" dirty="0">
                <a:latin typeface="Arial"/>
              </a:rPr>
              <a:t>ICT Change Management </a:t>
            </a:r>
            <a:r>
              <a:rPr lang="en-US" sz="1600" i="1" kern="0" dirty="0" smtClean="0">
                <a:latin typeface="Arial"/>
              </a:rPr>
              <a:t>“ project</a:t>
            </a:r>
            <a:endParaRPr lang="it-IT" sz="1600" i="1" kern="0" dirty="0">
              <a:latin typeface="Arial"/>
            </a:endParaRPr>
          </a:p>
          <a:p>
            <a:pPr marL="457200" lvl="1" indent="0" algn="just"/>
            <a:endParaRPr lang="it-IT" sz="1600" kern="0" dirty="0">
              <a:solidFill>
                <a:srgbClr val="5F5F5F"/>
              </a:solidFill>
              <a:latin typeface="Arial"/>
            </a:endParaRPr>
          </a:p>
        </p:txBody>
      </p:sp>
      <p:sp>
        <p:nvSpPr>
          <p:cNvPr id="2" name="Segnaposto piè di pagina 1"/>
          <p:cNvSpPr>
            <a:spLocks noGrp="1"/>
          </p:cNvSpPr>
          <p:nvPr>
            <p:ph type="ftr" sz="quarter" idx="11"/>
          </p:nvPr>
        </p:nvSpPr>
        <p:spPr>
          <a:xfrm>
            <a:off x="737636" y="6309320"/>
            <a:ext cx="5282164" cy="412155"/>
          </a:xfrm>
        </p:spPr>
        <p:txBody>
          <a:bodyPr/>
          <a:lstStyle/>
          <a:p>
            <a:pPr defTabSz="457200">
              <a:defRPr/>
            </a:pPr>
            <a:r>
              <a:rPr lang="it-IT" sz="1100" dirty="0" smtClean="0">
                <a:solidFill>
                  <a:prstClr val="black"/>
                </a:solidFill>
              </a:rPr>
              <a:t>Silvia Losco</a:t>
            </a:r>
            <a:endParaRPr lang="it-IT" sz="1100" dirty="0">
              <a:solidFill>
                <a:prstClr val="black"/>
              </a:solidFill>
            </a:endParaRPr>
          </a:p>
        </p:txBody>
      </p:sp>
    </p:spTree>
    <p:extLst>
      <p:ext uri="{BB962C8B-B14F-4D97-AF65-F5344CB8AC3E}">
        <p14:creationId xmlns:p14="http://schemas.microsoft.com/office/powerpoint/2010/main" val="3910911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4"/>
          <p:cNvSpPr txBox="1">
            <a:spLocks noChangeArrowheads="1"/>
          </p:cNvSpPr>
          <p:nvPr/>
        </p:nvSpPr>
        <p:spPr bwMode="auto">
          <a:xfrm>
            <a:off x="737636" y="531258"/>
            <a:ext cx="7537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it-IT" sz="2400" b="1" dirty="0" smtClean="0"/>
              <a:t>ICT </a:t>
            </a:r>
            <a:r>
              <a:rPr lang="it-IT" sz="2400" b="1" dirty="0" err="1" smtClean="0"/>
              <a:t>organization</a:t>
            </a:r>
            <a:r>
              <a:rPr lang="it-IT" sz="2400" b="1" dirty="0" smtClean="0"/>
              <a:t> </a:t>
            </a:r>
            <a:r>
              <a:rPr lang="it-IT" sz="2400" b="1" dirty="0" err="1" smtClean="0"/>
              <a:t>evolution</a:t>
            </a:r>
            <a:r>
              <a:rPr lang="it-IT" sz="2400" b="1" dirty="0" smtClean="0"/>
              <a:t> </a:t>
            </a:r>
            <a:r>
              <a:rPr lang="it-IT" sz="2400" b="1" dirty="0" err="1" smtClean="0"/>
              <a:t>within</a:t>
            </a:r>
            <a:r>
              <a:rPr lang="it-IT" sz="2400" b="1" dirty="0" smtClean="0"/>
              <a:t> a </a:t>
            </a:r>
            <a:r>
              <a:rPr lang="it-IT" sz="2400" b="1" dirty="0" err="1" smtClean="0"/>
              <a:t>governance</a:t>
            </a:r>
            <a:r>
              <a:rPr lang="it-IT" sz="2400" b="1" dirty="0" smtClean="0"/>
              <a:t> scope  </a:t>
            </a:r>
            <a:endParaRPr lang="it-IT" sz="2400" b="1" dirty="0"/>
          </a:p>
        </p:txBody>
      </p:sp>
      <p:sp>
        <p:nvSpPr>
          <p:cNvPr id="18435" name="CasellaDiTesto 5"/>
          <p:cNvSpPr txBox="1">
            <a:spLocks noChangeArrowheads="1"/>
          </p:cNvSpPr>
          <p:nvPr/>
        </p:nvSpPr>
        <p:spPr bwMode="auto">
          <a:xfrm>
            <a:off x="253697" y="1678388"/>
            <a:ext cx="867191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defRPr>
                <a:solidFill>
                  <a:schemeClr val="tx1"/>
                </a:solidFill>
                <a:latin typeface="Arial" pitchFamily="34" charset="0"/>
              </a:defRPr>
            </a:lvl1pPr>
            <a:lvl2pPr marL="742950" indent="-285750" defTabSz="179388">
              <a:defRPr>
                <a:solidFill>
                  <a:schemeClr val="tx1"/>
                </a:solidFill>
                <a:latin typeface="Arial" pitchFamily="34" charset="0"/>
              </a:defRPr>
            </a:lvl2pPr>
            <a:lvl3pPr marL="1143000" indent="-228600" defTabSz="179388">
              <a:defRPr>
                <a:solidFill>
                  <a:schemeClr val="tx1"/>
                </a:solidFill>
                <a:latin typeface="Arial" pitchFamily="34" charset="0"/>
              </a:defRPr>
            </a:lvl3pPr>
            <a:lvl4pPr marL="1600200" indent="-228600" defTabSz="179388">
              <a:defRPr>
                <a:solidFill>
                  <a:schemeClr val="tx1"/>
                </a:solidFill>
                <a:latin typeface="Arial" pitchFamily="34" charset="0"/>
              </a:defRPr>
            </a:lvl4pPr>
            <a:lvl5pPr marL="2057400" indent="-228600" defTabSz="179388">
              <a:defRPr>
                <a:solidFill>
                  <a:schemeClr val="tx1"/>
                </a:solidFill>
                <a:latin typeface="Arial" pitchFamily="34" charset="0"/>
              </a:defRPr>
            </a:lvl5pPr>
            <a:lvl6pPr marL="2514600" indent="-228600" defTabSz="179388" fontAlgn="base">
              <a:spcBef>
                <a:spcPct val="0"/>
              </a:spcBef>
              <a:spcAft>
                <a:spcPct val="0"/>
              </a:spcAft>
              <a:defRPr>
                <a:solidFill>
                  <a:schemeClr val="tx1"/>
                </a:solidFill>
                <a:latin typeface="Arial" pitchFamily="34" charset="0"/>
              </a:defRPr>
            </a:lvl6pPr>
            <a:lvl7pPr marL="2971800" indent="-228600" defTabSz="179388" fontAlgn="base">
              <a:spcBef>
                <a:spcPct val="0"/>
              </a:spcBef>
              <a:spcAft>
                <a:spcPct val="0"/>
              </a:spcAft>
              <a:defRPr>
                <a:solidFill>
                  <a:schemeClr val="tx1"/>
                </a:solidFill>
                <a:latin typeface="Arial" pitchFamily="34" charset="0"/>
              </a:defRPr>
            </a:lvl7pPr>
            <a:lvl8pPr marL="3429000" indent="-228600" defTabSz="179388" fontAlgn="base">
              <a:spcBef>
                <a:spcPct val="0"/>
              </a:spcBef>
              <a:spcAft>
                <a:spcPct val="0"/>
              </a:spcAft>
              <a:defRPr>
                <a:solidFill>
                  <a:schemeClr val="tx1"/>
                </a:solidFill>
                <a:latin typeface="Arial" pitchFamily="34" charset="0"/>
              </a:defRPr>
            </a:lvl8pPr>
            <a:lvl9pPr marL="3886200" indent="-228600" defTabSz="179388" fontAlgn="base">
              <a:spcBef>
                <a:spcPct val="0"/>
              </a:spcBef>
              <a:spcAft>
                <a:spcPct val="0"/>
              </a:spcAft>
              <a:defRPr>
                <a:solidFill>
                  <a:schemeClr val="tx1"/>
                </a:solidFill>
                <a:latin typeface="Arial" pitchFamily="34" charset="0"/>
              </a:defRPr>
            </a:lvl9pPr>
          </a:lstStyle>
          <a:p>
            <a:pPr marL="457200" lvl="1" indent="0" algn="just"/>
            <a:endParaRPr lang="it-IT" sz="1400" kern="0" dirty="0" smtClean="0">
              <a:solidFill>
                <a:srgbClr val="5F5F5F"/>
              </a:solidFill>
              <a:latin typeface="Arial"/>
            </a:endParaRPr>
          </a:p>
          <a:p>
            <a:pPr marL="0" lvl="1" indent="0" algn="just"/>
            <a:r>
              <a:rPr lang="it-IT" sz="1600" b="1" dirty="0" smtClean="0">
                <a:solidFill>
                  <a:srgbClr val="7F142A"/>
                </a:solidFill>
              </a:rPr>
              <a:t>The ICT </a:t>
            </a:r>
            <a:r>
              <a:rPr lang="it-IT" sz="1600" b="1" dirty="0" err="1" smtClean="0">
                <a:solidFill>
                  <a:srgbClr val="7F142A"/>
                </a:solidFill>
              </a:rPr>
              <a:t>Change</a:t>
            </a:r>
            <a:r>
              <a:rPr lang="it-IT" sz="1600" b="1" dirty="0" smtClean="0">
                <a:solidFill>
                  <a:srgbClr val="7F142A"/>
                </a:solidFill>
              </a:rPr>
              <a:t> Management </a:t>
            </a:r>
            <a:r>
              <a:rPr lang="it-IT" sz="1600" b="1" dirty="0" err="1" smtClean="0">
                <a:solidFill>
                  <a:srgbClr val="7F142A"/>
                </a:solidFill>
              </a:rPr>
              <a:t>project</a:t>
            </a:r>
            <a:r>
              <a:rPr lang="it-IT" sz="1600" b="1" dirty="0" smtClean="0">
                <a:solidFill>
                  <a:srgbClr val="7F142A"/>
                </a:solidFill>
              </a:rPr>
              <a:t> </a:t>
            </a:r>
          </a:p>
          <a:p>
            <a:pPr marL="0" lvl="1" indent="0" algn="just"/>
            <a:endParaRPr lang="en-US" sz="1600" kern="0" dirty="0" smtClean="0">
              <a:solidFill>
                <a:srgbClr val="5F5F5F"/>
              </a:solidFill>
              <a:latin typeface="Arial"/>
            </a:endParaRPr>
          </a:p>
          <a:p>
            <a:pPr marL="0" lvl="1" indent="0" algn="just"/>
            <a:r>
              <a:rPr lang="en-US" sz="1600" kern="0" dirty="0" smtClean="0">
                <a:latin typeface="Arial"/>
              </a:rPr>
              <a:t>The </a:t>
            </a:r>
            <a:r>
              <a:rPr lang="en-US" sz="1600" kern="0" dirty="0">
                <a:latin typeface="Arial"/>
              </a:rPr>
              <a:t>recommendations </a:t>
            </a:r>
            <a:r>
              <a:rPr lang="en-US" sz="1600" kern="0" dirty="0" smtClean="0">
                <a:latin typeface="Arial"/>
              </a:rPr>
              <a:t>resulting from the Information Audit highlighted the need </a:t>
            </a:r>
            <a:r>
              <a:rPr lang="en-US" sz="1600" kern="0" dirty="0">
                <a:latin typeface="Arial"/>
              </a:rPr>
              <a:t>for a </a:t>
            </a:r>
            <a:r>
              <a:rPr lang="en-US" sz="1600" kern="0" dirty="0" smtClean="0">
                <a:latin typeface="Arial"/>
              </a:rPr>
              <a:t>deep re-arrangement of </a:t>
            </a:r>
            <a:r>
              <a:rPr lang="en-US" sz="1600" kern="0" dirty="0" err="1" smtClean="0">
                <a:latin typeface="Arial"/>
              </a:rPr>
              <a:t>Istat’s</a:t>
            </a:r>
            <a:r>
              <a:rPr lang="en-US" sz="1600" kern="0" dirty="0" smtClean="0">
                <a:latin typeface="Arial"/>
              </a:rPr>
              <a:t> processes with focus on those regarding the </a:t>
            </a:r>
            <a:r>
              <a:rPr lang="en-US" sz="1600" kern="0" dirty="0">
                <a:latin typeface="Arial"/>
              </a:rPr>
              <a:t>ICT area</a:t>
            </a:r>
            <a:r>
              <a:rPr lang="en-US" sz="1600" kern="0" dirty="0" smtClean="0">
                <a:latin typeface="Arial"/>
              </a:rPr>
              <a:t>.</a:t>
            </a:r>
          </a:p>
          <a:p>
            <a:pPr marL="0" lvl="1" indent="0" algn="just"/>
            <a:endParaRPr lang="en-GB" sz="1600" dirty="0" smtClean="0"/>
          </a:p>
          <a:p>
            <a:pPr marL="0" lvl="1" indent="0" algn="just"/>
            <a:r>
              <a:rPr lang="en-GB" sz="1600" b="1" i="1" dirty="0" smtClean="0"/>
              <a:t>The Change Management project started in 2012</a:t>
            </a:r>
          </a:p>
          <a:p>
            <a:pPr marL="0" lvl="1" indent="0" algn="just"/>
            <a:endParaRPr lang="en-GB" sz="1600" b="1" i="1" dirty="0" smtClean="0"/>
          </a:p>
          <a:p>
            <a:pPr marL="0" lvl="1" indent="0" algn="just"/>
            <a:r>
              <a:rPr lang="en-GB" sz="1600" b="1" dirty="0">
                <a:solidFill>
                  <a:srgbClr val="7F142A"/>
                </a:solidFill>
              </a:rPr>
              <a:t>Main </a:t>
            </a:r>
            <a:r>
              <a:rPr lang="en-GB" sz="1600" b="1" dirty="0" smtClean="0">
                <a:solidFill>
                  <a:srgbClr val="7F142A"/>
                </a:solidFill>
              </a:rPr>
              <a:t>objectives</a:t>
            </a:r>
            <a:endParaRPr lang="en-GB" sz="1600" b="1" dirty="0">
              <a:solidFill>
                <a:srgbClr val="7F142A"/>
              </a:solidFill>
            </a:endParaRPr>
          </a:p>
          <a:p>
            <a:pPr marL="285750" lvl="1" algn="just">
              <a:buFont typeface="Arial" panose="020B0604020202020204" pitchFamily="34" charset="0"/>
              <a:buChar char="•"/>
            </a:pPr>
            <a:r>
              <a:rPr lang="en-GB" sz="1600" dirty="0" smtClean="0"/>
              <a:t>designing </a:t>
            </a:r>
            <a:r>
              <a:rPr lang="en-GB" sz="1600" dirty="0"/>
              <a:t>and  defining a new way to conduct IT function at Istat with a new approach services oriented according with the statistical model based on the Generic Statistical Business Process Model (GSBPM</a:t>
            </a:r>
            <a:r>
              <a:rPr lang="en-GB" sz="1600" dirty="0" smtClean="0"/>
              <a:t>)</a:t>
            </a:r>
            <a:endParaRPr lang="en-GB" sz="1600" dirty="0" smtClean="0"/>
          </a:p>
          <a:p>
            <a:pPr marL="285750" lvl="1" algn="just">
              <a:buFont typeface="Arial" panose="020B0604020202020204" pitchFamily="34" charset="0"/>
              <a:buChar char="•"/>
            </a:pPr>
            <a:r>
              <a:rPr lang="en-GB" sz="1600" dirty="0" smtClean="0"/>
              <a:t>achieving </a:t>
            </a:r>
            <a:r>
              <a:rPr lang="en-GB" sz="1600" dirty="0"/>
              <a:t>adequate governance, management and control of IT </a:t>
            </a:r>
            <a:r>
              <a:rPr lang="en-GB" sz="1600" dirty="0" smtClean="0"/>
              <a:t>environment</a:t>
            </a:r>
            <a:endParaRPr lang="en-GB" sz="1600" dirty="0" smtClean="0"/>
          </a:p>
          <a:p>
            <a:pPr marL="285750" lvl="1" algn="just">
              <a:buFont typeface="Arial" panose="020B0604020202020204" pitchFamily="34" charset="0"/>
              <a:buChar char="•"/>
            </a:pPr>
            <a:endParaRPr lang="en-GB" sz="1600" dirty="0"/>
          </a:p>
          <a:p>
            <a:pPr marL="285750" lvl="1" algn="just">
              <a:buFont typeface="Arial" panose="020B0604020202020204" pitchFamily="34" charset="0"/>
              <a:buChar char="•"/>
            </a:pPr>
            <a:endParaRPr lang="en-GB" sz="1600" dirty="0" smtClean="0"/>
          </a:p>
          <a:p>
            <a:pPr marL="0" lvl="1" indent="0" algn="just"/>
            <a:r>
              <a:rPr lang="en-GB" sz="1600" b="1" i="1" dirty="0" smtClean="0"/>
              <a:t>It </a:t>
            </a:r>
            <a:r>
              <a:rPr lang="en-GB" sz="1600" b="1" i="1" dirty="0"/>
              <a:t>is the ICT line of the Stat2015 programme. </a:t>
            </a:r>
            <a:endParaRPr lang="en-US" sz="1600" b="1" i="1" kern="0" dirty="0">
              <a:solidFill>
                <a:srgbClr val="5F5F5F"/>
              </a:solidFill>
              <a:latin typeface="Arial"/>
            </a:endParaRPr>
          </a:p>
          <a:p>
            <a:pPr marL="0" lvl="1" indent="0" algn="just"/>
            <a:endParaRPr lang="en-US" sz="1600" kern="0" dirty="0" smtClean="0">
              <a:solidFill>
                <a:srgbClr val="5F5F5F"/>
              </a:solidFill>
              <a:latin typeface="Arial"/>
            </a:endParaRPr>
          </a:p>
          <a:p>
            <a:pPr marL="0" lvl="1" indent="0" algn="just"/>
            <a:r>
              <a:rPr lang="en-US" sz="1600" kern="0" dirty="0" smtClean="0">
                <a:solidFill>
                  <a:srgbClr val="5F5F5F"/>
                </a:solidFill>
                <a:latin typeface="Arial"/>
              </a:rPr>
              <a:t> </a:t>
            </a:r>
            <a:endParaRPr lang="en-US" sz="1600" kern="0" dirty="0">
              <a:solidFill>
                <a:srgbClr val="5F5F5F"/>
              </a:solidFill>
              <a:latin typeface="Arial"/>
            </a:endParaRPr>
          </a:p>
        </p:txBody>
      </p:sp>
      <p:sp>
        <p:nvSpPr>
          <p:cNvPr id="2" name="Segnaposto piè di pagina 1"/>
          <p:cNvSpPr>
            <a:spLocks noGrp="1"/>
          </p:cNvSpPr>
          <p:nvPr>
            <p:ph type="ftr" sz="quarter" idx="11"/>
          </p:nvPr>
        </p:nvSpPr>
        <p:spPr>
          <a:xfrm>
            <a:off x="737636" y="6356350"/>
            <a:ext cx="5282164" cy="365125"/>
          </a:xfrm>
        </p:spPr>
        <p:txBody>
          <a:bodyPr/>
          <a:lstStyle/>
          <a:p>
            <a:pPr defTabSz="457200">
              <a:defRPr/>
            </a:pPr>
            <a:r>
              <a:rPr lang="it-IT" sz="1000" dirty="0" smtClean="0">
                <a:solidFill>
                  <a:prstClr val="black"/>
                </a:solidFill>
              </a:rPr>
              <a:t>Silvia Losco</a:t>
            </a:r>
            <a:endParaRPr lang="it-IT" sz="1000" dirty="0">
              <a:solidFill>
                <a:prstClr val="black"/>
              </a:solidFill>
            </a:endParaRPr>
          </a:p>
        </p:txBody>
      </p:sp>
    </p:spTree>
    <p:extLst>
      <p:ext uri="{BB962C8B-B14F-4D97-AF65-F5344CB8AC3E}">
        <p14:creationId xmlns:p14="http://schemas.microsoft.com/office/powerpoint/2010/main" val="3430135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3880</TotalTime>
  <Words>3272</Words>
  <Application>Microsoft Office PowerPoint</Application>
  <PresentationFormat>Presentazione su schermo (4:3)</PresentationFormat>
  <Paragraphs>435</Paragraphs>
  <Slides>36</Slides>
  <Notes>13</Notes>
  <HiddenSlides>0</HiddenSlides>
  <MMClips>0</MMClips>
  <ScaleCrop>false</ScaleCrop>
  <HeadingPairs>
    <vt:vector size="4" baseType="variant">
      <vt:variant>
        <vt:lpstr>Tema</vt:lpstr>
      </vt:variant>
      <vt:variant>
        <vt:i4>2</vt:i4>
      </vt:variant>
      <vt:variant>
        <vt:lpstr>Titoli diapositive</vt:lpstr>
      </vt:variant>
      <vt:variant>
        <vt:i4>36</vt:i4>
      </vt:variant>
    </vt:vector>
  </HeadingPairs>
  <TitlesOfParts>
    <vt:vector size="38" baseType="lpstr">
      <vt:lpstr>1_Struttura predefinita</vt: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SAS Institute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Annarita Pascale</dc:creator>
  <cp:lastModifiedBy>Silvia SL. Losco</cp:lastModifiedBy>
  <cp:revision>248</cp:revision>
  <cp:lastPrinted>2014-02-18T17:20:35Z</cp:lastPrinted>
  <dcterms:created xsi:type="dcterms:W3CDTF">2013-09-05T07:03:14Z</dcterms:created>
  <dcterms:modified xsi:type="dcterms:W3CDTF">2014-04-12T09:25:31Z</dcterms:modified>
</cp:coreProperties>
</file>