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74" r:id="rId4"/>
    <p:sldId id="287" r:id="rId5"/>
    <p:sldId id="288" r:id="rId6"/>
    <p:sldId id="286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195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D7A0BE-6438-44CF-BF7E-FB4EB9C46234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8033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6EBB66-698C-4D42-8E44-083029EAF08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56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600" dirty="0" smtClean="0"/>
              <a:t>To meet the challenges the ABS  has embarked on a</a:t>
            </a:r>
            <a:r>
              <a:rPr lang="en-AU" sz="1600" baseline="0" dirty="0" smtClean="0"/>
              <a:t> significant</a:t>
            </a:r>
            <a:r>
              <a:rPr lang="en-AU" sz="1600" dirty="0" smtClean="0"/>
              <a:t> Transformation Program which aims to facilitate a changed role for the ABS.</a:t>
            </a:r>
          </a:p>
          <a:p>
            <a:endParaRPr lang="en-AU" sz="1600" dirty="0" smtClean="0"/>
          </a:p>
          <a:p>
            <a:r>
              <a:rPr lang="en-AU" sz="1600" b="1" dirty="0" smtClean="0"/>
              <a:t>Survive</a:t>
            </a:r>
            <a:r>
              <a:rPr lang="en-AU" sz="1600" b="1" baseline="0" dirty="0" smtClean="0"/>
              <a:t> &amp; Thrive aims to transform the business.</a:t>
            </a:r>
          </a:p>
          <a:p>
            <a:endParaRPr lang="en-AU" sz="1600" b="1" baseline="0" dirty="0" smtClean="0"/>
          </a:p>
          <a:p>
            <a:r>
              <a:rPr lang="en-AU" sz="1600" b="1" baseline="0" dirty="0" smtClean="0"/>
              <a:t>What we are trying to do</a:t>
            </a:r>
          </a:p>
          <a:p>
            <a:endParaRPr lang="en-AU" sz="1600" b="1" baseline="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AU" sz="1600" b="1" baseline="0" dirty="0" smtClean="0"/>
              <a:t>Change the way we do business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1600" b="1" baseline="0" dirty="0" smtClean="0"/>
              <a:t>Focus on the value add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EBB66-698C-4D42-8E44-083029EAF08F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7617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4825" y="1484313"/>
            <a:ext cx="6683375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AU" noProof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3240088"/>
            <a:ext cx="5503862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AU" noProof="0" smtClean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501775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763963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Patrick Hadley, MSIS April 2013</a:t>
            </a:r>
            <a:endParaRPr lang="en-A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59575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FFFAF9C-2575-4E04-A266-4EB176CE2E00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Patrick Hadley, MSIS April 2013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A9B5C-5DAD-48F3-B479-4C91B91E134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83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8963" y="274638"/>
            <a:ext cx="174783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2275" y="274638"/>
            <a:ext cx="509428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Patrick Hadley, MSIS April 2013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10C78-BB93-4331-B6AF-127F7B95AD6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80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Patrick Hadley, MSIS April 2013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59B1C-333C-406E-9CBF-964302C678B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88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Patrick Hadley, MSIS April 2013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8CC82-9699-423B-8CA2-6987FF85F744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982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2275" y="1600200"/>
            <a:ext cx="34210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5738" y="1600200"/>
            <a:ext cx="34210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Patrick Hadley, MSIS April 2013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02F40-A838-4A2C-A19C-182BCDA1EA8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439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Patrick Hadley, MSIS April 2013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3579C-3770-45BE-89DF-AED638C0563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862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Patrick Hadley, MSIS April 2013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20E87-124E-4C18-843F-0770FFFBF5F0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426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Patrick Hadley, MSIS April 2013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8A406-E19A-4211-869D-8F0A9B9AAE60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149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Patrick Hadley, MSIS April 2013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9B20B-39D4-422E-AEDF-50D03960835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815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Patrick Hadley, MSIS April 2013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9F43D-6433-4FB0-A2EC-8D2C5F3E0B93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058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 b="-29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74638"/>
            <a:ext cx="6994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600200"/>
            <a:ext cx="69945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03350" y="6245225"/>
            <a:ext cx="20161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8063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AU" smtClean="0"/>
              <a:t>Patrick Hadley, MSIS April 2013</a:t>
            </a: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B379FA-76DB-49B6-9188-52E55E505551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7189663" cy="1656184"/>
          </a:xfrm>
        </p:spPr>
        <p:txBody>
          <a:bodyPr/>
          <a:lstStyle/>
          <a:p>
            <a:pPr algn="ctr"/>
            <a:r>
              <a:rPr lang="en-AU" dirty="0"/>
              <a:t>ICT: CONTRIBUTING TO CULTURAL CHANGE</a:t>
            </a:r>
            <a:br>
              <a:rPr lang="en-AU" dirty="0"/>
            </a:br>
            <a:r>
              <a:rPr lang="en-AU" dirty="0"/>
              <a:t>AT THE ABS</a:t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3501008"/>
            <a:ext cx="6408712" cy="1752600"/>
          </a:xfrm>
        </p:spPr>
        <p:txBody>
          <a:bodyPr/>
          <a:lstStyle/>
          <a:p>
            <a:r>
              <a:rPr lang="en-AU" sz="2800" dirty="0" smtClean="0"/>
              <a:t>Patrick Hadley</a:t>
            </a:r>
            <a:br>
              <a:rPr lang="en-AU" sz="2800" dirty="0" smtClean="0"/>
            </a:br>
            <a:r>
              <a:rPr lang="en-AU" sz="2800" dirty="0" smtClean="0"/>
              <a:t>Chief Information Officer</a:t>
            </a:r>
            <a:br>
              <a:rPr lang="en-AU" sz="2800" dirty="0" smtClean="0"/>
            </a:br>
            <a:r>
              <a:rPr lang="en-AU" sz="2800" dirty="0" smtClean="0"/>
              <a:t>Australian Bureau of Statistics</a:t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endParaRPr lang="en-AU" sz="2800" dirty="0" smtClean="0"/>
          </a:p>
          <a:p>
            <a:r>
              <a:rPr lang="en-AU" sz="2800" dirty="0" smtClean="0"/>
              <a:t>MSIS - Dublin April 2014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5614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994525" cy="1143000"/>
          </a:xfrm>
        </p:spPr>
        <p:txBody>
          <a:bodyPr/>
          <a:lstStyle/>
          <a:p>
            <a:r>
              <a:rPr lang="en-AU" dirty="0"/>
              <a:t>ICT CONTRIBUTION TO CULTURAL CHANGE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2060849"/>
            <a:ext cx="6994525" cy="3456384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Core characteristics (themes):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/>
              <a:t>agility &amp; </a:t>
            </a:r>
            <a:r>
              <a:rPr lang="en-AU" sz="2400" dirty="0" smtClean="0"/>
              <a:t>flexibility</a:t>
            </a:r>
            <a:endParaRPr lang="en-AU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/>
              <a:t>dynamic, </a:t>
            </a:r>
            <a:r>
              <a:rPr lang="en-AU" sz="2400" dirty="0" smtClean="0"/>
              <a:t>real–time </a:t>
            </a:r>
            <a:r>
              <a:rPr lang="en-AU" sz="2400" dirty="0"/>
              <a:t>decision making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/>
              <a:t>external focus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/>
              <a:t>responsibilities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/>
              <a:t>leadership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/>
              <a:t>technology management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84168" y="6237312"/>
            <a:ext cx="2895600" cy="476250"/>
          </a:xfrm>
        </p:spPr>
        <p:txBody>
          <a:bodyPr/>
          <a:lstStyle/>
          <a:p>
            <a:r>
              <a:rPr lang="en-AU" dirty="0" smtClean="0"/>
              <a:t>Patrick Hadley, MSIS April 2014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69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AGILITY &amp; FLEXIBILITY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AU" sz="2800" dirty="0" smtClean="0"/>
              <a:t>ICT enables us to take a “citizen centric” view in how we can engage</a:t>
            </a:r>
          </a:p>
          <a:p>
            <a:pPr>
              <a:spcAft>
                <a:spcPts val="1800"/>
              </a:spcAft>
            </a:pPr>
            <a:r>
              <a:rPr lang="en-AU" sz="2800" dirty="0" smtClean="0"/>
              <a:t>Census now has a number of engagement channels</a:t>
            </a:r>
          </a:p>
          <a:p>
            <a:pPr>
              <a:spcAft>
                <a:spcPts val="1800"/>
              </a:spcAft>
            </a:pPr>
            <a:r>
              <a:rPr lang="en-AU" sz="2800" dirty="0" smtClean="0"/>
              <a:t>Change in organisational culture away from “one-size-fits-most</a:t>
            </a:r>
            <a:endParaRPr lang="en-A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56176" y="6237312"/>
            <a:ext cx="2895600" cy="476250"/>
          </a:xfrm>
        </p:spPr>
        <p:txBody>
          <a:bodyPr/>
          <a:lstStyle/>
          <a:p>
            <a:r>
              <a:rPr lang="en-AU" dirty="0" smtClean="0"/>
              <a:t>Patrick Hadley, MSIS April 2014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55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7632848" cy="1470025"/>
          </a:xfrm>
        </p:spPr>
        <p:txBody>
          <a:bodyPr/>
          <a:lstStyle/>
          <a:p>
            <a:r>
              <a:rPr lang="en-AU" dirty="0"/>
              <a:t>DYNAMIC, REAL TIME DECISION MAKING</a:t>
            </a:r>
            <a:br>
              <a:rPr lang="en-AU" dirty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156176" y="6369182"/>
            <a:ext cx="2895600" cy="476250"/>
          </a:xfrm>
        </p:spPr>
        <p:txBody>
          <a:bodyPr/>
          <a:lstStyle/>
          <a:p>
            <a:r>
              <a:rPr lang="en-AU" dirty="0" smtClean="0"/>
              <a:t>Patrick Hadley, MSIS April 2014</a:t>
            </a:r>
            <a:endParaRPr lang="en-AU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63688" y="2162924"/>
            <a:ext cx="6994525" cy="385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800" kern="0" dirty="0" smtClean="0"/>
              <a:t>Ability to access, collect, </a:t>
            </a:r>
            <a:r>
              <a:rPr lang="en-AU" sz="2800" kern="0" dirty="0"/>
              <a:t>s</a:t>
            </a:r>
            <a:r>
              <a:rPr lang="en-AU" sz="2800" kern="0" dirty="0" smtClean="0"/>
              <a:t>tream and integrate more data and information</a:t>
            </a:r>
          </a:p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800" kern="0" dirty="0" smtClean="0"/>
              <a:t>The new approach to Census 2016 relies upon real-time decision making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sz="2800" kern="0" dirty="0" smtClean="0"/>
              <a:t>Culture shift from defined, inflexible processes to immediacy and responsiveness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07251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EXTERNAL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Change drivers / game changers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 smtClean="0"/>
              <a:t>Transformation : COTS / GOTS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 smtClean="0"/>
              <a:t>Transformation capacity and capability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 smtClean="0"/>
              <a:t>Whole of Government Strategies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 smtClean="0"/>
              <a:t>Census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 smtClean="0"/>
              <a:t>Strategic partnerships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 smtClean="0"/>
              <a:t>Open source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 smtClean="0"/>
              <a:t>Cloud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 smtClean="0"/>
              <a:t>Culture shift: more open, responsive, participatory stakeholder engagement; collaborative partnerships</a:t>
            </a:r>
            <a:endParaRPr lang="en-A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84168" y="6237312"/>
            <a:ext cx="2895600" cy="476250"/>
          </a:xfrm>
        </p:spPr>
        <p:txBody>
          <a:bodyPr/>
          <a:lstStyle/>
          <a:p>
            <a:r>
              <a:rPr lang="en-AU" dirty="0" smtClean="0"/>
              <a:t>Patrick Hadley, MSIS April 2014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14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994525" cy="1143000"/>
          </a:xfrm>
        </p:spPr>
        <p:txBody>
          <a:bodyPr/>
          <a:lstStyle/>
          <a:p>
            <a:r>
              <a:rPr lang="en-AU" dirty="0" smtClean="0"/>
              <a:t>RESPONSIBILITIES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84168" y="6237312"/>
            <a:ext cx="2895600" cy="476250"/>
          </a:xfrm>
        </p:spPr>
        <p:txBody>
          <a:bodyPr/>
          <a:lstStyle/>
          <a:p>
            <a:r>
              <a:rPr lang="en-AU" dirty="0" smtClean="0"/>
              <a:t>Patrick Hadley, MSIS April 2014</a:t>
            </a:r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77481" y="1340768"/>
            <a:ext cx="7359015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800" kern="0" dirty="0" smtClean="0"/>
              <a:t>The lines are blurring between where business stops and ICT starts</a:t>
            </a:r>
          </a:p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800" kern="0" dirty="0" smtClean="0"/>
              <a:t>Project teams must wear an “enterprise hat”</a:t>
            </a:r>
          </a:p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800" kern="0" dirty="0" smtClean="0"/>
              <a:t>New structures, capability ownership, centralisation</a:t>
            </a:r>
          </a:p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800" kern="0" dirty="0" smtClean="0"/>
              <a:t>Increased complexity: stakeholders; teamwork</a:t>
            </a:r>
            <a:r>
              <a:rPr lang="en-AU" sz="2800" kern="0" dirty="0"/>
              <a:t>;</a:t>
            </a:r>
            <a:r>
              <a:rPr lang="en-AU" sz="2800" kern="0" dirty="0" smtClean="0"/>
              <a:t> communication; 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22130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LEADERSHIP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12776"/>
            <a:ext cx="7632848" cy="4248472"/>
          </a:xfrm>
        </p:spPr>
        <p:txBody>
          <a:bodyPr/>
          <a:lstStyle/>
          <a:p>
            <a:r>
              <a:rPr lang="en-AU" sz="2800" dirty="0" smtClean="0"/>
              <a:t>Business leaders technology literate</a:t>
            </a:r>
          </a:p>
          <a:p>
            <a:r>
              <a:rPr lang="en-AU" sz="2800" dirty="0" smtClean="0"/>
              <a:t>ICT Leaders business savvy</a:t>
            </a:r>
          </a:p>
          <a:p>
            <a:r>
              <a:rPr lang="en-AU" sz="2800" dirty="0" smtClean="0"/>
              <a:t>Census an exemplar of ICT/business partnerships, governance, engagement</a:t>
            </a:r>
          </a:p>
          <a:p>
            <a:r>
              <a:rPr lang="en-AU" sz="2800" dirty="0" smtClean="0"/>
              <a:t>ICT grows and exports business leaders</a:t>
            </a:r>
          </a:p>
          <a:p>
            <a:r>
              <a:rPr lang="en-AU" sz="2800" dirty="0" smtClean="0"/>
              <a:t>Now a strategic dimension</a:t>
            </a:r>
            <a:endParaRPr lang="en-A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2160" y="6237312"/>
            <a:ext cx="2895600" cy="476250"/>
          </a:xfrm>
        </p:spPr>
        <p:txBody>
          <a:bodyPr/>
          <a:lstStyle/>
          <a:p>
            <a:r>
              <a:rPr lang="en-AU" dirty="0" smtClean="0"/>
              <a:t>Patrick Hadley, MSIS April 2014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292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13792"/>
            <a:ext cx="7740352" cy="1143000"/>
          </a:xfrm>
        </p:spPr>
        <p:txBody>
          <a:bodyPr/>
          <a:lstStyle/>
          <a:p>
            <a:r>
              <a:rPr lang="en-AU" dirty="0"/>
              <a:t>TECHNOLOGY MANAGEMENT</a:t>
            </a:r>
            <a:br>
              <a:rPr lang="en-AU" dirty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56176" y="6237312"/>
            <a:ext cx="2895600" cy="476250"/>
          </a:xfrm>
        </p:spPr>
        <p:txBody>
          <a:bodyPr/>
          <a:lstStyle/>
          <a:p>
            <a:r>
              <a:rPr lang="en-AU" dirty="0" smtClean="0"/>
              <a:t>Patrick Hadley, MSIS April 2014</a:t>
            </a: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47664" y="1556792"/>
            <a:ext cx="7359015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800" kern="0" dirty="0" smtClean="0"/>
              <a:t>ICT investment, governance, project management and business value are no longer owned solely by the CIO/CFO</a:t>
            </a:r>
          </a:p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800" kern="0" dirty="0" smtClean="0"/>
              <a:t>ICT</a:t>
            </a:r>
          </a:p>
          <a:p>
            <a:pPr marL="1200150" lvl="1" indent="-45720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AU" sz="2000" kern="0" dirty="0" smtClean="0"/>
              <a:t>Not just operational/financial efficiencies</a:t>
            </a:r>
          </a:p>
          <a:p>
            <a:pPr marL="1200150" lvl="1" indent="-45720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AU" sz="2000" kern="0" dirty="0" smtClean="0"/>
              <a:t>Business transformation</a:t>
            </a:r>
          </a:p>
          <a:p>
            <a:pPr marL="1200150" lvl="1" indent="-45720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AU" sz="2000" kern="0" dirty="0" smtClean="0"/>
              <a:t>Business growth/wealth creation</a:t>
            </a:r>
          </a:p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AU" sz="2800" kern="0" dirty="0" smtClean="0"/>
              <a:t>Change in culture: managing ICT as a valued business resource</a:t>
            </a:r>
          </a:p>
          <a:p>
            <a:pPr marL="457200" indent="-457200" algn="l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AU" kern="0" dirty="0" smtClean="0"/>
          </a:p>
        </p:txBody>
      </p:sp>
    </p:spTree>
    <p:extLst>
      <p:ext uri="{BB962C8B-B14F-4D97-AF65-F5344CB8AC3E}">
        <p14:creationId xmlns:p14="http://schemas.microsoft.com/office/powerpoint/2010/main" val="14851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78080" y="6517853"/>
            <a:ext cx="2895600" cy="340147"/>
          </a:xfrm>
        </p:spPr>
        <p:txBody>
          <a:bodyPr/>
          <a:lstStyle/>
          <a:p>
            <a:r>
              <a:rPr lang="en-AU" dirty="0" smtClean="0"/>
              <a:t>Patrick Hadley, MSIS April 2014</a:t>
            </a:r>
            <a:endParaRPr lang="en-A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61915" y="332656"/>
            <a:ext cx="6767512" cy="1223962"/>
          </a:xfrm>
        </p:spPr>
        <p:txBody>
          <a:bodyPr/>
          <a:lstStyle/>
          <a:p>
            <a:r>
              <a:rPr lang="en-AU" dirty="0"/>
              <a:t>INTRODUCTION</a:t>
            </a:r>
            <a:br>
              <a:rPr lang="en-AU" dirty="0"/>
            </a:br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326853" y="1340768"/>
            <a:ext cx="7637636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sz="2800" dirty="0"/>
              <a:t>ICT – Integral &amp; Fundamental to NSOs</a:t>
            </a:r>
          </a:p>
          <a:p>
            <a:r>
              <a:rPr lang="en-AU" sz="2800" dirty="0"/>
              <a:t>NSOs &amp; Technology: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/>
              <a:t>innovative; adept;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/>
              <a:t>opportunities &amp; challenges</a:t>
            </a:r>
          </a:p>
          <a:p>
            <a:r>
              <a:rPr lang="en-AU" sz="2800" dirty="0"/>
              <a:t>NSOs and Change </a:t>
            </a:r>
            <a:r>
              <a:rPr lang="en-AU" sz="2800" dirty="0" smtClean="0"/>
              <a:t>?</a:t>
            </a:r>
            <a:endParaRPr lang="en-AU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/>
              <a:t>a new paradigm</a:t>
            </a:r>
          </a:p>
          <a:p>
            <a:r>
              <a:rPr lang="en-AU" sz="2800" dirty="0" smtClean="0"/>
              <a:t>Many </a:t>
            </a:r>
            <a:r>
              <a:rPr lang="en-AU" sz="2800" dirty="0"/>
              <a:t>forces shape and change organisation culture </a:t>
            </a:r>
          </a:p>
          <a:p>
            <a:r>
              <a:rPr lang="en-AU" sz="2800" dirty="0" smtClean="0"/>
              <a:t>The </a:t>
            </a:r>
            <a:r>
              <a:rPr lang="en-AU" sz="2800" dirty="0"/>
              <a:t>impact of ICT on organisation culture is profound</a:t>
            </a:r>
          </a:p>
        </p:txBody>
      </p:sp>
    </p:spTree>
    <p:extLst>
      <p:ext uri="{BB962C8B-B14F-4D97-AF65-F5344CB8AC3E}">
        <p14:creationId xmlns:p14="http://schemas.microsoft.com/office/powerpoint/2010/main" val="5183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632848" cy="1224135"/>
          </a:xfrm>
        </p:spPr>
        <p:txBody>
          <a:bodyPr/>
          <a:lstStyle/>
          <a:p>
            <a:r>
              <a:rPr lang="en-AU" dirty="0"/>
              <a:t>CONTEXT &amp; </a:t>
            </a:r>
            <a:r>
              <a:rPr lang="en-AU" dirty="0" smtClean="0"/>
              <a:t>BACKGROUND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7488832" cy="1872208"/>
          </a:xfrm>
        </p:spPr>
        <p:txBody>
          <a:bodyPr/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AU" sz="2800" dirty="0" smtClean="0"/>
              <a:t>Business Transformation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AU" sz="2400" dirty="0" smtClean="0"/>
              <a:t>The Challenges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AU" sz="2400" dirty="0" smtClean="0"/>
              <a:t>ABS 2017 Transformation Program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84168" y="6381328"/>
            <a:ext cx="2895600" cy="360040"/>
          </a:xfrm>
        </p:spPr>
        <p:txBody>
          <a:bodyPr/>
          <a:lstStyle/>
          <a:p>
            <a:r>
              <a:rPr lang="en-AU" dirty="0" smtClean="0"/>
              <a:t>Patrick Hadley, MSIS April 2014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256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9" y="274638"/>
            <a:ext cx="7632848" cy="1143000"/>
          </a:xfrm>
        </p:spPr>
        <p:txBody>
          <a:bodyPr/>
          <a:lstStyle/>
          <a:p>
            <a:r>
              <a:rPr lang="en-AU" dirty="0" smtClean="0"/>
              <a:t>The Challenges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275" y="1600201"/>
            <a:ext cx="6994525" cy="3556992"/>
          </a:xfrm>
        </p:spPr>
        <p:txBody>
          <a:bodyPr/>
          <a:lstStyle/>
          <a:p>
            <a:endParaRPr lang="en-AU" sz="2800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72806" y="6237312"/>
            <a:ext cx="2895600" cy="476250"/>
          </a:xfrm>
        </p:spPr>
        <p:txBody>
          <a:bodyPr/>
          <a:lstStyle/>
          <a:p>
            <a:r>
              <a:rPr lang="en-AU" dirty="0" smtClean="0"/>
              <a:t>Patrick Hadley, MSIS April 2014</a:t>
            </a:r>
            <a:endParaRPr lang="en-AU" dirty="0"/>
          </a:p>
        </p:txBody>
      </p:sp>
      <p:grpSp>
        <p:nvGrpSpPr>
          <p:cNvPr id="5" name="Group 4"/>
          <p:cNvGrpSpPr/>
          <p:nvPr/>
        </p:nvGrpSpPr>
        <p:grpSpPr>
          <a:xfrm>
            <a:off x="1755224" y="2198511"/>
            <a:ext cx="7137246" cy="2915404"/>
            <a:chOff x="2640375" y="3834920"/>
            <a:chExt cx="5195616" cy="3429000"/>
          </a:xfrm>
        </p:grpSpPr>
        <p:sp>
          <p:nvSpPr>
            <p:cNvPr id="6" name="Shape 5"/>
            <p:cNvSpPr/>
            <p:nvPr/>
          </p:nvSpPr>
          <p:spPr>
            <a:xfrm>
              <a:off x="2640375" y="3834920"/>
              <a:ext cx="5195616" cy="3429000"/>
            </a:xfrm>
            <a:prstGeom prst="swooshArrow">
              <a:avLst>
                <a:gd name="adj1" fmla="val 25000"/>
                <a:gd name="adj2" fmla="val 25000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matte">
              <a:bevelT w="144450" h="6350" prst="relaxedInset"/>
              <a:contourClr>
                <a:schemeClr val="bg1"/>
              </a:contourClr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AU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800368" y="5790340"/>
              <a:ext cx="142646" cy="218856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shade val="50000"/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shade val="50000"/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shade val="50000"/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txBody>
            <a:bodyPr/>
            <a:lstStyle/>
            <a:p>
              <a:endParaRPr lang="en-AU"/>
            </a:p>
          </p:txBody>
        </p:sp>
        <p:sp>
          <p:nvSpPr>
            <p:cNvPr id="8" name="Oval 7"/>
            <p:cNvSpPr/>
            <p:nvPr/>
          </p:nvSpPr>
          <p:spPr>
            <a:xfrm>
              <a:off x="5222419" y="5061892"/>
              <a:ext cx="257860" cy="257860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shade val="50000"/>
                    <a:hueOff val="240958"/>
                    <a:satOff val="-5040"/>
                    <a:lumOff val="28042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shade val="50000"/>
                    <a:hueOff val="240958"/>
                    <a:satOff val="-5040"/>
                    <a:lumOff val="28042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shade val="50000"/>
                    <a:hueOff val="240958"/>
                    <a:satOff val="-5040"/>
                    <a:lumOff val="28042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txBody>
            <a:bodyPr/>
            <a:lstStyle/>
            <a:p>
              <a:endParaRPr lang="en-AU"/>
            </a:p>
          </p:txBody>
        </p:sp>
        <p:sp>
          <p:nvSpPr>
            <p:cNvPr id="9" name="Oval 8"/>
            <p:cNvSpPr/>
            <p:nvPr/>
          </p:nvSpPr>
          <p:spPr>
            <a:xfrm>
              <a:off x="6840034" y="4502152"/>
              <a:ext cx="356616" cy="356616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shade val="50000"/>
                    <a:hueOff val="240958"/>
                    <a:satOff val="-5040"/>
                    <a:lumOff val="28042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shade val="50000"/>
                    <a:hueOff val="240958"/>
                    <a:satOff val="-5040"/>
                    <a:lumOff val="28042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shade val="50000"/>
                    <a:hueOff val="240958"/>
                    <a:satOff val="-5040"/>
                    <a:lumOff val="28042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755228" y="5190984"/>
            <a:ext cx="25922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Increased expectations: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1400" dirty="0"/>
              <a:t>new statistical products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1400" dirty="0"/>
              <a:t>Improved data quality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1400" dirty="0"/>
              <a:t>Faster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1400" dirty="0"/>
              <a:t>Improved/flexible access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59225" y="4680137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More complex measurement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84232" y="4149080"/>
            <a:ext cx="1329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Reduce costs of business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14648" y="3699490"/>
            <a:ext cx="2121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New Information: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1400" dirty="0"/>
              <a:t>Sources/ potential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08304" y="3394603"/>
            <a:ext cx="1267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Financial </a:t>
            </a:r>
            <a:br>
              <a:rPr lang="en-AU" sz="1400" dirty="0"/>
            </a:br>
            <a:r>
              <a:rPr lang="en-AU" sz="1400" dirty="0"/>
              <a:t>Constraints</a:t>
            </a:r>
          </a:p>
        </p:txBody>
      </p:sp>
      <p:sp>
        <p:nvSpPr>
          <p:cNvPr id="16" name="Oval 15"/>
          <p:cNvSpPr/>
          <p:nvPr/>
        </p:nvSpPr>
        <p:spPr>
          <a:xfrm>
            <a:off x="1763688" y="4997577"/>
            <a:ext cx="108012" cy="116338"/>
          </a:xfrm>
          <a:prstGeom prst="ellipse">
            <a:avLst/>
          </a:prstGeom>
          <a:gradFill rotWithShape="1">
            <a:gsLst>
              <a:gs pos="0">
                <a:srgbClr val="4F81BD">
                  <a:shade val="50000"/>
                  <a:hueOff val="0"/>
                  <a:satOff val="0"/>
                  <a:lumOff val="0"/>
                  <a:alphaOff val="0"/>
                  <a:shade val="51000"/>
                  <a:satMod val="130000"/>
                </a:srgbClr>
              </a:gs>
              <a:gs pos="80000">
                <a:srgbClr val="4F81BD">
                  <a:shade val="50000"/>
                  <a:hueOff val="0"/>
                  <a:satOff val="0"/>
                  <a:lumOff val="0"/>
                  <a:alphaOff val="0"/>
                  <a:shade val="93000"/>
                  <a:satMod val="130000"/>
                </a:srgbClr>
              </a:gs>
              <a:gs pos="100000">
                <a:srgbClr val="4F81BD">
                  <a:shade val="50000"/>
                  <a:hueOff val="0"/>
                  <a:satOff val="0"/>
                  <a:lumOff val="0"/>
                  <a:alphaOff val="0"/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txBody>
          <a:bodyPr/>
          <a:lstStyle/>
          <a:p>
            <a:endParaRPr lang="en-AU"/>
          </a:p>
        </p:txBody>
      </p:sp>
      <p:sp>
        <p:nvSpPr>
          <p:cNvPr id="17" name="Oval 16"/>
          <p:cNvSpPr/>
          <p:nvPr/>
        </p:nvSpPr>
        <p:spPr>
          <a:xfrm>
            <a:off x="2245000" y="4519601"/>
            <a:ext cx="145603" cy="164739"/>
          </a:xfrm>
          <a:prstGeom prst="ellipse">
            <a:avLst/>
          </a:prstGeom>
          <a:gradFill rotWithShape="1">
            <a:gsLst>
              <a:gs pos="0">
                <a:srgbClr val="4F81BD">
                  <a:shade val="50000"/>
                  <a:hueOff val="0"/>
                  <a:satOff val="0"/>
                  <a:lumOff val="0"/>
                  <a:alphaOff val="0"/>
                  <a:shade val="51000"/>
                  <a:satMod val="130000"/>
                </a:srgbClr>
              </a:gs>
              <a:gs pos="80000">
                <a:srgbClr val="4F81BD">
                  <a:shade val="50000"/>
                  <a:hueOff val="0"/>
                  <a:satOff val="0"/>
                  <a:lumOff val="0"/>
                  <a:alphaOff val="0"/>
                  <a:shade val="93000"/>
                  <a:satMod val="130000"/>
                </a:srgbClr>
              </a:gs>
              <a:gs pos="100000">
                <a:srgbClr val="4F81BD">
                  <a:shade val="50000"/>
                  <a:hueOff val="0"/>
                  <a:satOff val="0"/>
                  <a:lumOff val="0"/>
                  <a:alphaOff val="0"/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45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91680" y="620688"/>
            <a:ext cx="6994525" cy="1143000"/>
          </a:xfrm>
        </p:spPr>
        <p:txBody>
          <a:bodyPr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ABS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Transformation Program</a:t>
            </a:r>
            <a:r>
              <a:rPr lang="en-AU" dirty="0">
                <a:solidFill>
                  <a:schemeClr val="tx1"/>
                </a:solidFill>
              </a:rPr>
              <a:t/>
            </a:r>
            <a:br>
              <a:rPr lang="en-AU" dirty="0">
                <a:solidFill>
                  <a:schemeClr val="tx1"/>
                </a:solidFill>
              </a:rPr>
            </a:b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75656" y="1844824"/>
            <a:ext cx="7416824" cy="4680520"/>
          </a:xfrm>
        </p:spPr>
        <p:txBody>
          <a:bodyPr/>
          <a:lstStyle/>
          <a:p>
            <a:r>
              <a:rPr lang="en-A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Survive  </a:t>
            </a:r>
            <a:r>
              <a:rPr lang="en-A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AU" sz="2400" dirty="0" smtClean="0"/>
              <a:t>Reduce </a:t>
            </a:r>
            <a:r>
              <a:rPr lang="en-AU" sz="2400" dirty="0"/>
              <a:t>the cost and time of doing </a:t>
            </a:r>
            <a:r>
              <a:rPr lang="en-AU" sz="2400" dirty="0" smtClean="0"/>
              <a:t>business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Thrive</a:t>
            </a:r>
            <a:r>
              <a:rPr lang="en-A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en-AU" sz="2400" dirty="0" smtClean="0"/>
              <a:t>Grow </a:t>
            </a:r>
            <a:r>
              <a:rPr lang="en-AU" sz="2400" dirty="0"/>
              <a:t>the business through new statistical products and </a:t>
            </a:r>
            <a:r>
              <a:rPr lang="en-AU" sz="2400" dirty="0" smtClean="0"/>
              <a:t>services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Provide</a:t>
            </a:r>
            <a:r>
              <a:rPr lang="en-A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en-AU" sz="2400" dirty="0" smtClean="0"/>
              <a:t>Deliver </a:t>
            </a:r>
            <a:r>
              <a:rPr lang="en-AU" sz="2400" dirty="0"/>
              <a:t>the first digital Census (2016) on time, budget, and </a:t>
            </a:r>
            <a:r>
              <a:rPr lang="en-AU" sz="2400" dirty="0" smtClean="0"/>
              <a:t>quality </a:t>
            </a:r>
            <a:br>
              <a:rPr lang="en-AU" sz="2400" dirty="0" smtClean="0"/>
            </a:b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>...</a:t>
            </a:r>
            <a:r>
              <a:rPr lang="en-AU" sz="2800" b="1" dirty="0" smtClean="0"/>
              <a:t>while </a:t>
            </a:r>
            <a:r>
              <a:rPr lang="en-AU" sz="2800" b="1" dirty="0"/>
              <a:t>delivering on Business </a:t>
            </a:r>
            <a:r>
              <a:rPr lang="en-AU" sz="2800" b="1" dirty="0" smtClean="0"/>
              <a:t>As Usual</a:t>
            </a:r>
            <a:r>
              <a:rPr lang="en-AU" sz="2800" b="1" dirty="0"/>
              <a:t>.</a:t>
            </a:r>
          </a:p>
          <a:p>
            <a:endParaRPr lang="en-AU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788024" y="6381328"/>
            <a:ext cx="4264297" cy="340147"/>
          </a:xfrm>
        </p:spPr>
        <p:txBody>
          <a:bodyPr/>
          <a:lstStyle/>
          <a:p>
            <a:r>
              <a:rPr lang="en-AU" dirty="0"/>
              <a:t>Patrick Hadley, MSIS April 2014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181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9" y="274638"/>
            <a:ext cx="7740352" cy="1143000"/>
          </a:xfrm>
        </p:spPr>
        <p:txBody>
          <a:bodyPr/>
          <a:lstStyle/>
          <a:p>
            <a:r>
              <a:rPr lang="en-AU" dirty="0"/>
              <a:t>CONTEXT &amp;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2204864"/>
            <a:ext cx="6994525" cy="3484983"/>
          </a:xfrm>
        </p:spPr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Business Transformation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Capabilities </a:t>
            </a:r>
            <a:r>
              <a:rPr lang="en-AU" sz="2800" dirty="0"/>
              <a:t>to Deliver Transformation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Whole of Government Strategies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AU" sz="2400" dirty="0"/>
              <a:t>new Australian federal government September 2013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AU" sz="2400" dirty="0"/>
              <a:t>ICT policy: e-government &amp; the digital economy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AU" sz="2400" dirty="0"/>
              <a:t>Commission of Audit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84168" y="6237312"/>
            <a:ext cx="2895600" cy="476250"/>
          </a:xfrm>
        </p:spPr>
        <p:txBody>
          <a:bodyPr/>
          <a:lstStyle/>
          <a:p>
            <a:r>
              <a:rPr lang="en-AU" dirty="0" smtClean="0"/>
              <a:t>Patrick Hadley, MSIS April 2014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01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96752"/>
            <a:ext cx="7632848" cy="1143000"/>
          </a:xfrm>
        </p:spPr>
        <p:txBody>
          <a:bodyPr/>
          <a:lstStyle/>
          <a:p>
            <a:r>
              <a:rPr lang="en-AU" dirty="0"/>
              <a:t>2016 AUSTRALIAN CENSUS OF POPULATION &amp; HOUSING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988840"/>
            <a:ext cx="6994525" cy="792088"/>
          </a:xfrm>
        </p:spPr>
        <p:txBody>
          <a:bodyPr/>
          <a:lstStyle/>
          <a:p>
            <a:endParaRPr lang="en-AU" dirty="0" smtClean="0"/>
          </a:p>
          <a:p>
            <a:pPr lvl="0"/>
            <a:r>
              <a:rPr lang="en-AU" sz="2400" dirty="0"/>
              <a:t>The </a:t>
            </a:r>
            <a:r>
              <a:rPr lang="en-AU" sz="2400" dirty="0" smtClean="0"/>
              <a:t>first </a:t>
            </a:r>
            <a:r>
              <a:rPr lang="en-AU" sz="2400" dirty="0"/>
              <a:t>truly digital </a:t>
            </a:r>
            <a:r>
              <a:rPr lang="en-AU" sz="2400" dirty="0" smtClean="0"/>
              <a:t>Census</a:t>
            </a:r>
          </a:p>
          <a:p>
            <a:pPr marL="0" indent="0">
              <a:buNone/>
            </a:pPr>
            <a:r>
              <a:rPr lang="en-GB" i="1" dirty="0"/>
              <a:t>  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lvl="0" indent="0">
              <a:buNone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84168" y="6309320"/>
            <a:ext cx="2895600" cy="476250"/>
          </a:xfrm>
        </p:spPr>
        <p:txBody>
          <a:bodyPr/>
          <a:lstStyle/>
          <a:p>
            <a:r>
              <a:rPr lang="en-AU" dirty="0" smtClean="0"/>
              <a:t>Patrick Hadley, MSIS April 2014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40968"/>
            <a:ext cx="7294505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32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2016 DIGITAL CENSUS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980729"/>
            <a:ext cx="6994525" cy="936104"/>
          </a:xfrm>
        </p:spPr>
        <p:txBody>
          <a:bodyPr/>
          <a:lstStyle/>
          <a:p>
            <a:pPr lvl="0"/>
            <a:r>
              <a:rPr lang="en-AU" sz="2800" dirty="0"/>
              <a:t>The nexus of </a:t>
            </a:r>
            <a:r>
              <a:rPr lang="en-AU" sz="2800" dirty="0" smtClean="0"/>
              <a:t>forces</a:t>
            </a:r>
            <a:endParaRPr lang="en-A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84168" y="6381328"/>
            <a:ext cx="2895600" cy="360040"/>
          </a:xfrm>
        </p:spPr>
        <p:txBody>
          <a:bodyPr/>
          <a:lstStyle/>
          <a:p>
            <a:r>
              <a:rPr lang="en-AU" dirty="0" smtClean="0"/>
              <a:t>Patrick Hadley, MSIS April 2014</a:t>
            </a:r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628650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8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2016 DIGITAL CENSUS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556792"/>
            <a:ext cx="7560840" cy="5544616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Aims</a:t>
            </a:r>
            <a:r>
              <a:rPr lang="en-AU" sz="2800" dirty="0" smtClean="0"/>
              <a:t>:</a:t>
            </a:r>
          </a:p>
          <a:p>
            <a:pPr marL="0" indent="0">
              <a:buNone/>
            </a:pPr>
            <a:endParaRPr lang="en-AU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/>
              <a:t>Optimise field workforce deployment based on real-time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/>
              <a:t>Shift population to willing on-line respondents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/>
              <a:t>A richer data set – targeted respondent prompts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/>
              <a:t>Dissemination: analytics driven; personalised; </a:t>
            </a:r>
            <a:r>
              <a:rPr lang="en-AU" sz="2400" dirty="0" smtClean="0"/>
              <a:t>visualisation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AU" sz="2400" dirty="0"/>
          </a:p>
          <a:p>
            <a:pPr marL="0" indent="0">
              <a:buNone/>
            </a:pPr>
            <a:r>
              <a:rPr lang="en-AU" sz="2800" dirty="0"/>
              <a:t>A broader agenda: Leadership &amp; </a:t>
            </a:r>
            <a:r>
              <a:rPr lang="en-AU" sz="2800" dirty="0" smtClean="0"/>
              <a:t>Capabilities</a:t>
            </a:r>
            <a:endParaRPr lang="en-A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84168" y="6237312"/>
            <a:ext cx="2895600" cy="476250"/>
          </a:xfrm>
        </p:spPr>
        <p:txBody>
          <a:bodyPr/>
          <a:lstStyle/>
          <a:p>
            <a:r>
              <a:rPr lang="en-AU" dirty="0" smtClean="0"/>
              <a:t>Patrick Hadley, MSIS April 2014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6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S Domains 2">
  <a:themeElements>
    <a:clrScheme name="ABS Circles (P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S Circles (P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S Circles (P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 Domains 2</Template>
  <TotalTime>3241</TotalTime>
  <Words>607</Words>
  <Application>Microsoft Office PowerPoint</Application>
  <PresentationFormat>On-screen Show (4:3)</PresentationFormat>
  <Paragraphs>124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ABS Domains 2</vt:lpstr>
      <vt:lpstr>ICT: CONTRIBUTING TO CULTURAL CHANGE AT THE ABS </vt:lpstr>
      <vt:lpstr>INTRODUCTION </vt:lpstr>
      <vt:lpstr>CONTEXT &amp; BACKGROUND </vt:lpstr>
      <vt:lpstr>The Challenges</vt:lpstr>
      <vt:lpstr>ABS Transformation Program </vt:lpstr>
      <vt:lpstr>CONTEXT &amp; BACKGROUND</vt:lpstr>
      <vt:lpstr>2016 AUSTRALIAN CENSUS OF POPULATION &amp; HOUSING </vt:lpstr>
      <vt:lpstr>2016 DIGITAL CENSUS </vt:lpstr>
      <vt:lpstr>2016 DIGITAL CENSUS </vt:lpstr>
      <vt:lpstr>ICT CONTRIBUTION TO CULTURAL CHANGE </vt:lpstr>
      <vt:lpstr>AGILITY &amp; FLEXIBILITY </vt:lpstr>
      <vt:lpstr>DYNAMIC, REAL TIME DECISION MAKING </vt:lpstr>
      <vt:lpstr>EXTERNAL FOCUS</vt:lpstr>
      <vt:lpstr>RESPONSIBILITIES </vt:lpstr>
      <vt:lpstr>LEADERSHIP </vt:lpstr>
      <vt:lpstr>TECHNOLOGY MANAGEMENT </vt:lpstr>
    </vt:vector>
  </TitlesOfParts>
  <Company>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Organisation Capability for Plug and Play</dc:title>
  <dc:subject>ABS</dc:subject>
  <dc:creator>Kristie Mitchell</dc:creator>
  <cp:lastModifiedBy>Sharan Robb</cp:lastModifiedBy>
  <cp:revision>76</cp:revision>
  <cp:lastPrinted>2014-04-02T02:45:19Z</cp:lastPrinted>
  <dcterms:created xsi:type="dcterms:W3CDTF">2013-04-08T22:21:59Z</dcterms:created>
  <dcterms:modified xsi:type="dcterms:W3CDTF">2014-04-02T02:45:39Z</dcterms:modified>
  <cp:category>ABS</cp:category>
</cp:coreProperties>
</file>