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4" r:id="rId3"/>
  </p:sldMasterIdLst>
  <p:notesMasterIdLst>
    <p:notesMasterId r:id="rId14"/>
  </p:notesMasterIdLst>
  <p:handoutMasterIdLst>
    <p:handoutMasterId r:id="rId15"/>
  </p:handoutMasterIdLst>
  <p:sldIdLst>
    <p:sldId id="256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906000" cy="6858000" type="A4"/>
  <p:notesSz cx="6797675" cy="987425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827"/>
    <a:srgbClr val="4D4D4D"/>
    <a:srgbClr val="0066FF"/>
    <a:srgbClr val="FFCC66"/>
    <a:srgbClr val="3366FF"/>
    <a:srgbClr val="FFCC99"/>
    <a:srgbClr val="B2B2B2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412" autoAdjust="0"/>
    <p:restoredTop sz="85732" autoAdjust="0"/>
  </p:normalViewPr>
  <p:slideViewPr>
    <p:cSldViewPr>
      <p:cViewPr>
        <p:scale>
          <a:sx n="75" d="100"/>
          <a:sy n="75" d="100"/>
        </p:scale>
        <p:origin x="-162" y="-8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16"/>
    </p:cViewPr>
  </p:sorterViewPr>
  <p:notesViewPr>
    <p:cSldViewPr>
      <p:cViewPr>
        <p:scale>
          <a:sx n="66" d="100"/>
          <a:sy n="66" d="100"/>
        </p:scale>
        <p:origin x="-1944" y="-72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4CB6EF7E-7DD4-4E84-A57E-45294FC1977E}" type="datetime1">
              <a:rPr lang="ja-JP" altLang="en-US"/>
              <a:pPr>
                <a:defRPr/>
              </a:pPr>
              <a:t>2013/4/22</a:t>
            </a:fld>
            <a:endParaRPr lang="th-TH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B03DE705-AA08-42E6-8259-A95AE2DA20FA}" type="slidenum">
              <a:rPr lang="en-US"/>
              <a:pPr>
                <a:defRPr/>
              </a:pPr>
              <a:t>‹#›</a:t>
            </a:fld>
            <a:endParaRPr lang="ja-JP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B947DC13-101B-41E8-BBC7-8CE6E8BAD103}" type="datetime1">
              <a:rPr lang="ja-JP" altLang="en-US"/>
              <a:pPr>
                <a:defRPr/>
              </a:pPr>
              <a:t>2013/4/22</a:t>
            </a:fld>
            <a:endParaRPr lang="th-TH" altLang="ja-JP"/>
          </a:p>
        </p:txBody>
      </p:sp>
      <p:sp>
        <p:nvSpPr>
          <p:cNvPr id="28570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723900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86175" y="9228138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611A1BE5-11F8-4803-84C4-2C2191977D71}" type="slidenum">
              <a:rPr lang="en-US"/>
              <a:pPr>
                <a:defRPr/>
              </a:pPr>
              <a:t>‹#›</a:t>
            </a:fld>
            <a:endParaRPr lang="ja-JP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6405636-0874-4785-8401-9B9836B15F58}" type="datetime1">
              <a:rPr lang="ja-JP" altLang="en-US" smtClean="0">
                <a:latin typeface="Arial" charset="0"/>
              </a:rPr>
              <a:pPr/>
              <a:t>2013/4/22</a:t>
            </a:fld>
            <a:endParaRPr lang="th-TH" altLang="ja-JP" smtClean="0">
              <a:latin typeface="Arial" charset="0"/>
            </a:endParaRPr>
          </a:p>
        </p:txBody>
      </p:sp>
      <p:sp>
        <p:nvSpPr>
          <p:cNvPr id="288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FE0F93-B4EB-4ACA-A015-2417B4F5C2A9}" type="slidenum">
              <a:rPr lang="en-US" smtClean="0">
                <a:latin typeface="Arial" charset="0"/>
              </a:rPr>
              <a:pPr/>
              <a:t>1</a:t>
            </a:fld>
            <a:endParaRPr lang="ja-JP" altLang="th-TH" smtClean="0">
              <a:latin typeface="Arial" charset="0"/>
            </a:endParaRPr>
          </a:p>
        </p:txBody>
      </p:sp>
      <p:sp>
        <p:nvSpPr>
          <p:cNvPr id="28877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578350"/>
            <a:ext cx="5438775" cy="4443413"/>
          </a:xfrm>
          <a:noFill/>
          <a:ln/>
        </p:spPr>
        <p:txBody>
          <a:bodyPr/>
          <a:lstStyle/>
          <a:p>
            <a:pPr marL="342900" indent="-342900" eaLnBrk="1" hangingPunct="1"/>
            <a:endParaRPr lang="en-US" sz="1400" smtClean="0">
              <a:latin typeface="Book Antiqua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B6BEC83-977F-44E1-82CA-0FCD84489F40}" type="datetime1">
              <a:rPr lang="ja-JP" altLang="en-US" smtClean="0">
                <a:latin typeface="Arial" charset="0"/>
              </a:rPr>
              <a:pPr/>
              <a:t>2013/4/22</a:t>
            </a:fld>
            <a:endParaRPr lang="th-TH" altLang="ja-JP" smtClean="0">
              <a:latin typeface="Arial" charset="0"/>
            </a:endParaRPr>
          </a:p>
        </p:txBody>
      </p:sp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81A8D1-4B6E-47DF-8232-B025452A3F64}" type="slidenum">
              <a:rPr lang="en-US" smtClean="0">
                <a:latin typeface="Arial" charset="0"/>
              </a:rPr>
              <a:pPr/>
              <a:t>2</a:t>
            </a:fld>
            <a:endParaRPr lang="ja-JP" altLang="th-TH" smtClean="0">
              <a:latin typeface="Arial" charset="0"/>
            </a:endParaRPr>
          </a:p>
        </p:txBody>
      </p:sp>
      <p:sp>
        <p:nvSpPr>
          <p:cNvPr id="29081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</a:pPr>
            <a:endParaRPr lang="en-US" sz="1400" smtClean="0">
              <a:latin typeface="Book Antiqua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6113B8F2-1BE0-4694-93B9-B6F901E3A3F8}" type="slidenum">
              <a:rPr lang="en-US" sz="1400">
                <a:latin typeface="Arial" pitchFamily="34" charset="0"/>
              </a:rPr>
              <a:pPr algn="r">
                <a:defRPr/>
              </a:pPr>
              <a:t>‹#›</a:t>
            </a:fld>
            <a:endParaRPr lang="ja-JP" altLang="th-TH" sz="1400">
              <a:latin typeface="Arial" pitchFamily="34" charset="0"/>
              <a:ea typeface="MS PGothic" pitchFamily="34" charset="-128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0" y="3702"/>
              <a:ext cx="5760" cy="618"/>
            </a:xfrm>
            <a:prstGeom prst="rect">
              <a:avLst/>
            </a:prstGeom>
            <a:solidFill>
              <a:srgbClr val="FFA82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4740" y="0"/>
              <a:ext cx="0" cy="36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rot="-5400000">
              <a:off x="2879" y="776"/>
              <a:ext cx="2" cy="57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</p:grp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8367713" y="0"/>
          <a:ext cx="1476375" cy="1431925"/>
        </p:xfrm>
        <a:graphic>
          <a:graphicData uri="http://schemas.openxmlformats.org/presentationml/2006/ole">
            <p:oleObj spid="_x0000_s340993" name="Flash Document" r:id="rId3" imgW="2154600" imgH="2089800" progId="">
              <p:embed/>
            </p:oleObj>
          </a:graphicData>
        </a:graphic>
      </p:graphicFrame>
      <p:pic>
        <p:nvPicPr>
          <p:cNvPr id="10" name="Picture 13" descr="FINAL ESCAP LOGO 2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6030913"/>
            <a:ext cx="2590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escap_logo_whi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482013" y="4652963"/>
            <a:ext cx="12239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50" y="2130425"/>
            <a:ext cx="7627938" cy="14700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8525" y="3886200"/>
            <a:ext cx="69342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4BF8823D-7565-4758-8F84-D3082BBE9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284981EC-AB11-48B4-ACFC-C6F58D8B7000}" type="slidenum">
              <a:rPr lang="en-US" sz="1400">
                <a:latin typeface="Arial" pitchFamily="34" charset="0"/>
              </a:rPr>
              <a:pPr algn="r">
                <a:defRPr/>
              </a:pPr>
              <a:t>‹#›</a:t>
            </a:fld>
            <a:endParaRPr lang="ja-JP" altLang="th-TH" sz="1400">
              <a:latin typeface="Arial" pitchFamily="34" charset="0"/>
              <a:ea typeface="MS PGothic" pitchFamily="34" charset="-128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0" y="3702"/>
              <a:ext cx="5760" cy="618"/>
            </a:xfrm>
            <a:prstGeom prst="rect">
              <a:avLst/>
            </a:prstGeom>
            <a:solidFill>
              <a:srgbClr val="FFA82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4740" y="0"/>
              <a:ext cx="0" cy="36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rot="-5400000">
              <a:off x="2879" y="776"/>
              <a:ext cx="2" cy="57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</p:grp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8367713" y="0"/>
          <a:ext cx="1476375" cy="1431925"/>
        </p:xfrm>
        <a:graphic>
          <a:graphicData uri="http://schemas.openxmlformats.org/presentationml/2006/ole">
            <p:oleObj spid="_x0000_s342017" name="Flash Document" r:id="rId3" imgW="2154600" imgH="2089800" progId="">
              <p:embed/>
            </p:oleObj>
          </a:graphicData>
        </a:graphic>
      </p:graphicFrame>
      <p:pic>
        <p:nvPicPr>
          <p:cNvPr id="10" name="Picture 13" descr="FINAL ESCAP LOGO 2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6030913"/>
            <a:ext cx="2590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escap_logo_whi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482013" y="4652963"/>
            <a:ext cx="12239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50" y="2130425"/>
            <a:ext cx="7627938" cy="14700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8525" y="3886200"/>
            <a:ext cx="69342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FEA2BC42-5BEA-4CEE-A40F-574BCCCCD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D864FB0F-2C5A-4771-888B-3609D390297F}" type="slidenum">
              <a:rPr lang="en-US" sz="1400">
                <a:latin typeface="Arial" pitchFamily="34" charset="0"/>
              </a:rPr>
              <a:pPr algn="r">
                <a:defRPr/>
              </a:pPr>
              <a:t>‹#›</a:t>
            </a:fld>
            <a:endParaRPr lang="ja-JP" altLang="th-TH" sz="1400">
              <a:latin typeface="Arial" pitchFamily="34" charset="0"/>
              <a:ea typeface="MS PGothic" pitchFamily="34" charset="-128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0" y="3702"/>
              <a:ext cx="5760" cy="618"/>
            </a:xfrm>
            <a:prstGeom prst="rect">
              <a:avLst/>
            </a:prstGeom>
            <a:solidFill>
              <a:srgbClr val="FFA82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4740" y="0"/>
              <a:ext cx="0" cy="36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rot="-5400000">
              <a:off x="2879" y="776"/>
              <a:ext cx="2" cy="57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</p:grp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8367713" y="0"/>
          <a:ext cx="1476375" cy="1431925"/>
        </p:xfrm>
        <a:graphic>
          <a:graphicData uri="http://schemas.openxmlformats.org/presentationml/2006/ole">
            <p:oleObj spid="_x0000_s343041" name="Flash Document" r:id="rId3" imgW="2154600" imgH="2089800" progId="">
              <p:embed/>
            </p:oleObj>
          </a:graphicData>
        </a:graphic>
      </p:graphicFrame>
      <p:pic>
        <p:nvPicPr>
          <p:cNvPr id="10" name="Picture 13" descr="FINAL ESCAP LOGO 2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97688" y="6021388"/>
            <a:ext cx="2590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50" y="2130425"/>
            <a:ext cx="7627938" cy="14700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8525" y="3886200"/>
            <a:ext cx="69342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44488" y="6578600"/>
            <a:ext cx="5970587" cy="279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Management of Statistical Information Systems – MSIS Bangkok 2013</a:t>
            </a: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248400" y="6165850"/>
            <a:ext cx="313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6E7F2299-87B5-429E-91C6-75ECC4605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77708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3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oleObject" Target="../embeddings/oleObject5.bin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vmlDrawing" Target="../drawings/vmlDrawing5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8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ChangeArrowheads="1"/>
          </p:cNvSpPr>
          <p:nvPr/>
        </p:nvSpPr>
        <p:spPr bwMode="auto">
          <a:xfrm>
            <a:off x="0" y="0"/>
            <a:ext cx="9906000" cy="1557338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Arial" pitchFamily="34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77708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8367713" y="0"/>
          <a:ext cx="1476375" cy="1431925"/>
        </p:xfrm>
        <a:graphic>
          <a:graphicData uri="http://schemas.openxmlformats.org/presentationml/2006/ole">
            <p:oleObj spid="_x0000_s1026" name="Flash Document" r:id="rId14" imgW="2154600" imgH="2089800" progId="">
              <p:embed/>
            </p:oleObj>
          </a:graphicData>
        </a:graphic>
      </p:graphicFrame>
      <p:pic>
        <p:nvPicPr>
          <p:cNvPr id="1031" name="Picture 6" descr="FINAL ESCAP LOGO 200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473950" y="6092825"/>
            <a:ext cx="21590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7"/>
          <p:cNvGrpSpPr>
            <a:grpSpLocks/>
          </p:cNvGrpSpPr>
          <p:nvPr userDrawn="1"/>
        </p:nvGrpSpPr>
        <p:grpSpPr bwMode="auto">
          <a:xfrm>
            <a:off x="128588" y="333375"/>
            <a:ext cx="1079500" cy="1019175"/>
            <a:chOff x="3619" y="3695"/>
            <a:chExt cx="680" cy="642"/>
          </a:xfrm>
        </p:grpSpPr>
        <p:pic>
          <p:nvPicPr>
            <p:cNvPr id="1034" name="Picture 8" descr="escap_logo_white"/>
            <p:cNvPicPr>
              <a:picLocks noChangeAspect="1" noChangeArrowheads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3619" y="3695"/>
              <a:ext cx="68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4857" name="Rectangle 9"/>
            <p:cNvSpPr>
              <a:spLocks noChangeArrowheads="1"/>
            </p:cNvSpPr>
            <p:nvPr userDrawn="1"/>
          </p:nvSpPr>
          <p:spPr bwMode="auto">
            <a:xfrm>
              <a:off x="3619" y="3702"/>
              <a:ext cx="680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</p:grpSp>
      <p:pic>
        <p:nvPicPr>
          <p:cNvPr id="1033" name="Picture 10" descr="5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6392863" y="5300663"/>
            <a:ext cx="3349625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FF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8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ChangeArrowheads="1"/>
          </p:cNvSpPr>
          <p:nvPr/>
        </p:nvSpPr>
        <p:spPr bwMode="auto">
          <a:xfrm>
            <a:off x="0" y="0"/>
            <a:ext cx="9906000" cy="1557338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Arial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77708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8367713" y="0"/>
          <a:ext cx="1476375" cy="1431925"/>
        </p:xfrm>
        <a:graphic>
          <a:graphicData uri="http://schemas.openxmlformats.org/presentationml/2006/ole">
            <p:oleObj spid="_x0000_s3074" name="Flash Document" r:id="rId14" imgW="2154600" imgH="2089800" progId="">
              <p:embed/>
            </p:oleObj>
          </a:graphicData>
        </a:graphic>
      </p:graphicFrame>
      <p:pic>
        <p:nvPicPr>
          <p:cNvPr id="3079" name="Picture 6" descr="FINAL ESCAP LOGO 200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473950" y="6092825"/>
            <a:ext cx="21590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0" name="Group 7"/>
          <p:cNvGrpSpPr>
            <a:grpSpLocks/>
          </p:cNvGrpSpPr>
          <p:nvPr userDrawn="1"/>
        </p:nvGrpSpPr>
        <p:grpSpPr bwMode="auto">
          <a:xfrm>
            <a:off x="128588" y="333375"/>
            <a:ext cx="1079500" cy="1019175"/>
            <a:chOff x="3619" y="3695"/>
            <a:chExt cx="680" cy="642"/>
          </a:xfrm>
        </p:grpSpPr>
        <p:pic>
          <p:nvPicPr>
            <p:cNvPr id="3082" name="Picture 8" descr="escap_logo_white"/>
            <p:cNvPicPr>
              <a:picLocks noChangeAspect="1" noChangeArrowheads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3619" y="3695"/>
              <a:ext cx="68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7929" name="Rectangle 9"/>
            <p:cNvSpPr>
              <a:spLocks noChangeArrowheads="1"/>
            </p:cNvSpPr>
            <p:nvPr userDrawn="1"/>
          </p:nvSpPr>
          <p:spPr bwMode="auto">
            <a:xfrm>
              <a:off x="3619" y="3702"/>
              <a:ext cx="680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</p:grpSp>
      <p:pic>
        <p:nvPicPr>
          <p:cNvPr id="3081" name="Picture 10" descr="5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6392863" y="5300663"/>
            <a:ext cx="3349625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FF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8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ChangeArrowheads="1"/>
          </p:cNvSpPr>
          <p:nvPr/>
        </p:nvSpPr>
        <p:spPr bwMode="auto">
          <a:xfrm>
            <a:off x="0" y="0"/>
            <a:ext cx="9906000" cy="1557338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Arial" pitchFamily="34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77708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8367713" y="0"/>
          <a:ext cx="1476375" cy="1431925"/>
        </p:xfrm>
        <a:graphic>
          <a:graphicData uri="http://schemas.openxmlformats.org/presentationml/2006/ole">
            <p:oleObj spid="_x0000_s5122" name="Flash Document" r:id="rId15" imgW="2154600" imgH="2089800" progId="">
              <p:embed/>
            </p:oleObj>
          </a:graphicData>
        </a:graphic>
      </p:graphicFrame>
      <p:pic>
        <p:nvPicPr>
          <p:cNvPr id="5127" name="Picture 6" descr="FINAL ESCAP LOGO 200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473950" y="6092825"/>
            <a:ext cx="21590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  <p:sldLayoutId id="21474836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FF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" y="1357313"/>
            <a:ext cx="8324850" cy="3511550"/>
          </a:xfrm>
        </p:spPr>
        <p:txBody>
          <a:bodyPr/>
          <a:lstStyle/>
          <a:p>
            <a:pPr marL="355600" eaLnBrk="1" hangingPunct="1"/>
            <a:r>
              <a:rPr lang="en-GB" sz="2800" b="1" smtClean="0"/>
              <a:t>Establishment of a Strategic Advisory Body for the Modernization of Statistical Production and Services in Asia and the Pacific </a:t>
            </a:r>
            <a:br>
              <a:rPr lang="en-GB" sz="2800" b="1" smtClean="0"/>
            </a:br>
            <a:r>
              <a:rPr lang="en-GB" sz="2800" b="1" smtClean="0"/>
              <a:t>and of a supporting network of experts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altLang="ko-KR" sz="2300" b="1" smtClean="0">
                <a:ea typeface="Gulim" pitchFamily="34" charset="-127"/>
              </a:rPr>
              <a:t/>
            </a:r>
            <a:br>
              <a:rPr lang="en-US" altLang="ko-KR" sz="2300" b="1" smtClean="0">
                <a:ea typeface="Gulim" pitchFamily="34" charset="-127"/>
              </a:rPr>
            </a:br>
            <a:r>
              <a:rPr lang="en-US" sz="2600" b="1" smtClean="0"/>
              <a:t/>
            </a:r>
            <a:br>
              <a:rPr lang="en-US" sz="2600" b="1" smtClean="0"/>
            </a:br>
            <a:r>
              <a:rPr lang="en-US" sz="2600" b="1" smtClean="0"/>
              <a:t> </a:t>
            </a:r>
          </a:p>
        </p:txBody>
      </p:sp>
      <p:sp>
        <p:nvSpPr>
          <p:cNvPr id="2877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2850" y="3962400"/>
            <a:ext cx="7045325" cy="1150938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B2B2B2"/>
                </a:solidFill>
              </a:rPr>
              <a:t>Eric Hermouet, Statistics Division, ESCAP</a:t>
            </a:r>
          </a:p>
          <a:p>
            <a:pPr eaLnBrk="1" hangingPunct="1"/>
            <a:endParaRPr lang="en-GB" b="1" smtClean="0">
              <a:solidFill>
                <a:srgbClr val="B2B2B2"/>
              </a:solidFill>
            </a:endParaRPr>
          </a:p>
          <a:p>
            <a:pPr eaLnBrk="1" hangingPunct="1"/>
            <a:r>
              <a:rPr lang="en-GB" smtClean="0"/>
              <a:t>Topic (iv): Collaboration</a:t>
            </a:r>
            <a:endParaRPr lang="en-US" smtClean="0"/>
          </a:p>
          <a:p>
            <a:pPr eaLnBrk="1" hangingPunct="1"/>
            <a:endParaRPr lang="en-US" b="1" smtClean="0">
              <a:solidFill>
                <a:srgbClr val="B2B2B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mtClean="0"/>
          </a:p>
          <a:p>
            <a:pPr>
              <a:buFont typeface="Wingdings" pitchFamily="2" charset="2"/>
              <a:buNone/>
            </a:pPr>
            <a:r>
              <a:rPr lang="en-GB" sz="4400" smtClean="0"/>
              <a:t>Thank you.</a:t>
            </a:r>
          </a:p>
          <a:p>
            <a:pPr>
              <a:buFont typeface="Wingdings" pitchFamily="2" charset="2"/>
              <a:buNone/>
            </a:pPr>
            <a:endParaRPr lang="en-GB" sz="6000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Modernization </a:t>
            </a:r>
            <a:br>
              <a:rPr lang="en-US" smtClean="0"/>
            </a:br>
            <a:r>
              <a:rPr lang="en-US" smtClean="0"/>
              <a:t>of statistical production and services</a:t>
            </a:r>
            <a:endParaRPr lang="en-GB" smtClean="0"/>
          </a:p>
        </p:txBody>
      </p:sp>
      <p:sp>
        <p:nvSpPr>
          <p:cNvPr id="289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2058988"/>
            <a:ext cx="8915400" cy="4033837"/>
          </a:xfrm>
        </p:spPr>
        <p:txBody>
          <a:bodyPr/>
          <a:lstStyle/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smtClean="0"/>
              <a:t>Background and recent regional discussions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smtClean="0"/>
              <a:t>Possible regional priorities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smtClean="0"/>
              <a:t>Collaboration: modalities of functioning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12800" indent="-812800"/>
            <a:r>
              <a:rPr lang="en-GB" smtClean="0"/>
              <a:t>Rapidly emerging regional concern</a:t>
            </a:r>
            <a:endParaRPr lang="en-US" smtClean="0"/>
          </a:p>
        </p:txBody>
      </p:sp>
      <p:sp>
        <p:nvSpPr>
          <p:cNvPr id="291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Committee on Statistics (CST) in 2010</a:t>
            </a:r>
          </a:p>
          <a:p>
            <a:pPr lvl="1"/>
            <a:r>
              <a:rPr lang="en-GB" smtClean="0"/>
              <a:t>Decision by the CST to set as one of its overarching goals “</a:t>
            </a:r>
            <a:r>
              <a:rPr lang="en-US" i="1" smtClean="0"/>
              <a:t>the creation of a more adaptive and cost-effective information management environment for National Statistical Institutions (NSIs) through stronger collaboration</a:t>
            </a:r>
            <a:r>
              <a:rPr lang="en-US" smtClean="0"/>
              <a:t>”</a:t>
            </a:r>
          </a:p>
          <a:p>
            <a:r>
              <a:rPr lang="en-GB" smtClean="0"/>
              <a:t>Committee on Statistics, December 2012</a:t>
            </a:r>
          </a:p>
          <a:p>
            <a:pPr lvl="1"/>
            <a:r>
              <a:rPr lang="en-GB" smtClean="0"/>
              <a:t>Decision by the CST to </a:t>
            </a:r>
            <a:r>
              <a:rPr lang="en-US" smtClean="0"/>
              <a:t>establish a high-level strategic body on the modernization of statistical information systems and a supporting network of experts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Strategic Advisory Body (SAB-AP)</a:t>
            </a:r>
            <a:endParaRPr lang="en-US" smtClean="0"/>
          </a:p>
        </p:txBody>
      </p:sp>
      <p:sp>
        <p:nvSpPr>
          <p:cNvPr id="292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Develop a regional strategy to raise awareness and advocate on the importance and urgency of the modernization issue</a:t>
            </a:r>
          </a:p>
          <a:p>
            <a:r>
              <a:rPr lang="en-US" smtClean="0"/>
              <a:t>Mobilize resources to implement the regional strategy, including identifying relevant partners and other stakeholders.</a:t>
            </a:r>
          </a:p>
          <a:p>
            <a:r>
              <a:rPr lang="en-GB" smtClean="0"/>
              <a:t>Represent the Asia-Pacific region in global mechanisms and strategic bodies such as the High-Level Group for the Modernisation of Statistical Production and Services</a:t>
            </a:r>
            <a:r>
              <a:rPr lang="en-US" smtClean="0"/>
              <a:t> </a:t>
            </a:r>
          </a:p>
          <a:p>
            <a:r>
              <a:rPr lang="en-GB" smtClean="0"/>
              <a:t>Provide strategic directions to and overseeing the programme of work of the network of experts to be established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Regional context</a:t>
            </a:r>
            <a:endParaRPr lang="en-US" smtClean="0"/>
          </a:p>
        </p:txBody>
      </p:sp>
      <p:sp>
        <p:nvSpPr>
          <p:cNvPr id="293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Very diverse in terms of level of development of national statistical systems</a:t>
            </a:r>
          </a:p>
          <a:p>
            <a:r>
              <a:rPr lang="en-GB" smtClean="0"/>
              <a:t>Modernization concepts and tools still relatively new to many NSS</a:t>
            </a:r>
          </a:p>
          <a:p>
            <a:r>
              <a:rPr lang="en-GB" smtClean="0"/>
              <a:t>Mostly decentralized NSS</a:t>
            </a:r>
          </a:p>
          <a:p>
            <a:r>
              <a:rPr lang="en-GB" smtClean="0"/>
              <a:t>No transnational statistical legislation as driver for harmonization across countries</a:t>
            </a:r>
          </a:p>
          <a:p>
            <a:r>
              <a:rPr lang="en-GB" smtClean="0"/>
              <a:t>Modernization as a way to apply standardized procedures or techniques</a:t>
            </a:r>
          </a:p>
          <a:p>
            <a:r>
              <a:rPr lang="en-GB" smtClean="0"/>
              <a:t>More immediate benefits in quality improvement than longer term modernization benefits</a:t>
            </a:r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Possible regional priorities</a:t>
            </a:r>
            <a:endParaRPr lang="en-US" smtClean="0"/>
          </a:p>
        </p:txBody>
      </p:sp>
      <p:sp>
        <p:nvSpPr>
          <p:cNvPr id="294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GSBPM</a:t>
            </a:r>
          </a:p>
          <a:p>
            <a:pPr lvl="1"/>
            <a:r>
              <a:rPr lang="en-GB" smtClean="0"/>
              <a:t>Need for a better understanding of NSS work processes </a:t>
            </a:r>
          </a:p>
          <a:p>
            <a:pPr lvl="2"/>
            <a:r>
              <a:rPr lang="en-GB" smtClean="0"/>
              <a:t>As pre-requisite to next stages in modernization programmes</a:t>
            </a:r>
          </a:p>
          <a:p>
            <a:pPr lvl="1"/>
            <a:r>
              <a:rPr lang="en-GB" smtClean="0"/>
              <a:t>As basis for standardization of terminology and harmonization of production processes</a:t>
            </a:r>
          </a:p>
          <a:p>
            <a:pPr lvl="1"/>
            <a:r>
              <a:rPr lang="en-GB" smtClean="0"/>
              <a:t>Of interest to all NSIs in the region</a:t>
            </a:r>
          </a:p>
          <a:p>
            <a:pPr lvl="2"/>
            <a:r>
              <a:rPr lang="en-GB" smtClean="0"/>
              <a:t>From most advanced NSS as framework to develop modernization programmes</a:t>
            </a:r>
          </a:p>
          <a:p>
            <a:pPr lvl="2"/>
            <a:r>
              <a:rPr lang="en-GB" smtClean="0"/>
              <a:t>To less advanced: Improvement of data qualty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Possible regional priorities</a:t>
            </a:r>
            <a:endParaRPr lang="en-US" smtClean="0"/>
          </a:p>
        </p:txBody>
      </p:sp>
      <p:sp>
        <p:nvSpPr>
          <p:cNvPr id="295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Big data ?</a:t>
            </a:r>
          </a:p>
          <a:p>
            <a:pPr lvl="1"/>
            <a:r>
              <a:rPr lang="en-GB" smtClean="0"/>
              <a:t>One of rationale for modernization</a:t>
            </a:r>
          </a:p>
          <a:p>
            <a:pPr lvl="1"/>
            <a:r>
              <a:rPr lang="en-GB" smtClean="0"/>
              <a:t>Similar implications of big data for all national statistical systems</a:t>
            </a:r>
          </a:p>
          <a:p>
            <a:pPr lvl="1"/>
            <a:r>
              <a:rPr lang="en-GB" smtClean="0"/>
              <a:t>A more immediate interest of the region in using big data to address development issues</a:t>
            </a:r>
          </a:p>
          <a:p>
            <a:pPr lvl="2"/>
            <a:r>
              <a:rPr lang="en-GB" smtClean="0"/>
              <a:t>United Nations Global Pulse initiative</a:t>
            </a:r>
          </a:p>
          <a:p>
            <a:pPr lvl="2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Modalities of functioning</a:t>
            </a:r>
            <a:endParaRPr lang="en-US" smtClean="0"/>
          </a:p>
        </p:txBody>
      </p:sp>
      <p:sp>
        <p:nvSpPr>
          <p:cNvPr id="296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SAP-AP currently being established</a:t>
            </a:r>
          </a:p>
          <a:p>
            <a:pPr lvl="1"/>
            <a:r>
              <a:rPr lang="en-GB" smtClean="0"/>
              <a:t>Australia and Republic of Korea have indicated interest in becoming members</a:t>
            </a:r>
          </a:p>
          <a:p>
            <a:pPr lvl="1"/>
            <a:r>
              <a:rPr lang="en-GB" smtClean="0"/>
              <a:t>ESCAP seeking expression of interest from additional NSOs</a:t>
            </a:r>
          </a:p>
          <a:p>
            <a:r>
              <a:rPr lang="en-GB" smtClean="0"/>
              <a:t>MSIS Bangkok 2013 as an opportunity to</a:t>
            </a:r>
          </a:p>
          <a:p>
            <a:pPr lvl="1"/>
            <a:r>
              <a:rPr lang="en-GB" smtClean="0"/>
              <a:t>Explore how the Network of Expert can best support the SAB-AP</a:t>
            </a:r>
          </a:p>
          <a:p>
            <a:pPr lvl="1"/>
            <a:r>
              <a:rPr lang="en-GB" smtClean="0"/>
              <a:t>Discuss substantive priorities </a:t>
            </a:r>
          </a:p>
          <a:p>
            <a:pPr lvl="1"/>
            <a:r>
              <a:rPr lang="en-GB" smtClean="0"/>
              <a:t>Discuss how best the network can function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Network of experts</a:t>
            </a:r>
            <a:endParaRPr lang="en-US" smtClean="0"/>
          </a:p>
        </p:txBody>
      </p:sp>
      <p:sp>
        <p:nvSpPr>
          <p:cNvPr id="297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Facilitating knowledge /experience sharing</a:t>
            </a:r>
          </a:p>
          <a:p>
            <a:pPr lvl="1"/>
            <a:r>
              <a:rPr lang="en-GB" smtClean="0"/>
              <a:t>Within the region</a:t>
            </a:r>
          </a:p>
          <a:p>
            <a:pPr lvl="1"/>
            <a:r>
              <a:rPr lang="en-GB" smtClean="0"/>
              <a:t>Linking with works and initiatives in other regions</a:t>
            </a:r>
          </a:p>
          <a:p>
            <a:pPr lvl="2"/>
            <a:r>
              <a:rPr lang="en-GB" smtClean="0"/>
              <a:t>Participation in technical meetings</a:t>
            </a:r>
          </a:p>
          <a:p>
            <a:r>
              <a:rPr lang="en-GB" smtClean="0"/>
              <a:t>Functioning as an informal group</a:t>
            </a:r>
          </a:p>
          <a:p>
            <a:pPr lvl="1"/>
            <a:r>
              <a:rPr lang="en-GB" smtClean="0"/>
              <a:t>Mostly through electronic means </a:t>
            </a:r>
          </a:p>
          <a:p>
            <a:pPr lvl="2"/>
            <a:r>
              <a:rPr lang="en-GB" smtClean="0"/>
              <a:t>Emails</a:t>
            </a:r>
          </a:p>
          <a:p>
            <a:pPr lvl="2"/>
            <a:r>
              <a:rPr lang="en-GB" smtClean="0"/>
              <a:t>Web platform, Wiki 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Book Antiqua"/>
        <a:ea typeface=""/>
        <a:cs typeface="Arial"/>
      </a:majorFont>
      <a:minorFont>
        <a:latin typeface="Book Antiqu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Book Antiqua"/>
        <a:ea typeface=""/>
        <a:cs typeface="Arial"/>
      </a:majorFont>
      <a:minorFont>
        <a:latin typeface="Book Antiqu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Book Antiqua"/>
        <a:ea typeface=""/>
        <a:cs typeface="Arial"/>
      </a:majorFont>
      <a:minorFont>
        <a:latin typeface="Book Antiqu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New Logo 2008</Template>
  <TotalTime>2799</TotalTime>
  <Words>448</Words>
  <Application>Microsoft Office PowerPoint</Application>
  <PresentationFormat>A4 Paper (210x297 mm)</PresentationFormat>
  <Paragraphs>62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Angsana New</vt:lpstr>
      <vt:lpstr>Book Antiqua</vt:lpstr>
      <vt:lpstr>Wingdings</vt:lpstr>
      <vt:lpstr>MS PGothic</vt:lpstr>
      <vt:lpstr>Gulim</vt:lpstr>
      <vt:lpstr>Custom Design</vt:lpstr>
      <vt:lpstr>1_Custom Design</vt:lpstr>
      <vt:lpstr>2_Custom Design</vt:lpstr>
      <vt:lpstr>Custom Design</vt:lpstr>
      <vt:lpstr>1_Custom Design</vt:lpstr>
      <vt:lpstr>2_Custom Design</vt:lpstr>
      <vt:lpstr>Flash Document</vt:lpstr>
      <vt:lpstr>Establishment of a Strategic Advisory Body for the Modernization of Statistical Production and Services in Asia and the Pacific  and of a supporting network of experts    </vt:lpstr>
      <vt:lpstr>Modernization  of statistical production and services</vt:lpstr>
      <vt:lpstr>Rapidly emerging regional concern</vt:lpstr>
      <vt:lpstr>Strategic Advisory Body (SAB-AP)</vt:lpstr>
      <vt:lpstr>Regional context</vt:lpstr>
      <vt:lpstr>Possible regional priorities</vt:lpstr>
      <vt:lpstr>Possible regional priorities</vt:lpstr>
      <vt:lpstr>Modalities of functioning</vt:lpstr>
      <vt:lpstr>Network of experts</vt:lpstr>
      <vt:lpstr>Slide 10</vt:lpstr>
    </vt:vector>
  </TitlesOfParts>
  <Company>UNESCAP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Areas of Work in the Regional Programmes of  United Nations Agencies in Asia and the Pacific, 2008-2009</dc:title>
  <dc:creator>UNESCAP</dc:creator>
  <cp:lastModifiedBy>Eric Hermouet</cp:lastModifiedBy>
  <cp:revision>222</cp:revision>
  <dcterms:created xsi:type="dcterms:W3CDTF">2008-02-08T03:18:38Z</dcterms:created>
  <dcterms:modified xsi:type="dcterms:W3CDTF">2013-04-22T07:05:22Z</dcterms:modified>
</cp:coreProperties>
</file>