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318" r:id="rId4"/>
    <p:sldId id="268" r:id="rId5"/>
    <p:sldId id="273" r:id="rId6"/>
    <p:sldId id="272" r:id="rId7"/>
    <p:sldId id="323" r:id="rId8"/>
    <p:sldId id="292" r:id="rId9"/>
    <p:sldId id="301" r:id="rId10"/>
    <p:sldId id="302" r:id="rId11"/>
    <p:sldId id="303" r:id="rId12"/>
    <p:sldId id="294" r:id="rId13"/>
    <p:sldId id="260" r:id="rId14"/>
    <p:sldId id="331" r:id="rId15"/>
    <p:sldId id="325" r:id="rId16"/>
    <p:sldId id="330" r:id="rId17"/>
    <p:sldId id="319" r:id="rId18"/>
    <p:sldId id="265" r:id="rId19"/>
    <p:sldId id="284" r:id="rId20"/>
    <p:sldId id="335" r:id="rId21"/>
    <p:sldId id="326" r:id="rId22"/>
    <p:sldId id="320" r:id="rId23"/>
    <p:sldId id="321" r:id="rId24"/>
    <p:sldId id="333" r:id="rId25"/>
    <p:sldId id="322" r:id="rId26"/>
    <p:sldId id="334" r:id="rId27"/>
    <p:sldId id="267"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0504D"/>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77" autoAdjust="0"/>
  </p:normalViewPr>
  <p:slideViewPr>
    <p:cSldViewPr snapToGrid="0">
      <p:cViewPr>
        <p:scale>
          <a:sx n="100" d="100"/>
          <a:sy n="100" d="100"/>
        </p:scale>
        <p:origin x="-1296" y="-7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103404-F974-4EE9-B12A-A52BDD7C4348}" type="datetimeFigureOut">
              <a:rPr lang="en-AU" smtClean="0"/>
              <a:t>12/04/2013</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BA583B-87D0-4685-AA52-5621589BC0F9}" type="slidenum">
              <a:rPr lang="en-AU" smtClean="0"/>
              <a:t>‹#›</a:t>
            </a:fld>
            <a:endParaRPr lang="en-AU"/>
          </a:p>
        </p:txBody>
      </p:sp>
    </p:spTree>
    <p:extLst>
      <p:ext uri="{BB962C8B-B14F-4D97-AF65-F5344CB8AC3E}">
        <p14:creationId xmlns:p14="http://schemas.microsoft.com/office/powerpoint/2010/main" val="292646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1</a:t>
            </a:fld>
            <a:endParaRPr lang="en-AU"/>
          </a:p>
        </p:txBody>
      </p:sp>
    </p:spTree>
    <p:extLst>
      <p:ext uri="{BB962C8B-B14F-4D97-AF65-F5344CB8AC3E}">
        <p14:creationId xmlns:p14="http://schemas.microsoft.com/office/powerpoint/2010/main" val="191705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10</a:t>
            </a:fld>
            <a:endParaRPr lang="en-AU"/>
          </a:p>
        </p:txBody>
      </p:sp>
    </p:spTree>
    <p:extLst>
      <p:ext uri="{BB962C8B-B14F-4D97-AF65-F5344CB8AC3E}">
        <p14:creationId xmlns:p14="http://schemas.microsoft.com/office/powerpoint/2010/main" val="341134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11</a:t>
            </a:fld>
            <a:endParaRPr lang="en-AU"/>
          </a:p>
        </p:txBody>
      </p:sp>
    </p:spTree>
    <p:extLst>
      <p:ext uri="{BB962C8B-B14F-4D97-AF65-F5344CB8AC3E}">
        <p14:creationId xmlns:p14="http://schemas.microsoft.com/office/powerpoint/2010/main" val="242913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of the key </a:t>
            </a:r>
            <a:r>
              <a:rPr lang="en-AU" dirty="0" smtClean="0"/>
              <a:t>aspects</a:t>
            </a:r>
            <a:r>
              <a:rPr lang="en-AU" baseline="0" dirty="0" smtClean="0"/>
              <a:t> </a:t>
            </a:r>
            <a:r>
              <a:rPr lang="en-AU" dirty="0" smtClean="0"/>
              <a:t>of </a:t>
            </a:r>
            <a:r>
              <a:rPr lang="en-AU" dirty="0" smtClean="0"/>
              <a:t>the MRR is the mapping b/w the registry and the repository.</a:t>
            </a:r>
          </a:p>
          <a:p>
            <a:endParaRPr lang="en-AU" dirty="0" smtClean="0"/>
          </a:p>
          <a:p>
            <a:r>
              <a:rPr lang="en-AU" dirty="0" smtClean="0"/>
              <a:t>The registry in</a:t>
            </a:r>
            <a:r>
              <a:rPr lang="en-AU" baseline="0" dirty="0" smtClean="0"/>
              <a:t> effect has its own data model – called the ATMM. As mentioned it is designed to hold the key information about the metadata held in the repository</a:t>
            </a:r>
            <a:r>
              <a:rPr lang="en-AU" baseline="0" dirty="0" smtClean="0"/>
              <a:t>. That data model, in effect, is close to an implementation of a subset of GSIM – the “Transitional” in the title refers to the fact that in future we would like that model to be wholly GSIM compliant.</a:t>
            </a:r>
            <a:endParaRPr lang="en-AU" dirty="0" smtClean="0"/>
          </a:p>
          <a:p>
            <a:endParaRPr lang="en-AU" dirty="0" smtClean="0"/>
          </a:p>
          <a:p>
            <a:r>
              <a:rPr lang="en-AU" dirty="0" smtClean="0"/>
              <a:t>We map between our registry model and the standards we accept</a:t>
            </a:r>
            <a:r>
              <a:rPr lang="en-AU" baseline="0" dirty="0" smtClean="0"/>
              <a:t> (DDI and SDMX to start with)</a:t>
            </a:r>
            <a:endParaRPr lang="en-AU" dirty="0" smtClean="0"/>
          </a:p>
          <a:p>
            <a:pPr lvl="1"/>
            <a:endParaRPr lang="en-AU" dirty="0" smtClean="0"/>
          </a:p>
          <a:p>
            <a:r>
              <a:rPr lang="en-AU" dirty="0" smtClean="0"/>
              <a:t>As mentioned previously we </a:t>
            </a:r>
            <a:r>
              <a:rPr lang="en-AU" dirty="0" smtClean="0"/>
              <a:t>will try to keep the number of standards we will deal with </a:t>
            </a:r>
            <a:r>
              <a:rPr lang="en-AU" dirty="0" smtClean="0"/>
              <a:t>to the minimum number required to meet business needs for sustainability purposes.</a:t>
            </a:r>
            <a:r>
              <a:rPr lang="en-AU" baseline="0" dirty="0" smtClean="0"/>
              <a:t> </a:t>
            </a:r>
            <a:r>
              <a:rPr lang="en-AU" dirty="0" smtClean="0"/>
              <a:t>For flexible standards (DDI) we will have to have profiles so that developers know what they have to build against (issues, but not insurmountable)</a:t>
            </a:r>
          </a:p>
          <a:p>
            <a:endParaRPr lang="en-AU" dirty="0" smtClean="0"/>
          </a:p>
          <a:p>
            <a:r>
              <a:rPr lang="en-AU" dirty="0" smtClean="0"/>
              <a:t>Note:</a:t>
            </a:r>
            <a:r>
              <a:rPr lang="en-AU" baseline="0" dirty="0" smtClean="0"/>
              <a:t> we would rarely expect users to interact directly with MRR – vast majority will be via other applications</a:t>
            </a:r>
            <a:endParaRPr lang="en-AU" dirty="0" smtClean="0"/>
          </a:p>
          <a:p>
            <a:endParaRPr lang="en-AU" dirty="0" smtClean="0"/>
          </a:p>
          <a:p>
            <a:r>
              <a:rPr lang="en-AU" dirty="0" smtClean="0"/>
              <a:t>Other MRR Design Considerations</a:t>
            </a:r>
          </a:p>
          <a:p>
            <a:endParaRPr lang="en-AU" dirty="0" smtClean="0"/>
          </a:p>
          <a:p>
            <a:r>
              <a:rPr lang="en-AU" dirty="0" smtClean="0"/>
              <a:t>Must talk to a range of applications</a:t>
            </a:r>
          </a:p>
          <a:p>
            <a:pPr lvl="1"/>
            <a:r>
              <a:rPr lang="en-AU" dirty="0" smtClean="0"/>
              <a:t>Web services interface</a:t>
            </a:r>
          </a:p>
          <a:p>
            <a:endParaRPr lang="en-AU" dirty="0" smtClean="0"/>
          </a:p>
          <a:p>
            <a:r>
              <a:rPr lang="en-AU" dirty="0" smtClean="0"/>
              <a:t>Must handle</a:t>
            </a:r>
          </a:p>
          <a:p>
            <a:pPr lvl="1"/>
            <a:r>
              <a:rPr lang="en-AU" dirty="0" smtClean="0"/>
              <a:t>Collection specific and corporate metadata (and links between them)</a:t>
            </a:r>
          </a:p>
          <a:p>
            <a:pPr lvl="1"/>
            <a:r>
              <a:rPr lang="en-AU" dirty="0" smtClean="0"/>
              <a:t>Versioning</a:t>
            </a:r>
          </a:p>
          <a:p>
            <a:pPr lvl="1"/>
            <a:r>
              <a:rPr lang="en-AU" dirty="0" smtClean="0"/>
              <a:t>Process metadata (</a:t>
            </a:r>
            <a:r>
              <a:rPr lang="en-AU" dirty="0" err="1" smtClean="0"/>
              <a:t>paradata</a:t>
            </a:r>
            <a:r>
              <a:rPr lang="en-AU" dirty="0" smtClean="0"/>
              <a:t>)</a:t>
            </a:r>
          </a:p>
          <a:p>
            <a:endParaRPr lang="en-AU" dirty="0" smtClean="0"/>
          </a:p>
          <a:p>
            <a:endParaRPr lang="en-AU" dirty="0" smtClean="0"/>
          </a:p>
          <a:p>
            <a:r>
              <a:rPr lang="en-AU" dirty="0" smtClean="0"/>
              <a:t>Metadata being registered in the MRR must meet specific standards if we are to achieve re-use and automation - this is not a registry built just to find metadata, it’s a registry built to enable active use of metadata</a:t>
            </a:r>
          </a:p>
          <a:p>
            <a:pPr lvl="1"/>
            <a:endParaRPr lang="en-AU" dirty="0" smtClean="0"/>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12</a:t>
            </a:fld>
            <a:endParaRPr lang="en-AU"/>
          </a:p>
        </p:txBody>
      </p:sp>
    </p:spTree>
    <p:extLst>
      <p:ext uri="{BB962C8B-B14F-4D97-AF65-F5344CB8AC3E}">
        <p14:creationId xmlns:p14="http://schemas.microsoft.com/office/powerpoint/2010/main" val="174335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13</a:t>
            </a:fld>
            <a:endParaRPr lang="en-AU"/>
          </a:p>
        </p:txBody>
      </p:sp>
    </p:spTree>
    <p:extLst>
      <p:ext uri="{BB962C8B-B14F-4D97-AF65-F5344CB8AC3E}">
        <p14:creationId xmlns:p14="http://schemas.microsoft.com/office/powerpoint/2010/main" val="50325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ActiveVos</a:t>
            </a:r>
            <a:endParaRPr lang="en-AU"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AU" dirty="0" smtClean="0"/>
              <a:t>Process artefacts catalogue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dirty="0" smtClean="0"/>
              <a:t>Standards-based workflow modelling -&gt; BPMN 2.0 &amp;</a:t>
            </a:r>
          </a:p>
          <a:p>
            <a:pPr lvl="1"/>
            <a:r>
              <a:rPr lang="en-AU" dirty="0" smtClean="0"/>
              <a:t>Some inbuilt</a:t>
            </a:r>
            <a:r>
              <a:rPr lang="en-AU" baseline="0" dirty="0" smtClean="0"/>
              <a:t> workflow interfaces (modify this interface or create our own) for </a:t>
            </a:r>
            <a:r>
              <a:rPr lang="en-AU" dirty="0" smtClean="0"/>
              <a:t>standard process fragments</a:t>
            </a:r>
          </a:p>
          <a:p>
            <a:pPr lvl="2"/>
            <a:r>
              <a:rPr lang="en-AU" dirty="0" smtClean="0"/>
              <a:t>e.g. email, identity, approvals etc. and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dirty="0" smtClean="0"/>
          </a:p>
          <a:p>
            <a:pPr lvl="1"/>
            <a:endParaRPr lang="en-AU" dirty="0" smtClean="0"/>
          </a:p>
          <a:p>
            <a:pPr lvl="1"/>
            <a:r>
              <a:rPr lang="en-AU" dirty="0" smtClean="0"/>
              <a:t>Other features:</a:t>
            </a:r>
          </a:p>
          <a:p>
            <a:pPr lvl="1"/>
            <a:r>
              <a:rPr lang="en-AU" dirty="0" smtClean="0"/>
              <a:t>Web </a:t>
            </a:r>
            <a:r>
              <a:rPr lang="en-AU" dirty="0" smtClean="0"/>
              <a:t>services based </a:t>
            </a:r>
          </a:p>
          <a:p>
            <a:pPr lvl="1"/>
            <a:r>
              <a:rPr lang="en-AU" dirty="0" smtClean="0"/>
              <a:t>Subscription/notification services</a:t>
            </a:r>
          </a:p>
          <a:p>
            <a:pPr lvl="1"/>
            <a:r>
              <a:rPr lang="en-AU" dirty="0" smtClean="0"/>
              <a:t>Integrates with a process </a:t>
            </a:r>
            <a:r>
              <a:rPr lang="en-AU" dirty="0" smtClean="0"/>
              <a:t>design repository (Subversion)</a:t>
            </a:r>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14</a:t>
            </a:fld>
            <a:endParaRPr lang="en-AU"/>
          </a:p>
        </p:txBody>
      </p:sp>
    </p:spTree>
    <p:extLst>
      <p:ext uri="{BB962C8B-B14F-4D97-AF65-F5344CB8AC3E}">
        <p14:creationId xmlns:p14="http://schemas.microsoft.com/office/powerpoint/2010/main" val="252803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15</a:t>
            </a:fld>
            <a:endParaRPr lang="en-AU"/>
          </a:p>
        </p:txBody>
      </p:sp>
    </p:spTree>
    <p:extLst>
      <p:ext uri="{BB962C8B-B14F-4D97-AF65-F5344CB8AC3E}">
        <p14:creationId xmlns:p14="http://schemas.microsoft.com/office/powerpoint/2010/main" val="19170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we’ve done so far</a:t>
            </a:r>
          </a:p>
          <a:p>
            <a:endParaRPr lang="en-AU" dirty="0" smtClean="0"/>
          </a:p>
          <a:p>
            <a:r>
              <a:rPr lang="en-AU" dirty="0" smtClean="0"/>
              <a:t>Proof of concept MRR in June 2011 and demonstration of use of DDI &amp;</a:t>
            </a:r>
            <a:r>
              <a:rPr lang="en-AU" baseline="0" dirty="0" smtClean="0"/>
              <a:t> SDMX</a:t>
            </a:r>
            <a:endParaRPr lang="en-AU" dirty="0" smtClean="0"/>
          </a:p>
          <a:p>
            <a:pPr lvl="1"/>
            <a:r>
              <a:rPr lang="en-AU" dirty="0" smtClean="0"/>
              <a:t>All vapourware, largely showed that we could handle and usefully use DDI &amp; SDMX</a:t>
            </a:r>
          </a:p>
          <a:p>
            <a:r>
              <a:rPr lang="en-AU" dirty="0" smtClean="0"/>
              <a:t>Prototype “pathfinder” integration with real ABS systems- July 2012</a:t>
            </a:r>
          </a:p>
          <a:p>
            <a:pPr lvl="1"/>
            <a:r>
              <a:rPr lang="en-AU" dirty="0" smtClean="0"/>
              <a:t>Built MRR and deployed SWM in “test” environments</a:t>
            </a:r>
          </a:p>
          <a:p>
            <a:pPr lvl="1"/>
            <a:r>
              <a:rPr lang="en-AU" dirty="0" smtClean="0"/>
              <a:t>Demonstrates DDI in MRR being used to</a:t>
            </a:r>
          </a:p>
          <a:p>
            <a:pPr lvl="2"/>
            <a:r>
              <a:rPr lang="en-AU" dirty="0" smtClean="0"/>
              <a:t>Generate e-forms</a:t>
            </a:r>
          </a:p>
          <a:p>
            <a:pPr lvl="2"/>
            <a:r>
              <a:rPr lang="en-AU" dirty="0" smtClean="0"/>
              <a:t>Table creation from data warehouse in analysis tool</a:t>
            </a:r>
          </a:p>
          <a:p>
            <a:pPr lvl="2"/>
            <a:r>
              <a:rPr lang="en-AU" dirty="0" smtClean="0"/>
              <a:t>Register existence of new tables in MRR</a:t>
            </a:r>
          </a:p>
          <a:p>
            <a:pPr lvl="1"/>
            <a:r>
              <a:rPr lang="en-AU" dirty="0" smtClean="0"/>
              <a:t>Demonstrates SWM</a:t>
            </a:r>
          </a:p>
          <a:p>
            <a:pPr lvl="2"/>
            <a:r>
              <a:rPr lang="en-AU" dirty="0" smtClean="0"/>
              <a:t>Handling workflow for e-form approval</a:t>
            </a:r>
          </a:p>
          <a:p>
            <a:pPr lvl="2"/>
            <a:r>
              <a:rPr lang="en-AU" dirty="0" smtClean="0"/>
              <a:t>Handling a-synchronous events for long processes</a:t>
            </a:r>
          </a:p>
          <a:p>
            <a:endParaRPr lang="en-AU" dirty="0" smtClean="0"/>
          </a:p>
          <a:p>
            <a:endParaRPr lang="en-AU" dirty="0" smtClean="0"/>
          </a:p>
          <a:p>
            <a:r>
              <a:rPr lang="en-AU" dirty="0" smtClean="0"/>
              <a:t>Have videos available</a:t>
            </a:r>
            <a:r>
              <a:rPr lang="en-AU" baseline="0" dirty="0" smtClean="0"/>
              <a:t> of demonstrators for people to copy if interested.</a:t>
            </a:r>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16</a:t>
            </a:fld>
            <a:endParaRPr lang="en-AU"/>
          </a:p>
        </p:txBody>
      </p:sp>
    </p:spTree>
    <p:extLst>
      <p:ext uri="{BB962C8B-B14F-4D97-AF65-F5344CB8AC3E}">
        <p14:creationId xmlns:p14="http://schemas.microsoft.com/office/powerpoint/2010/main" val="185516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MRR works – can handle the registration, search for and retrieval of metadata in different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DDI/SDMX can be successfully used in the contexts we have so far tested (e-forms generation, table production for analysis, metadata query for end-users)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17</a:t>
            </a:fld>
            <a:endParaRPr lang="en-AU"/>
          </a:p>
        </p:txBody>
      </p:sp>
    </p:spTree>
    <p:extLst>
      <p:ext uri="{BB962C8B-B14F-4D97-AF65-F5344CB8AC3E}">
        <p14:creationId xmlns:p14="http://schemas.microsoft.com/office/powerpoint/2010/main" val="37732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doing things quickly that we would otherwise have to code</a:t>
            </a:r>
          </a:p>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joining things up – what you’d expect from high level workflow</a:t>
            </a:r>
          </a:p>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coordinating and re-using processes  - so</a:t>
            </a:r>
            <a:r>
              <a:rPr lang="en-AU" baseline="0" dirty="0" smtClean="0"/>
              <a:t> far we’ve only re-used process at a fairly low level</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Exposes and documents business process in a more transparent way (than code) or indeed business processes that are currently undocumented.</a:t>
            </a:r>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18</a:t>
            </a:fld>
            <a:endParaRPr lang="en-AU"/>
          </a:p>
        </p:txBody>
      </p:sp>
    </p:spTree>
    <p:extLst>
      <p:ext uri="{BB962C8B-B14F-4D97-AF65-F5344CB8AC3E}">
        <p14:creationId xmlns:p14="http://schemas.microsoft.com/office/powerpoint/2010/main" val="109346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19</a:t>
            </a:fld>
            <a:endParaRPr lang="en-AU"/>
          </a:p>
        </p:txBody>
      </p:sp>
    </p:spTree>
    <p:extLst>
      <p:ext uri="{BB962C8B-B14F-4D97-AF65-F5344CB8AC3E}">
        <p14:creationId xmlns:p14="http://schemas.microsoft.com/office/powerpoint/2010/main" val="53214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Vision for ABS 2017 Transformation and the role of Information Infrastructure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Metadata Registry and Repository (MRR) &amp; the Statistical Workflow Management system (SWM)</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2</a:t>
            </a:fld>
            <a:endParaRPr lang="en-AU"/>
          </a:p>
        </p:txBody>
      </p:sp>
    </p:spTree>
    <p:extLst>
      <p:ext uri="{BB962C8B-B14F-4D97-AF65-F5344CB8AC3E}">
        <p14:creationId xmlns:p14="http://schemas.microsoft.com/office/powerpoint/2010/main" val="299906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Putting</a:t>
            </a:r>
            <a:r>
              <a:rPr lang="en-AU" baseline="0" dirty="0" smtClean="0"/>
              <a:t> our suite of applications in the GSBPM context</a:t>
            </a:r>
            <a:endParaRPr lang="en-AU" dirty="0" smtClean="0"/>
          </a:p>
          <a:p>
            <a:endParaRPr lang="en-AU" dirty="0" smtClean="0"/>
          </a:p>
          <a:p>
            <a:r>
              <a:rPr lang="en-AU" dirty="0" smtClean="0"/>
              <a:t>We have a number of applications that support business</a:t>
            </a:r>
            <a:r>
              <a:rPr lang="en-AU" baseline="0" dirty="0" smtClean="0"/>
              <a:t> processes at specific points in the collection cycle (“collection” metadata)</a:t>
            </a:r>
          </a:p>
          <a:p>
            <a:endParaRPr lang="en-AU" baseline="0" dirty="0" smtClean="0"/>
          </a:p>
          <a:p>
            <a:r>
              <a:rPr lang="en-AU" baseline="0" dirty="0" smtClean="0"/>
              <a:t>We also have a number of applications that support business and other applications across the cycle (“corporate” metadata)</a:t>
            </a:r>
          </a:p>
          <a:p>
            <a:endParaRPr lang="en-AU" baseline="0" dirty="0" smtClean="0"/>
          </a:p>
          <a:p>
            <a:r>
              <a:rPr lang="en-AU" baseline="0" dirty="0" smtClean="0"/>
              <a:t>We are currently building the MRR and SWM will support and integrate with both of these types of applications and the metadata they utilise</a:t>
            </a:r>
            <a:endParaRPr lang="en-AU" dirty="0" smtClean="0"/>
          </a:p>
          <a:p>
            <a:endParaRPr lang="en-AU" dirty="0" smtClean="0"/>
          </a:p>
          <a:p>
            <a:r>
              <a:rPr lang="en-AU" dirty="0" smtClean="0"/>
              <a:t>Production release of MRR V1.0 December 2013</a:t>
            </a:r>
          </a:p>
          <a:p>
            <a:r>
              <a:rPr lang="en-AU" dirty="0" smtClean="0"/>
              <a:t>Production release of SWM November 2013</a:t>
            </a:r>
          </a:p>
          <a:p>
            <a:endParaRPr lang="en-AU" dirty="0" smtClean="0"/>
          </a:p>
          <a:p>
            <a:endParaRPr lang="en-AU" dirty="0" smtClean="0"/>
          </a:p>
          <a:p>
            <a:r>
              <a:rPr lang="en-AU" dirty="0" smtClean="0"/>
              <a:t>Where do we start integrating with SWM/MRR? Working with specific</a:t>
            </a:r>
            <a:r>
              <a:rPr lang="en-AU" baseline="0" dirty="0" smtClean="0"/>
              <a:t> collections to be our</a:t>
            </a:r>
            <a:r>
              <a:rPr lang="en-AU" dirty="0" smtClean="0"/>
              <a:t> early adopters. Focusing on systems that support the front end of GSBPM and</a:t>
            </a:r>
            <a:r>
              <a:rPr lang="en-AU" baseline="0" dirty="0" smtClean="0"/>
              <a:t> the systems they are dependent on , i.e. the systems that support corporate metadata such as classifications. Taking this approach as we need the solid metadata foundations before it can “flow” through the system</a:t>
            </a:r>
          </a:p>
          <a:p>
            <a:endParaRPr lang="en-AU" baseline="0" dirty="0" smtClean="0"/>
          </a:p>
          <a:p>
            <a:endParaRPr lang="en-AU" dirty="0" smtClean="0"/>
          </a:p>
          <a:p>
            <a:pPr lvl="1"/>
            <a:r>
              <a:rPr lang="en-AU" dirty="0" smtClean="0"/>
              <a:t>Refactoring and wrapping existing metadata authoring tools, (Collection, Classification, Question and Instrument metadata)</a:t>
            </a:r>
          </a:p>
          <a:p>
            <a:pPr lvl="1"/>
            <a:r>
              <a:rPr lang="en-AU" dirty="0" smtClean="0"/>
              <a:t>Describing</a:t>
            </a:r>
            <a:r>
              <a:rPr lang="en-AU" baseline="0" dirty="0" smtClean="0"/>
              <a:t> and automatically ingesting admin data into our Enterprise Data Warehouse using </a:t>
            </a:r>
            <a:r>
              <a:rPr lang="en-AU" baseline="0" dirty="0" err="1" smtClean="0"/>
              <a:t>metatata</a:t>
            </a:r>
            <a:endParaRPr lang="en-AU" dirty="0" smtClean="0"/>
          </a:p>
          <a:p>
            <a:pPr lvl="1"/>
            <a:r>
              <a:rPr lang="en-AU" dirty="0" smtClean="0"/>
              <a:t>E-form integration with MRR (auto generating e-forms, as much as possible, from metadata in MRR) – rebuilding of systems that support elements of the design, build and collect phases of GSBPM</a:t>
            </a:r>
          </a:p>
          <a:p>
            <a:pPr lvl="1"/>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20</a:t>
            </a:fld>
            <a:endParaRPr lang="en-AU"/>
          </a:p>
        </p:txBody>
      </p:sp>
    </p:spTree>
    <p:extLst>
      <p:ext uri="{BB962C8B-B14F-4D97-AF65-F5344CB8AC3E}">
        <p14:creationId xmlns:p14="http://schemas.microsoft.com/office/powerpoint/2010/main" val="341804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I want to talk a little bit more about what it is we’re trying to achieve and</a:t>
            </a:r>
            <a:r>
              <a:rPr lang="en-AU" baseline="0" dirty="0" smtClean="0"/>
              <a:t> benefits we’d expect to gain along the way</a:t>
            </a:r>
            <a:endParaRPr lang="en-AU" dirty="0" smtClean="0"/>
          </a:p>
        </p:txBody>
      </p:sp>
      <p:sp>
        <p:nvSpPr>
          <p:cNvPr id="4" name="Slide Number Placeholder 3"/>
          <p:cNvSpPr>
            <a:spLocks noGrp="1"/>
          </p:cNvSpPr>
          <p:nvPr>
            <p:ph type="sldNum" sz="quarter" idx="10"/>
          </p:nvPr>
        </p:nvSpPr>
        <p:spPr/>
        <p:txBody>
          <a:bodyPr/>
          <a:lstStyle/>
          <a:p>
            <a:fld id="{37BA583B-87D0-4685-AA52-5621589BC0F9}" type="slidenum">
              <a:rPr lang="en-AU" smtClean="0"/>
              <a:t>21</a:t>
            </a:fld>
            <a:endParaRPr lang="en-AU"/>
          </a:p>
        </p:txBody>
      </p:sp>
    </p:spTree>
    <p:extLst>
      <p:ext uri="{BB962C8B-B14F-4D97-AF65-F5344CB8AC3E}">
        <p14:creationId xmlns:p14="http://schemas.microsoft.com/office/powerpoint/2010/main" val="2010517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we integrate </a:t>
            </a:r>
            <a:r>
              <a:rPr lang="en-AU" baseline="0" dirty="0" smtClean="0">
                <a:solidFill>
                  <a:srgbClr val="FF0000"/>
                </a:solidFill>
              </a:rPr>
              <a:t>existing applications </a:t>
            </a:r>
            <a:r>
              <a:rPr lang="en-AU" baseline="0" dirty="0" smtClean="0"/>
              <a:t>with the information infrastructure , we have to </a:t>
            </a:r>
            <a:r>
              <a:rPr lang="en-AU" baseline="0" dirty="0" smtClean="0">
                <a:solidFill>
                  <a:srgbClr val="FF0000"/>
                </a:solidFill>
              </a:rPr>
              <a:t>decompose</a:t>
            </a:r>
            <a:r>
              <a:rPr lang="en-AU" baseline="0" dirty="0" smtClean="0"/>
              <a:t> each application into the re-usable bits</a:t>
            </a:r>
          </a:p>
          <a:p>
            <a:r>
              <a:rPr lang="en-AU" dirty="0" smtClean="0"/>
              <a:t>Then </a:t>
            </a:r>
            <a:r>
              <a:rPr lang="en-AU" dirty="0" smtClean="0">
                <a:solidFill>
                  <a:srgbClr val="FF0000"/>
                </a:solidFill>
              </a:rPr>
              <a:t>centralise</a:t>
            </a:r>
            <a:r>
              <a:rPr lang="en-AU" dirty="0" smtClean="0"/>
              <a:t> those common bits into our new infrastructure:</a:t>
            </a:r>
            <a:endParaRPr lang="en-AU" dirty="0"/>
          </a:p>
          <a:p>
            <a:endParaRPr lang="en-AU" baseline="0" dirty="0" smtClean="0"/>
          </a:p>
          <a:p>
            <a:pPr marL="171450" indent="-171450">
              <a:buFont typeface="Arial" pitchFamily="34" charset="0"/>
              <a:buChar char="•"/>
            </a:pPr>
            <a:r>
              <a:rPr lang="en-AU" baseline="0" dirty="0" smtClean="0"/>
              <a:t>Centralise common data in </a:t>
            </a:r>
            <a:r>
              <a:rPr lang="en-AU" baseline="0" dirty="0" smtClean="0"/>
              <a:t>EDW (our Enterprise Data Warehouse)</a:t>
            </a:r>
            <a:endParaRPr lang="en-AU" baseline="0" dirty="0" smtClean="0"/>
          </a:p>
          <a:p>
            <a:pPr marL="171450" indent="-171450">
              <a:buFont typeface="Arial" pitchFamily="34" charset="0"/>
              <a:buChar char="•"/>
            </a:pPr>
            <a:r>
              <a:rPr lang="en-AU" baseline="0" dirty="0" smtClean="0"/>
              <a:t>Centralise common metadata in MRR</a:t>
            </a:r>
          </a:p>
          <a:p>
            <a:pPr marL="171450" indent="-171450">
              <a:buFont typeface="Arial" pitchFamily="34" charset="0"/>
              <a:buChar char="•"/>
            </a:pPr>
            <a:r>
              <a:rPr lang="en-AU" baseline="0" dirty="0" smtClean="0"/>
              <a:t>Centralise common workflow into SWM</a:t>
            </a:r>
          </a:p>
          <a:p>
            <a:pPr marL="171450" indent="-171450">
              <a:buFont typeface="Arial" pitchFamily="34" charset="0"/>
              <a:buChar char="•"/>
            </a:pPr>
            <a:r>
              <a:rPr lang="en-AU" baseline="0" dirty="0" smtClean="0"/>
              <a:t>Centralise common services into a common services repository </a:t>
            </a:r>
          </a:p>
          <a:p>
            <a:endParaRPr lang="en-AU" baseline="0" dirty="0" smtClean="0"/>
          </a:p>
          <a:p>
            <a:r>
              <a:rPr lang="en-AU" baseline="0" dirty="0" smtClean="0"/>
              <a:t>You have to have repositories for common elements before you can assemble them into new tools and applications, or integrate them with existing tools</a:t>
            </a:r>
            <a:endParaRPr lang="en-AU" dirty="0"/>
          </a:p>
        </p:txBody>
      </p:sp>
      <p:sp>
        <p:nvSpPr>
          <p:cNvPr id="4" name="Slide Number Placeholder 3"/>
          <p:cNvSpPr>
            <a:spLocks noGrp="1"/>
          </p:cNvSpPr>
          <p:nvPr>
            <p:ph type="sldNum" sz="quarter" idx="10"/>
          </p:nvPr>
        </p:nvSpPr>
        <p:spPr/>
        <p:txBody>
          <a:bodyPr/>
          <a:lstStyle/>
          <a:p>
            <a:fld id="{55045FD2-995D-4EF8-9655-4AE3F1D7D4C2}" type="slidenum">
              <a:rPr lang="en-AU" smtClean="0"/>
              <a:t>22</a:t>
            </a:fld>
            <a:endParaRPr lang="en-AU"/>
          </a:p>
        </p:txBody>
      </p:sp>
    </p:spTree>
    <p:extLst>
      <p:ext uri="{BB962C8B-B14F-4D97-AF65-F5344CB8AC3E}">
        <p14:creationId xmlns:p14="http://schemas.microsoft.com/office/powerpoint/2010/main" val="60645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Once you have common repositories you can begin to use them to assemble new tools and applications</a:t>
            </a:r>
            <a:endParaRPr lang="en-AU" dirty="0"/>
          </a:p>
        </p:txBody>
      </p:sp>
      <p:sp>
        <p:nvSpPr>
          <p:cNvPr id="4" name="Slide Number Placeholder 3"/>
          <p:cNvSpPr>
            <a:spLocks noGrp="1"/>
          </p:cNvSpPr>
          <p:nvPr>
            <p:ph type="sldNum" sz="quarter" idx="10"/>
          </p:nvPr>
        </p:nvSpPr>
        <p:spPr/>
        <p:txBody>
          <a:bodyPr/>
          <a:lstStyle/>
          <a:p>
            <a:fld id="{9FBFF8F2-F51E-4953-AD52-B21C6DAC799C}" type="slidenum">
              <a:rPr lang="en-AU" smtClean="0"/>
              <a:t>23</a:t>
            </a:fld>
            <a:endParaRPr lang="en-AU"/>
          </a:p>
        </p:txBody>
      </p:sp>
    </p:spTree>
    <p:extLst>
      <p:ext uri="{BB962C8B-B14F-4D97-AF65-F5344CB8AC3E}">
        <p14:creationId xmlns:p14="http://schemas.microsoft.com/office/powerpoint/2010/main" val="43606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Vision for automation </a:t>
            </a:r>
            <a:endParaRPr lang="en-AU" dirty="0" smtClean="0"/>
          </a:p>
          <a:p>
            <a:r>
              <a:rPr lang="en-AU" baseline="0" dirty="0" smtClean="0"/>
              <a:t>As previously noted – data metadata largely held in MRR and EDW, services and workflow held in SOA/SWM</a:t>
            </a:r>
          </a:p>
          <a:p>
            <a:endParaRPr lang="en-AU" baseline="0" dirty="0" smtClean="0"/>
          </a:p>
          <a:p>
            <a:r>
              <a:rPr lang="en-AU" baseline="0" dirty="0" smtClean="0"/>
              <a:t>Driving cycles through configurable metadata - drives high level workflow</a:t>
            </a:r>
          </a:p>
          <a:p>
            <a:r>
              <a:rPr lang="en-AU" baseline="0" dirty="0" smtClean="0"/>
              <a:t>User still required to deal with specific standalone applications, but output from applications used to drive process forward as input to other apps as apps all speak the same language (using standardised metadata)</a:t>
            </a:r>
          </a:p>
          <a:p>
            <a:r>
              <a:rPr lang="en-AU" baseline="0" dirty="0" smtClean="0"/>
              <a:t>Users still required to perform quality checking, analysis, value add at certain points in process</a:t>
            </a:r>
          </a:p>
          <a:p>
            <a:r>
              <a:rPr lang="en-AU" baseline="0" dirty="0" smtClean="0"/>
              <a:t>Note that most applications would store data and metadata in the MRR and EDW, but will need capacity to deal with data locally from performance point of view, but authoritative versions of metadata and data held in information infrastructure.</a:t>
            </a:r>
          </a:p>
          <a:p>
            <a:r>
              <a:rPr lang="en-AU" baseline="0" dirty="0" smtClean="0"/>
              <a:t>Note that some applications effectively become simply a collection on services and/or orchestration of services at a low level via SWM, less need for interaction with low level applications</a:t>
            </a:r>
          </a:p>
          <a:p>
            <a:endParaRPr lang="en-AU" baseline="0" dirty="0" smtClean="0"/>
          </a:p>
          <a:p>
            <a:r>
              <a:rPr lang="en-AU" baseline="0" dirty="0" smtClean="0"/>
              <a:t>Vision for assembling process for new collections and capabilities from existing workflow, apps and metadata base, out of information infrastructure backbone</a:t>
            </a:r>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24</a:t>
            </a:fld>
            <a:endParaRPr lang="en-AU"/>
          </a:p>
        </p:txBody>
      </p:sp>
    </p:spTree>
    <p:extLst>
      <p:ext uri="{BB962C8B-B14F-4D97-AF65-F5344CB8AC3E}">
        <p14:creationId xmlns:p14="http://schemas.microsoft.com/office/powerpoint/2010/main" val="3135079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1 - IT people code the majority of new applications from scratch</a:t>
            </a:r>
          </a:p>
          <a:p>
            <a:endParaRPr lang="en-AU" sz="1200" dirty="0" smtClean="0"/>
          </a:p>
          <a:p>
            <a:r>
              <a:rPr lang="en-AU" sz="1200" dirty="0" smtClean="0"/>
              <a:t>Different tools don’t play well together</a:t>
            </a:r>
          </a:p>
          <a:p>
            <a:endParaRPr lang="en-AU" dirty="0" smtClean="0"/>
          </a:p>
          <a:p>
            <a:endParaRPr lang="en-AU" dirty="0" smtClean="0"/>
          </a:p>
          <a:p>
            <a:r>
              <a:rPr lang="en-AU" sz="1200" dirty="0" smtClean="0"/>
              <a:t>2 - IT people coding some things and re-using others, business people re-using metadata and process via some tools</a:t>
            </a:r>
          </a:p>
          <a:p>
            <a:endParaRPr lang="en-AU" sz="1200" dirty="0" smtClean="0"/>
          </a:p>
          <a:p>
            <a:r>
              <a:rPr lang="en-AU" sz="1200" dirty="0" smtClean="0"/>
              <a:t>Tools begin to play well with each other</a:t>
            </a:r>
          </a:p>
          <a:p>
            <a:endParaRPr lang="en-AU" sz="1200" dirty="0" smtClean="0"/>
          </a:p>
          <a:p>
            <a:r>
              <a:rPr lang="en-AU" sz="1200" dirty="0" smtClean="0"/>
              <a:t>This is really important – we will begin</a:t>
            </a:r>
            <a:r>
              <a:rPr lang="en-AU" sz="1200" baseline="0" dirty="0" smtClean="0"/>
              <a:t> to see benefits along the way as systems begin to integrate with infrastructure backbone and each other – we are not waiting for the big bang where everything suddenly works together</a:t>
            </a:r>
            <a:endParaRPr lang="en-AU" sz="1200" dirty="0" smtClean="0"/>
          </a:p>
          <a:p>
            <a:endParaRPr lang="en-AU" sz="1200" dirty="0" smtClean="0"/>
          </a:p>
          <a:p>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3 - Some tools and components play so well together business users can now configure and assemble processes from components, Significant increase in automation, significant decrease in fixing data to fit applications and in trying to understand data’s genesis,</a:t>
            </a:r>
            <a:r>
              <a:rPr lang="en-AU" sz="1200" baseline="0" dirty="0" smtClean="0"/>
              <a:t> </a:t>
            </a:r>
            <a:r>
              <a:rPr lang="en-AU" sz="1200" dirty="0" smtClean="0"/>
              <a:t> IT people code small number of things, re-using a lot others</a:t>
            </a:r>
          </a:p>
          <a:p>
            <a:endParaRPr lang="en-AU" sz="1200" dirty="0" smtClean="0"/>
          </a:p>
          <a:p>
            <a:endParaRPr lang="en-AU" dirty="0"/>
          </a:p>
        </p:txBody>
      </p:sp>
      <p:sp>
        <p:nvSpPr>
          <p:cNvPr id="4" name="Slide Number Placeholder 3"/>
          <p:cNvSpPr>
            <a:spLocks noGrp="1"/>
          </p:cNvSpPr>
          <p:nvPr>
            <p:ph type="sldNum" sz="quarter" idx="10"/>
          </p:nvPr>
        </p:nvSpPr>
        <p:spPr/>
        <p:txBody>
          <a:bodyPr/>
          <a:lstStyle/>
          <a:p>
            <a:fld id="{9FBFF8F2-F51E-4953-AD52-B21C6DAC799C}" type="slidenum">
              <a:rPr lang="en-AU" smtClean="0"/>
              <a:t>25</a:t>
            </a:fld>
            <a:endParaRPr lang="en-AU"/>
          </a:p>
        </p:txBody>
      </p:sp>
    </p:spTree>
    <p:extLst>
      <p:ext uri="{BB962C8B-B14F-4D97-AF65-F5344CB8AC3E}">
        <p14:creationId xmlns:p14="http://schemas.microsoft.com/office/powerpoint/2010/main" val="2644562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Returning to the vision, information infrastructure, and MRR and SWM in particular,</a:t>
            </a:r>
            <a:r>
              <a:rPr lang="en-AU" baseline="0" dirty="0" smtClean="0"/>
              <a:t> </a:t>
            </a:r>
            <a:r>
              <a:rPr lang="en-AU" dirty="0" smtClean="0"/>
              <a:t>are critical to</a:t>
            </a:r>
            <a:r>
              <a:rPr lang="en-AU" baseline="0" dirty="0" smtClean="0"/>
              <a:t> the business changes required to achieve the ABS 2017 transformation goals off </a:t>
            </a:r>
            <a:r>
              <a:rPr lang="en-AU" baseline="0" dirty="0" err="1" smtClean="0"/>
              <a:t>reduceing</a:t>
            </a:r>
            <a:r>
              <a:rPr lang="en-AU" baseline="0" dirty="0" smtClean="0"/>
              <a:t> the cost and time of business operations and allowing the agency to grow its business as efficiently as possible.</a:t>
            </a: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FBFF8F2-F51E-4953-AD52-B21C6DAC799C}" type="slidenum">
              <a:rPr lang="en-AU" smtClean="0"/>
              <a:t>26</a:t>
            </a:fld>
            <a:endParaRPr lang="en-AU"/>
          </a:p>
        </p:txBody>
      </p:sp>
    </p:spTree>
    <p:extLst>
      <p:ext uri="{BB962C8B-B14F-4D97-AF65-F5344CB8AC3E}">
        <p14:creationId xmlns:p14="http://schemas.microsoft.com/office/powerpoint/2010/main" val="2150949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27</a:t>
            </a:fld>
            <a:endParaRPr lang="en-AU"/>
          </a:p>
        </p:txBody>
      </p:sp>
    </p:spTree>
    <p:extLst>
      <p:ext uri="{BB962C8B-B14F-4D97-AF65-F5344CB8AC3E}">
        <p14:creationId xmlns:p14="http://schemas.microsoft.com/office/powerpoint/2010/main" val="314179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3</a:t>
            </a:fld>
            <a:endParaRPr lang="en-AU"/>
          </a:p>
        </p:txBody>
      </p:sp>
    </p:spTree>
    <p:extLst>
      <p:ext uri="{BB962C8B-B14F-4D97-AF65-F5344CB8AC3E}">
        <p14:creationId xmlns:p14="http://schemas.microsoft.com/office/powerpoint/2010/main" val="258491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vision for the ABS 2017 Transformation program from a slightly tech point of view</a:t>
            </a:r>
            <a:endParaRPr lang="en-AU" dirty="0" smtClean="0"/>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Key outcomes of the 2017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Get to key outcomes by changing business – step change re-use of process, re-use of metadata and process automation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Get to re-use of processes and metadata by managing, consolidating and making consistent. Making available and changing culture.</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dirty="0" smtClean="0"/>
              <a:t>The</a:t>
            </a:r>
            <a:r>
              <a:rPr lang="en-AU" baseline="0" dirty="0" smtClean="0"/>
              <a:t> left hand most column shows the key elements of ABS2017 program, particularly those relating to Information Infrastructure, Enterprise Architecture and Business Process Reengineering </a:t>
            </a:r>
            <a:endParaRPr lang="en-AU" dirty="0"/>
          </a:p>
          <a:p>
            <a:endParaRPr lang="en-AU" baseline="0" dirty="0" smtClean="0"/>
          </a:p>
          <a:p>
            <a:r>
              <a:rPr lang="en-AU" dirty="0" smtClean="0"/>
              <a:t>The end game: </a:t>
            </a:r>
          </a:p>
          <a:p>
            <a:pPr lvl="1"/>
            <a:r>
              <a:rPr lang="en-AU" dirty="0" smtClean="0"/>
              <a:t>For new collections statistical business managers assembling a significant amount of the statistical processes (from a catalogue) </a:t>
            </a:r>
          </a:p>
          <a:p>
            <a:pPr lvl="1"/>
            <a:r>
              <a:rPr lang="en-AU" dirty="0" smtClean="0"/>
              <a:t>For</a:t>
            </a:r>
            <a:r>
              <a:rPr lang="en-AU" baseline="0" dirty="0" smtClean="0"/>
              <a:t> both new and e</a:t>
            </a:r>
            <a:r>
              <a:rPr lang="en-AU" dirty="0" smtClean="0"/>
              <a:t>xisting collections, end to end statistical processes will be largely automated, driven by configured metadata</a:t>
            </a:r>
          </a:p>
          <a:p>
            <a:pPr marL="0" indent="0">
              <a:buNone/>
            </a:pPr>
            <a:endParaRPr lang="en-AU" dirty="0" smtClean="0"/>
          </a:p>
          <a:p>
            <a:r>
              <a:rPr lang="en-AU" dirty="0" smtClean="0"/>
              <a:t>On the way we will develop (and derive significant benefits from)</a:t>
            </a:r>
          </a:p>
          <a:p>
            <a:pPr lvl="1"/>
            <a:r>
              <a:rPr lang="en-AU" dirty="0" smtClean="0"/>
              <a:t>Process re-use (business and supporting software services)</a:t>
            </a:r>
          </a:p>
          <a:p>
            <a:pPr lvl="1"/>
            <a:r>
              <a:rPr lang="en-AU" dirty="0" smtClean="0"/>
              <a:t>Metadata re-use</a:t>
            </a:r>
          </a:p>
          <a:p>
            <a:pPr lvl="1"/>
            <a:r>
              <a:rPr lang="en-AU" dirty="0" smtClean="0"/>
              <a:t>Metadata driven processes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FBFF8F2-F51E-4953-AD52-B21C6DAC799C}" type="slidenum">
              <a:rPr lang="en-AU" smtClean="0"/>
              <a:t>4</a:t>
            </a:fld>
            <a:endParaRPr lang="en-AU"/>
          </a:p>
        </p:txBody>
      </p:sp>
    </p:spTree>
    <p:extLst>
      <p:ext uri="{BB962C8B-B14F-4D97-AF65-F5344CB8AC3E}">
        <p14:creationId xmlns:p14="http://schemas.microsoft.com/office/powerpoint/2010/main" val="215094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Business</a:t>
            </a:r>
            <a:r>
              <a:rPr lang="en-AU" baseline="0" dirty="0" smtClean="0"/>
              <a:t> transformation</a:t>
            </a:r>
          </a:p>
          <a:p>
            <a:endParaRPr lang="en-AU" baseline="0" dirty="0" smtClean="0"/>
          </a:p>
          <a:p>
            <a:r>
              <a:rPr lang="en-AU" baseline="0" dirty="0" smtClean="0"/>
              <a:t>-Change across these layers often happened incidentally, </a:t>
            </a:r>
            <a:r>
              <a:rPr lang="en-AU" baseline="0" dirty="0" err="1" smtClean="0"/>
              <a:t>e.g</a:t>
            </a:r>
            <a:r>
              <a:rPr lang="en-AU" baseline="0" dirty="0" smtClean="0"/>
              <a:t> changing applications often inadvertently changes information requirements and business process</a:t>
            </a:r>
          </a:p>
          <a:p>
            <a:pPr marL="171450" indent="-171450">
              <a:buFontTx/>
              <a:buChar char="-"/>
            </a:pPr>
            <a:r>
              <a:rPr lang="en-AU" baseline="0" dirty="0" smtClean="0"/>
              <a:t>transformation must take a holistic approach if we are to achieve sustainable major changes in the way the agency works</a:t>
            </a:r>
          </a:p>
          <a:p>
            <a:pPr marL="171450" indent="-171450">
              <a:buFontTx/>
              <a:buChar char="-"/>
            </a:pPr>
            <a:r>
              <a:rPr lang="en-AU" baseline="0" dirty="0" smtClean="0"/>
              <a:t>And </a:t>
            </a:r>
            <a:r>
              <a:rPr lang="en-GB" sz="1200" kern="1200" dirty="0" smtClean="0">
                <a:solidFill>
                  <a:schemeClr val="tx1"/>
                </a:solidFill>
                <a:effectLst/>
                <a:latin typeface="+mn-lt"/>
                <a:ea typeface="+mn-ea"/>
                <a:cs typeface="+mn-cs"/>
              </a:rPr>
              <a:t>in order get the most out of business re-engineering statistical, information and technical staff need to work together and iterate through the potential opportunities provided by standardised processes, statistical information and automated workflow.</a:t>
            </a:r>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5</a:t>
            </a:fld>
            <a:endParaRPr lang="en-AU"/>
          </a:p>
        </p:txBody>
      </p:sp>
    </p:spTree>
    <p:extLst>
      <p:ext uri="{BB962C8B-B14F-4D97-AF65-F5344CB8AC3E}">
        <p14:creationId xmlns:p14="http://schemas.microsoft.com/office/powerpoint/2010/main" val="250360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6</a:t>
            </a:fld>
            <a:endParaRPr lang="en-AU"/>
          </a:p>
        </p:txBody>
      </p:sp>
    </p:spTree>
    <p:extLst>
      <p:ext uri="{BB962C8B-B14F-4D97-AF65-F5344CB8AC3E}">
        <p14:creationId xmlns:p14="http://schemas.microsoft.com/office/powerpoint/2010/main" val="305606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7BA583B-87D0-4685-AA52-5621589BC0F9}" type="slidenum">
              <a:rPr lang="en-AU" smtClean="0"/>
              <a:t>7</a:t>
            </a:fld>
            <a:endParaRPr lang="en-AU"/>
          </a:p>
        </p:txBody>
      </p:sp>
    </p:spTree>
    <p:extLst>
      <p:ext uri="{BB962C8B-B14F-4D97-AF65-F5344CB8AC3E}">
        <p14:creationId xmlns:p14="http://schemas.microsoft.com/office/powerpoint/2010/main" val="99326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dirty="0" smtClean="0"/>
              <a:t>Includes: statistical metadata, </a:t>
            </a:r>
            <a:r>
              <a:rPr lang="en-AU" dirty="0" err="1" smtClean="0"/>
              <a:t>paradata</a:t>
            </a:r>
            <a:r>
              <a:rPr lang="en-AU" dirty="0" smtClean="0"/>
              <a:t>/process metadata</a:t>
            </a:r>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8</a:t>
            </a:fld>
            <a:endParaRPr lang="en-AU"/>
          </a:p>
        </p:txBody>
      </p:sp>
    </p:spTree>
    <p:extLst>
      <p:ext uri="{BB962C8B-B14F-4D97-AF65-F5344CB8AC3E}">
        <p14:creationId xmlns:p14="http://schemas.microsoft.com/office/powerpoint/2010/main" val="246771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gets registered </a:t>
            </a:r>
            <a:r>
              <a:rPr lang="en-AU" dirty="0" err="1" smtClean="0"/>
              <a:t>vs</a:t>
            </a:r>
            <a:r>
              <a:rPr lang="en-AU" dirty="0" smtClean="0"/>
              <a:t> what ends up in repository</a:t>
            </a:r>
          </a:p>
          <a:p>
            <a:pPr lvl="1"/>
            <a:r>
              <a:rPr lang="en-AU" dirty="0" smtClean="0"/>
              <a:t>What people/applications are likely to search on</a:t>
            </a:r>
          </a:p>
          <a:p>
            <a:pPr lvl="2"/>
            <a:r>
              <a:rPr lang="en-AU" dirty="0" smtClean="0"/>
              <a:t>Analogy – you can (advanced) search for books on amazon by keywords, author, title,  ISBN </a:t>
            </a:r>
            <a:r>
              <a:rPr lang="en-AU" dirty="0" err="1" smtClean="0"/>
              <a:t>etc</a:t>
            </a:r>
            <a:r>
              <a:rPr lang="en-AU" dirty="0" smtClean="0"/>
              <a:t>, but not customer reviews, ratings, chapter titles, whether its available for pre-order etc.</a:t>
            </a:r>
          </a:p>
          <a:p>
            <a:pPr lvl="2"/>
            <a:endParaRPr lang="en-AU" dirty="0" smtClean="0"/>
          </a:p>
          <a:p>
            <a:pPr lvl="0"/>
            <a:r>
              <a:rPr lang="en-AU" dirty="0" smtClean="0"/>
              <a:t>We don’t yet know exactly what that constitutes but we will aim to keep it to the minimum number required to meet business needs (and therefore sustainable), the model is evolving (but very much based on GSIM) and the MRR is flexible and designed to support that evolution</a:t>
            </a:r>
          </a:p>
          <a:p>
            <a:endParaRPr lang="en-AU" dirty="0" smtClean="0"/>
          </a:p>
          <a:p>
            <a:r>
              <a:rPr lang="en-AU" dirty="0" smtClean="0"/>
              <a:t>Why not just put everything in the registry?</a:t>
            </a:r>
          </a:p>
          <a:p>
            <a:pPr lvl="1"/>
            <a:r>
              <a:rPr lang="en-AU" dirty="0" smtClean="0"/>
              <a:t>Don’t want to have to build and maintain our own standards</a:t>
            </a:r>
          </a:p>
          <a:p>
            <a:endParaRPr lang="en-AU" dirty="0" smtClean="0"/>
          </a:p>
          <a:p>
            <a:r>
              <a:rPr lang="en-AU" dirty="0" smtClean="0"/>
              <a:t>Why not just put everything in the repository?</a:t>
            </a:r>
          </a:p>
          <a:p>
            <a:pPr lvl="1"/>
            <a:r>
              <a:rPr lang="en-AU" dirty="0" smtClean="0"/>
              <a:t>Using different standards would make it difficult to search between them</a:t>
            </a:r>
          </a:p>
          <a:p>
            <a:pPr lvl="1"/>
            <a:r>
              <a:rPr lang="en-AU" dirty="0" smtClean="0"/>
              <a:t>Also unlikely a </a:t>
            </a:r>
            <a:r>
              <a:rPr lang="en-AU" dirty="0" err="1" smtClean="0"/>
              <a:t>google</a:t>
            </a:r>
            <a:r>
              <a:rPr lang="en-AU" dirty="0" smtClean="0"/>
              <a:t>-like search would be useful</a:t>
            </a:r>
          </a:p>
          <a:p>
            <a:pPr lvl="1"/>
            <a:r>
              <a:rPr lang="en-AU" dirty="0" smtClean="0"/>
              <a:t>Also as it grows potential performance implications</a:t>
            </a:r>
          </a:p>
          <a:p>
            <a:endParaRPr lang="en-AU" dirty="0"/>
          </a:p>
        </p:txBody>
      </p:sp>
      <p:sp>
        <p:nvSpPr>
          <p:cNvPr id="4" name="Slide Number Placeholder 3"/>
          <p:cNvSpPr>
            <a:spLocks noGrp="1"/>
          </p:cNvSpPr>
          <p:nvPr>
            <p:ph type="sldNum" sz="quarter" idx="10"/>
          </p:nvPr>
        </p:nvSpPr>
        <p:spPr/>
        <p:txBody>
          <a:bodyPr/>
          <a:lstStyle/>
          <a:p>
            <a:fld id="{37BA583B-87D0-4685-AA52-5621589BC0F9}" type="slidenum">
              <a:rPr lang="en-AU" smtClean="0"/>
              <a:t>9</a:t>
            </a:fld>
            <a:endParaRPr lang="en-AU"/>
          </a:p>
        </p:txBody>
      </p:sp>
    </p:spTree>
    <p:extLst>
      <p:ext uri="{BB962C8B-B14F-4D97-AF65-F5344CB8AC3E}">
        <p14:creationId xmlns:p14="http://schemas.microsoft.com/office/powerpoint/2010/main" val="41463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46D7DE2-CEE6-483C-B9F7-A009EA8171E2}" type="datetimeFigureOut">
              <a:rPr lang="en-AU" smtClean="0"/>
              <a:t>12/04/2013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97375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6D7DE2-CEE6-483C-B9F7-A009EA8171E2}" type="datetimeFigureOut">
              <a:rPr lang="en-AU" smtClean="0"/>
              <a:t>12/04/2013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96788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6D7DE2-CEE6-483C-B9F7-A009EA8171E2}" type="datetimeFigureOut">
              <a:rPr lang="en-AU" smtClean="0"/>
              <a:t>12/04/2013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318551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46D7DE2-CEE6-483C-B9F7-A009EA8171E2}" type="datetimeFigureOut">
              <a:rPr lang="en-AU" smtClean="0"/>
              <a:t>12/04/2013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113216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D7DE2-CEE6-483C-B9F7-A009EA8171E2}" type="datetimeFigureOut">
              <a:rPr lang="en-AU" smtClean="0"/>
              <a:t>12/04/2013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8078485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46D7DE2-CEE6-483C-B9F7-A009EA8171E2}" type="datetimeFigureOut">
              <a:rPr lang="en-AU" smtClean="0"/>
              <a:t>12/04/2013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43328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46D7DE2-CEE6-483C-B9F7-A009EA8171E2}" type="datetimeFigureOut">
              <a:rPr lang="en-AU" smtClean="0"/>
              <a:t>12/04/2013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65842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46D7DE2-CEE6-483C-B9F7-A009EA8171E2}" type="datetimeFigureOut">
              <a:rPr lang="en-AU" smtClean="0"/>
              <a:t>12/04/2013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9389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D7DE2-CEE6-483C-B9F7-A009EA8171E2}" type="datetimeFigureOut">
              <a:rPr lang="en-AU" smtClean="0"/>
              <a:t>12/04/2013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156207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D7DE2-CEE6-483C-B9F7-A009EA8171E2}" type="datetimeFigureOut">
              <a:rPr lang="en-AU" smtClean="0"/>
              <a:t>12/04/2013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1207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D7DE2-CEE6-483C-B9F7-A009EA8171E2}" type="datetimeFigureOut">
              <a:rPr lang="en-AU" smtClean="0"/>
              <a:t>12/04/2013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CE254A-4DD5-449D-AE9A-3BEB3D551D90}" type="slidenum">
              <a:rPr lang="en-AU" smtClean="0"/>
              <a:t>‹#›</a:t>
            </a:fld>
            <a:endParaRPr lang="en-AU"/>
          </a:p>
        </p:txBody>
      </p:sp>
    </p:spTree>
    <p:extLst>
      <p:ext uri="{BB962C8B-B14F-4D97-AF65-F5344CB8AC3E}">
        <p14:creationId xmlns:p14="http://schemas.microsoft.com/office/powerpoint/2010/main" val="386798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D7DE2-CEE6-483C-B9F7-A009EA8171E2}" type="datetimeFigureOut">
              <a:rPr lang="en-AU" smtClean="0"/>
              <a:t>12/04/2013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E254A-4DD5-449D-AE9A-3BEB3D551D90}" type="slidenum">
              <a:rPr lang="en-AU" smtClean="0"/>
              <a:t>‹#›</a:t>
            </a:fld>
            <a:endParaRPr lang="en-AU"/>
          </a:p>
        </p:txBody>
      </p:sp>
    </p:spTree>
    <p:extLst>
      <p:ext uri="{BB962C8B-B14F-4D97-AF65-F5344CB8AC3E}">
        <p14:creationId xmlns:p14="http://schemas.microsoft.com/office/powerpoint/2010/main" val="417882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Information Infrastructure: Foundations for ABS Transformation</a:t>
            </a:r>
            <a:endParaRPr lang="en-AU" dirty="0"/>
          </a:p>
        </p:txBody>
      </p:sp>
      <p:sp>
        <p:nvSpPr>
          <p:cNvPr id="3" name="Subtitle 2"/>
          <p:cNvSpPr>
            <a:spLocks noGrp="1"/>
          </p:cNvSpPr>
          <p:nvPr>
            <p:ph type="subTitle" idx="1"/>
          </p:nvPr>
        </p:nvSpPr>
        <p:spPr/>
        <p:txBody>
          <a:bodyPr/>
          <a:lstStyle/>
          <a:p>
            <a:r>
              <a:rPr lang="en-AU" dirty="0" smtClean="0"/>
              <a:t>Stuart Girvan, </a:t>
            </a:r>
          </a:p>
          <a:p>
            <a:r>
              <a:rPr lang="en-AU" dirty="0" smtClean="0"/>
              <a:t>Australian Bureau of Statistics</a:t>
            </a:r>
          </a:p>
          <a:p>
            <a:r>
              <a:rPr lang="en-AU" dirty="0" smtClean="0"/>
              <a:t>MSIS Paris, April 2013</a:t>
            </a:r>
            <a:endParaRPr lang="en-AU" dirty="0"/>
          </a:p>
        </p:txBody>
      </p:sp>
    </p:spTree>
    <p:extLst>
      <p:ext uri="{BB962C8B-B14F-4D97-AF65-F5344CB8AC3E}">
        <p14:creationId xmlns:p14="http://schemas.microsoft.com/office/powerpoint/2010/main" val="220030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MRR – Registering &amp; Retrieving Metadata</a:t>
            </a:r>
            <a:endParaRPr lang="en-AU" dirty="0"/>
          </a:p>
        </p:txBody>
      </p:sp>
      <p:sp>
        <p:nvSpPr>
          <p:cNvPr id="5" name="Rounded Rectangle 4"/>
          <p:cNvSpPr/>
          <p:nvPr/>
        </p:nvSpPr>
        <p:spPr>
          <a:xfrm>
            <a:off x="5652120" y="1464313"/>
            <a:ext cx="3240360" cy="4628981"/>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Repository</a:t>
            </a:r>
            <a:endParaRPr lang="en-AU" dirty="0"/>
          </a:p>
        </p:txBody>
      </p:sp>
      <p:sp>
        <p:nvSpPr>
          <p:cNvPr id="29" name="TextBox 28"/>
          <p:cNvSpPr txBox="1"/>
          <p:nvPr/>
        </p:nvSpPr>
        <p:spPr>
          <a:xfrm>
            <a:off x="1033988" y="2200919"/>
            <a:ext cx="2169860" cy="307777"/>
          </a:xfrm>
          <a:prstGeom prst="rect">
            <a:avLst/>
          </a:prstGeom>
          <a:solidFill>
            <a:schemeClr val="lt1"/>
          </a:solidFill>
        </p:spPr>
        <p:txBody>
          <a:bodyPr wrap="square" rtlCol="0">
            <a:spAutoFit/>
          </a:bodyPr>
          <a:lstStyle/>
          <a:p>
            <a:pPr algn="ctr"/>
            <a:r>
              <a:rPr lang="en-AU" sz="1400" dirty="0" smtClean="0"/>
              <a:t>Search for metadata here</a:t>
            </a:r>
            <a:endParaRPr lang="en-AU" sz="1400" dirty="0"/>
          </a:p>
        </p:txBody>
      </p:sp>
      <p:cxnSp>
        <p:nvCxnSpPr>
          <p:cNvPr id="30" name="Straight Arrow Connector 29"/>
          <p:cNvCxnSpPr/>
          <p:nvPr/>
        </p:nvCxnSpPr>
        <p:spPr>
          <a:xfrm>
            <a:off x="1403882" y="3605442"/>
            <a:ext cx="1295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5" name="Picture 3" descr="C:\Users\girvst\Desktop\MB900441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4367" y="2892500"/>
            <a:ext cx="1189515" cy="11895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01938" y="1551658"/>
            <a:ext cx="3089942" cy="338554"/>
          </a:xfrm>
          <a:prstGeom prst="rect">
            <a:avLst/>
          </a:prstGeom>
          <a:noFill/>
        </p:spPr>
        <p:txBody>
          <a:bodyPr wrap="square" rtlCol="0">
            <a:spAutoFit/>
          </a:bodyPr>
          <a:lstStyle/>
          <a:p>
            <a:r>
              <a:rPr lang="en-AU" sz="1600" dirty="0" smtClean="0"/>
              <a:t>E.g. Metadata search</a:t>
            </a:r>
            <a:endParaRPr lang="en-AU" sz="1600" dirty="0"/>
          </a:p>
        </p:txBody>
      </p:sp>
      <p:sp>
        <p:nvSpPr>
          <p:cNvPr id="18" name="TextBox 17"/>
          <p:cNvSpPr txBox="1"/>
          <p:nvPr/>
        </p:nvSpPr>
        <p:spPr>
          <a:xfrm>
            <a:off x="318952" y="4535372"/>
            <a:ext cx="2169860" cy="738664"/>
          </a:xfrm>
          <a:prstGeom prst="rect">
            <a:avLst/>
          </a:prstGeom>
          <a:solidFill>
            <a:schemeClr val="lt1"/>
          </a:solidFill>
        </p:spPr>
        <p:txBody>
          <a:bodyPr wrap="square" rtlCol="0">
            <a:spAutoFit/>
          </a:bodyPr>
          <a:lstStyle/>
          <a:p>
            <a:pPr algn="ctr"/>
            <a:r>
              <a:rPr lang="en-AU" sz="1400" dirty="0" smtClean="0"/>
              <a:t>Returns list of relevant metadata held in the repository</a:t>
            </a:r>
            <a:endParaRPr lang="en-AU" sz="1400" dirty="0"/>
          </a:p>
        </p:txBody>
      </p:sp>
      <p:sp>
        <p:nvSpPr>
          <p:cNvPr id="26" name="Rounded Rectangle 25"/>
          <p:cNvSpPr/>
          <p:nvPr/>
        </p:nvSpPr>
        <p:spPr>
          <a:xfrm>
            <a:off x="2805718" y="2763318"/>
            <a:ext cx="2448272" cy="31859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Registry </a:t>
            </a:r>
            <a:endParaRPr lang="en-AU" dirty="0"/>
          </a:p>
        </p:txBody>
      </p:sp>
      <p:sp>
        <p:nvSpPr>
          <p:cNvPr id="3" name="Rectangle 2"/>
          <p:cNvSpPr/>
          <p:nvPr/>
        </p:nvSpPr>
        <p:spPr>
          <a:xfrm>
            <a:off x="3389138" y="3389040"/>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389138" y="3487257"/>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389138" y="3571029"/>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389138" y="3690582"/>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3402170" y="3777746"/>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1674687" y="3236110"/>
            <a:ext cx="184935" cy="369332"/>
          </a:xfrm>
          <a:prstGeom prst="rect">
            <a:avLst/>
          </a:prstGeom>
          <a:noFill/>
        </p:spPr>
        <p:txBody>
          <a:bodyPr wrap="square" rtlCol="0">
            <a:spAutoFit/>
          </a:bodyPr>
          <a:lstStyle/>
          <a:p>
            <a:r>
              <a:rPr lang="en-AU" dirty="0" smtClean="0"/>
              <a:t>?</a:t>
            </a:r>
            <a:endParaRPr lang="en-AU" dirty="0"/>
          </a:p>
        </p:txBody>
      </p:sp>
      <p:sp>
        <p:nvSpPr>
          <p:cNvPr id="19" name="Arc 18"/>
          <p:cNvSpPr/>
          <p:nvPr/>
        </p:nvSpPr>
        <p:spPr>
          <a:xfrm flipH="1" flipV="1">
            <a:off x="1203607" y="3389040"/>
            <a:ext cx="2536185" cy="1146332"/>
          </a:xfrm>
          <a:prstGeom prst="arc">
            <a:avLst>
              <a:gd name="adj1" fmla="val 10587838"/>
              <a:gd name="adj2" fmla="val 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0" name="Rectangle 19"/>
          <p:cNvSpPr/>
          <p:nvPr/>
        </p:nvSpPr>
        <p:spPr>
          <a:xfrm>
            <a:off x="3402170" y="3847868"/>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smtClean="0">
                <a:solidFill>
                  <a:schemeClr val="tx1"/>
                </a:solidFill>
              </a:rPr>
              <a:t>Pointer to Metadata in Repository</a:t>
            </a:r>
            <a:endParaRPr lang="en-AU" sz="1100" dirty="0">
              <a:solidFill>
                <a:schemeClr val="tx1"/>
              </a:solidFill>
            </a:endParaRPr>
          </a:p>
        </p:txBody>
      </p:sp>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567" y="28611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967" y="30135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367" y="31659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767" y="33183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167" y="34707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567" y="36231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967" y="37755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8367" y="39279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9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2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37" presetClass="path" presetSubtype="0" accel="50000" decel="50000" fill="hold" grpId="2" nodeType="withEffect">
                                  <p:stCondLst>
                                    <p:cond delay="0"/>
                                  </p:stCondLst>
                                  <p:childTnLst>
                                    <p:animMotion origin="layout" path="M 3.61111E-6 -0.01643 L -0.08091 0.03562 C -0.09792 0.04742 -0.12327 0.05389 -0.14966 0.05389 C -0.17986 0.05389 -0.204 0.04742 -0.22101 0.03562 L -0.30174 -0.01643 " pathEditMode="relative" rAng="0" ptsTypes="FffFF">
                                      <p:cBhvr>
                                        <p:cTn id="18" dur="2000" fill="hold"/>
                                        <p:tgtEl>
                                          <p:spTgt spid="20"/>
                                        </p:tgtEl>
                                        <p:attrNameLst>
                                          <p:attrName>ppt_x</p:attrName>
                                          <p:attrName>ppt_y</p:attrName>
                                        </p:attrNameLst>
                                      </p:cBhvr>
                                      <p:rCtr x="-15087" y="35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1" animBg="1"/>
      <p:bldP spid="20"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805718" y="2763318"/>
            <a:ext cx="2448272" cy="31859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Registry </a:t>
            </a:r>
            <a:endParaRPr lang="en-AU" dirty="0"/>
          </a:p>
        </p:txBody>
      </p:sp>
      <p:sp>
        <p:nvSpPr>
          <p:cNvPr id="2" name="Title 1"/>
          <p:cNvSpPr>
            <a:spLocks noGrp="1"/>
          </p:cNvSpPr>
          <p:nvPr>
            <p:ph type="title"/>
          </p:nvPr>
        </p:nvSpPr>
        <p:spPr/>
        <p:txBody>
          <a:bodyPr>
            <a:normAutofit fontScale="90000"/>
          </a:bodyPr>
          <a:lstStyle/>
          <a:p>
            <a:r>
              <a:rPr lang="en-AU" dirty="0" smtClean="0"/>
              <a:t>MRR – Registering &amp; Retrieving Metadata</a:t>
            </a:r>
            <a:endParaRPr lang="en-AU" dirty="0"/>
          </a:p>
        </p:txBody>
      </p:sp>
      <p:sp>
        <p:nvSpPr>
          <p:cNvPr id="5" name="Rounded Rectangle 4"/>
          <p:cNvSpPr/>
          <p:nvPr/>
        </p:nvSpPr>
        <p:spPr>
          <a:xfrm>
            <a:off x="5652120" y="1464313"/>
            <a:ext cx="3240360" cy="4628981"/>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Repository</a:t>
            </a:r>
            <a:endParaRPr lang="en-AU" dirty="0"/>
          </a:p>
        </p:txBody>
      </p:sp>
      <p:pic>
        <p:nvPicPr>
          <p:cNvPr id="1027" name="Picture 3" descr="C:\Users\girvst\Desktop\MB900441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4367" y="2892500"/>
            <a:ext cx="1189515" cy="11895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1938" y="1551658"/>
            <a:ext cx="3089942" cy="584775"/>
          </a:xfrm>
          <a:prstGeom prst="rect">
            <a:avLst/>
          </a:prstGeom>
          <a:noFill/>
        </p:spPr>
        <p:txBody>
          <a:bodyPr wrap="square" rtlCol="0">
            <a:spAutoFit/>
          </a:bodyPr>
          <a:lstStyle/>
          <a:p>
            <a:r>
              <a:rPr lang="en-AU" sz="1600" dirty="0" smtClean="0"/>
              <a:t>E.g. Retrieve metadata from here</a:t>
            </a:r>
          </a:p>
          <a:p>
            <a:r>
              <a:rPr lang="en-AU" sz="1600" dirty="0"/>
              <a:t>b</a:t>
            </a:r>
            <a:r>
              <a:rPr lang="en-AU" sz="1600" dirty="0" smtClean="0"/>
              <a:t>ased on search results</a:t>
            </a:r>
            <a:endParaRPr lang="en-AU" sz="1600" dirty="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566" y="3847868"/>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rc 15"/>
          <p:cNvSpPr/>
          <p:nvPr/>
        </p:nvSpPr>
        <p:spPr>
          <a:xfrm rot="10800000" flipH="1">
            <a:off x="1687544" y="3861775"/>
            <a:ext cx="5870823" cy="2139623"/>
          </a:xfrm>
          <a:prstGeom prst="arc">
            <a:avLst>
              <a:gd name="adj1" fmla="val 10888060"/>
              <a:gd name="adj2" fmla="val 0"/>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567" y="28611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967" y="30135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367" y="31659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767" y="33183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167" y="34707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567" y="36231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967" y="37755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3389138" y="3389040"/>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3389138" y="3487257"/>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3389138" y="3571029"/>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3389138" y="3690582"/>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p:cNvSpPr/>
          <p:nvPr/>
        </p:nvSpPr>
        <p:spPr>
          <a:xfrm>
            <a:off x="3402170" y="3777746"/>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3402170" y="3847868"/>
            <a:ext cx="1080120" cy="468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dirty="0">
              <a:solidFill>
                <a:schemeClr val="tx1"/>
              </a:solidFill>
            </a:endParaRPr>
          </a:p>
        </p:txBody>
      </p:sp>
      <p:cxnSp>
        <p:nvCxnSpPr>
          <p:cNvPr id="19" name="Straight Arrow Connector 18"/>
          <p:cNvCxnSpPr/>
          <p:nvPr/>
        </p:nvCxnSpPr>
        <p:spPr>
          <a:xfrm>
            <a:off x="1403882" y="3605442"/>
            <a:ext cx="5087685" cy="1281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8367" y="392798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9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37" presetClass="path" presetSubtype="0" accel="50000" decel="50000" fill="hold" nodeType="withEffect">
                                  <p:stCondLst>
                                    <p:cond delay="0"/>
                                  </p:stCondLst>
                                  <p:childTnLst>
                                    <p:animMotion origin="layout" path="M 3.88889E-6 0.00162 L -0.17743 0.16747 C -0.21476 0.20518 -0.27032 0.22623 -0.32796 0.22623 C -0.3941 0.22623 -0.44688 0.20518 -0.48421 0.16747 L -0.66129 0.00162 " pathEditMode="relative" rAng="0" ptsTypes="FffFF">
                                      <p:cBhvr>
                                        <p:cTn id="14" dur="2000" fill="hold"/>
                                        <p:tgtEl>
                                          <p:spTgt spid="17"/>
                                        </p:tgtEl>
                                        <p:attrNameLst>
                                          <p:attrName>ppt_x</p:attrName>
                                          <p:attrName>ppt_y</p:attrName>
                                        </p:attrNameLst>
                                      </p:cBhvr>
                                      <p:rCtr x="-33073" y="112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MRR &amp; standards</a:t>
            </a:r>
            <a:endParaRPr lang="en-AU" dirty="0"/>
          </a:p>
        </p:txBody>
      </p:sp>
      <p:sp>
        <p:nvSpPr>
          <p:cNvPr id="5" name="Rounded Rectangle 4"/>
          <p:cNvSpPr/>
          <p:nvPr/>
        </p:nvSpPr>
        <p:spPr>
          <a:xfrm>
            <a:off x="5652120" y="1464313"/>
            <a:ext cx="3240360" cy="4628981"/>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Repository</a:t>
            </a:r>
            <a:endParaRPr lang="en-AU" dirty="0"/>
          </a:p>
        </p:txBody>
      </p:sp>
      <p:cxnSp>
        <p:nvCxnSpPr>
          <p:cNvPr id="30" name="Straight Arrow Connector 29"/>
          <p:cNvCxnSpPr/>
          <p:nvPr/>
        </p:nvCxnSpPr>
        <p:spPr>
          <a:xfrm flipV="1">
            <a:off x="2855418" y="4678328"/>
            <a:ext cx="0" cy="392466"/>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42639" y="6165304"/>
            <a:ext cx="3357743" cy="523220"/>
          </a:xfrm>
          <a:prstGeom prst="rect">
            <a:avLst/>
          </a:prstGeom>
          <a:solidFill>
            <a:schemeClr val="lt1"/>
          </a:solidFill>
        </p:spPr>
        <p:txBody>
          <a:bodyPr wrap="square" rtlCol="0">
            <a:spAutoFit/>
          </a:bodyPr>
          <a:lstStyle/>
          <a:p>
            <a:pPr algn="ctr"/>
            <a:r>
              <a:rPr lang="en-AU" sz="1400" dirty="0" smtClean="0"/>
              <a:t>This will be the metadata content in the most appropriate standard (DDI, SDMX, </a:t>
            </a:r>
            <a:r>
              <a:rPr lang="en-AU" sz="1400" dirty="0" err="1" smtClean="0"/>
              <a:t>etc</a:t>
            </a:r>
            <a:r>
              <a:rPr lang="en-AU" sz="1400" dirty="0" smtClean="0"/>
              <a:t>) </a:t>
            </a:r>
            <a:endParaRPr lang="en-AU" sz="1400" dirty="0"/>
          </a:p>
        </p:txBody>
      </p:sp>
      <p:grpSp>
        <p:nvGrpSpPr>
          <p:cNvPr id="9" name="Group 8"/>
          <p:cNvGrpSpPr/>
          <p:nvPr/>
        </p:nvGrpSpPr>
        <p:grpSpPr>
          <a:xfrm>
            <a:off x="6388117" y="2449815"/>
            <a:ext cx="1768366" cy="2514844"/>
            <a:chOff x="243182" y="2191114"/>
            <a:chExt cx="1872207" cy="2592288"/>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82" y="2191114"/>
              <a:ext cx="1872207" cy="2592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2458" y="3711656"/>
              <a:ext cx="1080120" cy="983488"/>
            </a:xfrm>
            <a:prstGeom prst="rect">
              <a:avLst/>
            </a:prstGeom>
            <a:solidFill>
              <a:schemeClr val="lt1"/>
            </a:solidFill>
          </p:spPr>
          <p:txBody>
            <a:bodyPr wrap="square" rtlCol="0">
              <a:spAutoFit/>
            </a:bodyPr>
            <a:lstStyle/>
            <a:p>
              <a:r>
                <a:rPr lang="en-AU" sz="1400" dirty="0" smtClean="0"/>
                <a:t>E.g.</a:t>
              </a:r>
            </a:p>
            <a:p>
              <a:r>
                <a:rPr lang="en-AU" sz="1400" dirty="0" smtClean="0"/>
                <a:t>DDI,</a:t>
              </a:r>
              <a:endParaRPr lang="en-AU" sz="1400" dirty="0"/>
            </a:p>
            <a:p>
              <a:r>
                <a:rPr lang="en-AU" sz="1400" dirty="0" smtClean="0"/>
                <a:t>SDMX,</a:t>
              </a:r>
            </a:p>
            <a:p>
              <a:r>
                <a:rPr lang="en-AU" sz="1400" dirty="0" smtClean="0"/>
                <a:t>And ?</a:t>
              </a:r>
              <a:endParaRPr lang="en-AU" sz="1400" dirty="0"/>
            </a:p>
          </p:txBody>
        </p:sp>
      </p:grpSp>
      <p:sp>
        <p:nvSpPr>
          <p:cNvPr id="15" name="Rounded Rectangle 14"/>
          <p:cNvSpPr/>
          <p:nvPr/>
        </p:nvSpPr>
        <p:spPr>
          <a:xfrm>
            <a:off x="827584" y="2114256"/>
            <a:ext cx="2448272" cy="31859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Registry </a:t>
            </a:r>
            <a:endParaRPr lang="en-AU" dirty="0"/>
          </a:p>
        </p:txBody>
      </p:sp>
      <p:sp>
        <p:nvSpPr>
          <p:cNvPr id="29" name="TextBox 28"/>
          <p:cNvSpPr txBox="1"/>
          <p:nvPr/>
        </p:nvSpPr>
        <p:spPr>
          <a:xfrm>
            <a:off x="1189132" y="3397233"/>
            <a:ext cx="1800200" cy="738664"/>
          </a:xfrm>
          <a:prstGeom prst="rect">
            <a:avLst/>
          </a:prstGeom>
          <a:solidFill>
            <a:schemeClr val="bg1"/>
          </a:solidFill>
        </p:spPr>
        <p:txBody>
          <a:bodyPr wrap="square" rtlCol="0">
            <a:spAutoFit/>
          </a:bodyPr>
          <a:lstStyle/>
          <a:p>
            <a:pPr algn="ctr"/>
            <a:r>
              <a:rPr lang="en-AU" sz="1400" dirty="0" smtClean="0"/>
              <a:t>Model of what we keep in a registration  (ATMM- GSIM)</a:t>
            </a:r>
            <a:endParaRPr lang="en-AU" sz="1400" dirty="0"/>
          </a:p>
        </p:txBody>
      </p:sp>
      <p:cxnSp>
        <p:nvCxnSpPr>
          <p:cNvPr id="20" name="Straight Arrow Connector 19"/>
          <p:cNvCxnSpPr/>
          <p:nvPr/>
        </p:nvCxnSpPr>
        <p:spPr>
          <a:xfrm>
            <a:off x="3275856" y="3501008"/>
            <a:ext cx="2376264" cy="0"/>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75856" y="3703045"/>
            <a:ext cx="2376264" cy="0"/>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10616" y="2348880"/>
            <a:ext cx="1906743" cy="923330"/>
          </a:xfrm>
          <a:prstGeom prst="rect">
            <a:avLst/>
          </a:prstGeom>
          <a:noFill/>
        </p:spPr>
        <p:txBody>
          <a:bodyPr wrap="square" rtlCol="0">
            <a:spAutoFit/>
          </a:bodyPr>
          <a:lstStyle/>
          <a:p>
            <a:r>
              <a:rPr lang="en-AU" dirty="0" smtClean="0"/>
              <a:t>Mapping between  the registration  and the standard</a:t>
            </a:r>
            <a:endParaRPr lang="en-AU" dirty="0"/>
          </a:p>
        </p:txBody>
      </p:sp>
    </p:spTree>
    <p:extLst>
      <p:ext uri="{BB962C8B-B14F-4D97-AF65-F5344CB8AC3E}">
        <p14:creationId xmlns:p14="http://schemas.microsoft.com/office/powerpoint/2010/main" val="265873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SWM?</a:t>
            </a:r>
            <a:endParaRPr lang="en-AU" dirty="0"/>
          </a:p>
        </p:txBody>
      </p:sp>
      <p:sp>
        <p:nvSpPr>
          <p:cNvPr id="3" name="Content Placeholder 2"/>
          <p:cNvSpPr>
            <a:spLocks noGrp="1"/>
          </p:cNvSpPr>
          <p:nvPr>
            <p:ph idx="1"/>
          </p:nvPr>
        </p:nvSpPr>
        <p:spPr/>
        <p:txBody>
          <a:bodyPr/>
          <a:lstStyle/>
          <a:p>
            <a:r>
              <a:rPr lang="en-AU" dirty="0" smtClean="0"/>
              <a:t>Statistical Workflow Management System  </a:t>
            </a:r>
          </a:p>
          <a:p>
            <a:r>
              <a:rPr lang="en-AU" dirty="0" err="1" smtClean="0"/>
              <a:t>ActiveVos</a:t>
            </a:r>
            <a:r>
              <a:rPr lang="en-AU" dirty="0" smtClean="0"/>
              <a:t> (BPMS)</a:t>
            </a:r>
          </a:p>
          <a:p>
            <a:pPr marL="457200" lvl="1" indent="0">
              <a:buNone/>
            </a:pPr>
            <a:r>
              <a:rPr lang="en-AU" dirty="0" smtClean="0"/>
              <a:t>+ governance (e.g. Alignment of new processes to business architecture, Duplication of existing processes?)</a:t>
            </a:r>
          </a:p>
          <a:p>
            <a:pPr marL="457200" lvl="1" indent="0">
              <a:buNone/>
            </a:pPr>
            <a:r>
              <a:rPr lang="en-AU" dirty="0" smtClean="0"/>
              <a:t>+ processes for building workflow and orchestration</a:t>
            </a:r>
          </a:p>
          <a:p>
            <a:pPr marL="457200" lvl="1" indent="0">
              <a:buNone/>
            </a:pPr>
            <a:r>
              <a:rPr lang="en-AU" dirty="0" smtClean="0"/>
              <a:t>+ role and responsibilities</a:t>
            </a:r>
          </a:p>
          <a:p>
            <a:pPr marL="457200" lvl="1" indent="0">
              <a:buNone/>
            </a:pPr>
            <a:endParaRPr lang="en-AU" dirty="0"/>
          </a:p>
        </p:txBody>
      </p:sp>
    </p:spTree>
    <p:extLst>
      <p:ext uri="{BB962C8B-B14F-4D97-AF65-F5344CB8AC3E}">
        <p14:creationId xmlns:p14="http://schemas.microsoft.com/office/powerpoint/2010/main" val="3341044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rvst\AppData\Local\Temp\notes05266D\AVCatalogProces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76212"/>
            <a:ext cx="8943975" cy="4143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stretch>
            <a:fillRect/>
          </a:stretch>
        </p:blipFill>
        <p:spPr>
          <a:xfrm>
            <a:off x="3883174" y="496094"/>
            <a:ext cx="4613125" cy="6095206"/>
          </a:xfrm>
          <a:prstGeom prst="rect">
            <a:avLst/>
          </a:prstGeom>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4" y="113833"/>
            <a:ext cx="8943975" cy="674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WHAT WE have DONE so far and what’s next</a:t>
            </a:r>
            <a:endParaRPr lang="en-AU" dirty="0"/>
          </a:p>
        </p:txBody>
      </p:sp>
      <p:sp>
        <p:nvSpPr>
          <p:cNvPr id="5" name="Text Placeholder 4"/>
          <p:cNvSpPr>
            <a:spLocks noGrp="1"/>
          </p:cNvSpPr>
          <p:nvPr>
            <p:ph type="body" idx="1"/>
          </p:nvPr>
        </p:nvSpPr>
        <p:spPr/>
        <p:txBody>
          <a:bodyPr/>
          <a:lstStyle/>
          <a:p>
            <a:endParaRPr lang="en-AU"/>
          </a:p>
        </p:txBody>
      </p:sp>
    </p:spTree>
    <p:extLst>
      <p:ext uri="{BB962C8B-B14F-4D97-AF65-F5344CB8AC3E}">
        <p14:creationId xmlns:p14="http://schemas.microsoft.com/office/powerpoint/2010/main" val="2351683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90956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890586"/>
            <a:ext cx="54387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070077"/>
            <a:ext cx="4905375" cy="292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4780" y="3609975"/>
            <a:ext cx="5240466"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834" y="733423"/>
            <a:ext cx="4920615" cy="307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7074" y="1503898"/>
            <a:ext cx="4662486" cy="351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9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have we learnt?</a:t>
            </a:r>
            <a:endParaRPr lang="en-AU" dirty="0"/>
          </a:p>
        </p:txBody>
      </p:sp>
      <p:sp>
        <p:nvSpPr>
          <p:cNvPr id="3" name="Content Placeholder 2"/>
          <p:cNvSpPr>
            <a:spLocks noGrp="1"/>
          </p:cNvSpPr>
          <p:nvPr>
            <p:ph idx="1"/>
          </p:nvPr>
        </p:nvSpPr>
        <p:spPr/>
        <p:txBody>
          <a:bodyPr/>
          <a:lstStyle/>
          <a:p>
            <a:r>
              <a:rPr lang="en-AU" dirty="0"/>
              <a:t>MRR </a:t>
            </a:r>
            <a:r>
              <a:rPr lang="en-AU" dirty="0" smtClean="0"/>
              <a:t>works</a:t>
            </a:r>
          </a:p>
          <a:p>
            <a:endParaRPr lang="en-AU" dirty="0"/>
          </a:p>
          <a:p>
            <a:r>
              <a:rPr lang="en-AU" dirty="0" smtClean="0"/>
              <a:t>DDI/SDMX </a:t>
            </a:r>
            <a:r>
              <a:rPr lang="en-AU" dirty="0" smtClean="0"/>
              <a:t>successfully used</a:t>
            </a:r>
          </a:p>
          <a:p>
            <a:pPr lvl="1"/>
            <a:r>
              <a:rPr lang="en-AU" dirty="0" smtClean="0"/>
              <a:t>E-forms generation</a:t>
            </a:r>
          </a:p>
          <a:p>
            <a:pPr lvl="1"/>
            <a:r>
              <a:rPr lang="en-AU" dirty="0" smtClean="0"/>
              <a:t>Table production for analysis</a:t>
            </a:r>
          </a:p>
          <a:p>
            <a:pPr lvl="1"/>
            <a:r>
              <a:rPr lang="en-AU" dirty="0" smtClean="0"/>
              <a:t>Metadata queries for end user data sets</a:t>
            </a:r>
            <a:endParaRPr lang="en-AU" dirty="0" smtClean="0"/>
          </a:p>
        </p:txBody>
      </p:sp>
    </p:spTree>
    <p:extLst>
      <p:ext uri="{BB962C8B-B14F-4D97-AF65-F5344CB8AC3E}">
        <p14:creationId xmlns:p14="http://schemas.microsoft.com/office/powerpoint/2010/main" val="3863922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have we learnt?</a:t>
            </a:r>
            <a:endParaRPr lang="en-AU" dirty="0"/>
          </a:p>
        </p:txBody>
      </p:sp>
      <p:sp>
        <p:nvSpPr>
          <p:cNvPr id="3" name="Content Placeholder 2"/>
          <p:cNvSpPr>
            <a:spLocks noGrp="1"/>
          </p:cNvSpPr>
          <p:nvPr>
            <p:ph idx="1"/>
          </p:nvPr>
        </p:nvSpPr>
        <p:spPr/>
        <p:txBody>
          <a:bodyPr>
            <a:normAutofit/>
          </a:bodyPr>
          <a:lstStyle/>
          <a:p>
            <a:r>
              <a:rPr lang="en-AU" dirty="0" smtClean="0"/>
              <a:t>SWM good for </a:t>
            </a:r>
          </a:p>
          <a:p>
            <a:pPr lvl="1"/>
            <a:r>
              <a:rPr lang="en-AU" dirty="0" smtClean="0"/>
              <a:t>doing things quickly </a:t>
            </a:r>
            <a:endParaRPr lang="en-AU" dirty="0" smtClean="0"/>
          </a:p>
          <a:p>
            <a:pPr lvl="1"/>
            <a:r>
              <a:rPr lang="en-AU" dirty="0" smtClean="0"/>
              <a:t>joining </a:t>
            </a:r>
            <a:r>
              <a:rPr lang="en-AU" dirty="0" smtClean="0"/>
              <a:t>things up </a:t>
            </a:r>
            <a:endParaRPr lang="en-AU" dirty="0" smtClean="0"/>
          </a:p>
          <a:p>
            <a:pPr lvl="1"/>
            <a:r>
              <a:rPr lang="en-AU" dirty="0" smtClean="0"/>
              <a:t>coordinating </a:t>
            </a:r>
            <a:r>
              <a:rPr lang="en-AU" dirty="0" smtClean="0"/>
              <a:t>and re-using </a:t>
            </a:r>
            <a:r>
              <a:rPr lang="en-AU" dirty="0" smtClean="0"/>
              <a:t>processes</a:t>
            </a:r>
          </a:p>
          <a:p>
            <a:pPr lvl="1"/>
            <a:r>
              <a:rPr lang="en-AU" dirty="0" smtClean="0"/>
              <a:t>handling </a:t>
            </a:r>
            <a:r>
              <a:rPr lang="en-AU" dirty="0" smtClean="0"/>
              <a:t>long, asynchronous </a:t>
            </a:r>
            <a:r>
              <a:rPr lang="en-AU" dirty="0" smtClean="0"/>
              <a:t>events</a:t>
            </a:r>
          </a:p>
          <a:p>
            <a:pPr lvl="1"/>
            <a:endParaRPr lang="en-AU" dirty="0" smtClean="0"/>
          </a:p>
          <a:p>
            <a:r>
              <a:rPr lang="en-AU" dirty="0" smtClean="0"/>
              <a:t>Exposes and documents business </a:t>
            </a:r>
            <a:r>
              <a:rPr lang="en-AU" dirty="0" smtClean="0"/>
              <a:t>process</a:t>
            </a:r>
            <a:endParaRPr lang="en-AU" dirty="0"/>
          </a:p>
        </p:txBody>
      </p:sp>
    </p:spTree>
    <p:extLst>
      <p:ext uri="{BB962C8B-B14F-4D97-AF65-F5344CB8AC3E}">
        <p14:creationId xmlns:p14="http://schemas.microsoft.com/office/powerpoint/2010/main" val="4127307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next?</a:t>
            </a:r>
            <a:endParaRPr lang="en-AU" dirty="0"/>
          </a:p>
        </p:txBody>
      </p:sp>
      <p:sp>
        <p:nvSpPr>
          <p:cNvPr id="3" name="Content Placeholder 2"/>
          <p:cNvSpPr>
            <a:spLocks noGrp="1"/>
          </p:cNvSpPr>
          <p:nvPr>
            <p:ph idx="1"/>
          </p:nvPr>
        </p:nvSpPr>
        <p:spPr/>
        <p:txBody>
          <a:bodyPr>
            <a:normAutofit/>
          </a:bodyPr>
          <a:lstStyle/>
          <a:p>
            <a:endParaRPr lang="en-AU" dirty="0"/>
          </a:p>
        </p:txBody>
      </p:sp>
    </p:spTree>
    <p:extLst>
      <p:ext uri="{BB962C8B-B14F-4D97-AF65-F5344CB8AC3E}">
        <p14:creationId xmlns:p14="http://schemas.microsoft.com/office/powerpoint/2010/main" val="1857381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ABS 2017 Transformation Vision and Information Infrastructure </a:t>
            </a:r>
          </a:p>
          <a:p>
            <a:endParaRPr lang="en-AU" dirty="0" smtClean="0"/>
          </a:p>
          <a:p>
            <a:r>
              <a:rPr lang="en-AU" dirty="0" smtClean="0"/>
              <a:t>Metadata Registry and Repository (MRR) &amp; Statistical Workflow Management system (SWM)</a:t>
            </a:r>
          </a:p>
          <a:p>
            <a:endParaRPr lang="en-AU" dirty="0" smtClean="0"/>
          </a:p>
          <a:p>
            <a:r>
              <a:rPr lang="en-AU" dirty="0" smtClean="0"/>
              <a:t>Achievements so far</a:t>
            </a:r>
          </a:p>
          <a:p>
            <a:endParaRPr lang="en-AU" dirty="0" smtClean="0"/>
          </a:p>
          <a:p>
            <a:r>
              <a:rPr lang="en-AU" dirty="0" smtClean="0"/>
              <a:t>What’s next? </a:t>
            </a:r>
          </a:p>
          <a:p>
            <a:endParaRPr lang="en-AU" dirty="0" smtClean="0"/>
          </a:p>
          <a:p>
            <a:r>
              <a:rPr lang="en-AU" dirty="0" smtClean="0"/>
              <a:t>The journey</a:t>
            </a:r>
          </a:p>
          <a:p>
            <a:endParaRPr lang="en-AU" dirty="0" smtClean="0"/>
          </a:p>
          <a:p>
            <a:endParaRPr lang="en-AU" dirty="0"/>
          </a:p>
        </p:txBody>
      </p:sp>
    </p:spTree>
    <p:extLst>
      <p:ext uri="{BB962C8B-B14F-4D97-AF65-F5344CB8AC3E}">
        <p14:creationId xmlns:p14="http://schemas.microsoft.com/office/powerpoint/2010/main" val="2704491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6512" y="4077072"/>
            <a:ext cx="9180512" cy="2780928"/>
          </a:xfrm>
          <a:prstGeom prst="rect">
            <a:avLst/>
          </a:prstGeom>
          <a:gradFill flip="none" rotWithShape="1">
            <a:gsLst>
              <a:gs pos="0">
                <a:schemeClr val="bg1"/>
              </a:gs>
              <a:gs pos="100000">
                <a:schemeClr val="tx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39" name="Rectangle 38"/>
          <p:cNvSpPr/>
          <p:nvPr/>
        </p:nvSpPr>
        <p:spPr>
          <a:xfrm>
            <a:off x="-36512" y="0"/>
            <a:ext cx="9180512" cy="4269626"/>
          </a:xfrm>
          <a:prstGeom prst="rect">
            <a:avLst/>
          </a:prstGeom>
          <a:gradFill>
            <a:gsLst>
              <a:gs pos="0">
                <a:schemeClr val="tx2">
                  <a:lumMod val="40000"/>
                  <a:lumOff val="60000"/>
                </a:schemeClr>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8"/>
            <a:ext cx="9036496" cy="577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652354" y="1"/>
            <a:ext cx="1044370" cy="3933055"/>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a:effectLst>
                  <a:outerShdw blurRad="50800" dist="38100" dir="2700000" algn="tl" rotWithShape="0">
                    <a:prstClr val="black">
                      <a:alpha val="40000"/>
                    </a:prstClr>
                  </a:outerShdw>
                </a:effectLst>
              </a:rPr>
              <a:t>Input Data Warehouse  and Tools</a:t>
            </a:r>
          </a:p>
          <a:p>
            <a:pPr algn="ctr"/>
            <a:endParaRPr lang="en-AU" sz="1200" b="1" dirty="0">
              <a:effectLst>
                <a:outerShdw blurRad="50800" dist="38100" dir="2700000" algn="tl" rotWithShape="0">
                  <a:prstClr val="black">
                    <a:alpha val="40000"/>
                  </a:prstClr>
                </a:outerShdw>
              </a:effectLst>
            </a:endParaRPr>
          </a:p>
        </p:txBody>
      </p:sp>
      <p:sp>
        <p:nvSpPr>
          <p:cNvPr id="6" name="Rounded Rectangle 5"/>
          <p:cNvSpPr/>
          <p:nvPr/>
        </p:nvSpPr>
        <p:spPr>
          <a:xfrm>
            <a:off x="-36512" y="-1"/>
            <a:ext cx="1125743" cy="3933057"/>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smtClean="0">
                <a:effectLst>
                  <a:outerShdw blurRad="50800" dist="38100" dir="2700000" algn="tl" rotWithShape="0">
                    <a:prstClr val="black">
                      <a:alpha val="40000"/>
                    </a:prstClr>
                  </a:outerShdw>
                </a:effectLst>
              </a:rPr>
              <a:t>Collection</a:t>
            </a:r>
          </a:p>
          <a:p>
            <a:pPr algn="ctr"/>
            <a:r>
              <a:rPr lang="en-AU" sz="1200" b="1" dirty="0" smtClean="0">
                <a:effectLst>
                  <a:outerShdw blurRad="50800" dist="38100" dir="2700000" algn="tl" rotWithShape="0">
                    <a:prstClr val="black">
                      <a:alpha val="40000"/>
                    </a:prstClr>
                  </a:outerShdw>
                </a:effectLst>
              </a:rPr>
              <a:t>/Data Definition Tools</a:t>
            </a:r>
            <a:endParaRPr lang="en-AU" sz="1200" b="1" dirty="0">
              <a:effectLst>
                <a:outerShdw blurRad="50800" dist="38100" dir="2700000" algn="tl" rotWithShape="0">
                  <a:prstClr val="black">
                    <a:alpha val="40000"/>
                  </a:prstClr>
                </a:outerShdw>
              </a:effectLst>
            </a:endParaRPr>
          </a:p>
        </p:txBody>
      </p:sp>
      <p:sp>
        <p:nvSpPr>
          <p:cNvPr id="7" name="Rounded Rectangle 6"/>
          <p:cNvSpPr/>
          <p:nvPr/>
        </p:nvSpPr>
        <p:spPr>
          <a:xfrm>
            <a:off x="1137918" y="11015"/>
            <a:ext cx="1143744" cy="393017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a:effectLst>
                  <a:outerShdw blurRad="50800" dist="38100" dir="2700000" algn="tl" rotWithShape="0">
                    <a:prstClr val="black">
                      <a:alpha val="40000"/>
                    </a:prstClr>
                  </a:outerShdw>
                </a:effectLst>
              </a:rPr>
              <a:t>Instrument </a:t>
            </a:r>
            <a:r>
              <a:rPr lang="en-AU" sz="1200" b="1" dirty="0" smtClean="0">
                <a:effectLst>
                  <a:outerShdw blurRad="50800" dist="38100" dir="2700000" algn="tl" rotWithShape="0">
                    <a:prstClr val="black">
                      <a:alpha val="40000"/>
                    </a:prstClr>
                  </a:outerShdw>
                </a:effectLst>
              </a:rPr>
              <a:t>Definition</a:t>
            </a:r>
            <a:endParaRPr lang="en-AU" sz="1200" b="1" dirty="0">
              <a:effectLst>
                <a:outerShdw blurRad="50800" dist="38100" dir="2700000" algn="tl" rotWithShape="0">
                  <a:prstClr val="black">
                    <a:alpha val="40000"/>
                  </a:prstClr>
                </a:outerShdw>
              </a:effectLst>
            </a:endParaRPr>
          </a:p>
          <a:p>
            <a:pPr algn="ctr"/>
            <a:r>
              <a:rPr lang="en-AU" sz="1200" b="1" dirty="0" smtClean="0">
                <a:effectLst>
                  <a:outerShdw blurRad="50800" dist="38100" dir="2700000" algn="tl" rotWithShape="0">
                    <a:prstClr val="black">
                      <a:alpha val="40000"/>
                    </a:prstClr>
                  </a:outerShdw>
                </a:effectLst>
              </a:rPr>
              <a:t>Tools</a:t>
            </a:r>
            <a:endParaRPr lang="en-AU" sz="1200" b="1" dirty="0">
              <a:effectLst>
                <a:outerShdw blurRad="50800" dist="38100" dir="2700000" algn="tl" rotWithShape="0">
                  <a:prstClr val="black">
                    <a:alpha val="40000"/>
                  </a:prstClr>
                </a:outerShdw>
              </a:effectLst>
            </a:endParaRPr>
          </a:p>
        </p:txBody>
      </p:sp>
      <p:sp>
        <p:nvSpPr>
          <p:cNvPr id="8" name="Rounded Rectangle 7"/>
          <p:cNvSpPr/>
          <p:nvPr/>
        </p:nvSpPr>
        <p:spPr>
          <a:xfrm>
            <a:off x="3459480" y="8132"/>
            <a:ext cx="1143422" cy="392492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a:effectLst>
                  <a:outerShdw blurRad="50800" dist="38100" dir="2700000" algn="tl" rotWithShape="0">
                    <a:prstClr val="black">
                      <a:alpha val="40000"/>
                    </a:prstClr>
                  </a:outerShdw>
                </a:effectLst>
              </a:rPr>
              <a:t>Run Survey/ Data Collection Tools</a:t>
            </a:r>
          </a:p>
        </p:txBody>
      </p:sp>
      <p:sp>
        <p:nvSpPr>
          <p:cNvPr id="9" name="Rounded Rectangle 8"/>
          <p:cNvSpPr/>
          <p:nvPr/>
        </p:nvSpPr>
        <p:spPr>
          <a:xfrm>
            <a:off x="5740381" y="16021"/>
            <a:ext cx="1051270" cy="3917035"/>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smtClean="0">
                <a:effectLst>
                  <a:outerShdw blurRad="50800" dist="38100" dir="2700000" algn="tl" rotWithShape="0">
                    <a:prstClr val="black">
                      <a:alpha val="40000"/>
                    </a:prstClr>
                  </a:outerShdw>
                </a:effectLst>
              </a:rPr>
              <a:t>Processing,</a:t>
            </a:r>
          </a:p>
          <a:p>
            <a:pPr algn="ctr"/>
            <a:r>
              <a:rPr lang="en-AU" sz="1200" b="1" dirty="0" smtClean="0">
                <a:effectLst>
                  <a:outerShdw blurRad="50800" dist="38100" dir="2700000" algn="tl" rotWithShape="0">
                    <a:prstClr val="black">
                      <a:alpha val="40000"/>
                    </a:prstClr>
                  </a:outerShdw>
                </a:effectLst>
              </a:rPr>
              <a:t>Editing, Analysis Data Warehouse</a:t>
            </a:r>
          </a:p>
          <a:p>
            <a:pPr algn="ctr"/>
            <a:r>
              <a:rPr lang="en-AU" sz="1200" b="1" dirty="0" smtClean="0">
                <a:effectLst>
                  <a:outerShdw blurRad="50800" dist="38100" dir="2700000" algn="tl" rotWithShape="0">
                    <a:prstClr val="black">
                      <a:alpha val="40000"/>
                    </a:prstClr>
                  </a:outerShdw>
                </a:effectLst>
              </a:rPr>
              <a:t>and Tools</a:t>
            </a:r>
            <a:endParaRPr lang="en-AU" sz="1200" b="1" dirty="0">
              <a:effectLst>
                <a:outerShdw blurRad="50800" dist="38100" dir="2700000" algn="tl" rotWithShape="0">
                  <a:prstClr val="black">
                    <a:alpha val="40000"/>
                  </a:prstClr>
                </a:outerShdw>
              </a:effectLst>
            </a:endParaRPr>
          </a:p>
        </p:txBody>
      </p:sp>
      <p:sp>
        <p:nvSpPr>
          <p:cNvPr id="10" name="Rounded Rectangle 9"/>
          <p:cNvSpPr/>
          <p:nvPr/>
        </p:nvSpPr>
        <p:spPr>
          <a:xfrm>
            <a:off x="6826358" y="2882"/>
            <a:ext cx="1085414" cy="393017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smtClean="0">
                <a:effectLst>
                  <a:outerShdw blurRad="50800" dist="38100" dir="2700000" algn="tl" rotWithShape="0">
                    <a:prstClr val="black">
                      <a:alpha val="40000"/>
                    </a:prstClr>
                  </a:outerShdw>
                </a:effectLst>
              </a:rPr>
              <a:t>Output Data Warehouse and Tools</a:t>
            </a:r>
            <a:endParaRPr lang="en-AU" sz="1200" b="1" dirty="0">
              <a:effectLst>
                <a:outerShdw blurRad="50800" dist="38100" dir="2700000" algn="tl" rotWithShape="0">
                  <a:prstClr val="black">
                    <a:alpha val="40000"/>
                  </a:prstClr>
                </a:outerShdw>
              </a:effectLst>
            </a:endParaRPr>
          </a:p>
        </p:txBody>
      </p:sp>
      <p:sp>
        <p:nvSpPr>
          <p:cNvPr id="11" name="Rounded Rectangle 10"/>
          <p:cNvSpPr/>
          <p:nvPr/>
        </p:nvSpPr>
        <p:spPr>
          <a:xfrm>
            <a:off x="2328495" y="2882"/>
            <a:ext cx="1088826" cy="393017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a:effectLst>
                  <a:outerShdw blurRad="50800" dist="38100" dir="2700000" algn="tl" rotWithShape="0">
                    <a:prstClr val="black">
                      <a:alpha val="40000"/>
                    </a:prstClr>
                  </a:outerShdw>
                </a:effectLst>
              </a:rPr>
              <a:t>Instrument Generation</a:t>
            </a:r>
          </a:p>
          <a:p>
            <a:pPr algn="ctr"/>
            <a:r>
              <a:rPr lang="en-AU" sz="1200" b="1" dirty="0" smtClean="0">
                <a:effectLst>
                  <a:outerShdw blurRad="50800" dist="38100" dir="2700000" algn="tl" rotWithShape="0">
                    <a:prstClr val="black">
                      <a:alpha val="40000"/>
                    </a:prstClr>
                  </a:outerShdw>
                </a:effectLst>
              </a:rPr>
              <a:t>Tools</a:t>
            </a:r>
            <a:endParaRPr lang="en-AU" sz="1200" b="1" dirty="0">
              <a:effectLst>
                <a:outerShdw blurRad="50800" dist="38100" dir="2700000" algn="tl" rotWithShape="0">
                  <a:prstClr val="black">
                    <a:alpha val="40000"/>
                  </a:prstClr>
                </a:outerShdw>
              </a:effectLst>
            </a:endParaRPr>
          </a:p>
        </p:txBody>
      </p:sp>
      <p:sp>
        <p:nvSpPr>
          <p:cNvPr id="12" name="Rounded Rectangle 11"/>
          <p:cNvSpPr/>
          <p:nvPr/>
        </p:nvSpPr>
        <p:spPr>
          <a:xfrm>
            <a:off x="7956376" y="2882"/>
            <a:ext cx="1152129" cy="393017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200" b="1" dirty="0" smtClean="0">
                <a:effectLst>
                  <a:outerShdw blurRad="50800" dist="38100" dir="2700000" algn="tl" rotWithShape="0">
                    <a:prstClr val="black">
                      <a:alpha val="40000"/>
                    </a:prstClr>
                  </a:outerShdw>
                </a:effectLst>
              </a:rPr>
              <a:t>Disseminate</a:t>
            </a:r>
          </a:p>
          <a:p>
            <a:pPr algn="ctr"/>
            <a:r>
              <a:rPr lang="en-AU" sz="1200" b="1" dirty="0" smtClean="0">
                <a:effectLst>
                  <a:outerShdw blurRad="50800" dist="38100" dir="2700000" algn="tl" rotWithShape="0">
                    <a:prstClr val="black">
                      <a:alpha val="40000"/>
                    </a:prstClr>
                  </a:outerShdw>
                </a:effectLst>
              </a:rPr>
              <a:t>Tools</a:t>
            </a:r>
            <a:endParaRPr lang="en-AU" sz="1200" b="1" dirty="0">
              <a:effectLst>
                <a:outerShdw blurRad="50800" dist="38100" dir="2700000" algn="tl" rotWithShape="0">
                  <a:prstClr val="black">
                    <a:alpha val="40000"/>
                  </a:prstClr>
                </a:outerShdw>
              </a:effectLst>
            </a:endParaRPr>
          </a:p>
        </p:txBody>
      </p:sp>
      <p:sp>
        <p:nvSpPr>
          <p:cNvPr id="13" name="Rounded Rectangle 12"/>
          <p:cNvSpPr/>
          <p:nvPr/>
        </p:nvSpPr>
        <p:spPr>
          <a:xfrm>
            <a:off x="526359" y="1816595"/>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14" name="Rounded Rectangle 13"/>
          <p:cNvSpPr/>
          <p:nvPr/>
        </p:nvSpPr>
        <p:spPr>
          <a:xfrm>
            <a:off x="4873082" y="2771247"/>
            <a:ext cx="2825971" cy="56871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15" name="Rounded Rectangle 14"/>
          <p:cNvSpPr/>
          <p:nvPr/>
        </p:nvSpPr>
        <p:spPr>
          <a:xfrm>
            <a:off x="110952" y="1312957"/>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16" name="Rounded Rectangle 15"/>
          <p:cNvSpPr/>
          <p:nvPr/>
        </p:nvSpPr>
        <p:spPr>
          <a:xfrm>
            <a:off x="1391943" y="1339667"/>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17" name="Rounded Rectangle 16"/>
          <p:cNvSpPr/>
          <p:nvPr/>
        </p:nvSpPr>
        <p:spPr>
          <a:xfrm>
            <a:off x="1391943" y="2134812"/>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18" name="Rounded Rectangle 17"/>
          <p:cNvSpPr/>
          <p:nvPr/>
        </p:nvSpPr>
        <p:spPr>
          <a:xfrm>
            <a:off x="2580674" y="1330092"/>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19" name="Rounded Rectangle 18"/>
          <p:cNvSpPr/>
          <p:nvPr/>
        </p:nvSpPr>
        <p:spPr>
          <a:xfrm>
            <a:off x="2580674" y="2063374"/>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0" name="Rounded Rectangle 19"/>
          <p:cNvSpPr/>
          <p:nvPr/>
        </p:nvSpPr>
        <p:spPr>
          <a:xfrm>
            <a:off x="3737489" y="1334159"/>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1" name="Rounded Rectangle 20"/>
          <p:cNvSpPr/>
          <p:nvPr/>
        </p:nvSpPr>
        <p:spPr>
          <a:xfrm>
            <a:off x="3737489" y="1779822"/>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2" name="Rounded Rectangle 21"/>
          <p:cNvSpPr/>
          <p:nvPr/>
        </p:nvSpPr>
        <p:spPr>
          <a:xfrm>
            <a:off x="3737489" y="2063374"/>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3" name="Rounded Rectangle 22"/>
          <p:cNvSpPr/>
          <p:nvPr/>
        </p:nvSpPr>
        <p:spPr>
          <a:xfrm>
            <a:off x="4807650" y="1507953"/>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4" name="Rounded Rectangle 23"/>
          <p:cNvSpPr/>
          <p:nvPr/>
        </p:nvSpPr>
        <p:spPr>
          <a:xfrm>
            <a:off x="5929475" y="1498378"/>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5" name="Rounded Rectangle 24"/>
          <p:cNvSpPr/>
          <p:nvPr/>
        </p:nvSpPr>
        <p:spPr>
          <a:xfrm>
            <a:off x="7030535" y="1502445"/>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6" name="Rounded Rectangle 25"/>
          <p:cNvSpPr/>
          <p:nvPr/>
        </p:nvSpPr>
        <p:spPr>
          <a:xfrm>
            <a:off x="8189416" y="1246887"/>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7" name="Rounded Rectangle 26"/>
          <p:cNvSpPr/>
          <p:nvPr/>
        </p:nvSpPr>
        <p:spPr>
          <a:xfrm>
            <a:off x="8189416" y="1692550"/>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8" name="Rounded Rectangle 27"/>
          <p:cNvSpPr/>
          <p:nvPr/>
        </p:nvSpPr>
        <p:spPr>
          <a:xfrm>
            <a:off x="8189416" y="1976102"/>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29" name="Rounded Rectangle 28"/>
          <p:cNvSpPr/>
          <p:nvPr/>
        </p:nvSpPr>
        <p:spPr>
          <a:xfrm>
            <a:off x="5929475" y="1755084"/>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30" name="Rounded Rectangle 29"/>
          <p:cNvSpPr/>
          <p:nvPr/>
        </p:nvSpPr>
        <p:spPr>
          <a:xfrm>
            <a:off x="5933723" y="2016130"/>
            <a:ext cx="713184" cy="6364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sz="1400" b="1" dirty="0"/>
          </a:p>
        </p:txBody>
      </p:sp>
      <p:sp>
        <p:nvSpPr>
          <p:cNvPr id="33" name="Rounded Rectangle 32"/>
          <p:cNvSpPr/>
          <p:nvPr/>
        </p:nvSpPr>
        <p:spPr>
          <a:xfrm>
            <a:off x="75790" y="4200032"/>
            <a:ext cx="8913679" cy="96441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AU" sz="1400" dirty="0" smtClean="0"/>
              <a:t>Corporate </a:t>
            </a:r>
          </a:p>
          <a:p>
            <a:r>
              <a:rPr lang="en-AU" sz="1400" dirty="0" smtClean="0"/>
              <a:t>Metadata Tools</a:t>
            </a:r>
            <a:endParaRPr lang="en-AU" sz="1400" dirty="0"/>
          </a:p>
        </p:txBody>
      </p:sp>
      <p:sp>
        <p:nvSpPr>
          <p:cNvPr id="34" name="Rounded Rectangle 33"/>
          <p:cNvSpPr/>
          <p:nvPr/>
        </p:nvSpPr>
        <p:spPr>
          <a:xfrm>
            <a:off x="1674627" y="4370370"/>
            <a:ext cx="1435595" cy="634163"/>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400" dirty="0" smtClean="0"/>
              <a:t>Classification Management</a:t>
            </a:r>
            <a:endParaRPr lang="en-AU" sz="1400" dirty="0"/>
          </a:p>
        </p:txBody>
      </p:sp>
      <p:sp>
        <p:nvSpPr>
          <p:cNvPr id="35" name="Rounded Rectangle 34"/>
          <p:cNvSpPr/>
          <p:nvPr/>
        </p:nvSpPr>
        <p:spPr>
          <a:xfrm>
            <a:off x="5988858" y="4349219"/>
            <a:ext cx="1418861" cy="64458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400" dirty="0" smtClean="0"/>
              <a:t>Glossary Management</a:t>
            </a:r>
            <a:endParaRPr lang="en-AU" sz="1400" dirty="0"/>
          </a:p>
        </p:txBody>
      </p:sp>
      <p:sp>
        <p:nvSpPr>
          <p:cNvPr id="36" name="Rounded Rectangle 35"/>
          <p:cNvSpPr/>
          <p:nvPr/>
        </p:nvSpPr>
        <p:spPr>
          <a:xfrm>
            <a:off x="3258695" y="4375833"/>
            <a:ext cx="2502278" cy="628700"/>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400" dirty="0" smtClean="0"/>
              <a:t>Standard Question, Data Element (variable) Definition</a:t>
            </a:r>
            <a:endParaRPr lang="en-AU" sz="1400" dirty="0"/>
          </a:p>
        </p:txBody>
      </p:sp>
      <p:sp>
        <p:nvSpPr>
          <p:cNvPr id="37" name="Rounded Rectangle 36"/>
          <p:cNvSpPr/>
          <p:nvPr/>
        </p:nvSpPr>
        <p:spPr>
          <a:xfrm>
            <a:off x="7535866" y="4349219"/>
            <a:ext cx="1307099" cy="644584"/>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AU" sz="1400" dirty="0" smtClean="0"/>
              <a:t>Topics Management</a:t>
            </a:r>
            <a:endParaRPr lang="en-AU" sz="1400" dirty="0"/>
          </a:p>
        </p:txBody>
      </p:sp>
      <p:sp>
        <p:nvSpPr>
          <p:cNvPr id="41" name="Rounded Rectangle 40"/>
          <p:cNvSpPr/>
          <p:nvPr/>
        </p:nvSpPr>
        <p:spPr>
          <a:xfrm>
            <a:off x="585398" y="5303143"/>
            <a:ext cx="7848872" cy="129614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a:p>
        </p:txBody>
      </p:sp>
      <p:sp>
        <p:nvSpPr>
          <p:cNvPr id="42" name="Rounded Rectangle 41"/>
          <p:cNvSpPr/>
          <p:nvPr/>
        </p:nvSpPr>
        <p:spPr>
          <a:xfrm>
            <a:off x="819424" y="5466532"/>
            <a:ext cx="3392511" cy="9126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AU" sz="1400" dirty="0" smtClean="0"/>
              <a:t>Corporate Metadata Registry </a:t>
            </a:r>
          </a:p>
          <a:p>
            <a:r>
              <a:rPr lang="en-AU" sz="1400" dirty="0" smtClean="0"/>
              <a:t>and Repository</a:t>
            </a:r>
            <a:endParaRPr lang="en-AU" sz="1400" dirty="0"/>
          </a:p>
        </p:txBody>
      </p:sp>
      <p:sp>
        <p:nvSpPr>
          <p:cNvPr id="43" name="Rounded Rectangle 42"/>
          <p:cNvSpPr/>
          <p:nvPr/>
        </p:nvSpPr>
        <p:spPr>
          <a:xfrm>
            <a:off x="4473828" y="5466531"/>
            <a:ext cx="3708533" cy="9126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AU" sz="1400" dirty="0" smtClean="0"/>
              <a:t>Corporate Business Process</a:t>
            </a:r>
          </a:p>
          <a:p>
            <a:r>
              <a:rPr lang="en-AU" sz="1400" dirty="0" smtClean="0"/>
              <a:t> Tool and Repository</a:t>
            </a:r>
            <a:endParaRPr lang="en-AU" sz="1400" dirty="0"/>
          </a:p>
        </p:txBody>
      </p:sp>
      <p:sp>
        <p:nvSpPr>
          <p:cNvPr id="44" name="Rounded Rectangle 43"/>
          <p:cNvSpPr/>
          <p:nvPr/>
        </p:nvSpPr>
        <p:spPr>
          <a:xfrm>
            <a:off x="6988816" y="5692910"/>
            <a:ext cx="828092" cy="45991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t>SWM</a:t>
            </a:r>
            <a:endParaRPr lang="en-AU" sz="1400" b="1" dirty="0"/>
          </a:p>
        </p:txBody>
      </p:sp>
      <p:sp>
        <p:nvSpPr>
          <p:cNvPr id="45" name="Rounded Rectangle 44"/>
          <p:cNvSpPr/>
          <p:nvPr/>
        </p:nvSpPr>
        <p:spPr>
          <a:xfrm>
            <a:off x="3213690" y="5692909"/>
            <a:ext cx="828092" cy="45991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b="1" dirty="0" smtClean="0"/>
              <a:t>MRR</a:t>
            </a:r>
            <a:endParaRPr lang="en-AU" sz="1400" b="1" dirty="0"/>
          </a:p>
        </p:txBody>
      </p:sp>
      <p:sp>
        <p:nvSpPr>
          <p:cNvPr id="46" name="Rounded Rectangle 45"/>
          <p:cNvSpPr/>
          <p:nvPr/>
        </p:nvSpPr>
        <p:spPr>
          <a:xfrm>
            <a:off x="110952" y="1081668"/>
            <a:ext cx="3306369" cy="1973936"/>
          </a:xfrm>
          <a:prstGeom prst="roundRect">
            <a:avLst/>
          </a:prstGeom>
          <a:noFill/>
          <a:ln w="57150">
            <a:solidFill>
              <a:srgbClr val="CCFF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ounded Rectangle 46"/>
          <p:cNvSpPr/>
          <p:nvPr/>
        </p:nvSpPr>
        <p:spPr>
          <a:xfrm>
            <a:off x="1436739" y="4315765"/>
            <a:ext cx="7552730" cy="734267"/>
          </a:xfrm>
          <a:prstGeom prst="roundRect">
            <a:avLst/>
          </a:prstGeom>
          <a:noFill/>
          <a:ln w="57150">
            <a:solidFill>
              <a:srgbClr val="CCFF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ounded Rectangle 47"/>
          <p:cNvSpPr/>
          <p:nvPr/>
        </p:nvSpPr>
        <p:spPr>
          <a:xfrm>
            <a:off x="4719713" y="1403241"/>
            <a:ext cx="878199" cy="2362513"/>
          </a:xfrm>
          <a:prstGeom prst="roundRect">
            <a:avLst/>
          </a:prstGeom>
          <a:noFill/>
          <a:ln w="57150">
            <a:solidFill>
              <a:srgbClr val="CCFF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883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par>
                          <p:cTn id="86" fill="hold">
                            <p:stCondLst>
                              <p:cond delay="500"/>
                            </p:stCondLst>
                            <p:childTnLst>
                              <p:par>
                                <p:cTn id="87" presetID="10" presetClass="exit" presetSubtype="0" fill="hold" nodeType="afterEffect">
                                  <p:stCondLst>
                                    <p:cond delay="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500"/>
                                        <p:tgtEl>
                                          <p:spTgt spid="4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500"/>
                                        <p:tgtEl>
                                          <p:spTgt spid="4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fade">
                                      <p:cBhvr>
                                        <p:cTn id="134" dur="500"/>
                                        <p:tgtEl>
                                          <p:spTgt spid="4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fade">
                                      <p:cBhvr>
                                        <p:cTn id="1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P spid="34" grpId="0" animBg="1"/>
      <p:bldP spid="35" grpId="0" animBg="1"/>
      <p:bldP spid="36" grpId="0" animBg="1"/>
      <p:bldP spid="37"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Reaching the vision</a:t>
            </a:r>
            <a:endParaRPr lang="en-AU" dirty="0"/>
          </a:p>
        </p:txBody>
      </p:sp>
      <p:sp>
        <p:nvSpPr>
          <p:cNvPr id="5" name="Text Placeholder 4"/>
          <p:cNvSpPr>
            <a:spLocks noGrp="1"/>
          </p:cNvSpPr>
          <p:nvPr>
            <p:ph type="body" idx="1"/>
          </p:nvPr>
        </p:nvSpPr>
        <p:spPr/>
        <p:txBody>
          <a:bodyPr/>
          <a:lstStyle/>
          <a:p>
            <a:endParaRPr lang="en-AU"/>
          </a:p>
        </p:txBody>
      </p:sp>
    </p:spTree>
    <p:extLst>
      <p:ext uri="{BB962C8B-B14F-4D97-AF65-F5344CB8AC3E}">
        <p14:creationId xmlns:p14="http://schemas.microsoft.com/office/powerpoint/2010/main" val="259833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379068"/>
            <a:ext cx="8064896" cy="707886"/>
          </a:xfrm>
          <a:prstGeom prst="rect">
            <a:avLst/>
          </a:prstGeom>
          <a:noFill/>
        </p:spPr>
        <p:txBody>
          <a:bodyPr wrap="square" rtlCol="0">
            <a:spAutoFit/>
          </a:bodyPr>
          <a:lstStyle/>
          <a:p>
            <a:pPr algn="ctr"/>
            <a:r>
              <a:rPr lang="en-AU" sz="2000" b="1" dirty="0"/>
              <a:t>Vision for </a:t>
            </a:r>
            <a:r>
              <a:rPr lang="en-AU" sz="2000" b="1" dirty="0" smtClean="0"/>
              <a:t>Re-use: </a:t>
            </a:r>
            <a:r>
              <a:rPr lang="en-AU" sz="2000" dirty="0" smtClean="0"/>
              <a:t>Existing  Applications/Tools decomposed into re-usable bits</a:t>
            </a:r>
            <a:endParaRPr lang="en-AU" sz="2000" dirty="0"/>
          </a:p>
        </p:txBody>
      </p:sp>
      <p:sp>
        <p:nvSpPr>
          <p:cNvPr id="6" name="Rectangle 5"/>
          <p:cNvSpPr/>
          <p:nvPr/>
        </p:nvSpPr>
        <p:spPr>
          <a:xfrm>
            <a:off x="317643" y="1630197"/>
            <a:ext cx="158764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600" dirty="0" smtClean="0"/>
              <a:t>User Interface</a:t>
            </a:r>
            <a:endParaRPr lang="en-AU" sz="1600" dirty="0"/>
          </a:p>
        </p:txBody>
      </p:sp>
      <p:sp>
        <p:nvSpPr>
          <p:cNvPr id="7" name="Rectangle 6"/>
          <p:cNvSpPr/>
          <p:nvPr/>
        </p:nvSpPr>
        <p:spPr>
          <a:xfrm>
            <a:off x="321107" y="2422286"/>
            <a:ext cx="1584176" cy="234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Business Rules and Processes</a:t>
            </a:r>
            <a:endParaRPr lang="en-AU" sz="1600" dirty="0"/>
          </a:p>
        </p:txBody>
      </p:sp>
      <p:sp>
        <p:nvSpPr>
          <p:cNvPr id="8" name="Rectangle 7"/>
          <p:cNvSpPr/>
          <p:nvPr/>
        </p:nvSpPr>
        <p:spPr>
          <a:xfrm>
            <a:off x="321107" y="4766293"/>
            <a:ext cx="1584176" cy="1800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600" dirty="0" smtClean="0"/>
              <a:t>Data and Metadata</a:t>
            </a:r>
            <a:endParaRPr lang="en-AU" sz="1600" dirty="0"/>
          </a:p>
        </p:txBody>
      </p:sp>
      <p:grpSp>
        <p:nvGrpSpPr>
          <p:cNvPr id="26" name="Group 25"/>
          <p:cNvGrpSpPr/>
          <p:nvPr/>
        </p:nvGrpSpPr>
        <p:grpSpPr>
          <a:xfrm>
            <a:off x="5400264" y="3774065"/>
            <a:ext cx="1629371" cy="800858"/>
            <a:chOff x="4472798" y="2403492"/>
            <a:chExt cx="1728191" cy="702266"/>
          </a:xfrm>
        </p:grpSpPr>
        <p:sp>
          <p:nvSpPr>
            <p:cNvPr id="10" name="Rounded Rectangle 9"/>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20" name="TextBox 19"/>
            <p:cNvSpPr txBox="1"/>
            <p:nvPr/>
          </p:nvSpPr>
          <p:spPr>
            <a:xfrm>
              <a:off x="4984905" y="2569959"/>
              <a:ext cx="685666" cy="296875"/>
            </a:xfrm>
            <a:prstGeom prst="rect">
              <a:avLst/>
            </a:prstGeom>
            <a:noFill/>
          </p:spPr>
          <p:txBody>
            <a:bodyPr wrap="none" rtlCol="0">
              <a:spAutoFit/>
            </a:bodyPr>
            <a:lstStyle/>
            <a:p>
              <a:r>
                <a:rPr lang="en-AU" sz="1600" b="1" dirty="0" smtClean="0"/>
                <a:t>SWM</a:t>
              </a:r>
              <a:endParaRPr lang="en-AU" sz="1600" b="1" dirty="0"/>
            </a:p>
          </p:txBody>
        </p:sp>
      </p:grpSp>
      <p:grpSp>
        <p:nvGrpSpPr>
          <p:cNvPr id="27" name="Group 26"/>
          <p:cNvGrpSpPr/>
          <p:nvPr/>
        </p:nvGrpSpPr>
        <p:grpSpPr>
          <a:xfrm>
            <a:off x="5389526" y="4826964"/>
            <a:ext cx="1629371" cy="769455"/>
            <a:chOff x="4921613" y="4026171"/>
            <a:chExt cx="1842717" cy="632846"/>
          </a:xfrm>
        </p:grpSpPr>
        <p:sp>
          <p:nvSpPr>
            <p:cNvPr id="21" name="Rounded Rectangle 20"/>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24" name="TextBox 23"/>
            <p:cNvSpPr txBox="1"/>
            <p:nvPr/>
          </p:nvSpPr>
          <p:spPr>
            <a:xfrm>
              <a:off x="5516448" y="4157928"/>
              <a:ext cx="672947" cy="278447"/>
            </a:xfrm>
            <a:prstGeom prst="rect">
              <a:avLst/>
            </a:prstGeom>
            <a:noFill/>
          </p:spPr>
          <p:txBody>
            <a:bodyPr wrap="none" rtlCol="0">
              <a:spAutoFit/>
            </a:bodyPr>
            <a:lstStyle/>
            <a:p>
              <a:r>
                <a:rPr lang="en-AU" sz="1600" b="1" dirty="0" smtClean="0"/>
                <a:t>MRR</a:t>
              </a:r>
              <a:endParaRPr lang="en-AU" sz="1600" b="1" dirty="0"/>
            </a:p>
          </p:txBody>
        </p:sp>
      </p:grpSp>
      <p:sp>
        <p:nvSpPr>
          <p:cNvPr id="28" name="Right Arrow 27"/>
          <p:cNvSpPr/>
          <p:nvPr/>
        </p:nvSpPr>
        <p:spPr>
          <a:xfrm>
            <a:off x="1905283" y="3594290"/>
            <a:ext cx="3467347" cy="10794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(largely), stable, reusable, automatable workflow</a:t>
            </a:r>
            <a:endParaRPr lang="en-AU" sz="1600" dirty="0"/>
          </a:p>
        </p:txBody>
      </p:sp>
      <p:sp>
        <p:nvSpPr>
          <p:cNvPr id="29" name="Right Arrow 28"/>
          <p:cNvSpPr/>
          <p:nvPr/>
        </p:nvSpPr>
        <p:spPr>
          <a:xfrm>
            <a:off x="1905283" y="4916477"/>
            <a:ext cx="3476719" cy="6809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Statistical Metadata</a:t>
            </a:r>
            <a:endParaRPr lang="en-AU" sz="1600" dirty="0"/>
          </a:p>
        </p:txBody>
      </p:sp>
      <p:sp>
        <p:nvSpPr>
          <p:cNvPr id="31" name="TextBox 30"/>
          <p:cNvSpPr txBox="1"/>
          <p:nvPr/>
        </p:nvSpPr>
        <p:spPr>
          <a:xfrm>
            <a:off x="-146945" y="1045422"/>
            <a:ext cx="2520280" cy="584775"/>
          </a:xfrm>
          <a:prstGeom prst="rect">
            <a:avLst/>
          </a:prstGeom>
          <a:noFill/>
        </p:spPr>
        <p:txBody>
          <a:bodyPr wrap="square" rtlCol="0">
            <a:spAutoFit/>
          </a:bodyPr>
          <a:lstStyle/>
          <a:p>
            <a:pPr algn="ctr"/>
            <a:r>
              <a:rPr lang="en-AU" sz="1600" dirty="0" smtClean="0"/>
              <a:t>Any given application consists of</a:t>
            </a:r>
            <a:endParaRPr lang="en-AU" sz="1600" dirty="0"/>
          </a:p>
        </p:txBody>
      </p:sp>
      <p:sp>
        <p:nvSpPr>
          <p:cNvPr id="18" name="Right Arrow 17"/>
          <p:cNvSpPr/>
          <p:nvPr/>
        </p:nvSpPr>
        <p:spPr>
          <a:xfrm>
            <a:off x="1932178" y="5873535"/>
            <a:ext cx="3476719" cy="6809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Statistical Data</a:t>
            </a:r>
            <a:endParaRPr lang="en-AU" sz="1600" dirty="0"/>
          </a:p>
        </p:txBody>
      </p:sp>
      <p:grpSp>
        <p:nvGrpSpPr>
          <p:cNvPr id="19" name="Group 18"/>
          <p:cNvGrpSpPr/>
          <p:nvPr/>
        </p:nvGrpSpPr>
        <p:grpSpPr>
          <a:xfrm>
            <a:off x="5417693" y="5829294"/>
            <a:ext cx="1629371" cy="769455"/>
            <a:chOff x="4921613" y="4026171"/>
            <a:chExt cx="1842717" cy="632846"/>
          </a:xfrm>
        </p:grpSpPr>
        <p:sp>
          <p:nvSpPr>
            <p:cNvPr id="22" name="Rounded Rectangle 21"/>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23" name="TextBox 22"/>
            <p:cNvSpPr txBox="1"/>
            <p:nvPr/>
          </p:nvSpPr>
          <p:spPr>
            <a:xfrm>
              <a:off x="5516448" y="4157928"/>
              <a:ext cx="728713" cy="278447"/>
            </a:xfrm>
            <a:prstGeom prst="rect">
              <a:avLst/>
            </a:prstGeom>
            <a:noFill/>
          </p:spPr>
          <p:txBody>
            <a:bodyPr wrap="none" rtlCol="0">
              <a:spAutoFit/>
            </a:bodyPr>
            <a:lstStyle/>
            <a:p>
              <a:r>
                <a:rPr lang="en-AU" sz="1600" b="1" dirty="0" smtClean="0"/>
                <a:t>EDW </a:t>
              </a:r>
              <a:endParaRPr lang="en-AU" sz="1600" b="1" dirty="0"/>
            </a:p>
          </p:txBody>
        </p:sp>
      </p:grpSp>
      <p:sp>
        <p:nvSpPr>
          <p:cNvPr id="30" name="Right Arrow 29"/>
          <p:cNvSpPr/>
          <p:nvPr/>
        </p:nvSpPr>
        <p:spPr>
          <a:xfrm>
            <a:off x="1905283" y="2324530"/>
            <a:ext cx="3473255" cy="110447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stable,  reusable,</a:t>
            </a:r>
          </a:p>
          <a:p>
            <a:pPr algn="ctr"/>
            <a:r>
              <a:rPr lang="en-AU" sz="1600" dirty="0" smtClean="0"/>
              <a:t> modular services</a:t>
            </a:r>
            <a:endParaRPr lang="en-AU" sz="1600" dirty="0"/>
          </a:p>
        </p:txBody>
      </p:sp>
      <p:grpSp>
        <p:nvGrpSpPr>
          <p:cNvPr id="32" name="Group 31"/>
          <p:cNvGrpSpPr/>
          <p:nvPr/>
        </p:nvGrpSpPr>
        <p:grpSpPr>
          <a:xfrm>
            <a:off x="5382002" y="2395142"/>
            <a:ext cx="1629371" cy="871388"/>
            <a:chOff x="4472798" y="2341645"/>
            <a:chExt cx="1728191" cy="764113"/>
          </a:xfrm>
        </p:grpSpPr>
        <p:sp>
          <p:nvSpPr>
            <p:cNvPr id="33" name="Rounded Rectangle 32"/>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en-AU" sz="1600"/>
            </a:p>
          </p:txBody>
        </p:sp>
        <p:sp>
          <p:nvSpPr>
            <p:cNvPr id="34" name="TextBox 33"/>
            <p:cNvSpPr txBox="1"/>
            <p:nvPr/>
          </p:nvSpPr>
          <p:spPr>
            <a:xfrm>
              <a:off x="4878740" y="2341645"/>
              <a:ext cx="932267" cy="512784"/>
            </a:xfrm>
            <a:prstGeom prst="rect">
              <a:avLst/>
            </a:prstGeom>
            <a:noFill/>
          </p:spPr>
          <p:txBody>
            <a:bodyPr wrap="none" rtlCol="0" anchor="t">
              <a:spAutoFit/>
            </a:bodyPr>
            <a:lstStyle/>
            <a:p>
              <a:pPr algn="ctr"/>
              <a:r>
                <a:rPr lang="en-AU" sz="1600" b="1" dirty="0" smtClean="0"/>
                <a:t>Services</a:t>
              </a:r>
            </a:p>
            <a:p>
              <a:pPr algn="ctr"/>
              <a:endParaRPr lang="en-AU" sz="1600" b="1" dirty="0" smtClean="0"/>
            </a:p>
          </p:txBody>
        </p:sp>
      </p:grpSp>
      <p:sp>
        <p:nvSpPr>
          <p:cNvPr id="2" name="TextBox 1"/>
          <p:cNvSpPr txBox="1"/>
          <p:nvPr/>
        </p:nvSpPr>
        <p:spPr>
          <a:xfrm>
            <a:off x="7380312" y="5989493"/>
            <a:ext cx="1656184" cy="276999"/>
          </a:xfrm>
          <a:prstGeom prst="rect">
            <a:avLst/>
          </a:prstGeom>
          <a:noFill/>
        </p:spPr>
        <p:txBody>
          <a:bodyPr wrap="square" rtlCol="0">
            <a:spAutoFit/>
          </a:bodyPr>
          <a:lstStyle/>
          <a:p>
            <a:pPr algn="ctr"/>
            <a:r>
              <a:rPr lang="en-AU" sz="1200" dirty="0" smtClean="0"/>
              <a:t>Statistical Data</a:t>
            </a:r>
            <a:endParaRPr lang="en-AU" sz="1200" dirty="0"/>
          </a:p>
        </p:txBody>
      </p:sp>
      <p:sp>
        <p:nvSpPr>
          <p:cNvPr id="35" name="TextBox 34"/>
          <p:cNvSpPr txBox="1"/>
          <p:nvPr/>
        </p:nvSpPr>
        <p:spPr>
          <a:xfrm>
            <a:off x="7414849" y="4916477"/>
            <a:ext cx="1656184" cy="461665"/>
          </a:xfrm>
          <a:prstGeom prst="rect">
            <a:avLst/>
          </a:prstGeom>
          <a:noFill/>
        </p:spPr>
        <p:txBody>
          <a:bodyPr wrap="square" rtlCol="0">
            <a:spAutoFit/>
          </a:bodyPr>
          <a:lstStyle/>
          <a:p>
            <a:pPr algn="ctr"/>
            <a:r>
              <a:rPr lang="en-AU" sz="1200" dirty="0" smtClean="0"/>
              <a:t>Information about Statistical Data</a:t>
            </a:r>
            <a:endParaRPr lang="en-AU" sz="1200" dirty="0"/>
          </a:p>
        </p:txBody>
      </p:sp>
      <p:sp>
        <p:nvSpPr>
          <p:cNvPr id="36" name="TextBox 35"/>
          <p:cNvSpPr txBox="1"/>
          <p:nvPr/>
        </p:nvSpPr>
        <p:spPr>
          <a:xfrm>
            <a:off x="7422768" y="3810842"/>
            <a:ext cx="1656184" cy="461665"/>
          </a:xfrm>
          <a:prstGeom prst="rect">
            <a:avLst/>
          </a:prstGeom>
          <a:noFill/>
        </p:spPr>
        <p:txBody>
          <a:bodyPr wrap="square" rtlCol="0">
            <a:spAutoFit/>
          </a:bodyPr>
          <a:lstStyle/>
          <a:p>
            <a:pPr algn="ctr"/>
            <a:r>
              <a:rPr lang="en-AU" sz="1200" dirty="0" smtClean="0"/>
              <a:t>Workflow &amp; process orchestration</a:t>
            </a:r>
            <a:endParaRPr lang="en-AU" sz="1200" dirty="0"/>
          </a:p>
        </p:txBody>
      </p:sp>
      <p:sp>
        <p:nvSpPr>
          <p:cNvPr id="37" name="TextBox 36"/>
          <p:cNvSpPr txBox="1"/>
          <p:nvPr/>
        </p:nvSpPr>
        <p:spPr>
          <a:xfrm>
            <a:off x="7380312" y="2465671"/>
            <a:ext cx="1656184" cy="830997"/>
          </a:xfrm>
          <a:prstGeom prst="rect">
            <a:avLst/>
          </a:prstGeom>
          <a:noFill/>
        </p:spPr>
        <p:txBody>
          <a:bodyPr wrap="square" rtlCol="0">
            <a:spAutoFit/>
          </a:bodyPr>
          <a:lstStyle/>
          <a:p>
            <a:pPr algn="ctr"/>
            <a:r>
              <a:rPr lang="en-AU" sz="1200" dirty="0" smtClean="0"/>
              <a:t>Code that takes metadata and data, and does something with it (e.g. imputation)</a:t>
            </a:r>
            <a:endParaRPr lang="en-AU" sz="1200" dirty="0"/>
          </a:p>
        </p:txBody>
      </p:sp>
      <p:grpSp>
        <p:nvGrpSpPr>
          <p:cNvPr id="38" name="Group 37"/>
          <p:cNvGrpSpPr/>
          <p:nvPr/>
        </p:nvGrpSpPr>
        <p:grpSpPr>
          <a:xfrm>
            <a:off x="5958330" y="2790365"/>
            <a:ext cx="548096" cy="379106"/>
            <a:chOff x="5076055" y="2636912"/>
            <a:chExt cx="3024337" cy="2448272"/>
          </a:xfrm>
        </p:grpSpPr>
        <p:sp>
          <p:nvSpPr>
            <p:cNvPr id="39" name="Rectangle 38"/>
            <p:cNvSpPr/>
            <p:nvPr/>
          </p:nvSpPr>
          <p:spPr>
            <a:xfrm>
              <a:off x="6012160" y="2852936"/>
              <a:ext cx="1224136" cy="201622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smtClean="0"/>
            </a:p>
          </p:txBody>
        </p:sp>
        <p:cxnSp>
          <p:nvCxnSpPr>
            <p:cNvPr id="40" name="Straight Arrow Connector 39"/>
            <p:cNvCxnSpPr/>
            <p:nvPr/>
          </p:nvCxnSpPr>
          <p:spPr>
            <a:xfrm>
              <a:off x="5292080" y="3284984"/>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292080" y="3869432"/>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92080" y="4453880"/>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236296" y="3284984"/>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236296" y="3869432"/>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236296" y="4453880"/>
              <a:ext cx="72008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076055" y="2636912"/>
              <a:ext cx="3024337" cy="2448272"/>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C00000"/>
                </a:solidFill>
              </a:endParaRPr>
            </a:p>
          </p:txBody>
        </p:sp>
      </p:grpSp>
    </p:spTree>
    <p:extLst>
      <p:ext uri="{BB962C8B-B14F-4D97-AF65-F5344CB8AC3E}">
        <p14:creationId xmlns:p14="http://schemas.microsoft.com/office/powerpoint/2010/main" val="28685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8" grpId="0" animBg="1"/>
      <p:bldP spid="30" grpId="0" animBg="1"/>
      <p:bldP spid="2"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7778" y="4442264"/>
            <a:ext cx="793820" cy="1788217"/>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7137778" y="2098257"/>
            <a:ext cx="793820" cy="23440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TextBox 27"/>
          <p:cNvSpPr txBox="1"/>
          <p:nvPr/>
        </p:nvSpPr>
        <p:spPr>
          <a:xfrm>
            <a:off x="614518" y="404664"/>
            <a:ext cx="8064896" cy="400110"/>
          </a:xfrm>
          <a:prstGeom prst="rect">
            <a:avLst/>
          </a:prstGeom>
          <a:noFill/>
        </p:spPr>
        <p:txBody>
          <a:bodyPr wrap="square" rtlCol="0">
            <a:spAutoFit/>
          </a:bodyPr>
          <a:lstStyle/>
          <a:p>
            <a:pPr algn="ctr"/>
            <a:r>
              <a:rPr lang="en-AU" sz="2000" b="1" dirty="0"/>
              <a:t>Vision for </a:t>
            </a:r>
            <a:r>
              <a:rPr lang="en-AU" sz="2000" b="1" dirty="0" smtClean="0"/>
              <a:t>Re-use </a:t>
            </a:r>
            <a:r>
              <a:rPr lang="en-AU" sz="2000" dirty="0" smtClean="0"/>
              <a:t>for </a:t>
            </a:r>
            <a:r>
              <a:rPr lang="en-AU" sz="2000" b="1" u="sng" dirty="0" smtClean="0"/>
              <a:t>New</a:t>
            </a:r>
            <a:r>
              <a:rPr lang="en-AU" sz="2000" dirty="0" smtClean="0"/>
              <a:t> Applications/Tools</a:t>
            </a:r>
            <a:endParaRPr lang="en-AU" sz="2000" dirty="0"/>
          </a:p>
        </p:txBody>
      </p:sp>
      <p:sp>
        <p:nvSpPr>
          <p:cNvPr id="83" name="Rectangle 82"/>
          <p:cNvSpPr/>
          <p:nvPr/>
        </p:nvSpPr>
        <p:spPr>
          <a:xfrm>
            <a:off x="6343958" y="1306168"/>
            <a:ext cx="158764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600" dirty="0" smtClean="0"/>
              <a:t>User Interface</a:t>
            </a:r>
            <a:endParaRPr lang="en-AU" sz="1600" dirty="0"/>
          </a:p>
        </p:txBody>
      </p:sp>
      <p:sp>
        <p:nvSpPr>
          <p:cNvPr id="84" name="Rectangle 83"/>
          <p:cNvSpPr/>
          <p:nvPr/>
        </p:nvSpPr>
        <p:spPr>
          <a:xfrm>
            <a:off x="6347422" y="2098257"/>
            <a:ext cx="1584176" cy="2344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endParaRPr>
          </a:p>
        </p:txBody>
      </p:sp>
      <p:sp>
        <p:nvSpPr>
          <p:cNvPr id="85" name="Rectangle 84"/>
          <p:cNvSpPr/>
          <p:nvPr/>
        </p:nvSpPr>
        <p:spPr>
          <a:xfrm>
            <a:off x="6347422" y="4442264"/>
            <a:ext cx="1584176" cy="18002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grpSp>
        <p:nvGrpSpPr>
          <p:cNvPr id="87" name="Group 86"/>
          <p:cNvGrpSpPr/>
          <p:nvPr/>
        </p:nvGrpSpPr>
        <p:grpSpPr>
          <a:xfrm>
            <a:off x="1233177" y="3508482"/>
            <a:ext cx="1629371" cy="800858"/>
            <a:chOff x="4472798" y="2403492"/>
            <a:chExt cx="1728191" cy="702266"/>
          </a:xfrm>
        </p:grpSpPr>
        <p:sp>
          <p:nvSpPr>
            <p:cNvPr id="88" name="Rounded Rectangle 87"/>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89" name="TextBox 88"/>
            <p:cNvSpPr txBox="1"/>
            <p:nvPr/>
          </p:nvSpPr>
          <p:spPr>
            <a:xfrm>
              <a:off x="4984905" y="2569959"/>
              <a:ext cx="685666" cy="296875"/>
            </a:xfrm>
            <a:prstGeom prst="rect">
              <a:avLst/>
            </a:prstGeom>
            <a:noFill/>
          </p:spPr>
          <p:txBody>
            <a:bodyPr wrap="none" rtlCol="0">
              <a:spAutoFit/>
            </a:bodyPr>
            <a:lstStyle/>
            <a:p>
              <a:r>
                <a:rPr lang="en-AU" sz="1600" b="1" dirty="0" smtClean="0"/>
                <a:t>SWM</a:t>
              </a:r>
              <a:endParaRPr lang="en-AU" sz="1600" b="1" dirty="0"/>
            </a:p>
          </p:txBody>
        </p:sp>
      </p:grpSp>
      <p:grpSp>
        <p:nvGrpSpPr>
          <p:cNvPr id="90" name="Group 89"/>
          <p:cNvGrpSpPr/>
          <p:nvPr/>
        </p:nvGrpSpPr>
        <p:grpSpPr>
          <a:xfrm>
            <a:off x="1222439" y="4561381"/>
            <a:ext cx="1629371" cy="769455"/>
            <a:chOff x="4921613" y="4026171"/>
            <a:chExt cx="1842717" cy="632846"/>
          </a:xfrm>
        </p:grpSpPr>
        <p:sp>
          <p:nvSpPr>
            <p:cNvPr id="91" name="Rounded Rectangle 90"/>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92" name="TextBox 91"/>
            <p:cNvSpPr txBox="1"/>
            <p:nvPr/>
          </p:nvSpPr>
          <p:spPr>
            <a:xfrm>
              <a:off x="5516448" y="4157928"/>
              <a:ext cx="672947" cy="278447"/>
            </a:xfrm>
            <a:prstGeom prst="rect">
              <a:avLst/>
            </a:prstGeom>
            <a:noFill/>
          </p:spPr>
          <p:txBody>
            <a:bodyPr wrap="none" rtlCol="0">
              <a:spAutoFit/>
            </a:bodyPr>
            <a:lstStyle/>
            <a:p>
              <a:r>
                <a:rPr lang="en-AU" sz="1600" b="1" dirty="0" smtClean="0"/>
                <a:t>MRR</a:t>
              </a:r>
              <a:endParaRPr lang="en-AU" sz="1600" b="1" dirty="0"/>
            </a:p>
          </p:txBody>
        </p:sp>
      </p:grpSp>
      <p:sp>
        <p:nvSpPr>
          <p:cNvPr id="94" name="Right Arrow 93"/>
          <p:cNvSpPr/>
          <p:nvPr/>
        </p:nvSpPr>
        <p:spPr>
          <a:xfrm>
            <a:off x="2880075" y="3324568"/>
            <a:ext cx="3467347" cy="10794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a:t>Common (largely), </a:t>
            </a:r>
            <a:r>
              <a:rPr lang="en-AU" sz="1600" dirty="0" smtClean="0"/>
              <a:t>stable, reusable, automatable workflow</a:t>
            </a:r>
            <a:endParaRPr lang="en-AU" sz="1600" dirty="0"/>
          </a:p>
        </p:txBody>
      </p:sp>
      <p:sp>
        <p:nvSpPr>
          <p:cNvPr id="95" name="Right Arrow 94"/>
          <p:cNvSpPr/>
          <p:nvPr/>
        </p:nvSpPr>
        <p:spPr>
          <a:xfrm>
            <a:off x="2879977" y="4592448"/>
            <a:ext cx="3440550" cy="6809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Statistical Metadata</a:t>
            </a:r>
            <a:endParaRPr lang="en-AU" sz="1600" dirty="0"/>
          </a:p>
        </p:txBody>
      </p:sp>
      <p:sp>
        <p:nvSpPr>
          <p:cNvPr id="97" name="Right Arrow 96"/>
          <p:cNvSpPr/>
          <p:nvPr/>
        </p:nvSpPr>
        <p:spPr>
          <a:xfrm>
            <a:off x="2870703" y="5549506"/>
            <a:ext cx="3476719" cy="6809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Statistical Data</a:t>
            </a:r>
            <a:endParaRPr lang="en-AU" sz="1600" dirty="0"/>
          </a:p>
        </p:txBody>
      </p:sp>
      <p:grpSp>
        <p:nvGrpSpPr>
          <p:cNvPr id="98" name="Group 97"/>
          <p:cNvGrpSpPr/>
          <p:nvPr/>
        </p:nvGrpSpPr>
        <p:grpSpPr>
          <a:xfrm>
            <a:off x="1250606" y="5563711"/>
            <a:ext cx="1629371" cy="769455"/>
            <a:chOff x="4921613" y="4026171"/>
            <a:chExt cx="1842717" cy="632846"/>
          </a:xfrm>
        </p:grpSpPr>
        <p:sp>
          <p:nvSpPr>
            <p:cNvPr id="99" name="Rounded Rectangle 98"/>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100" name="TextBox 99"/>
            <p:cNvSpPr txBox="1"/>
            <p:nvPr/>
          </p:nvSpPr>
          <p:spPr>
            <a:xfrm>
              <a:off x="5516448" y="4157928"/>
              <a:ext cx="728713" cy="278447"/>
            </a:xfrm>
            <a:prstGeom prst="rect">
              <a:avLst/>
            </a:prstGeom>
            <a:noFill/>
          </p:spPr>
          <p:txBody>
            <a:bodyPr wrap="none" rtlCol="0">
              <a:spAutoFit/>
            </a:bodyPr>
            <a:lstStyle/>
            <a:p>
              <a:r>
                <a:rPr lang="en-AU" sz="1600" b="1" dirty="0" smtClean="0"/>
                <a:t>EDW </a:t>
              </a:r>
              <a:endParaRPr lang="en-AU" sz="1600" b="1" dirty="0"/>
            </a:p>
          </p:txBody>
        </p:sp>
      </p:grpSp>
      <p:sp>
        <p:nvSpPr>
          <p:cNvPr id="101" name="Right Arrow 100"/>
          <p:cNvSpPr/>
          <p:nvPr/>
        </p:nvSpPr>
        <p:spPr>
          <a:xfrm>
            <a:off x="2843808" y="2108506"/>
            <a:ext cx="3473255" cy="110447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600" dirty="0" smtClean="0"/>
              <a:t>Common, stable,  reusable, </a:t>
            </a:r>
          </a:p>
          <a:p>
            <a:pPr algn="ctr"/>
            <a:r>
              <a:rPr lang="en-AU" sz="1600" dirty="0" smtClean="0"/>
              <a:t>modular services</a:t>
            </a:r>
            <a:endParaRPr lang="en-AU" sz="1600" dirty="0"/>
          </a:p>
        </p:txBody>
      </p:sp>
      <p:grpSp>
        <p:nvGrpSpPr>
          <p:cNvPr id="102" name="Group 101"/>
          <p:cNvGrpSpPr/>
          <p:nvPr/>
        </p:nvGrpSpPr>
        <p:grpSpPr>
          <a:xfrm>
            <a:off x="1205543" y="2260312"/>
            <a:ext cx="1629371" cy="800858"/>
            <a:chOff x="4472798" y="2403492"/>
            <a:chExt cx="1728191" cy="702266"/>
          </a:xfrm>
        </p:grpSpPr>
        <p:sp>
          <p:nvSpPr>
            <p:cNvPr id="103" name="Rounded Rectangle 102"/>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104" name="TextBox 103"/>
            <p:cNvSpPr txBox="1"/>
            <p:nvPr/>
          </p:nvSpPr>
          <p:spPr>
            <a:xfrm>
              <a:off x="4898012" y="2590852"/>
              <a:ext cx="932267" cy="296875"/>
            </a:xfrm>
            <a:prstGeom prst="rect">
              <a:avLst/>
            </a:prstGeom>
            <a:noFill/>
          </p:spPr>
          <p:txBody>
            <a:bodyPr wrap="none" rtlCol="0">
              <a:spAutoFit/>
            </a:bodyPr>
            <a:lstStyle/>
            <a:p>
              <a:pPr algn="ctr"/>
              <a:r>
                <a:rPr lang="en-AU" sz="1600" b="1" dirty="0" smtClean="0"/>
                <a:t>Services</a:t>
              </a:r>
            </a:p>
          </p:txBody>
        </p:sp>
      </p:grpSp>
      <p:cxnSp>
        <p:nvCxnSpPr>
          <p:cNvPr id="6" name="Straight Connector 5"/>
          <p:cNvCxnSpPr>
            <a:endCxn id="10" idx="0"/>
          </p:cNvCxnSpPr>
          <p:nvPr/>
        </p:nvCxnSpPr>
        <p:spPr>
          <a:xfrm>
            <a:off x="7534688" y="3151303"/>
            <a:ext cx="982669" cy="516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0" idx="2"/>
          </p:cNvCxnSpPr>
          <p:nvPr/>
        </p:nvCxnSpPr>
        <p:spPr>
          <a:xfrm flipV="1">
            <a:off x="7645613" y="4406206"/>
            <a:ext cx="871744" cy="65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65878" y="3667542"/>
            <a:ext cx="1102957" cy="738664"/>
          </a:xfrm>
          <a:prstGeom prst="rect">
            <a:avLst/>
          </a:prstGeom>
          <a:noFill/>
        </p:spPr>
        <p:txBody>
          <a:bodyPr wrap="square" rtlCol="0">
            <a:spAutoFit/>
          </a:bodyPr>
          <a:lstStyle/>
          <a:p>
            <a:pPr algn="ctr"/>
            <a:r>
              <a:rPr lang="en-AU" sz="1400" dirty="0" smtClean="0"/>
              <a:t>Application Specific Code</a:t>
            </a:r>
            <a:endParaRPr lang="en-AU" sz="1400" dirty="0"/>
          </a:p>
        </p:txBody>
      </p:sp>
      <p:sp>
        <p:nvSpPr>
          <p:cNvPr id="49" name="TextBox 48"/>
          <p:cNvSpPr txBox="1"/>
          <p:nvPr/>
        </p:nvSpPr>
        <p:spPr>
          <a:xfrm>
            <a:off x="5901379" y="943273"/>
            <a:ext cx="2520280" cy="338554"/>
          </a:xfrm>
          <a:prstGeom prst="rect">
            <a:avLst/>
          </a:prstGeom>
          <a:noFill/>
        </p:spPr>
        <p:txBody>
          <a:bodyPr wrap="square" rtlCol="0">
            <a:spAutoFit/>
          </a:bodyPr>
          <a:lstStyle/>
          <a:p>
            <a:pPr algn="ctr"/>
            <a:r>
              <a:rPr lang="en-AU" sz="1600" dirty="0" smtClean="0"/>
              <a:t>New Application</a:t>
            </a:r>
            <a:endParaRPr lang="en-AU" sz="1600" dirty="0"/>
          </a:p>
        </p:txBody>
      </p:sp>
      <p:sp>
        <p:nvSpPr>
          <p:cNvPr id="4" name="Rectangle 3"/>
          <p:cNvSpPr/>
          <p:nvPr/>
        </p:nvSpPr>
        <p:spPr>
          <a:xfrm>
            <a:off x="6347422" y="2098257"/>
            <a:ext cx="790356" cy="1467135"/>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6347423" y="4442263"/>
            <a:ext cx="786892" cy="1788217"/>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6347422" y="3565082"/>
            <a:ext cx="786892" cy="877183"/>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7777918" y="2581694"/>
            <a:ext cx="1083449" cy="830997"/>
          </a:xfrm>
          <a:prstGeom prst="rect">
            <a:avLst/>
          </a:prstGeom>
          <a:noFill/>
        </p:spPr>
        <p:txBody>
          <a:bodyPr wrap="square" rtlCol="0">
            <a:spAutoFit/>
          </a:bodyPr>
          <a:lstStyle/>
          <a:p>
            <a:pPr algn="ctr"/>
            <a:r>
              <a:rPr lang="en-AU" sz="1200" dirty="0"/>
              <a:t>Business Rules and Processes</a:t>
            </a:r>
          </a:p>
          <a:p>
            <a:pPr algn="ctr"/>
            <a:endParaRPr lang="en-AU" sz="1200" dirty="0"/>
          </a:p>
        </p:txBody>
      </p:sp>
      <p:sp>
        <p:nvSpPr>
          <p:cNvPr id="14" name="TextBox 13"/>
          <p:cNvSpPr txBox="1"/>
          <p:nvPr/>
        </p:nvSpPr>
        <p:spPr>
          <a:xfrm>
            <a:off x="7860545" y="5019198"/>
            <a:ext cx="918193" cy="646331"/>
          </a:xfrm>
          <a:prstGeom prst="rect">
            <a:avLst/>
          </a:prstGeom>
          <a:noFill/>
        </p:spPr>
        <p:txBody>
          <a:bodyPr wrap="square" rtlCol="0">
            <a:spAutoFit/>
          </a:bodyPr>
          <a:lstStyle/>
          <a:p>
            <a:pPr algn="ctr"/>
            <a:r>
              <a:rPr lang="en-AU" sz="1200" dirty="0"/>
              <a:t>Data and Metadata</a:t>
            </a:r>
          </a:p>
          <a:p>
            <a:pPr algn="ctr"/>
            <a:endParaRPr lang="en-AU" sz="1200" dirty="0"/>
          </a:p>
        </p:txBody>
      </p:sp>
    </p:spTree>
    <p:extLst>
      <p:ext uri="{BB962C8B-B14F-4D97-AF65-F5344CB8AC3E}">
        <p14:creationId xmlns:p14="http://schemas.microsoft.com/office/powerpoint/2010/main" val="19280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500"/>
                                        <p:tgtEl>
                                          <p:spTgt spid="9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wipe(left)">
                                      <p:cBhvr>
                                        <p:cTn id="20" dur="500"/>
                                        <p:tgtEl>
                                          <p:spTgt spid="9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left)">
                                      <p:cBhvr>
                                        <p:cTn id="23" dur="500"/>
                                        <p:tgtEl>
                                          <p:spTgt spid="97"/>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7" grpId="0" animBg="1"/>
      <p:bldP spid="101" grpId="0" animBg="1"/>
      <p:bldP spid="4" grpId="0" animBg="1"/>
      <p:bldP spid="29"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7583580" y="3810869"/>
            <a:ext cx="428024" cy="53277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5" name="Rectangle 84"/>
          <p:cNvSpPr/>
          <p:nvPr/>
        </p:nvSpPr>
        <p:spPr>
          <a:xfrm>
            <a:off x="1830707" y="3773496"/>
            <a:ext cx="214012" cy="54173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4" name="Rectangle 83"/>
          <p:cNvSpPr/>
          <p:nvPr/>
        </p:nvSpPr>
        <p:spPr>
          <a:xfrm>
            <a:off x="3257724" y="3764589"/>
            <a:ext cx="186900" cy="5331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Rectangle 76"/>
          <p:cNvSpPr/>
          <p:nvPr/>
        </p:nvSpPr>
        <p:spPr>
          <a:xfrm>
            <a:off x="6125371" y="3794105"/>
            <a:ext cx="428024" cy="54054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Rectangle 74"/>
          <p:cNvSpPr/>
          <p:nvPr/>
        </p:nvSpPr>
        <p:spPr>
          <a:xfrm>
            <a:off x="4737102" y="3794105"/>
            <a:ext cx="722623" cy="52113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Rectangle 73"/>
          <p:cNvSpPr/>
          <p:nvPr/>
        </p:nvSpPr>
        <p:spPr>
          <a:xfrm>
            <a:off x="384408" y="3764589"/>
            <a:ext cx="797265" cy="5409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6" name="Rounded Rectangle 95"/>
          <p:cNvSpPr/>
          <p:nvPr/>
        </p:nvSpPr>
        <p:spPr>
          <a:xfrm>
            <a:off x="625738" y="5162550"/>
            <a:ext cx="7875362" cy="12696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a:p>
        </p:txBody>
      </p:sp>
      <p:sp>
        <p:nvSpPr>
          <p:cNvPr id="5" name="Rectangle 4"/>
          <p:cNvSpPr/>
          <p:nvPr/>
        </p:nvSpPr>
        <p:spPr>
          <a:xfrm>
            <a:off x="6125370" y="3406709"/>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6" name="Rectangle 5"/>
          <p:cNvSpPr/>
          <p:nvPr/>
        </p:nvSpPr>
        <p:spPr>
          <a:xfrm>
            <a:off x="6123558" y="4356318"/>
            <a:ext cx="115032" cy="64597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10" name="Rectangle 9"/>
          <p:cNvSpPr/>
          <p:nvPr/>
        </p:nvSpPr>
        <p:spPr>
          <a:xfrm>
            <a:off x="4737102" y="3385042"/>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11" name="Rectangle 10"/>
          <p:cNvSpPr/>
          <p:nvPr/>
        </p:nvSpPr>
        <p:spPr>
          <a:xfrm>
            <a:off x="4735291" y="4334651"/>
            <a:ext cx="115494" cy="644562"/>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15" name="Rectangle 14"/>
          <p:cNvSpPr/>
          <p:nvPr/>
        </p:nvSpPr>
        <p:spPr>
          <a:xfrm>
            <a:off x="3267547" y="3376676"/>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16" name="Rectangle 15"/>
          <p:cNvSpPr/>
          <p:nvPr/>
        </p:nvSpPr>
        <p:spPr>
          <a:xfrm>
            <a:off x="3265735" y="4326285"/>
            <a:ext cx="115414" cy="65200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21" name="Rectangle 20"/>
          <p:cNvSpPr/>
          <p:nvPr/>
        </p:nvSpPr>
        <p:spPr>
          <a:xfrm>
            <a:off x="1830707" y="4326285"/>
            <a:ext cx="115421" cy="652006"/>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25" name="Rectangle 24"/>
          <p:cNvSpPr/>
          <p:nvPr/>
        </p:nvSpPr>
        <p:spPr>
          <a:xfrm>
            <a:off x="384409" y="3360294"/>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26" name="Rectangle 25"/>
          <p:cNvSpPr/>
          <p:nvPr/>
        </p:nvSpPr>
        <p:spPr>
          <a:xfrm>
            <a:off x="382597" y="4309903"/>
            <a:ext cx="115032" cy="64597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grpSp>
        <p:nvGrpSpPr>
          <p:cNvPr id="29" name="Group 28"/>
          <p:cNvGrpSpPr/>
          <p:nvPr/>
        </p:nvGrpSpPr>
        <p:grpSpPr>
          <a:xfrm>
            <a:off x="3346952" y="1883144"/>
            <a:ext cx="1629371" cy="800858"/>
            <a:chOff x="4472798" y="2403492"/>
            <a:chExt cx="1728191" cy="702266"/>
          </a:xfrm>
        </p:grpSpPr>
        <p:sp>
          <p:nvSpPr>
            <p:cNvPr id="30" name="Rounded Rectangle 29"/>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31" name="TextBox 30"/>
            <p:cNvSpPr txBox="1"/>
            <p:nvPr/>
          </p:nvSpPr>
          <p:spPr>
            <a:xfrm>
              <a:off x="4984905" y="2569959"/>
              <a:ext cx="685666" cy="296875"/>
            </a:xfrm>
            <a:prstGeom prst="rect">
              <a:avLst/>
            </a:prstGeom>
            <a:noFill/>
          </p:spPr>
          <p:txBody>
            <a:bodyPr wrap="none" rtlCol="0">
              <a:spAutoFit/>
            </a:bodyPr>
            <a:lstStyle/>
            <a:p>
              <a:r>
                <a:rPr lang="en-AU" sz="1600" b="1" dirty="0" smtClean="0"/>
                <a:t>SWM</a:t>
              </a:r>
              <a:endParaRPr lang="en-AU" sz="1600" b="1" dirty="0"/>
            </a:p>
          </p:txBody>
        </p:sp>
      </p:grpSp>
      <p:grpSp>
        <p:nvGrpSpPr>
          <p:cNvPr id="32" name="Group 31"/>
          <p:cNvGrpSpPr/>
          <p:nvPr/>
        </p:nvGrpSpPr>
        <p:grpSpPr>
          <a:xfrm>
            <a:off x="2774900" y="5542662"/>
            <a:ext cx="1629371" cy="800858"/>
            <a:chOff x="4472798" y="2403492"/>
            <a:chExt cx="1728191" cy="702266"/>
          </a:xfrm>
        </p:grpSpPr>
        <p:sp>
          <p:nvSpPr>
            <p:cNvPr id="33" name="Rounded Rectangle 32"/>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34" name="TextBox 33"/>
            <p:cNvSpPr txBox="1"/>
            <p:nvPr/>
          </p:nvSpPr>
          <p:spPr>
            <a:xfrm>
              <a:off x="4984905" y="2569959"/>
              <a:ext cx="685666" cy="296875"/>
            </a:xfrm>
            <a:prstGeom prst="rect">
              <a:avLst/>
            </a:prstGeom>
            <a:noFill/>
          </p:spPr>
          <p:txBody>
            <a:bodyPr wrap="none" rtlCol="0">
              <a:spAutoFit/>
            </a:bodyPr>
            <a:lstStyle/>
            <a:p>
              <a:r>
                <a:rPr lang="en-AU" sz="1600" b="1" dirty="0" smtClean="0"/>
                <a:t>SWM</a:t>
              </a:r>
              <a:endParaRPr lang="en-AU" sz="1600" b="1" dirty="0"/>
            </a:p>
          </p:txBody>
        </p:sp>
      </p:grpSp>
      <p:grpSp>
        <p:nvGrpSpPr>
          <p:cNvPr id="35" name="Group 34"/>
          <p:cNvGrpSpPr/>
          <p:nvPr/>
        </p:nvGrpSpPr>
        <p:grpSpPr>
          <a:xfrm>
            <a:off x="4704001" y="5558363"/>
            <a:ext cx="1629371" cy="769455"/>
            <a:chOff x="4921613" y="4026171"/>
            <a:chExt cx="1842717" cy="632846"/>
          </a:xfrm>
        </p:grpSpPr>
        <p:sp>
          <p:nvSpPr>
            <p:cNvPr id="36" name="Rounded Rectangle 35"/>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37" name="TextBox 36"/>
            <p:cNvSpPr txBox="1"/>
            <p:nvPr/>
          </p:nvSpPr>
          <p:spPr>
            <a:xfrm>
              <a:off x="5516448" y="4157928"/>
              <a:ext cx="672947" cy="278447"/>
            </a:xfrm>
            <a:prstGeom prst="rect">
              <a:avLst/>
            </a:prstGeom>
            <a:noFill/>
          </p:spPr>
          <p:txBody>
            <a:bodyPr wrap="none" rtlCol="0">
              <a:spAutoFit/>
            </a:bodyPr>
            <a:lstStyle/>
            <a:p>
              <a:r>
                <a:rPr lang="en-AU" sz="1600" b="1" dirty="0" smtClean="0"/>
                <a:t>MRR</a:t>
              </a:r>
              <a:endParaRPr lang="en-AU" sz="1600" b="1" dirty="0"/>
            </a:p>
          </p:txBody>
        </p:sp>
      </p:grpSp>
      <p:grpSp>
        <p:nvGrpSpPr>
          <p:cNvPr id="38" name="Group 37"/>
          <p:cNvGrpSpPr/>
          <p:nvPr/>
        </p:nvGrpSpPr>
        <p:grpSpPr>
          <a:xfrm>
            <a:off x="6694071" y="5558363"/>
            <a:ext cx="1629371" cy="769455"/>
            <a:chOff x="4921613" y="4026171"/>
            <a:chExt cx="1842717" cy="632846"/>
          </a:xfrm>
        </p:grpSpPr>
        <p:sp>
          <p:nvSpPr>
            <p:cNvPr id="39" name="Rounded Rectangle 38"/>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40" name="TextBox 39"/>
            <p:cNvSpPr txBox="1"/>
            <p:nvPr/>
          </p:nvSpPr>
          <p:spPr>
            <a:xfrm>
              <a:off x="5516448" y="4157928"/>
              <a:ext cx="728713" cy="278447"/>
            </a:xfrm>
            <a:prstGeom prst="rect">
              <a:avLst/>
            </a:prstGeom>
            <a:noFill/>
          </p:spPr>
          <p:txBody>
            <a:bodyPr wrap="none" rtlCol="0">
              <a:spAutoFit/>
            </a:bodyPr>
            <a:lstStyle/>
            <a:p>
              <a:r>
                <a:rPr lang="en-AU" sz="1600" b="1" dirty="0" smtClean="0"/>
                <a:t>EDW </a:t>
              </a:r>
              <a:endParaRPr lang="en-AU" sz="1600" b="1" dirty="0"/>
            </a:p>
          </p:txBody>
        </p:sp>
      </p:grpSp>
      <p:grpSp>
        <p:nvGrpSpPr>
          <p:cNvPr id="41" name="Group 40"/>
          <p:cNvGrpSpPr/>
          <p:nvPr/>
        </p:nvGrpSpPr>
        <p:grpSpPr>
          <a:xfrm>
            <a:off x="798657" y="5541875"/>
            <a:ext cx="1629371" cy="800858"/>
            <a:chOff x="4472798" y="2403492"/>
            <a:chExt cx="1728191" cy="702266"/>
          </a:xfrm>
        </p:grpSpPr>
        <p:sp>
          <p:nvSpPr>
            <p:cNvPr id="42" name="Rounded Rectangle 41"/>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43" name="TextBox 42"/>
            <p:cNvSpPr txBox="1"/>
            <p:nvPr/>
          </p:nvSpPr>
          <p:spPr>
            <a:xfrm>
              <a:off x="4898012" y="2590852"/>
              <a:ext cx="932267" cy="296875"/>
            </a:xfrm>
            <a:prstGeom prst="rect">
              <a:avLst/>
            </a:prstGeom>
            <a:noFill/>
          </p:spPr>
          <p:txBody>
            <a:bodyPr wrap="none" rtlCol="0">
              <a:spAutoFit/>
            </a:bodyPr>
            <a:lstStyle/>
            <a:p>
              <a:pPr algn="ctr"/>
              <a:r>
                <a:rPr lang="en-AU" sz="1600" b="1" dirty="0" smtClean="0"/>
                <a:t>Services</a:t>
              </a:r>
            </a:p>
          </p:txBody>
        </p:sp>
      </p:grpSp>
      <p:pic>
        <p:nvPicPr>
          <p:cNvPr id="44" name="Picture 3" descr="C:\Users\girvst\Desktop\MB900441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59020" y="364943"/>
            <a:ext cx="781007" cy="78100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317" y="1145950"/>
            <a:ext cx="421011" cy="582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Down Arrow 50"/>
          <p:cNvSpPr/>
          <p:nvPr/>
        </p:nvSpPr>
        <p:spPr>
          <a:xfrm>
            <a:off x="4007205" y="1562100"/>
            <a:ext cx="247650" cy="510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ight Arrow 53"/>
          <p:cNvSpPr/>
          <p:nvPr/>
        </p:nvSpPr>
        <p:spPr>
          <a:xfrm rot="19336822">
            <a:off x="1278724" y="3051206"/>
            <a:ext cx="2342537"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Up Arrow 57"/>
          <p:cNvSpPr/>
          <p:nvPr/>
        </p:nvSpPr>
        <p:spPr>
          <a:xfrm>
            <a:off x="4476235" y="981075"/>
            <a:ext cx="174368" cy="9020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Up Arrow 61"/>
          <p:cNvSpPr/>
          <p:nvPr/>
        </p:nvSpPr>
        <p:spPr>
          <a:xfrm rot="20322096">
            <a:off x="4769039" y="880472"/>
            <a:ext cx="291131" cy="28062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Down Arrow 62"/>
          <p:cNvSpPr/>
          <p:nvPr/>
        </p:nvSpPr>
        <p:spPr>
          <a:xfrm rot="20276494">
            <a:off x="4707778" y="920347"/>
            <a:ext cx="283962" cy="2910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Down Arrow 67"/>
          <p:cNvSpPr/>
          <p:nvPr/>
        </p:nvSpPr>
        <p:spPr>
          <a:xfrm>
            <a:off x="4258448" y="1543990"/>
            <a:ext cx="220091" cy="554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Down Arrow 68"/>
          <p:cNvSpPr/>
          <p:nvPr/>
        </p:nvSpPr>
        <p:spPr>
          <a:xfrm rot="18666064">
            <a:off x="5411995" y="1820766"/>
            <a:ext cx="366040" cy="3002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p:cNvSpPr/>
          <p:nvPr/>
        </p:nvSpPr>
        <p:spPr>
          <a:xfrm>
            <a:off x="7585392" y="3406591"/>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72" name="Rectangle 71"/>
          <p:cNvSpPr/>
          <p:nvPr/>
        </p:nvSpPr>
        <p:spPr>
          <a:xfrm>
            <a:off x="7583580" y="4356200"/>
            <a:ext cx="115032" cy="64597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88" name="Rectangle 87"/>
          <p:cNvSpPr/>
          <p:nvPr/>
        </p:nvSpPr>
        <p:spPr>
          <a:xfrm>
            <a:off x="1832519" y="3358699"/>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52" name="Down Arrow 51"/>
          <p:cNvSpPr/>
          <p:nvPr/>
        </p:nvSpPr>
        <p:spPr>
          <a:xfrm rot="3166229">
            <a:off x="2237120" y="459409"/>
            <a:ext cx="247650" cy="3663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Down Arrow 89"/>
          <p:cNvSpPr/>
          <p:nvPr/>
        </p:nvSpPr>
        <p:spPr>
          <a:xfrm rot="13911487">
            <a:off x="2188205" y="319835"/>
            <a:ext cx="313358" cy="3704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Down Arrow 90"/>
          <p:cNvSpPr/>
          <p:nvPr/>
        </p:nvSpPr>
        <p:spPr>
          <a:xfrm rot="3166229">
            <a:off x="2331906" y="1628532"/>
            <a:ext cx="247650" cy="2396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Down Arrow 91"/>
          <p:cNvSpPr/>
          <p:nvPr/>
        </p:nvSpPr>
        <p:spPr>
          <a:xfrm rot="2205319">
            <a:off x="2904951" y="2233138"/>
            <a:ext cx="261919" cy="2035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ight Arrow 92"/>
          <p:cNvSpPr/>
          <p:nvPr/>
        </p:nvSpPr>
        <p:spPr>
          <a:xfrm rot="18410467">
            <a:off x="2177847" y="3179621"/>
            <a:ext cx="1952137"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Down Arrow 93"/>
          <p:cNvSpPr/>
          <p:nvPr/>
        </p:nvSpPr>
        <p:spPr>
          <a:xfrm>
            <a:off x="3644288" y="2684002"/>
            <a:ext cx="247643" cy="1482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Up Arrow 94"/>
          <p:cNvSpPr/>
          <p:nvPr/>
        </p:nvSpPr>
        <p:spPr>
          <a:xfrm>
            <a:off x="3940980" y="2581275"/>
            <a:ext cx="190050" cy="15634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TextBox 96"/>
          <p:cNvSpPr txBox="1"/>
          <p:nvPr/>
        </p:nvSpPr>
        <p:spPr>
          <a:xfrm>
            <a:off x="1089420" y="5174690"/>
            <a:ext cx="6901212" cy="369332"/>
          </a:xfrm>
          <a:prstGeom prst="rect">
            <a:avLst/>
          </a:prstGeom>
          <a:noFill/>
        </p:spPr>
        <p:txBody>
          <a:bodyPr wrap="square" rtlCol="0">
            <a:spAutoFit/>
          </a:bodyPr>
          <a:lstStyle/>
          <a:p>
            <a:pPr algn="ctr"/>
            <a:r>
              <a:rPr lang="en-AU" dirty="0" smtClean="0">
                <a:solidFill>
                  <a:schemeClr val="bg1"/>
                </a:solidFill>
              </a:rPr>
              <a:t>Information Infrastructure Backbone</a:t>
            </a:r>
            <a:endParaRPr lang="en-AU" dirty="0">
              <a:solidFill>
                <a:schemeClr val="bg1"/>
              </a:solidFill>
            </a:endParaRPr>
          </a:p>
        </p:txBody>
      </p:sp>
      <p:sp>
        <p:nvSpPr>
          <p:cNvPr id="98" name="Rectangle 97"/>
          <p:cNvSpPr/>
          <p:nvPr/>
        </p:nvSpPr>
        <p:spPr>
          <a:xfrm>
            <a:off x="1181674" y="3751180"/>
            <a:ext cx="390456" cy="51662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p:cNvSpPr/>
          <p:nvPr/>
        </p:nvSpPr>
        <p:spPr>
          <a:xfrm>
            <a:off x="1959727" y="3757469"/>
            <a:ext cx="1056910" cy="55830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p:cNvSpPr/>
          <p:nvPr/>
        </p:nvSpPr>
        <p:spPr>
          <a:xfrm>
            <a:off x="5391084" y="3785337"/>
            <a:ext cx="528455" cy="55830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p:cNvSpPr/>
          <p:nvPr/>
        </p:nvSpPr>
        <p:spPr>
          <a:xfrm>
            <a:off x="6553394" y="3794547"/>
            <a:ext cx="759698" cy="55830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p:cNvSpPr/>
          <p:nvPr/>
        </p:nvSpPr>
        <p:spPr>
          <a:xfrm>
            <a:off x="8013416" y="3756927"/>
            <a:ext cx="759698" cy="55830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Down Arrow 103"/>
          <p:cNvSpPr/>
          <p:nvPr/>
        </p:nvSpPr>
        <p:spPr>
          <a:xfrm rot="17729490">
            <a:off x="6494175" y="1355291"/>
            <a:ext cx="274184" cy="3613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ight Arrow 104"/>
          <p:cNvSpPr/>
          <p:nvPr/>
        </p:nvSpPr>
        <p:spPr>
          <a:xfrm rot="13251523">
            <a:off x="4435459" y="3115098"/>
            <a:ext cx="2636947" cy="25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TextBox 105"/>
          <p:cNvSpPr txBox="1"/>
          <p:nvPr/>
        </p:nvSpPr>
        <p:spPr>
          <a:xfrm>
            <a:off x="4914604" y="504844"/>
            <a:ext cx="3958066" cy="707886"/>
          </a:xfrm>
          <a:prstGeom prst="rect">
            <a:avLst/>
          </a:prstGeom>
          <a:noFill/>
        </p:spPr>
        <p:txBody>
          <a:bodyPr wrap="square" rtlCol="0">
            <a:spAutoFit/>
          </a:bodyPr>
          <a:lstStyle/>
          <a:p>
            <a:r>
              <a:rPr lang="en-AU" sz="2000" b="1" dirty="0" smtClean="0"/>
              <a:t>Vision for re-use and automation (&amp; assembly)</a:t>
            </a:r>
            <a:endParaRPr lang="en-AU" sz="2000" b="1" dirty="0"/>
          </a:p>
        </p:txBody>
      </p:sp>
      <p:sp>
        <p:nvSpPr>
          <p:cNvPr id="81" name="Rectangle 80"/>
          <p:cNvSpPr/>
          <p:nvPr/>
        </p:nvSpPr>
        <p:spPr>
          <a:xfrm>
            <a:off x="6242583" y="4334651"/>
            <a:ext cx="1070509" cy="708315"/>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4862630" y="4315778"/>
            <a:ext cx="1070509" cy="708315"/>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p:cNvSpPr/>
          <p:nvPr/>
        </p:nvSpPr>
        <p:spPr>
          <a:xfrm>
            <a:off x="3405726" y="4305583"/>
            <a:ext cx="1070509" cy="708315"/>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1946128" y="4297738"/>
            <a:ext cx="1070509" cy="708315"/>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p:cNvSpPr/>
          <p:nvPr/>
        </p:nvSpPr>
        <p:spPr>
          <a:xfrm>
            <a:off x="509567" y="4267808"/>
            <a:ext cx="1062563" cy="688065"/>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3" name="Picture 2" descr="C:\Users\girvst\Desktop\MB90023475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562" y="4028760"/>
            <a:ext cx="727049" cy="5065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girvst\Desktop\MB90023475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1090" y="4047721"/>
            <a:ext cx="727049" cy="50655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girvst\Desktop\MB90023475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624" y="4066648"/>
            <a:ext cx="727049" cy="50655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girvst\Desktop\MB90023475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936" y="4052305"/>
            <a:ext cx="727049" cy="50655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girvst\Desktop\MB90023475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800" y="4075173"/>
            <a:ext cx="727049" cy="5065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girvst\Desktop\MB900234757.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4822" y="4075055"/>
            <a:ext cx="727049" cy="506556"/>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3405726" y="3766561"/>
            <a:ext cx="1056910" cy="55830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p:cNvSpPr/>
          <p:nvPr/>
        </p:nvSpPr>
        <p:spPr>
          <a:xfrm>
            <a:off x="7710248" y="4315777"/>
            <a:ext cx="1070509" cy="708315"/>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868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4.72222E-6 -3.7037E-6 L 0.55416 0.19723 " pathEditMode="relative" rAng="0" ptsTypes="AA">
                                      <p:cBhvr>
                                        <p:cTn id="6" dur="2000" fill="hold"/>
                                        <p:tgtEl>
                                          <p:spTgt spid="76"/>
                                        </p:tgtEl>
                                        <p:attrNameLst>
                                          <p:attrName>ppt_x</p:attrName>
                                          <p:attrName>ppt_y</p:attrName>
                                        </p:attrNameLst>
                                      </p:cBhvr>
                                      <p:rCtr x="27708" y="9861"/>
                                    </p:animMotion>
                                  </p:childTnLst>
                                </p:cTn>
                              </p:par>
                              <p:par>
                                <p:cTn id="7" presetID="42" presetClass="path" presetSubtype="0" accel="50000" decel="50000" fill="hold" grpId="1" nodeType="withEffect">
                                  <p:stCondLst>
                                    <p:cond delay="0"/>
                                  </p:stCondLst>
                                  <p:childTnLst>
                                    <p:animMotion origin="layout" path="M -4.16667E-6 -7.40741E-7 L 0.4125 0.19167 " pathEditMode="relative" rAng="0" ptsTypes="AA">
                                      <p:cBhvr>
                                        <p:cTn id="8" dur="2000" fill="hold"/>
                                        <p:tgtEl>
                                          <p:spTgt spid="78"/>
                                        </p:tgtEl>
                                        <p:attrNameLst>
                                          <p:attrName>ppt_x</p:attrName>
                                          <p:attrName>ppt_y</p:attrName>
                                        </p:attrNameLst>
                                      </p:cBhvr>
                                      <p:rCtr x="20625" y="9583"/>
                                    </p:animMotion>
                                  </p:childTnLst>
                                </p:cTn>
                              </p:par>
                              <p:par>
                                <p:cTn id="9" presetID="42" presetClass="path" presetSubtype="0" accel="50000" decel="50000" fill="hold" grpId="1" nodeType="withEffect">
                                  <p:stCondLst>
                                    <p:cond delay="0"/>
                                  </p:stCondLst>
                                  <p:childTnLst>
                                    <p:animMotion origin="layout" path="M -2.77778E-6 1.85185E-6 L 0.27084 0.19166 " pathEditMode="relative" rAng="0" ptsTypes="AA">
                                      <p:cBhvr>
                                        <p:cTn id="10" dur="2000" fill="hold"/>
                                        <p:tgtEl>
                                          <p:spTgt spid="79"/>
                                        </p:tgtEl>
                                        <p:attrNameLst>
                                          <p:attrName>ppt_x</p:attrName>
                                          <p:attrName>ppt_y</p:attrName>
                                        </p:attrNameLst>
                                      </p:cBhvr>
                                      <p:rCtr x="13542" y="9583"/>
                                    </p:animMotion>
                                  </p:childTnLst>
                                </p:cTn>
                              </p:par>
                              <p:par>
                                <p:cTn id="11" presetID="42" presetClass="path" presetSubtype="0" accel="50000" decel="50000" fill="hold" grpId="1" nodeType="withEffect">
                                  <p:stCondLst>
                                    <p:cond delay="0"/>
                                  </p:stCondLst>
                                  <p:childTnLst>
                                    <p:animMotion origin="layout" path="M 2.22222E-6 1.48148E-6 L 0.12396 0.19167 " pathEditMode="relative" rAng="0" ptsTypes="AA">
                                      <p:cBhvr>
                                        <p:cTn id="12" dur="2000" fill="hold"/>
                                        <p:tgtEl>
                                          <p:spTgt spid="80"/>
                                        </p:tgtEl>
                                        <p:attrNameLst>
                                          <p:attrName>ppt_x</p:attrName>
                                          <p:attrName>ppt_y</p:attrName>
                                        </p:attrNameLst>
                                      </p:cBhvr>
                                      <p:rCtr x="6198" y="9583"/>
                                    </p:animMotion>
                                  </p:childTnLst>
                                </p:cTn>
                              </p:par>
                              <p:par>
                                <p:cTn id="13" presetID="42" presetClass="path" presetSubtype="0" accel="50000" decel="50000" fill="hold" grpId="1" nodeType="withEffect">
                                  <p:stCondLst>
                                    <p:cond delay="0"/>
                                  </p:stCondLst>
                                  <p:childTnLst>
                                    <p:animMotion origin="layout" path="M 4.16667E-6 -4.81481E-6 L -0.01459 0.19306 " pathEditMode="relative" rAng="0" ptsTypes="AA">
                                      <p:cBhvr>
                                        <p:cTn id="14" dur="2000" fill="hold"/>
                                        <p:tgtEl>
                                          <p:spTgt spid="81"/>
                                        </p:tgtEl>
                                        <p:attrNameLst>
                                          <p:attrName>ppt_x</p:attrName>
                                          <p:attrName>ppt_y</p:attrName>
                                        </p:attrNameLst>
                                      </p:cBhvr>
                                      <p:rCtr x="-729" y="9653"/>
                                    </p:animMotion>
                                  </p:childTnLst>
                                </p:cTn>
                              </p:par>
                              <p:par>
                                <p:cTn id="15" presetID="42" presetClass="path" presetSubtype="0" accel="50000" decel="50000" fill="hold" grpId="1" nodeType="withEffect">
                                  <p:stCondLst>
                                    <p:cond delay="0"/>
                                  </p:stCondLst>
                                  <p:childTnLst>
                                    <p:animMotion origin="layout" path="M 0.00191 -0.09792 L -0.19184 0.16875 " pathEditMode="relative" rAng="0" ptsTypes="AA">
                                      <p:cBhvr>
                                        <p:cTn id="16" dur="2000" fill="hold"/>
                                        <p:tgtEl>
                                          <p:spTgt spid="82"/>
                                        </p:tgtEl>
                                        <p:attrNameLst>
                                          <p:attrName>ppt_x</p:attrName>
                                          <p:attrName>ppt_y</p:attrName>
                                        </p:attrNameLst>
                                      </p:cBhvr>
                                      <p:rCtr x="-9687" y="13333"/>
                                    </p:animMotion>
                                  </p:childTnLst>
                                </p:cTn>
                              </p:par>
                              <p:par>
                                <p:cTn id="17" presetID="6" presetClass="emph" presetSubtype="0" fill="hold" grpId="0" nodeType="withEffect">
                                  <p:stCondLst>
                                    <p:cond delay="0"/>
                                  </p:stCondLst>
                                  <p:childTnLst>
                                    <p:animScale>
                                      <p:cBhvr>
                                        <p:cTn id="18" dur="2000" fill="hold"/>
                                        <p:tgtEl>
                                          <p:spTgt spid="76"/>
                                        </p:tgtEl>
                                      </p:cBhvr>
                                      <p:by x="25000" y="25000"/>
                                    </p:animScale>
                                  </p:childTnLst>
                                </p:cTn>
                              </p:par>
                              <p:par>
                                <p:cTn id="19" presetID="6" presetClass="emph" presetSubtype="0" fill="hold" grpId="0" nodeType="withEffect">
                                  <p:stCondLst>
                                    <p:cond delay="0"/>
                                  </p:stCondLst>
                                  <p:childTnLst>
                                    <p:animScale>
                                      <p:cBhvr>
                                        <p:cTn id="20" dur="2000" fill="hold"/>
                                        <p:tgtEl>
                                          <p:spTgt spid="78"/>
                                        </p:tgtEl>
                                      </p:cBhvr>
                                      <p:by x="25000" y="25000"/>
                                    </p:animScale>
                                  </p:childTnLst>
                                </p:cTn>
                              </p:par>
                              <p:par>
                                <p:cTn id="21" presetID="6" presetClass="emph" presetSubtype="0" fill="hold" grpId="0" nodeType="withEffect">
                                  <p:stCondLst>
                                    <p:cond delay="0"/>
                                  </p:stCondLst>
                                  <p:childTnLst>
                                    <p:animScale>
                                      <p:cBhvr>
                                        <p:cTn id="22" dur="2000" fill="hold"/>
                                        <p:tgtEl>
                                          <p:spTgt spid="79"/>
                                        </p:tgtEl>
                                      </p:cBhvr>
                                      <p:by x="25000" y="25000"/>
                                    </p:animScale>
                                  </p:childTnLst>
                                </p:cTn>
                              </p:par>
                              <p:par>
                                <p:cTn id="23" presetID="6" presetClass="emph" presetSubtype="0" fill="hold" grpId="0" nodeType="withEffect">
                                  <p:stCondLst>
                                    <p:cond delay="0"/>
                                  </p:stCondLst>
                                  <p:childTnLst>
                                    <p:animScale>
                                      <p:cBhvr>
                                        <p:cTn id="24" dur="2000" fill="hold"/>
                                        <p:tgtEl>
                                          <p:spTgt spid="80"/>
                                        </p:tgtEl>
                                      </p:cBhvr>
                                      <p:by x="25000" y="25000"/>
                                    </p:animScale>
                                  </p:childTnLst>
                                </p:cTn>
                              </p:par>
                              <p:par>
                                <p:cTn id="25" presetID="6" presetClass="emph" presetSubtype="0" fill="hold" grpId="0" nodeType="withEffect">
                                  <p:stCondLst>
                                    <p:cond delay="0"/>
                                  </p:stCondLst>
                                  <p:childTnLst>
                                    <p:animScale>
                                      <p:cBhvr>
                                        <p:cTn id="26" dur="2000" fill="hold"/>
                                        <p:tgtEl>
                                          <p:spTgt spid="81"/>
                                        </p:tgtEl>
                                      </p:cBhvr>
                                      <p:by x="25000" y="25000"/>
                                    </p:animScale>
                                  </p:childTnLst>
                                </p:cTn>
                              </p:par>
                              <p:par>
                                <p:cTn id="27" presetID="6" presetClass="emph" presetSubtype="0" fill="hold" grpId="0" nodeType="withEffect">
                                  <p:stCondLst>
                                    <p:cond delay="0"/>
                                  </p:stCondLst>
                                  <p:childTnLst>
                                    <p:animScale>
                                      <p:cBhvr>
                                        <p:cTn id="28" dur="2000" fill="hold"/>
                                        <p:tgtEl>
                                          <p:spTgt spid="82"/>
                                        </p:tgtEl>
                                      </p:cBhvr>
                                      <p:by x="25000" y="25000"/>
                                    </p:animScale>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8.33333E-7 -7.40741E-7 L 0.0875 0.29167 " pathEditMode="relative" rAng="0" ptsTypes="AA">
                                      <p:cBhvr>
                                        <p:cTn id="32" dur="2000" fill="hold"/>
                                        <p:tgtEl>
                                          <p:spTgt spid="98"/>
                                        </p:tgtEl>
                                        <p:attrNameLst>
                                          <p:attrName>ppt_x</p:attrName>
                                          <p:attrName>ppt_y</p:attrName>
                                        </p:attrNameLst>
                                      </p:cBhvr>
                                      <p:rCtr x="4375" y="14583"/>
                                    </p:animMotion>
                                  </p:childTnLst>
                                </p:cTn>
                              </p:par>
                              <p:par>
                                <p:cTn id="33" presetID="42" presetClass="path" presetSubtype="0" accel="50000" decel="50000" fill="hold" grpId="0" nodeType="withEffect">
                                  <p:stCondLst>
                                    <p:cond delay="0"/>
                                  </p:stCondLst>
                                  <p:childTnLst>
                                    <p:animMotion origin="layout" path="M 1.38889E-6 2.59259E-6 L -0.01458 0.28333 " pathEditMode="relative" rAng="0" ptsTypes="AA">
                                      <p:cBhvr>
                                        <p:cTn id="34" dur="2000" fill="hold"/>
                                        <p:tgtEl>
                                          <p:spTgt spid="99"/>
                                        </p:tgtEl>
                                        <p:attrNameLst>
                                          <p:attrName>ppt_x</p:attrName>
                                          <p:attrName>ppt_y</p:attrName>
                                        </p:attrNameLst>
                                      </p:cBhvr>
                                      <p:rCtr x="-729" y="14167"/>
                                    </p:animMotion>
                                  </p:childTnLst>
                                </p:cTn>
                              </p:par>
                              <p:par>
                                <p:cTn id="35" presetID="42" presetClass="path" presetSubtype="0" accel="50000" decel="50000" fill="hold" grpId="0" nodeType="withEffect">
                                  <p:stCondLst>
                                    <p:cond delay="0"/>
                                  </p:stCondLst>
                                  <p:childTnLst>
                                    <p:animMotion origin="layout" path="M 1.66667E-6 -4.81481E-6 L -0.16146 0.28889 " pathEditMode="relative" rAng="0" ptsTypes="AA">
                                      <p:cBhvr>
                                        <p:cTn id="36" dur="2000" fill="hold"/>
                                        <p:tgtEl>
                                          <p:spTgt spid="100"/>
                                        </p:tgtEl>
                                        <p:attrNameLst>
                                          <p:attrName>ppt_x</p:attrName>
                                          <p:attrName>ppt_y</p:attrName>
                                        </p:attrNameLst>
                                      </p:cBhvr>
                                      <p:rCtr x="-8073" y="14444"/>
                                    </p:animMotion>
                                  </p:childTnLst>
                                </p:cTn>
                              </p:par>
                              <p:par>
                                <p:cTn id="37" presetID="42" presetClass="path" presetSubtype="0" accel="50000" decel="50000" fill="hold" grpId="0" nodeType="withEffect">
                                  <p:stCondLst>
                                    <p:cond delay="0"/>
                                  </p:stCondLst>
                                  <p:childTnLst>
                                    <p:animMotion origin="layout" path="M -2.77778E-6 -2.59259E-6 L -0.325 0.28334 " pathEditMode="relative" rAng="0" ptsTypes="AA">
                                      <p:cBhvr>
                                        <p:cTn id="38" dur="2000" fill="hold"/>
                                        <p:tgtEl>
                                          <p:spTgt spid="101"/>
                                        </p:tgtEl>
                                        <p:attrNameLst>
                                          <p:attrName>ppt_x</p:attrName>
                                          <p:attrName>ppt_y</p:attrName>
                                        </p:attrNameLst>
                                      </p:cBhvr>
                                      <p:rCtr x="-16250" y="14167"/>
                                    </p:animMotion>
                                  </p:childTnLst>
                                </p:cTn>
                              </p:par>
                              <p:par>
                                <p:cTn id="39" presetID="42" presetClass="path" presetSubtype="0" accel="50000" decel="50000" fill="hold" grpId="0" nodeType="withEffect">
                                  <p:stCondLst>
                                    <p:cond delay="0"/>
                                  </p:stCondLst>
                                  <p:childTnLst>
                                    <p:animMotion origin="layout" path="M 2.77778E-7 -1.48148E-6 L -0.44063 0.27778 " pathEditMode="relative" rAng="0" ptsTypes="AA">
                                      <p:cBhvr>
                                        <p:cTn id="40" dur="2000" fill="hold"/>
                                        <p:tgtEl>
                                          <p:spTgt spid="102"/>
                                        </p:tgtEl>
                                        <p:attrNameLst>
                                          <p:attrName>ppt_x</p:attrName>
                                          <p:attrName>ppt_y</p:attrName>
                                        </p:attrNameLst>
                                      </p:cBhvr>
                                      <p:rCtr x="-22031" y="13889"/>
                                    </p:animMotion>
                                  </p:childTnLst>
                                </p:cTn>
                              </p:par>
                              <p:par>
                                <p:cTn id="41" presetID="42" presetClass="path" presetSubtype="0" accel="50000" decel="50000" fill="hold" grpId="0" nodeType="withEffect">
                                  <p:stCondLst>
                                    <p:cond delay="0"/>
                                  </p:stCondLst>
                                  <p:childTnLst>
                                    <p:animMotion origin="layout" path="M -1.94444E-6 4.07407E-6 L -0.5875 0.2875 " pathEditMode="relative" rAng="0" ptsTypes="AA">
                                      <p:cBhvr>
                                        <p:cTn id="42" dur="2000" fill="hold"/>
                                        <p:tgtEl>
                                          <p:spTgt spid="103"/>
                                        </p:tgtEl>
                                        <p:attrNameLst>
                                          <p:attrName>ppt_x</p:attrName>
                                          <p:attrName>ppt_y</p:attrName>
                                        </p:attrNameLst>
                                      </p:cBhvr>
                                      <p:rCtr x="-29375" y="14375"/>
                                    </p:animMotion>
                                  </p:childTnLst>
                                </p:cTn>
                              </p:par>
                              <p:par>
                                <p:cTn id="43" presetID="6" presetClass="emph" presetSubtype="0" fill="hold" grpId="1" nodeType="withEffect">
                                  <p:stCondLst>
                                    <p:cond delay="0"/>
                                  </p:stCondLst>
                                  <p:childTnLst>
                                    <p:animScale>
                                      <p:cBhvr>
                                        <p:cTn id="44" dur="2000" fill="hold"/>
                                        <p:tgtEl>
                                          <p:spTgt spid="98"/>
                                        </p:tgtEl>
                                      </p:cBhvr>
                                      <p:by x="25000" y="25000"/>
                                    </p:animScale>
                                  </p:childTnLst>
                                </p:cTn>
                              </p:par>
                              <p:par>
                                <p:cTn id="45" presetID="6" presetClass="emph" presetSubtype="0" fill="hold" grpId="1" nodeType="withEffect">
                                  <p:stCondLst>
                                    <p:cond delay="0"/>
                                  </p:stCondLst>
                                  <p:childTnLst>
                                    <p:animScale>
                                      <p:cBhvr>
                                        <p:cTn id="46" dur="2000" fill="hold"/>
                                        <p:tgtEl>
                                          <p:spTgt spid="99"/>
                                        </p:tgtEl>
                                      </p:cBhvr>
                                      <p:by x="25000" y="25000"/>
                                    </p:animScale>
                                  </p:childTnLst>
                                </p:cTn>
                              </p:par>
                              <p:par>
                                <p:cTn id="47" presetID="6" presetClass="emph" presetSubtype="0" fill="hold" grpId="1" nodeType="withEffect">
                                  <p:stCondLst>
                                    <p:cond delay="0"/>
                                  </p:stCondLst>
                                  <p:childTnLst>
                                    <p:animScale>
                                      <p:cBhvr>
                                        <p:cTn id="48" dur="2000" fill="hold"/>
                                        <p:tgtEl>
                                          <p:spTgt spid="100"/>
                                        </p:tgtEl>
                                      </p:cBhvr>
                                      <p:by x="25000" y="25000"/>
                                    </p:animScale>
                                  </p:childTnLst>
                                </p:cTn>
                              </p:par>
                              <p:par>
                                <p:cTn id="49" presetID="6" presetClass="emph" presetSubtype="0" fill="hold" grpId="1" nodeType="withEffect">
                                  <p:stCondLst>
                                    <p:cond delay="0"/>
                                  </p:stCondLst>
                                  <p:childTnLst>
                                    <p:animScale>
                                      <p:cBhvr>
                                        <p:cTn id="50" dur="2000" fill="hold"/>
                                        <p:tgtEl>
                                          <p:spTgt spid="101"/>
                                        </p:tgtEl>
                                      </p:cBhvr>
                                      <p:by x="25000" y="25000"/>
                                    </p:animScale>
                                  </p:childTnLst>
                                </p:cTn>
                              </p:par>
                              <p:par>
                                <p:cTn id="51" presetID="6" presetClass="emph" presetSubtype="0" fill="hold" grpId="1" nodeType="withEffect">
                                  <p:stCondLst>
                                    <p:cond delay="0"/>
                                  </p:stCondLst>
                                  <p:childTnLst>
                                    <p:animScale>
                                      <p:cBhvr>
                                        <p:cTn id="52" dur="2000" fill="hold"/>
                                        <p:tgtEl>
                                          <p:spTgt spid="102"/>
                                        </p:tgtEl>
                                      </p:cBhvr>
                                      <p:by x="25000" y="25000"/>
                                    </p:animScale>
                                  </p:childTnLst>
                                </p:cTn>
                              </p:par>
                              <p:par>
                                <p:cTn id="53" presetID="6" presetClass="emph" presetSubtype="0" fill="hold" grpId="1" nodeType="withEffect">
                                  <p:stCondLst>
                                    <p:cond delay="0"/>
                                  </p:stCondLst>
                                  <p:childTnLst>
                                    <p:animScale>
                                      <p:cBhvr>
                                        <p:cTn id="54" dur="2000" fill="hold"/>
                                        <p:tgtEl>
                                          <p:spTgt spid="103"/>
                                        </p:tgtEl>
                                      </p:cBhvr>
                                      <p:by x="25000" y="25000"/>
                                    </p:animScale>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88"/>
                                        </p:tgtEl>
                                      </p:cBhvr>
                                    </p:animEffect>
                                    <p:set>
                                      <p:cBhvr>
                                        <p:cTn id="59" dur="1" fill="hold">
                                          <p:stCondLst>
                                            <p:cond delay="499"/>
                                          </p:stCondLst>
                                        </p:cTn>
                                        <p:tgtEl>
                                          <p:spTgt spid="88"/>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71"/>
                                        </p:tgtEl>
                                      </p:cBhvr>
                                    </p:animEffect>
                                    <p:set>
                                      <p:cBhvr>
                                        <p:cTn id="68" dur="1" fill="hold">
                                          <p:stCondLst>
                                            <p:cond delay="499"/>
                                          </p:stCondLst>
                                        </p:cTn>
                                        <p:tgtEl>
                                          <p:spTgt spid="71"/>
                                        </p:tgtEl>
                                        <p:attrNameLst>
                                          <p:attrName>style.visibility</p:attrName>
                                        </p:attrNameLst>
                                      </p:cBhvr>
                                      <p:to>
                                        <p:strVal val="hidden"/>
                                      </p:to>
                                    </p:set>
                                  </p:childTnLst>
                                </p:cTn>
                              </p:par>
                            </p:childTnLst>
                          </p:cTn>
                        </p:par>
                        <p:par>
                          <p:cTn id="69" fill="hold">
                            <p:stCondLst>
                              <p:cond delay="500"/>
                            </p:stCondLst>
                            <p:childTnLst>
                              <p:par>
                                <p:cTn id="70" presetID="22" presetClass="entr" presetSubtype="1" fill="hold" grpId="0" nodeType="afterEffect">
                                  <p:stCondLst>
                                    <p:cond delay="500"/>
                                  </p:stCondLst>
                                  <p:childTnLst>
                                    <p:set>
                                      <p:cBhvr>
                                        <p:cTn id="71" dur="1" fill="hold">
                                          <p:stCondLst>
                                            <p:cond delay="0"/>
                                          </p:stCondLst>
                                        </p:cTn>
                                        <p:tgtEl>
                                          <p:spTgt spid="51"/>
                                        </p:tgtEl>
                                        <p:attrNameLst>
                                          <p:attrName>style.visibility</p:attrName>
                                        </p:attrNameLst>
                                      </p:cBhvr>
                                      <p:to>
                                        <p:strVal val="visible"/>
                                      </p:to>
                                    </p:set>
                                    <p:animEffect transition="in" filter="wipe(up)">
                                      <p:cBhvr>
                                        <p:cTn id="72" dur="500"/>
                                        <p:tgtEl>
                                          <p:spTgt spid="51"/>
                                        </p:tgtEl>
                                      </p:cBhvr>
                                    </p:animEffect>
                                  </p:childTnLst>
                                </p:cTn>
                              </p:par>
                              <p:par>
                                <p:cTn id="73" presetID="42" presetClass="path" presetSubtype="0" accel="50000" decel="50000" fill="hold" nodeType="withEffect">
                                  <p:stCondLst>
                                    <p:cond delay="500"/>
                                  </p:stCondLst>
                                  <p:childTnLst>
                                    <p:animMotion origin="layout" path="M 2.77778E-7 -7.40741E-7 L 2.77778E-7 0.1125 " pathEditMode="relative" rAng="0" ptsTypes="AA">
                                      <p:cBhvr>
                                        <p:cTn id="74" dur="2000" fill="hold"/>
                                        <p:tgtEl>
                                          <p:spTgt spid="45"/>
                                        </p:tgtEl>
                                        <p:attrNameLst>
                                          <p:attrName>ppt_x</p:attrName>
                                          <p:attrName>ppt_y</p:attrName>
                                        </p:attrNameLst>
                                      </p:cBhvr>
                                      <p:rCtr x="0" y="5625"/>
                                    </p:animMotion>
                                  </p:childTnLst>
                                </p:cTn>
                              </p:par>
                            </p:childTnLst>
                          </p:cTn>
                        </p:par>
                        <p:par>
                          <p:cTn id="75" fill="hold">
                            <p:stCondLst>
                              <p:cond delay="3000"/>
                            </p:stCondLst>
                            <p:childTnLst>
                              <p:par>
                                <p:cTn id="76" presetID="10" presetClass="exit" presetSubtype="0" fill="hold" grpId="1" nodeType="afterEffect">
                                  <p:stCondLst>
                                    <p:cond delay="500"/>
                                  </p:stCondLst>
                                  <p:childTnLst>
                                    <p:animEffect transition="out" filter="fade">
                                      <p:cBhvr>
                                        <p:cTn id="77" dur="1000"/>
                                        <p:tgtEl>
                                          <p:spTgt spid="51"/>
                                        </p:tgtEl>
                                      </p:cBhvr>
                                    </p:animEffect>
                                    <p:set>
                                      <p:cBhvr>
                                        <p:cTn id="78" dur="1" fill="hold">
                                          <p:stCondLst>
                                            <p:cond delay="999"/>
                                          </p:stCondLst>
                                        </p:cTn>
                                        <p:tgtEl>
                                          <p:spTgt spid="51"/>
                                        </p:tgtEl>
                                        <p:attrNameLst>
                                          <p:attrName>style.visibility</p:attrName>
                                        </p:attrNameLst>
                                      </p:cBhvr>
                                      <p:to>
                                        <p:strVal val="hidden"/>
                                      </p:to>
                                    </p:set>
                                  </p:childTnLst>
                                </p:cTn>
                              </p:par>
                            </p:childTnLst>
                          </p:cTn>
                        </p:par>
                        <p:par>
                          <p:cTn id="79" fill="hold">
                            <p:stCondLst>
                              <p:cond delay="4500"/>
                            </p:stCondLst>
                            <p:childTnLst>
                              <p:par>
                                <p:cTn id="80" presetID="22" presetClass="entr" presetSubtype="2"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right)">
                                      <p:cBhvr>
                                        <p:cTn id="82" dur="1000"/>
                                        <p:tgtEl>
                                          <p:spTgt spid="91"/>
                                        </p:tgtEl>
                                      </p:cBhvr>
                                    </p:animEffect>
                                  </p:childTnLst>
                                </p:cTn>
                              </p:par>
                            </p:childTnLst>
                          </p:cTn>
                        </p:par>
                        <p:par>
                          <p:cTn id="83" fill="hold">
                            <p:stCondLst>
                              <p:cond delay="5500"/>
                            </p:stCondLst>
                            <p:childTnLst>
                              <p:par>
                                <p:cTn id="84" presetID="10" presetClass="exit" presetSubtype="0" fill="hold" grpId="1" nodeType="afterEffect">
                                  <p:stCondLst>
                                    <p:cond delay="0"/>
                                  </p:stCondLst>
                                  <p:childTnLst>
                                    <p:animEffect transition="out" filter="fade">
                                      <p:cBhvr>
                                        <p:cTn id="85" dur="1000"/>
                                        <p:tgtEl>
                                          <p:spTgt spid="91"/>
                                        </p:tgtEl>
                                      </p:cBhvr>
                                    </p:animEffect>
                                    <p:set>
                                      <p:cBhvr>
                                        <p:cTn id="86" dur="1" fill="hold">
                                          <p:stCondLst>
                                            <p:cond delay="999"/>
                                          </p:stCondLst>
                                        </p:cTn>
                                        <p:tgtEl>
                                          <p:spTgt spid="91"/>
                                        </p:tgtEl>
                                        <p:attrNameLst>
                                          <p:attrName>style.visibility</p:attrName>
                                        </p:attrNameLst>
                                      </p:cBhvr>
                                      <p:to>
                                        <p:strVal val="hidden"/>
                                      </p:to>
                                    </p:set>
                                  </p:childTnLst>
                                </p:cTn>
                              </p:par>
                            </p:childTnLst>
                          </p:cTn>
                        </p:par>
                        <p:par>
                          <p:cTn id="87" fill="hold">
                            <p:stCondLst>
                              <p:cond delay="6500"/>
                            </p:stCondLst>
                            <p:childTnLst>
                              <p:par>
                                <p:cTn id="88" presetID="10" presetClass="exit" presetSubtype="0" fill="hold" nodeType="afterEffect">
                                  <p:stCondLst>
                                    <p:cond delay="0"/>
                                  </p:stCondLst>
                                  <p:childTnLst>
                                    <p:animEffect transition="out" filter="fad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ipe(down)">
                                      <p:cBhvr>
                                        <p:cTn id="94" dur="1000"/>
                                        <p:tgtEl>
                                          <p:spTgt spid="90"/>
                                        </p:tgtEl>
                                      </p:cBhvr>
                                    </p:animEffect>
                                  </p:childTnLst>
                                </p:cTn>
                              </p:par>
                            </p:childTnLst>
                          </p:cTn>
                        </p:par>
                        <p:par>
                          <p:cTn id="95" fill="hold">
                            <p:stCondLst>
                              <p:cond delay="8000"/>
                            </p:stCondLst>
                            <p:childTnLst>
                              <p:par>
                                <p:cTn id="96" presetID="10" presetClass="exit" presetSubtype="0" fill="hold" grpId="1" nodeType="afterEffect">
                                  <p:stCondLst>
                                    <p:cond delay="0"/>
                                  </p:stCondLst>
                                  <p:childTnLst>
                                    <p:animEffect transition="out" filter="fade">
                                      <p:cBhvr>
                                        <p:cTn id="97" dur="1000"/>
                                        <p:tgtEl>
                                          <p:spTgt spid="90"/>
                                        </p:tgtEl>
                                      </p:cBhvr>
                                    </p:animEffect>
                                    <p:set>
                                      <p:cBhvr>
                                        <p:cTn id="98" dur="1" fill="hold">
                                          <p:stCondLst>
                                            <p:cond delay="999"/>
                                          </p:stCondLst>
                                        </p:cTn>
                                        <p:tgtEl>
                                          <p:spTgt spid="90"/>
                                        </p:tgtEl>
                                        <p:attrNameLst>
                                          <p:attrName>style.visibility</p:attrName>
                                        </p:attrNameLst>
                                      </p:cBhvr>
                                      <p:to>
                                        <p:strVal val="hidden"/>
                                      </p:to>
                                    </p:set>
                                  </p:childTnLst>
                                </p:cTn>
                              </p:par>
                            </p:childTnLst>
                          </p:cTn>
                        </p:par>
                        <p:par>
                          <p:cTn id="99" fill="hold">
                            <p:stCondLst>
                              <p:cond delay="9000"/>
                            </p:stCondLst>
                            <p:childTnLst>
                              <p:par>
                                <p:cTn id="100" presetID="22" presetClass="entr" presetSubtype="2" fill="hold" grpId="0" nodeType="afterEffect">
                                  <p:stCondLst>
                                    <p:cond delay="500"/>
                                  </p:stCondLst>
                                  <p:childTnLst>
                                    <p:set>
                                      <p:cBhvr>
                                        <p:cTn id="101" dur="1" fill="hold">
                                          <p:stCondLst>
                                            <p:cond delay="0"/>
                                          </p:stCondLst>
                                        </p:cTn>
                                        <p:tgtEl>
                                          <p:spTgt spid="52"/>
                                        </p:tgtEl>
                                        <p:attrNameLst>
                                          <p:attrName>style.visibility</p:attrName>
                                        </p:attrNameLst>
                                      </p:cBhvr>
                                      <p:to>
                                        <p:strVal val="visible"/>
                                      </p:to>
                                    </p:set>
                                    <p:animEffect transition="in" filter="wipe(right)">
                                      <p:cBhvr>
                                        <p:cTn id="102" dur="1000"/>
                                        <p:tgtEl>
                                          <p:spTgt spid="52"/>
                                        </p:tgtEl>
                                      </p:cBhvr>
                                    </p:animEffect>
                                  </p:childTnLst>
                                </p:cTn>
                              </p:par>
                            </p:childTnLst>
                          </p:cTn>
                        </p:par>
                        <p:par>
                          <p:cTn id="103" fill="hold">
                            <p:stCondLst>
                              <p:cond delay="10500"/>
                            </p:stCondLst>
                            <p:childTnLst>
                              <p:par>
                                <p:cTn id="104" presetID="10" presetClass="exit" presetSubtype="0" fill="hold" grpId="1" nodeType="afterEffect">
                                  <p:stCondLst>
                                    <p:cond delay="500"/>
                                  </p:stCondLst>
                                  <p:childTnLst>
                                    <p:animEffect transition="out" filter="fade">
                                      <p:cBhvr>
                                        <p:cTn id="105" dur="1000"/>
                                        <p:tgtEl>
                                          <p:spTgt spid="52"/>
                                        </p:tgtEl>
                                      </p:cBhvr>
                                    </p:animEffect>
                                    <p:set>
                                      <p:cBhvr>
                                        <p:cTn id="106" dur="1" fill="hold">
                                          <p:stCondLst>
                                            <p:cond delay="999"/>
                                          </p:stCondLst>
                                        </p:cTn>
                                        <p:tgtEl>
                                          <p:spTgt spid="52"/>
                                        </p:tgtEl>
                                        <p:attrNameLst>
                                          <p:attrName>style.visibility</p:attrName>
                                        </p:attrNameLst>
                                      </p:cBhvr>
                                      <p:to>
                                        <p:strVal val="hidden"/>
                                      </p:to>
                                    </p:set>
                                  </p:childTnLst>
                                </p:cTn>
                              </p:par>
                            </p:childTnLst>
                          </p:cTn>
                        </p:par>
                        <p:par>
                          <p:cTn id="107" fill="hold">
                            <p:stCondLst>
                              <p:cond delay="12000"/>
                            </p:stCondLst>
                            <p:childTnLst>
                              <p:par>
                                <p:cTn id="108" presetID="1" presetClass="entr" presetSubtype="0" fill="hold" nodeType="afterEffect">
                                  <p:stCondLst>
                                    <p:cond delay="500"/>
                                  </p:stCondLst>
                                  <p:childTnLst>
                                    <p:set>
                                      <p:cBhvr>
                                        <p:cTn id="109" dur="1" fill="hold">
                                          <p:stCondLst>
                                            <p:cond delay="0"/>
                                          </p:stCondLst>
                                        </p:cTn>
                                        <p:tgtEl>
                                          <p:spTgt spid="53"/>
                                        </p:tgtEl>
                                        <p:attrNameLst>
                                          <p:attrName>style.visibility</p:attrName>
                                        </p:attrNameLst>
                                      </p:cBhvr>
                                      <p:to>
                                        <p:strVal val="visible"/>
                                      </p:to>
                                    </p:set>
                                  </p:childTnLst>
                                </p:cTn>
                              </p:par>
                            </p:childTnLst>
                          </p:cTn>
                        </p:par>
                        <p:par>
                          <p:cTn id="110" fill="hold">
                            <p:stCondLst>
                              <p:cond delay="12500"/>
                            </p:stCondLst>
                            <p:childTnLst>
                              <p:par>
                                <p:cTn id="111" presetID="42" presetClass="path" presetSubtype="0" accel="50000" decel="50000" fill="hold" grpId="3" nodeType="afterEffect">
                                  <p:stCondLst>
                                    <p:cond delay="0"/>
                                  </p:stCondLst>
                                  <p:childTnLst>
                                    <p:animMotion origin="layout" path="M -0.19219 0.28635 L -0.31719 0.05024 " pathEditMode="relative" rAng="0" ptsTypes="AA">
                                      <p:cBhvr>
                                        <p:cTn id="112" dur="2000" fill="hold"/>
                                        <p:tgtEl>
                                          <p:spTgt spid="100"/>
                                        </p:tgtEl>
                                        <p:attrNameLst>
                                          <p:attrName>ppt_x</p:attrName>
                                          <p:attrName>ppt_y</p:attrName>
                                        </p:attrNameLst>
                                      </p:cBhvr>
                                      <p:rCtr x="-6250" y="-11806"/>
                                    </p:animMotion>
                                  </p:childTnLst>
                                </p:cTn>
                              </p:par>
                            </p:childTnLst>
                          </p:cTn>
                        </p:par>
                        <p:par>
                          <p:cTn id="113" fill="hold">
                            <p:stCondLst>
                              <p:cond delay="14500"/>
                            </p:stCondLst>
                            <p:childTnLst>
                              <p:par>
                                <p:cTn id="114" presetID="22" presetClass="entr" presetSubtype="8" fill="hold" grpId="0" nodeType="afterEffect">
                                  <p:stCondLst>
                                    <p:cond delay="500"/>
                                  </p:stCondLst>
                                  <p:childTnLst>
                                    <p:set>
                                      <p:cBhvr>
                                        <p:cTn id="115" dur="1" fill="hold">
                                          <p:stCondLst>
                                            <p:cond delay="0"/>
                                          </p:stCondLst>
                                        </p:cTn>
                                        <p:tgtEl>
                                          <p:spTgt spid="54"/>
                                        </p:tgtEl>
                                        <p:attrNameLst>
                                          <p:attrName>style.visibility</p:attrName>
                                        </p:attrNameLst>
                                      </p:cBhvr>
                                      <p:to>
                                        <p:strVal val="visible"/>
                                      </p:to>
                                    </p:set>
                                    <p:animEffect transition="in" filter="wipe(left)">
                                      <p:cBhvr>
                                        <p:cTn id="116" dur="1000"/>
                                        <p:tgtEl>
                                          <p:spTgt spid="54"/>
                                        </p:tgtEl>
                                      </p:cBhvr>
                                    </p:animEffect>
                                  </p:childTnLst>
                                </p:cTn>
                              </p:par>
                            </p:childTnLst>
                          </p:cTn>
                        </p:par>
                        <p:par>
                          <p:cTn id="117" fill="hold">
                            <p:stCondLst>
                              <p:cond delay="16000"/>
                            </p:stCondLst>
                            <p:childTnLst>
                              <p:par>
                                <p:cTn id="118" presetID="10" presetClass="exit" presetSubtype="0" fill="hold" grpId="1" nodeType="afterEffect">
                                  <p:stCondLst>
                                    <p:cond delay="500"/>
                                  </p:stCondLst>
                                  <p:childTnLst>
                                    <p:animEffect transition="out" filter="fade">
                                      <p:cBhvr>
                                        <p:cTn id="119" dur="1000"/>
                                        <p:tgtEl>
                                          <p:spTgt spid="54"/>
                                        </p:tgtEl>
                                      </p:cBhvr>
                                    </p:animEffect>
                                    <p:set>
                                      <p:cBhvr>
                                        <p:cTn id="120" dur="1" fill="hold">
                                          <p:stCondLst>
                                            <p:cond delay="999"/>
                                          </p:stCondLst>
                                        </p:cTn>
                                        <p:tgtEl>
                                          <p:spTgt spid="54"/>
                                        </p:tgtEl>
                                        <p:attrNameLst>
                                          <p:attrName>style.visibility</p:attrName>
                                        </p:attrNameLst>
                                      </p:cBhvr>
                                      <p:to>
                                        <p:strVal val="hidden"/>
                                      </p:to>
                                    </p:set>
                                  </p:childTnLst>
                                </p:cTn>
                              </p:par>
                            </p:childTnLst>
                          </p:cTn>
                        </p:par>
                        <p:par>
                          <p:cTn id="121" fill="hold">
                            <p:stCondLst>
                              <p:cond delay="17500"/>
                            </p:stCondLst>
                            <p:childTnLst>
                              <p:par>
                                <p:cTn id="122" presetID="22" presetClass="entr" presetSubtype="2" fill="hold" grpId="0" nodeType="afterEffect">
                                  <p:stCondLst>
                                    <p:cond delay="0"/>
                                  </p:stCondLst>
                                  <p:childTnLst>
                                    <p:set>
                                      <p:cBhvr>
                                        <p:cTn id="123" dur="1" fill="hold">
                                          <p:stCondLst>
                                            <p:cond delay="0"/>
                                          </p:stCondLst>
                                        </p:cTn>
                                        <p:tgtEl>
                                          <p:spTgt spid="92"/>
                                        </p:tgtEl>
                                        <p:attrNameLst>
                                          <p:attrName>style.visibility</p:attrName>
                                        </p:attrNameLst>
                                      </p:cBhvr>
                                      <p:to>
                                        <p:strVal val="visible"/>
                                      </p:to>
                                    </p:set>
                                    <p:animEffect transition="in" filter="wipe(right)">
                                      <p:cBhvr>
                                        <p:cTn id="124" dur="1000"/>
                                        <p:tgtEl>
                                          <p:spTgt spid="92"/>
                                        </p:tgtEl>
                                      </p:cBhvr>
                                    </p:animEffect>
                                  </p:childTnLst>
                                </p:cTn>
                              </p:par>
                            </p:childTnLst>
                          </p:cTn>
                        </p:par>
                        <p:par>
                          <p:cTn id="125" fill="hold">
                            <p:stCondLst>
                              <p:cond delay="18500"/>
                            </p:stCondLst>
                            <p:childTnLst>
                              <p:par>
                                <p:cTn id="126" presetID="10" presetClass="exit" presetSubtype="0" fill="hold" grpId="1" nodeType="afterEffect">
                                  <p:stCondLst>
                                    <p:cond delay="0"/>
                                  </p:stCondLst>
                                  <p:childTnLst>
                                    <p:animEffect transition="out" filter="fade">
                                      <p:cBhvr>
                                        <p:cTn id="127" dur="1000"/>
                                        <p:tgtEl>
                                          <p:spTgt spid="92"/>
                                        </p:tgtEl>
                                      </p:cBhvr>
                                    </p:animEffect>
                                    <p:set>
                                      <p:cBhvr>
                                        <p:cTn id="128" dur="1" fill="hold">
                                          <p:stCondLst>
                                            <p:cond delay="999"/>
                                          </p:stCondLst>
                                        </p:cTn>
                                        <p:tgtEl>
                                          <p:spTgt spid="92"/>
                                        </p:tgtEl>
                                        <p:attrNameLst>
                                          <p:attrName>style.visibility</p:attrName>
                                        </p:attrNameLst>
                                      </p:cBhvr>
                                      <p:to>
                                        <p:strVal val="hidden"/>
                                      </p:to>
                                    </p:set>
                                  </p:childTnLst>
                                </p:cTn>
                              </p:par>
                            </p:childTnLst>
                          </p:cTn>
                        </p:par>
                        <p:par>
                          <p:cTn id="129" fill="hold">
                            <p:stCondLst>
                              <p:cond delay="19500"/>
                            </p:stCondLst>
                            <p:childTnLst>
                              <p:par>
                                <p:cTn id="130" presetID="1" presetClass="entr" presetSubtype="0" fill="hold" nodeType="afterEffect">
                                  <p:stCondLst>
                                    <p:cond delay="0"/>
                                  </p:stCondLst>
                                  <p:childTnLst>
                                    <p:set>
                                      <p:cBhvr>
                                        <p:cTn id="131" dur="1" fill="hold">
                                          <p:stCondLst>
                                            <p:cond delay="0"/>
                                          </p:stCondLst>
                                        </p:cTn>
                                        <p:tgtEl>
                                          <p:spTgt spid="55"/>
                                        </p:tgtEl>
                                        <p:attrNameLst>
                                          <p:attrName>style.visibility</p:attrName>
                                        </p:attrNameLst>
                                      </p:cBhvr>
                                      <p:to>
                                        <p:strVal val="visible"/>
                                      </p:to>
                                    </p:set>
                                  </p:childTnLst>
                                </p:cTn>
                              </p:par>
                              <p:par>
                                <p:cTn id="132" presetID="42" presetClass="path" presetSubtype="0" accel="50000" decel="50000" fill="hold" grpId="2" nodeType="withEffect">
                                  <p:stCondLst>
                                    <p:cond delay="0"/>
                                  </p:stCondLst>
                                  <p:childTnLst>
                                    <p:animMotion origin="layout" path="M -0.17274 0.28218 L -0.17587 0.0294 " pathEditMode="relative" rAng="0" ptsTypes="AA">
                                      <p:cBhvr>
                                        <p:cTn id="133" dur="2000" fill="hold"/>
                                        <p:tgtEl>
                                          <p:spTgt spid="100"/>
                                        </p:tgtEl>
                                        <p:attrNameLst>
                                          <p:attrName>ppt_x</p:attrName>
                                          <p:attrName>ppt_y</p:attrName>
                                        </p:attrNameLst>
                                      </p:cBhvr>
                                      <p:rCtr x="-156" y="-12639"/>
                                    </p:animMotion>
                                  </p:childTnLst>
                                </p:cTn>
                              </p:par>
                            </p:childTnLst>
                          </p:cTn>
                        </p:par>
                        <p:par>
                          <p:cTn id="134" fill="hold">
                            <p:stCondLst>
                              <p:cond delay="21500"/>
                            </p:stCondLst>
                            <p:childTnLst>
                              <p:par>
                                <p:cTn id="135" presetID="42" presetClass="path" presetSubtype="0" accel="50000" decel="50000" fill="hold" grpId="2" nodeType="afterEffect">
                                  <p:stCondLst>
                                    <p:cond delay="0"/>
                                  </p:stCondLst>
                                  <p:childTnLst>
                                    <p:animMotion origin="layout" path="M -0.1875 0.19167 L -0.66354 -0.05139 " pathEditMode="relative" rAng="0" ptsTypes="AA">
                                      <p:cBhvr>
                                        <p:cTn id="136" dur="2000" fill="hold"/>
                                        <p:tgtEl>
                                          <p:spTgt spid="82"/>
                                        </p:tgtEl>
                                        <p:attrNameLst>
                                          <p:attrName>ppt_x</p:attrName>
                                          <p:attrName>ppt_y</p:attrName>
                                        </p:attrNameLst>
                                      </p:cBhvr>
                                      <p:rCtr x="-23802" y="-12153"/>
                                    </p:animMotion>
                                  </p:childTnLst>
                                </p:cTn>
                              </p:par>
                            </p:childTnLst>
                          </p:cTn>
                        </p:par>
                        <p:par>
                          <p:cTn id="137" fill="hold">
                            <p:stCondLst>
                              <p:cond delay="23500"/>
                            </p:stCondLst>
                            <p:childTnLst>
                              <p:par>
                                <p:cTn id="138" presetID="42" presetClass="path" presetSubtype="0" accel="50000" decel="50000" fill="hold" grpId="3" nodeType="afterEffect">
                                  <p:stCondLst>
                                    <p:cond delay="0"/>
                                  </p:stCondLst>
                                  <p:childTnLst>
                                    <p:animMotion origin="layout" path="M -0.6474 -0.06181 L -0.17865 0.18125 " pathEditMode="relative" rAng="0" ptsTypes="AA">
                                      <p:cBhvr>
                                        <p:cTn id="139" dur="2000" fill="hold"/>
                                        <p:tgtEl>
                                          <p:spTgt spid="82"/>
                                        </p:tgtEl>
                                        <p:attrNameLst>
                                          <p:attrName>ppt_x</p:attrName>
                                          <p:attrName>ppt_y</p:attrName>
                                        </p:attrNameLst>
                                      </p:cBhvr>
                                      <p:rCtr x="23438" y="12153"/>
                                    </p:animMotion>
                                  </p:childTnLst>
                                </p:cTn>
                              </p:par>
                            </p:childTnLst>
                          </p:cTn>
                        </p:par>
                        <p:par>
                          <p:cTn id="140" fill="hold">
                            <p:stCondLst>
                              <p:cond delay="25500"/>
                            </p:stCondLst>
                            <p:childTnLst>
                              <p:par>
                                <p:cTn id="141" presetID="22" presetClass="entr" presetSubtype="8" fill="hold" grpId="0" nodeType="after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wipe(left)">
                                      <p:cBhvr>
                                        <p:cTn id="143" dur="500"/>
                                        <p:tgtEl>
                                          <p:spTgt spid="93"/>
                                        </p:tgtEl>
                                      </p:cBhvr>
                                    </p:animEffect>
                                  </p:childTnLst>
                                </p:cTn>
                              </p:par>
                            </p:childTnLst>
                          </p:cTn>
                        </p:par>
                        <p:par>
                          <p:cTn id="144" fill="hold">
                            <p:stCondLst>
                              <p:cond delay="26000"/>
                            </p:stCondLst>
                            <p:childTnLst>
                              <p:par>
                                <p:cTn id="145" presetID="10" presetClass="exit" presetSubtype="0" fill="hold" grpId="1" nodeType="afterEffect">
                                  <p:stCondLst>
                                    <p:cond delay="0"/>
                                  </p:stCondLst>
                                  <p:childTnLst>
                                    <p:animEffect transition="out" filter="fade">
                                      <p:cBhvr>
                                        <p:cTn id="146" dur="500"/>
                                        <p:tgtEl>
                                          <p:spTgt spid="93"/>
                                        </p:tgtEl>
                                      </p:cBhvr>
                                    </p:animEffect>
                                    <p:set>
                                      <p:cBhvr>
                                        <p:cTn id="147" dur="1" fill="hold">
                                          <p:stCondLst>
                                            <p:cond delay="499"/>
                                          </p:stCondLst>
                                        </p:cTn>
                                        <p:tgtEl>
                                          <p:spTgt spid="93"/>
                                        </p:tgtEl>
                                        <p:attrNameLst>
                                          <p:attrName>style.visibility</p:attrName>
                                        </p:attrNameLst>
                                      </p:cBhvr>
                                      <p:to>
                                        <p:strVal val="hidden"/>
                                      </p:to>
                                    </p:set>
                                  </p:childTnLst>
                                </p:cTn>
                              </p:par>
                            </p:childTnLst>
                          </p:cTn>
                        </p:par>
                        <p:par>
                          <p:cTn id="148" fill="hold">
                            <p:stCondLst>
                              <p:cond delay="26500"/>
                            </p:stCondLst>
                            <p:childTnLst>
                              <p:par>
                                <p:cTn id="149" presetID="22" presetClass="entr" presetSubtype="1"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wipe(up)">
                                      <p:cBhvr>
                                        <p:cTn id="151" dur="1000"/>
                                        <p:tgtEl>
                                          <p:spTgt spid="94"/>
                                        </p:tgtEl>
                                      </p:cBhvr>
                                    </p:animEffect>
                                  </p:childTnLst>
                                </p:cTn>
                              </p:par>
                            </p:childTnLst>
                          </p:cTn>
                        </p:par>
                        <p:par>
                          <p:cTn id="152" fill="hold">
                            <p:stCondLst>
                              <p:cond delay="27500"/>
                            </p:stCondLst>
                            <p:childTnLst>
                              <p:par>
                                <p:cTn id="153" presetID="1" presetClass="entr" presetSubtype="0" fill="hold" nodeType="afterEffect">
                                  <p:stCondLst>
                                    <p:cond delay="0"/>
                                  </p:stCondLst>
                                  <p:childTnLst>
                                    <p:set>
                                      <p:cBhvr>
                                        <p:cTn id="154" dur="1" fill="hold">
                                          <p:stCondLst>
                                            <p:cond delay="0"/>
                                          </p:stCondLst>
                                        </p:cTn>
                                        <p:tgtEl>
                                          <p:spTgt spid="65"/>
                                        </p:tgtEl>
                                        <p:attrNameLst>
                                          <p:attrName>style.visibility</p:attrName>
                                        </p:attrNameLst>
                                      </p:cBhvr>
                                      <p:to>
                                        <p:strVal val="visible"/>
                                      </p:to>
                                    </p:set>
                                  </p:childTnLst>
                                </p:cTn>
                              </p:par>
                            </p:childTnLst>
                          </p:cTn>
                        </p:par>
                        <p:par>
                          <p:cTn id="155" fill="hold">
                            <p:stCondLst>
                              <p:cond delay="27500"/>
                            </p:stCondLst>
                            <p:childTnLst>
                              <p:par>
                                <p:cTn id="156" presetID="42" presetClass="path" presetSubtype="0" accel="50000" decel="50000" fill="hold" grpId="4" nodeType="afterEffect">
                                  <p:stCondLst>
                                    <p:cond delay="0"/>
                                  </p:stCondLst>
                                  <p:childTnLst>
                                    <p:animMotion origin="layout" path="M -0.19219 0.28635 L -0.01511 0.04329 " pathEditMode="relative" rAng="0" ptsTypes="AA">
                                      <p:cBhvr>
                                        <p:cTn id="157" dur="2000" fill="hold"/>
                                        <p:tgtEl>
                                          <p:spTgt spid="100"/>
                                        </p:tgtEl>
                                        <p:attrNameLst>
                                          <p:attrName>ppt_x</p:attrName>
                                          <p:attrName>ppt_y</p:attrName>
                                        </p:attrNameLst>
                                      </p:cBhvr>
                                      <p:rCtr x="8854" y="-12153"/>
                                    </p:animMotion>
                                  </p:childTnLst>
                                </p:cTn>
                              </p:par>
                            </p:childTnLst>
                          </p:cTn>
                        </p:par>
                        <p:par>
                          <p:cTn id="158" fill="hold">
                            <p:stCondLst>
                              <p:cond delay="29500"/>
                            </p:stCondLst>
                            <p:childTnLst>
                              <p:par>
                                <p:cTn id="159" presetID="42" presetClass="path" presetSubtype="0" accel="50000" decel="50000" fill="hold" grpId="4" nodeType="afterEffect">
                                  <p:stCondLst>
                                    <p:cond delay="0"/>
                                  </p:stCondLst>
                                  <p:childTnLst>
                                    <p:animMotion origin="layout" path="M -0.23386 0.18866 L -0.46511 -0.03912 " pathEditMode="relative" rAng="0" ptsTypes="AA">
                                      <p:cBhvr>
                                        <p:cTn id="160" dur="2000" fill="hold"/>
                                        <p:tgtEl>
                                          <p:spTgt spid="82"/>
                                        </p:tgtEl>
                                        <p:attrNameLst>
                                          <p:attrName>ppt_x</p:attrName>
                                          <p:attrName>ppt_y</p:attrName>
                                        </p:attrNameLst>
                                      </p:cBhvr>
                                      <p:rCtr x="-11563" y="-11389"/>
                                    </p:animMotion>
                                  </p:childTnLst>
                                </p:cTn>
                              </p:par>
                            </p:childTnLst>
                          </p:cTn>
                        </p:par>
                        <p:par>
                          <p:cTn id="161" fill="hold">
                            <p:stCondLst>
                              <p:cond delay="31500"/>
                            </p:stCondLst>
                            <p:childTnLst>
                              <p:par>
                                <p:cTn id="162" presetID="42" presetClass="path" presetSubtype="0" accel="50000" decel="50000" fill="hold" grpId="5" nodeType="afterEffect">
                                  <p:stCondLst>
                                    <p:cond delay="0"/>
                                  </p:stCondLst>
                                  <p:childTnLst>
                                    <p:animMotion origin="layout" path="M -0.48664 -0.04792 L -0.18455 0.17847 " pathEditMode="relative" rAng="0" ptsTypes="AA">
                                      <p:cBhvr>
                                        <p:cTn id="163" dur="2000" fill="hold"/>
                                        <p:tgtEl>
                                          <p:spTgt spid="82"/>
                                        </p:tgtEl>
                                        <p:attrNameLst>
                                          <p:attrName>ppt_x</p:attrName>
                                          <p:attrName>ppt_y</p:attrName>
                                        </p:attrNameLst>
                                      </p:cBhvr>
                                      <p:rCtr x="15104" y="11319"/>
                                    </p:animMotion>
                                  </p:childTnLst>
                                </p:cTn>
                              </p:par>
                            </p:childTnLst>
                          </p:cTn>
                        </p:par>
                        <p:par>
                          <p:cTn id="164" fill="hold">
                            <p:stCondLst>
                              <p:cond delay="33500"/>
                            </p:stCondLst>
                            <p:childTnLst>
                              <p:par>
                                <p:cTn id="165" presetID="10" presetClass="exit" presetSubtype="0" fill="hold" grpId="1" nodeType="afterEffect">
                                  <p:stCondLst>
                                    <p:cond delay="0"/>
                                  </p:stCondLst>
                                  <p:childTnLst>
                                    <p:animEffect transition="out" filter="fade">
                                      <p:cBhvr>
                                        <p:cTn id="166" dur="1000"/>
                                        <p:tgtEl>
                                          <p:spTgt spid="94"/>
                                        </p:tgtEl>
                                      </p:cBhvr>
                                    </p:animEffect>
                                    <p:set>
                                      <p:cBhvr>
                                        <p:cTn id="167" dur="1" fill="hold">
                                          <p:stCondLst>
                                            <p:cond delay="999"/>
                                          </p:stCondLst>
                                        </p:cTn>
                                        <p:tgtEl>
                                          <p:spTgt spid="94"/>
                                        </p:tgtEl>
                                        <p:attrNameLst>
                                          <p:attrName>style.visibility</p:attrName>
                                        </p:attrNameLst>
                                      </p:cBhvr>
                                      <p:to>
                                        <p:strVal val="hidden"/>
                                      </p:to>
                                    </p:set>
                                  </p:childTnLst>
                                </p:cTn>
                              </p:par>
                            </p:childTnLst>
                          </p:cTn>
                        </p:par>
                        <p:par>
                          <p:cTn id="168" fill="hold">
                            <p:stCondLst>
                              <p:cond delay="34500"/>
                            </p:stCondLst>
                            <p:childTnLst>
                              <p:par>
                                <p:cTn id="169" presetID="22" presetClass="entr" presetSubtype="4" fill="hold" grpId="0" nodeType="afterEffect">
                                  <p:stCondLst>
                                    <p:cond delay="0"/>
                                  </p:stCondLst>
                                  <p:childTnLst>
                                    <p:set>
                                      <p:cBhvr>
                                        <p:cTn id="170" dur="1" fill="hold">
                                          <p:stCondLst>
                                            <p:cond delay="0"/>
                                          </p:stCondLst>
                                        </p:cTn>
                                        <p:tgtEl>
                                          <p:spTgt spid="95"/>
                                        </p:tgtEl>
                                        <p:attrNameLst>
                                          <p:attrName>style.visibility</p:attrName>
                                        </p:attrNameLst>
                                      </p:cBhvr>
                                      <p:to>
                                        <p:strVal val="visible"/>
                                      </p:to>
                                    </p:set>
                                    <p:animEffect transition="in" filter="wipe(down)">
                                      <p:cBhvr>
                                        <p:cTn id="171" dur="1000"/>
                                        <p:tgtEl>
                                          <p:spTgt spid="95"/>
                                        </p:tgtEl>
                                      </p:cBhvr>
                                    </p:animEffect>
                                  </p:childTnLst>
                                </p:cTn>
                              </p:par>
                            </p:childTnLst>
                          </p:cTn>
                        </p:par>
                        <p:par>
                          <p:cTn id="172" fill="hold">
                            <p:stCondLst>
                              <p:cond delay="35500"/>
                            </p:stCondLst>
                            <p:childTnLst>
                              <p:par>
                                <p:cTn id="173" presetID="10" presetClass="exit" presetSubtype="0" fill="hold" grpId="1" nodeType="afterEffect">
                                  <p:stCondLst>
                                    <p:cond delay="0"/>
                                  </p:stCondLst>
                                  <p:childTnLst>
                                    <p:animEffect transition="out" filter="fade">
                                      <p:cBhvr>
                                        <p:cTn id="174" dur="1000"/>
                                        <p:tgtEl>
                                          <p:spTgt spid="95"/>
                                        </p:tgtEl>
                                      </p:cBhvr>
                                    </p:animEffect>
                                    <p:set>
                                      <p:cBhvr>
                                        <p:cTn id="175" dur="1" fill="hold">
                                          <p:stCondLst>
                                            <p:cond delay="999"/>
                                          </p:stCondLst>
                                        </p:cTn>
                                        <p:tgtEl>
                                          <p:spTgt spid="95"/>
                                        </p:tgtEl>
                                        <p:attrNameLst>
                                          <p:attrName>style.visibility</p:attrName>
                                        </p:attrNameLst>
                                      </p:cBhvr>
                                      <p:to>
                                        <p:strVal val="hidden"/>
                                      </p:to>
                                    </p:set>
                                  </p:childTnLst>
                                </p:cTn>
                              </p:par>
                            </p:childTnLst>
                          </p:cTn>
                        </p:par>
                        <p:par>
                          <p:cTn id="176" fill="hold">
                            <p:stCondLst>
                              <p:cond delay="36500"/>
                            </p:stCondLst>
                            <p:childTnLst>
                              <p:par>
                                <p:cTn id="177" presetID="22" presetClass="entr" presetSubtype="4" fill="hold" grpId="0" nodeType="afterEffect">
                                  <p:stCondLst>
                                    <p:cond delay="500"/>
                                  </p:stCondLst>
                                  <p:childTnLst>
                                    <p:set>
                                      <p:cBhvr>
                                        <p:cTn id="178" dur="1" fill="hold">
                                          <p:stCondLst>
                                            <p:cond delay="0"/>
                                          </p:stCondLst>
                                        </p:cTn>
                                        <p:tgtEl>
                                          <p:spTgt spid="58"/>
                                        </p:tgtEl>
                                        <p:attrNameLst>
                                          <p:attrName>style.visibility</p:attrName>
                                        </p:attrNameLst>
                                      </p:cBhvr>
                                      <p:to>
                                        <p:strVal val="visible"/>
                                      </p:to>
                                    </p:set>
                                    <p:animEffect transition="in" filter="wipe(down)">
                                      <p:cBhvr>
                                        <p:cTn id="179" dur="1000"/>
                                        <p:tgtEl>
                                          <p:spTgt spid="58"/>
                                        </p:tgtEl>
                                      </p:cBhvr>
                                    </p:animEffect>
                                  </p:childTnLst>
                                </p:cTn>
                              </p:par>
                            </p:childTnLst>
                          </p:cTn>
                        </p:par>
                        <p:par>
                          <p:cTn id="180" fill="hold">
                            <p:stCondLst>
                              <p:cond delay="38000"/>
                            </p:stCondLst>
                            <p:childTnLst>
                              <p:par>
                                <p:cTn id="181" presetID="10" presetClass="exit" presetSubtype="0" fill="hold" grpId="1" nodeType="afterEffect">
                                  <p:stCondLst>
                                    <p:cond delay="500"/>
                                  </p:stCondLst>
                                  <p:childTnLst>
                                    <p:animEffect transition="out" filter="fade">
                                      <p:cBhvr>
                                        <p:cTn id="182" dur="1000"/>
                                        <p:tgtEl>
                                          <p:spTgt spid="58"/>
                                        </p:tgtEl>
                                      </p:cBhvr>
                                    </p:animEffect>
                                    <p:set>
                                      <p:cBhvr>
                                        <p:cTn id="183" dur="1" fill="hold">
                                          <p:stCondLst>
                                            <p:cond delay="999"/>
                                          </p:stCondLst>
                                        </p:cTn>
                                        <p:tgtEl>
                                          <p:spTgt spid="58"/>
                                        </p:tgtEl>
                                        <p:attrNameLst>
                                          <p:attrName>style.visibility</p:attrName>
                                        </p:attrNameLst>
                                      </p:cBhvr>
                                      <p:to>
                                        <p:strVal val="hidden"/>
                                      </p:to>
                                    </p:set>
                                  </p:childTnLst>
                                </p:cTn>
                              </p:par>
                            </p:childTnLst>
                          </p:cTn>
                        </p:par>
                        <p:par>
                          <p:cTn id="184" fill="hold">
                            <p:stCondLst>
                              <p:cond delay="39500"/>
                            </p:stCondLst>
                            <p:childTnLst>
                              <p:par>
                                <p:cTn id="185" presetID="22" presetClass="entr" presetSubtype="8" fill="hold" grpId="0" nodeType="afterEffect">
                                  <p:stCondLst>
                                    <p:cond delay="500"/>
                                  </p:stCondLst>
                                  <p:childTnLst>
                                    <p:set>
                                      <p:cBhvr>
                                        <p:cTn id="186" dur="1" fill="hold">
                                          <p:stCondLst>
                                            <p:cond delay="0"/>
                                          </p:stCondLst>
                                        </p:cTn>
                                        <p:tgtEl>
                                          <p:spTgt spid="63"/>
                                        </p:tgtEl>
                                        <p:attrNameLst>
                                          <p:attrName>style.visibility</p:attrName>
                                        </p:attrNameLst>
                                      </p:cBhvr>
                                      <p:to>
                                        <p:strVal val="visible"/>
                                      </p:to>
                                    </p:set>
                                    <p:animEffect transition="in" filter="wipe(left)">
                                      <p:cBhvr>
                                        <p:cTn id="187" dur="1000"/>
                                        <p:tgtEl>
                                          <p:spTgt spid="63"/>
                                        </p:tgtEl>
                                      </p:cBhvr>
                                    </p:animEffect>
                                  </p:childTnLst>
                                </p:cTn>
                              </p:par>
                            </p:childTnLst>
                          </p:cTn>
                        </p:par>
                        <p:par>
                          <p:cTn id="188" fill="hold">
                            <p:stCondLst>
                              <p:cond delay="41000"/>
                            </p:stCondLst>
                            <p:childTnLst>
                              <p:par>
                                <p:cTn id="189" presetID="10" presetClass="exit" presetSubtype="0" fill="hold" grpId="1" nodeType="afterEffect">
                                  <p:stCondLst>
                                    <p:cond delay="0"/>
                                  </p:stCondLst>
                                  <p:childTnLst>
                                    <p:animEffect transition="out" filter="fade">
                                      <p:cBhvr>
                                        <p:cTn id="190" dur="1000"/>
                                        <p:tgtEl>
                                          <p:spTgt spid="63"/>
                                        </p:tgtEl>
                                      </p:cBhvr>
                                    </p:animEffect>
                                    <p:set>
                                      <p:cBhvr>
                                        <p:cTn id="191" dur="1" fill="hold">
                                          <p:stCondLst>
                                            <p:cond delay="999"/>
                                          </p:stCondLst>
                                        </p:cTn>
                                        <p:tgtEl>
                                          <p:spTgt spid="63"/>
                                        </p:tgtEl>
                                        <p:attrNameLst>
                                          <p:attrName>style.visibility</p:attrName>
                                        </p:attrNameLst>
                                      </p:cBhvr>
                                      <p:to>
                                        <p:strVal val="hidden"/>
                                      </p:to>
                                    </p:set>
                                  </p:childTnLst>
                                </p:cTn>
                              </p:par>
                            </p:childTnLst>
                          </p:cTn>
                        </p:par>
                        <p:par>
                          <p:cTn id="192" fill="hold">
                            <p:stCondLst>
                              <p:cond delay="42000"/>
                            </p:stCondLst>
                            <p:childTnLst>
                              <p:par>
                                <p:cTn id="193" presetID="1" presetClass="entr" presetSubtype="0" fill="hold" nodeType="afterEffect">
                                  <p:stCondLst>
                                    <p:cond delay="0"/>
                                  </p:stCondLst>
                                  <p:childTnLst>
                                    <p:set>
                                      <p:cBhvr>
                                        <p:cTn id="194" dur="1" fill="hold">
                                          <p:stCondLst>
                                            <p:cond delay="0"/>
                                          </p:stCondLst>
                                        </p:cTn>
                                        <p:tgtEl>
                                          <p:spTgt spid="67"/>
                                        </p:tgtEl>
                                        <p:attrNameLst>
                                          <p:attrName>style.visibility</p:attrName>
                                        </p:attrNameLst>
                                      </p:cBhvr>
                                      <p:to>
                                        <p:strVal val="visible"/>
                                      </p:to>
                                    </p:set>
                                  </p:childTnLst>
                                </p:cTn>
                              </p:par>
                            </p:childTnLst>
                          </p:cTn>
                        </p:par>
                        <p:par>
                          <p:cTn id="195" fill="hold">
                            <p:stCondLst>
                              <p:cond delay="42000"/>
                            </p:stCondLst>
                            <p:childTnLst>
                              <p:par>
                                <p:cTn id="196" presetID="42" presetClass="path" presetSubtype="0" accel="50000" decel="50000" fill="hold" grpId="5" nodeType="afterEffect">
                                  <p:stCondLst>
                                    <p:cond delay="0"/>
                                  </p:stCondLst>
                                  <p:childTnLst>
                                    <p:animMotion origin="layout" path="M -0.19219 0.28635 L 0.15885 0.02385 " pathEditMode="relative" rAng="0" ptsTypes="AA">
                                      <p:cBhvr>
                                        <p:cTn id="197" dur="2000" fill="hold"/>
                                        <p:tgtEl>
                                          <p:spTgt spid="100"/>
                                        </p:tgtEl>
                                        <p:attrNameLst>
                                          <p:attrName>ppt_x</p:attrName>
                                          <p:attrName>ppt_y</p:attrName>
                                        </p:attrNameLst>
                                      </p:cBhvr>
                                      <p:rCtr x="17552" y="-13125"/>
                                    </p:animMotion>
                                  </p:childTnLst>
                                </p:cTn>
                              </p:par>
                            </p:childTnLst>
                          </p:cTn>
                        </p:par>
                        <p:par>
                          <p:cTn id="198" fill="hold">
                            <p:stCondLst>
                              <p:cond delay="44000"/>
                            </p:stCondLst>
                            <p:childTnLst>
                              <p:par>
                                <p:cTn id="199" presetID="42" presetClass="path" presetSubtype="0" accel="50000" decel="50000" fill="hold" grpId="6" nodeType="afterEffect">
                                  <p:stCondLst>
                                    <p:cond delay="0"/>
                                  </p:stCondLst>
                                  <p:childTnLst>
                                    <p:animMotion origin="layout" path="M -0.17517 0.19561 L -0.32309 -0.02801 " pathEditMode="relative" rAng="0" ptsTypes="AA">
                                      <p:cBhvr>
                                        <p:cTn id="200" dur="2000" fill="hold"/>
                                        <p:tgtEl>
                                          <p:spTgt spid="82"/>
                                        </p:tgtEl>
                                        <p:attrNameLst>
                                          <p:attrName>ppt_x</p:attrName>
                                          <p:attrName>ppt_y</p:attrName>
                                        </p:attrNameLst>
                                      </p:cBhvr>
                                      <p:rCtr x="-7396" y="-11181"/>
                                    </p:animMotion>
                                  </p:childTnLst>
                                </p:cTn>
                              </p:par>
                            </p:childTnLst>
                          </p:cTn>
                        </p:par>
                        <p:par>
                          <p:cTn id="201" fill="hold">
                            <p:stCondLst>
                              <p:cond delay="46000"/>
                            </p:stCondLst>
                            <p:childTnLst>
                              <p:par>
                                <p:cTn id="202" presetID="42" presetClass="path" presetSubtype="0" accel="50000" decel="50000" fill="hold" grpId="7" nodeType="afterEffect">
                                  <p:stCondLst>
                                    <p:cond delay="0"/>
                                  </p:stCondLst>
                                  <p:childTnLst>
                                    <p:animMotion origin="layout" path="M -0.31268 -0.06736 L -0.1783 0.18958 " pathEditMode="relative" rAng="0" ptsTypes="AA">
                                      <p:cBhvr>
                                        <p:cTn id="203" dur="2000" fill="hold"/>
                                        <p:tgtEl>
                                          <p:spTgt spid="82"/>
                                        </p:tgtEl>
                                        <p:attrNameLst>
                                          <p:attrName>ppt_x</p:attrName>
                                          <p:attrName>ppt_y</p:attrName>
                                        </p:attrNameLst>
                                      </p:cBhvr>
                                      <p:rCtr x="6719" y="12847"/>
                                    </p:animMotion>
                                  </p:childTnLst>
                                </p:cTn>
                              </p:par>
                            </p:childTnLst>
                          </p:cTn>
                        </p:par>
                        <p:par>
                          <p:cTn id="204" fill="hold">
                            <p:stCondLst>
                              <p:cond delay="48000"/>
                            </p:stCondLst>
                            <p:childTnLst>
                              <p:par>
                                <p:cTn id="205" presetID="22" presetClass="entr" presetSubtype="4" fill="hold" grpId="0" nodeType="afterEffect">
                                  <p:stCondLst>
                                    <p:cond delay="500"/>
                                  </p:stCondLst>
                                  <p:childTnLst>
                                    <p:set>
                                      <p:cBhvr>
                                        <p:cTn id="206" dur="1" fill="hold">
                                          <p:stCondLst>
                                            <p:cond delay="0"/>
                                          </p:stCondLst>
                                        </p:cTn>
                                        <p:tgtEl>
                                          <p:spTgt spid="62"/>
                                        </p:tgtEl>
                                        <p:attrNameLst>
                                          <p:attrName>style.visibility</p:attrName>
                                        </p:attrNameLst>
                                      </p:cBhvr>
                                      <p:to>
                                        <p:strVal val="visible"/>
                                      </p:to>
                                    </p:set>
                                    <p:animEffect transition="in" filter="wipe(down)">
                                      <p:cBhvr>
                                        <p:cTn id="207" dur="1000"/>
                                        <p:tgtEl>
                                          <p:spTgt spid="62"/>
                                        </p:tgtEl>
                                      </p:cBhvr>
                                    </p:animEffect>
                                  </p:childTnLst>
                                </p:cTn>
                              </p:par>
                            </p:childTnLst>
                          </p:cTn>
                        </p:par>
                        <p:par>
                          <p:cTn id="208" fill="hold">
                            <p:stCondLst>
                              <p:cond delay="49500"/>
                            </p:stCondLst>
                            <p:childTnLst>
                              <p:par>
                                <p:cTn id="209" presetID="10" presetClass="exit" presetSubtype="0" fill="hold" grpId="1" nodeType="afterEffect">
                                  <p:stCondLst>
                                    <p:cond delay="500"/>
                                  </p:stCondLst>
                                  <p:childTnLst>
                                    <p:animEffect transition="out" filter="fade">
                                      <p:cBhvr>
                                        <p:cTn id="210" dur="1000"/>
                                        <p:tgtEl>
                                          <p:spTgt spid="62"/>
                                        </p:tgtEl>
                                      </p:cBhvr>
                                    </p:animEffect>
                                    <p:set>
                                      <p:cBhvr>
                                        <p:cTn id="211" dur="1" fill="hold">
                                          <p:stCondLst>
                                            <p:cond delay="999"/>
                                          </p:stCondLst>
                                        </p:cTn>
                                        <p:tgtEl>
                                          <p:spTgt spid="62"/>
                                        </p:tgtEl>
                                        <p:attrNameLst>
                                          <p:attrName>style.visibility</p:attrName>
                                        </p:attrNameLst>
                                      </p:cBhvr>
                                      <p:to>
                                        <p:strVal val="hidden"/>
                                      </p:to>
                                    </p:set>
                                  </p:childTnLst>
                                </p:cTn>
                              </p:par>
                            </p:childTnLst>
                          </p:cTn>
                        </p:par>
                        <p:par>
                          <p:cTn id="212" fill="hold">
                            <p:stCondLst>
                              <p:cond delay="51000"/>
                            </p:stCondLst>
                            <p:childTnLst>
                              <p:par>
                                <p:cTn id="213" presetID="22" presetClass="entr" presetSubtype="1" fill="hold" grpId="0" nodeType="afterEffect">
                                  <p:stCondLst>
                                    <p:cond delay="500"/>
                                  </p:stCondLst>
                                  <p:childTnLst>
                                    <p:set>
                                      <p:cBhvr>
                                        <p:cTn id="214" dur="1" fill="hold">
                                          <p:stCondLst>
                                            <p:cond delay="0"/>
                                          </p:stCondLst>
                                        </p:cTn>
                                        <p:tgtEl>
                                          <p:spTgt spid="68"/>
                                        </p:tgtEl>
                                        <p:attrNameLst>
                                          <p:attrName>style.visibility</p:attrName>
                                        </p:attrNameLst>
                                      </p:cBhvr>
                                      <p:to>
                                        <p:strVal val="visible"/>
                                      </p:to>
                                    </p:set>
                                    <p:animEffect transition="in" filter="wipe(up)">
                                      <p:cBhvr>
                                        <p:cTn id="215" dur="1000"/>
                                        <p:tgtEl>
                                          <p:spTgt spid="68"/>
                                        </p:tgtEl>
                                      </p:cBhvr>
                                    </p:animEffect>
                                  </p:childTnLst>
                                </p:cTn>
                              </p:par>
                            </p:childTnLst>
                          </p:cTn>
                        </p:par>
                        <p:par>
                          <p:cTn id="216" fill="hold">
                            <p:stCondLst>
                              <p:cond delay="52500"/>
                            </p:stCondLst>
                            <p:childTnLst>
                              <p:par>
                                <p:cTn id="217" presetID="10" presetClass="exit" presetSubtype="0" fill="hold" grpId="1" nodeType="afterEffect">
                                  <p:stCondLst>
                                    <p:cond delay="500"/>
                                  </p:stCondLst>
                                  <p:childTnLst>
                                    <p:animEffect transition="out" filter="fade">
                                      <p:cBhvr>
                                        <p:cTn id="218" dur="1000"/>
                                        <p:tgtEl>
                                          <p:spTgt spid="68"/>
                                        </p:tgtEl>
                                      </p:cBhvr>
                                    </p:animEffect>
                                    <p:set>
                                      <p:cBhvr>
                                        <p:cTn id="219" dur="1" fill="hold">
                                          <p:stCondLst>
                                            <p:cond delay="999"/>
                                          </p:stCondLst>
                                        </p:cTn>
                                        <p:tgtEl>
                                          <p:spTgt spid="68"/>
                                        </p:tgtEl>
                                        <p:attrNameLst>
                                          <p:attrName>style.visibility</p:attrName>
                                        </p:attrNameLst>
                                      </p:cBhvr>
                                      <p:to>
                                        <p:strVal val="hidden"/>
                                      </p:to>
                                    </p:set>
                                  </p:childTnLst>
                                </p:cTn>
                              </p:par>
                            </p:childTnLst>
                          </p:cTn>
                        </p:par>
                        <p:par>
                          <p:cTn id="220" fill="hold">
                            <p:stCondLst>
                              <p:cond delay="54000"/>
                            </p:stCondLst>
                            <p:childTnLst>
                              <p:par>
                                <p:cTn id="221" presetID="22" presetClass="entr" presetSubtype="8" fill="hold" grpId="0" nodeType="afterEffect">
                                  <p:stCondLst>
                                    <p:cond delay="500"/>
                                  </p:stCondLst>
                                  <p:childTnLst>
                                    <p:set>
                                      <p:cBhvr>
                                        <p:cTn id="222" dur="1" fill="hold">
                                          <p:stCondLst>
                                            <p:cond delay="0"/>
                                          </p:stCondLst>
                                        </p:cTn>
                                        <p:tgtEl>
                                          <p:spTgt spid="69"/>
                                        </p:tgtEl>
                                        <p:attrNameLst>
                                          <p:attrName>style.visibility</p:attrName>
                                        </p:attrNameLst>
                                      </p:cBhvr>
                                      <p:to>
                                        <p:strVal val="visible"/>
                                      </p:to>
                                    </p:set>
                                    <p:animEffect transition="in" filter="wipe(left)">
                                      <p:cBhvr>
                                        <p:cTn id="223" dur="1000"/>
                                        <p:tgtEl>
                                          <p:spTgt spid="69"/>
                                        </p:tgtEl>
                                      </p:cBhvr>
                                    </p:animEffect>
                                  </p:childTnLst>
                                </p:cTn>
                              </p:par>
                            </p:childTnLst>
                          </p:cTn>
                        </p:par>
                        <p:par>
                          <p:cTn id="224" fill="hold">
                            <p:stCondLst>
                              <p:cond delay="55500"/>
                            </p:stCondLst>
                            <p:childTnLst>
                              <p:par>
                                <p:cTn id="225" presetID="10" presetClass="exit" presetSubtype="0" fill="hold" grpId="1" nodeType="afterEffect">
                                  <p:stCondLst>
                                    <p:cond delay="0"/>
                                  </p:stCondLst>
                                  <p:childTnLst>
                                    <p:animEffect transition="out" filter="fade">
                                      <p:cBhvr>
                                        <p:cTn id="226" dur="1000"/>
                                        <p:tgtEl>
                                          <p:spTgt spid="69"/>
                                        </p:tgtEl>
                                      </p:cBhvr>
                                    </p:animEffect>
                                    <p:set>
                                      <p:cBhvr>
                                        <p:cTn id="227" dur="1" fill="hold">
                                          <p:stCondLst>
                                            <p:cond delay="999"/>
                                          </p:stCondLst>
                                        </p:cTn>
                                        <p:tgtEl>
                                          <p:spTgt spid="69"/>
                                        </p:tgtEl>
                                        <p:attrNameLst>
                                          <p:attrName>style.visibility</p:attrName>
                                        </p:attrNameLst>
                                      </p:cBhvr>
                                      <p:to>
                                        <p:strVal val="hidden"/>
                                      </p:to>
                                    </p:set>
                                  </p:childTnLst>
                                </p:cTn>
                              </p:par>
                            </p:childTnLst>
                          </p:cTn>
                        </p:par>
                        <p:par>
                          <p:cTn id="228" fill="hold">
                            <p:stCondLst>
                              <p:cond delay="56500"/>
                            </p:stCondLst>
                            <p:childTnLst>
                              <p:par>
                                <p:cTn id="229" presetID="42" presetClass="path" presetSubtype="0" accel="50000" decel="50000" fill="hold" grpId="6" nodeType="afterEffect">
                                  <p:stCondLst>
                                    <p:cond delay="0"/>
                                  </p:stCondLst>
                                  <p:childTnLst>
                                    <p:animMotion origin="layout" path="M -0.19219 0.28635 L 0.30052 0.03357 " pathEditMode="relative" rAng="0" ptsTypes="AA">
                                      <p:cBhvr>
                                        <p:cTn id="230" dur="2000" fill="hold"/>
                                        <p:tgtEl>
                                          <p:spTgt spid="100"/>
                                        </p:tgtEl>
                                        <p:attrNameLst>
                                          <p:attrName>ppt_x</p:attrName>
                                          <p:attrName>ppt_y</p:attrName>
                                        </p:attrNameLst>
                                      </p:cBhvr>
                                      <p:rCtr x="24635" y="-12639"/>
                                    </p:animMotion>
                                  </p:childTnLst>
                                </p:cTn>
                              </p:par>
                            </p:childTnLst>
                          </p:cTn>
                        </p:par>
                        <p:par>
                          <p:cTn id="231" fill="hold">
                            <p:stCondLst>
                              <p:cond delay="58500"/>
                            </p:stCondLst>
                            <p:childTnLst>
                              <p:par>
                                <p:cTn id="232" presetID="42" presetClass="path" presetSubtype="0" accel="50000" decel="50000" fill="hold" grpId="9" nodeType="afterEffect">
                                  <p:stCondLst>
                                    <p:cond delay="0"/>
                                  </p:stCondLst>
                                  <p:childTnLst>
                                    <p:animMotion origin="layout" path="M -0.1875 0.19167 L -0.17916 -0.05833 " pathEditMode="relative" rAng="0" ptsTypes="AA">
                                      <p:cBhvr>
                                        <p:cTn id="233" dur="2000" fill="hold"/>
                                        <p:tgtEl>
                                          <p:spTgt spid="82"/>
                                        </p:tgtEl>
                                        <p:attrNameLst>
                                          <p:attrName>ppt_x</p:attrName>
                                          <p:attrName>ppt_y</p:attrName>
                                        </p:attrNameLst>
                                      </p:cBhvr>
                                      <p:rCtr x="417" y="-12500"/>
                                    </p:animMotion>
                                  </p:childTnLst>
                                </p:cTn>
                              </p:par>
                            </p:childTnLst>
                          </p:cTn>
                        </p:par>
                        <p:par>
                          <p:cTn id="234" fill="hold">
                            <p:stCondLst>
                              <p:cond delay="60500"/>
                            </p:stCondLst>
                            <p:childTnLst>
                              <p:par>
                                <p:cTn id="235" presetID="42" presetClass="path" presetSubtype="0" accel="50000" decel="50000" fill="hold" grpId="8" nodeType="afterEffect">
                                  <p:stCondLst>
                                    <p:cond delay="0"/>
                                  </p:stCondLst>
                                  <p:childTnLst>
                                    <p:animMotion origin="layout" path="M -0.17101 -0.05764 L -0.17101 0.19236 " pathEditMode="relative" rAng="0" ptsTypes="AA">
                                      <p:cBhvr>
                                        <p:cTn id="236" dur="2000" fill="hold"/>
                                        <p:tgtEl>
                                          <p:spTgt spid="82"/>
                                        </p:tgtEl>
                                        <p:attrNameLst>
                                          <p:attrName>ppt_x</p:attrName>
                                          <p:attrName>ppt_y</p:attrName>
                                        </p:attrNameLst>
                                      </p:cBhvr>
                                      <p:rCtr x="0" y="12500"/>
                                    </p:animMotion>
                                  </p:childTnLst>
                                </p:cTn>
                              </p:par>
                            </p:childTnLst>
                          </p:cTn>
                        </p:par>
                        <p:par>
                          <p:cTn id="237" fill="hold">
                            <p:stCondLst>
                              <p:cond delay="62500"/>
                            </p:stCondLst>
                            <p:childTnLst>
                              <p:par>
                                <p:cTn id="238" presetID="22" presetClass="entr" presetSubtype="2" fill="hold" grpId="0" nodeType="afterEffect">
                                  <p:stCondLst>
                                    <p:cond delay="0"/>
                                  </p:stCondLst>
                                  <p:childTnLst>
                                    <p:set>
                                      <p:cBhvr>
                                        <p:cTn id="239" dur="1" fill="hold">
                                          <p:stCondLst>
                                            <p:cond delay="0"/>
                                          </p:stCondLst>
                                        </p:cTn>
                                        <p:tgtEl>
                                          <p:spTgt spid="105"/>
                                        </p:tgtEl>
                                        <p:attrNameLst>
                                          <p:attrName>style.visibility</p:attrName>
                                        </p:attrNameLst>
                                      </p:cBhvr>
                                      <p:to>
                                        <p:strVal val="visible"/>
                                      </p:to>
                                    </p:set>
                                    <p:animEffect transition="in" filter="wipe(right)">
                                      <p:cBhvr>
                                        <p:cTn id="240" dur="1000"/>
                                        <p:tgtEl>
                                          <p:spTgt spid="105"/>
                                        </p:tgtEl>
                                      </p:cBhvr>
                                    </p:animEffect>
                                  </p:childTnLst>
                                </p:cTn>
                              </p:par>
                            </p:childTnLst>
                          </p:cTn>
                        </p:par>
                        <p:par>
                          <p:cTn id="241" fill="hold">
                            <p:stCondLst>
                              <p:cond delay="63500"/>
                            </p:stCondLst>
                            <p:childTnLst>
                              <p:par>
                                <p:cTn id="242" presetID="10" presetClass="exit" presetSubtype="0" fill="hold" grpId="1" nodeType="afterEffect">
                                  <p:stCondLst>
                                    <p:cond delay="0"/>
                                  </p:stCondLst>
                                  <p:childTnLst>
                                    <p:animEffect transition="out" filter="fade">
                                      <p:cBhvr>
                                        <p:cTn id="243" dur="1000"/>
                                        <p:tgtEl>
                                          <p:spTgt spid="105"/>
                                        </p:tgtEl>
                                      </p:cBhvr>
                                    </p:animEffect>
                                    <p:set>
                                      <p:cBhvr>
                                        <p:cTn id="244" dur="1" fill="hold">
                                          <p:stCondLst>
                                            <p:cond delay="999"/>
                                          </p:stCondLst>
                                        </p:cTn>
                                        <p:tgtEl>
                                          <p:spTgt spid="105"/>
                                        </p:tgtEl>
                                        <p:attrNameLst>
                                          <p:attrName>style.visibility</p:attrName>
                                        </p:attrNameLst>
                                      </p:cBhvr>
                                      <p:to>
                                        <p:strVal val="hidden"/>
                                      </p:to>
                                    </p:set>
                                  </p:childTnLst>
                                </p:cTn>
                              </p:par>
                            </p:childTnLst>
                          </p:cTn>
                        </p:par>
                        <p:par>
                          <p:cTn id="245" fill="hold">
                            <p:stCondLst>
                              <p:cond delay="64500"/>
                            </p:stCondLst>
                            <p:childTnLst>
                              <p:par>
                                <p:cTn id="246" presetID="1" presetClass="entr" presetSubtype="0" fill="hold" nodeType="afterEffect">
                                  <p:stCondLst>
                                    <p:cond delay="500"/>
                                  </p:stCondLst>
                                  <p:childTnLst>
                                    <p:set>
                                      <p:cBhvr>
                                        <p:cTn id="247" dur="1" fill="hold">
                                          <p:stCondLst>
                                            <p:cond delay="0"/>
                                          </p:stCondLst>
                                        </p:cTn>
                                        <p:tgtEl>
                                          <p:spTgt spid="66"/>
                                        </p:tgtEl>
                                        <p:attrNameLst>
                                          <p:attrName>style.visibility</p:attrName>
                                        </p:attrNameLst>
                                      </p:cBhvr>
                                      <p:to>
                                        <p:strVal val="visible"/>
                                      </p:to>
                                    </p:set>
                                  </p:childTnLst>
                                </p:cTn>
                              </p:par>
                            </p:childTnLst>
                          </p:cTn>
                        </p:par>
                        <p:par>
                          <p:cTn id="248" fill="hold">
                            <p:stCondLst>
                              <p:cond delay="65000"/>
                            </p:stCondLst>
                            <p:childTnLst>
                              <p:par>
                                <p:cTn id="249" presetID="22" presetClass="entr" presetSubtype="8" fill="hold" grpId="0" nodeType="afterEffect">
                                  <p:stCondLst>
                                    <p:cond delay="0"/>
                                  </p:stCondLst>
                                  <p:childTnLst>
                                    <p:set>
                                      <p:cBhvr>
                                        <p:cTn id="250" dur="1" fill="hold">
                                          <p:stCondLst>
                                            <p:cond delay="0"/>
                                          </p:stCondLst>
                                        </p:cTn>
                                        <p:tgtEl>
                                          <p:spTgt spid="104"/>
                                        </p:tgtEl>
                                        <p:attrNameLst>
                                          <p:attrName>style.visibility</p:attrName>
                                        </p:attrNameLst>
                                      </p:cBhvr>
                                      <p:to>
                                        <p:strVal val="visible"/>
                                      </p:to>
                                    </p:set>
                                    <p:animEffect transition="in" filter="wipe(left)">
                                      <p:cBhvr>
                                        <p:cTn id="251" dur="1000"/>
                                        <p:tgtEl>
                                          <p:spTgt spid="104"/>
                                        </p:tgtEl>
                                      </p:cBhvr>
                                    </p:animEffect>
                                  </p:childTnLst>
                                </p:cTn>
                              </p:par>
                            </p:childTnLst>
                          </p:cTn>
                        </p:par>
                        <p:par>
                          <p:cTn id="252" fill="hold">
                            <p:stCondLst>
                              <p:cond delay="66000"/>
                            </p:stCondLst>
                            <p:childTnLst>
                              <p:par>
                                <p:cTn id="253" presetID="10" presetClass="exit" presetSubtype="0" fill="hold" grpId="1" nodeType="afterEffect">
                                  <p:stCondLst>
                                    <p:cond delay="0"/>
                                  </p:stCondLst>
                                  <p:childTnLst>
                                    <p:animEffect transition="out" filter="fade">
                                      <p:cBhvr>
                                        <p:cTn id="254" dur="1000"/>
                                        <p:tgtEl>
                                          <p:spTgt spid="104"/>
                                        </p:tgtEl>
                                      </p:cBhvr>
                                    </p:animEffect>
                                    <p:set>
                                      <p:cBhvr>
                                        <p:cTn id="255" dur="1" fill="hold">
                                          <p:stCondLst>
                                            <p:cond delay="999"/>
                                          </p:stCondLst>
                                        </p:cTn>
                                        <p:tgtEl>
                                          <p:spTgt spid="104"/>
                                        </p:tgtEl>
                                        <p:attrNameLst>
                                          <p:attrName>style.visibility</p:attrName>
                                        </p:attrNameLst>
                                      </p:cBhvr>
                                      <p:to>
                                        <p:strVal val="hidden"/>
                                      </p:to>
                                    </p:set>
                                  </p:childTnLst>
                                </p:cTn>
                              </p:par>
                            </p:childTnLst>
                          </p:cTn>
                        </p:par>
                        <p:par>
                          <p:cTn id="256" fill="hold">
                            <p:stCondLst>
                              <p:cond delay="67000"/>
                            </p:stCondLst>
                            <p:childTnLst>
                              <p:par>
                                <p:cTn id="257" presetID="1" presetClass="entr" presetSubtype="0" fill="hold" nodeType="afterEffect">
                                  <p:stCondLst>
                                    <p:cond delay="0"/>
                                  </p:stCondLst>
                                  <p:childTnLst>
                                    <p:set>
                                      <p:cBhvr>
                                        <p:cTn id="258" dur="1" fill="hold">
                                          <p:stCondLst>
                                            <p:cond delay="0"/>
                                          </p:stCondLst>
                                        </p:cTn>
                                        <p:tgtEl>
                                          <p:spTgt spid="73"/>
                                        </p:tgtEl>
                                        <p:attrNameLst>
                                          <p:attrName>style.visibility</p:attrName>
                                        </p:attrNameLst>
                                      </p:cBhvr>
                                      <p:to>
                                        <p:strVal val="visible"/>
                                      </p:to>
                                    </p:set>
                                  </p:childTnLst>
                                </p:cTn>
                              </p:par>
                            </p:childTnLst>
                          </p:cTn>
                        </p:par>
                        <p:par>
                          <p:cTn id="259" fill="hold">
                            <p:stCondLst>
                              <p:cond delay="67000"/>
                            </p:stCondLst>
                            <p:childTnLst>
                              <p:par>
                                <p:cTn id="260" presetID="42" presetClass="path" presetSubtype="0" accel="50000" decel="50000" fill="hold" grpId="7" nodeType="afterEffect">
                                  <p:stCondLst>
                                    <p:cond delay="0"/>
                                  </p:stCondLst>
                                  <p:childTnLst>
                                    <p:animMotion origin="layout" path="M -0.19219 0.28635 L 0.47344 -0.00671 " pathEditMode="relative" rAng="0" ptsTypes="AA">
                                      <p:cBhvr>
                                        <p:cTn id="261" dur="2000" fill="hold"/>
                                        <p:tgtEl>
                                          <p:spTgt spid="100"/>
                                        </p:tgtEl>
                                        <p:attrNameLst>
                                          <p:attrName>ppt_x</p:attrName>
                                          <p:attrName>ppt_y</p:attrName>
                                        </p:attrNameLst>
                                      </p:cBhvr>
                                      <p:rCtr x="33281" y="-14653"/>
                                    </p:animMotion>
                                  </p:childTnLst>
                                </p:cTn>
                              </p:par>
                            </p:childTnLst>
                          </p:cTn>
                        </p:par>
                        <p:par>
                          <p:cTn id="262" fill="hold">
                            <p:stCondLst>
                              <p:cond delay="69000"/>
                            </p:stCondLst>
                            <p:childTnLst>
                              <p:par>
                                <p:cTn id="263" presetID="42" presetClass="path" presetSubtype="0" accel="50000" decel="50000" fill="hold" grpId="10" nodeType="afterEffect">
                                  <p:stCondLst>
                                    <p:cond delay="0"/>
                                  </p:stCondLst>
                                  <p:childTnLst>
                                    <p:animMotion origin="layout" path="M -0.21788 0.18889 L -0.01684 -0.02917 " pathEditMode="relative" rAng="0" ptsTypes="AA">
                                      <p:cBhvr>
                                        <p:cTn id="264" dur="2000" fill="hold"/>
                                        <p:tgtEl>
                                          <p:spTgt spid="82"/>
                                        </p:tgtEl>
                                        <p:attrNameLst>
                                          <p:attrName>ppt_x</p:attrName>
                                          <p:attrName>ppt_y</p:attrName>
                                        </p:attrNameLst>
                                      </p:cBhvr>
                                      <p:rCtr x="10052" y="-10903"/>
                                    </p:animMotion>
                                  </p:childTnLst>
                                </p:cTn>
                              </p:par>
                            </p:childTnLst>
                          </p:cTn>
                        </p:par>
                        <p:par>
                          <p:cTn id="265" fill="hold">
                            <p:stCondLst>
                              <p:cond delay="71000"/>
                            </p:stCondLst>
                            <p:childTnLst>
                              <p:par>
                                <p:cTn id="266" presetID="42" presetClass="path" presetSubtype="0" accel="50000" decel="50000" fill="hold" grpId="11" nodeType="afterEffect">
                                  <p:stCondLst>
                                    <p:cond delay="0"/>
                                  </p:stCondLst>
                                  <p:childTnLst>
                                    <p:animMotion origin="layout" path="M 0.00191 -0.09791 L -0.19809 0.1757 " pathEditMode="relative" rAng="0" ptsTypes="AA">
                                      <p:cBhvr>
                                        <p:cTn id="267" dur="2000" fill="hold"/>
                                        <p:tgtEl>
                                          <p:spTgt spid="82"/>
                                        </p:tgtEl>
                                        <p:attrNameLst>
                                          <p:attrName>ppt_x</p:attrName>
                                          <p:attrName>ppt_y</p:attrName>
                                        </p:attrNameLst>
                                      </p:cBhvr>
                                      <p:rCtr x="-10000" y="1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51" grpId="0" animBg="1"/>
      <p:bldP spid="51" grpId="1" animBg="1"/>
      <p:bldP spid="54" grpId="0" animBg="1"/>
      <p:bldP spid="54" grpId="1" animBg="1"/>
      <p:bldP spid="58" grpId="0" animBg="1"/>
      <p:bldP spid="58" grpId="1" animBg="1"/>
      <p:bldP spid="62" grpId="0" animBg="1"/>
      <p:bldP spid="62" grpId="1" animBg="1"/>
      <p:bldP spid="63" grpId="0" animBg="1"/>
      <p:bldP spid="63" grpId="1" animBg="1"/>
      <p:bldP spid="68" grpId="0" animBg="1"/>
      <p:bldP spid="68" grpId="1" animBg="1"/>
      <p:bldP spid="69" grpId="0" animBg="1"/>
      <p:bldP spid="69" grpId="1" animBg="1"/>
      <p:bldP spid="71" grpId="0" animBg="1"/>
      <p:bldP spid="88" grpId="0" animBg="1"/>
      <p:bldP spid="52" grpId="0" animBg="1"/>
      <p:bldP spid="52"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8" grpId="0" animBg="1"/>
      <p:bldP spid="98" grpId="1" animBg="1"/>
      <p:bldP spid="99" grpId="0" animBg="1"/>
      <p:bldP spid="99"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81" grpId="0" animBg="1"/>
      <p:bldP spid="81" grpId="1" animBg="1"/>
      <p:bldP spid="80" grpId="0" animBg="1"/>
      <p:bldP spid="80" grpId="1" animBg="1"/>
      <p:bldP spid="79" grpId="0" animBg="1"/>
      <p:bldP spid="79" grpId="1" animBg="1"/>
      <p:bldP spid="78" grpId="0" animBg="1"/>
      <p:bldP spid="78" grpId="1" animBg="1"/>
      <p:bldP spid="76" grpId="0" animBg="1"/>
      <p:bldP spid="76" grpId="1" animBg="1"/>
      <p:bldP spid="100" grpId="0" animBg="1"/>
      <p:bldP spid="100" grpId="1" animBg="1"/>
      <p:bldP spid="100" grpId="2" animBg="1"/>
      <p:bldP spid="100" grpId="3" animBg="1"/>
      <p:bldP spid="100" grpId="4" animBg="1"/>
      <p:bldP spid="100" grpId="5" animBg="1"/>
      <p:bldP spid="100" grpId="6" animBg="1"/>
      <p:bldP spid="100" grpId="7" animBg="1"/>
      <p:bldP spid="82" grpId="0" animBg="1"/>
      <p:bldP spid="82" grpId="1" animBg="1"/>
      <p:bldP spid="82" grpId="2" animBg="1"/>
      <p:bldP spid="82" grpId="3" animBg="1"/>
      <p:bldP spid="82" grpId="4" animBg="1"/>
      <p:bldP spid="82" grpId="5" animBg="1"/>
      <p:bldP spid="82" grpId="6" animBg="1"/>
      <p:bldP spid="82" grpId="7" animBg="1"/>
      <p:bldP spid="82" grpId="8" animBg="1"/>
      <p:bldP spid="82" grpId="9" animBg="1"/>
      <p:bldP spid="82" grpId="10" animBg="1"/>
      <p:bldP spid="82" grpId="1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a:xfrm>
            <a:off x="3131840" y="3420277"/>
            <a:ext cx="4107108" cy="997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56" name="Right Arrow 55"/>
          <p:cNvSpPr/>
          <p:nvPr/>
        </p:nvSpPr>
        <p:spPr>
          <a:xfrm>
            <a:off x="3131840" y="3741352"/>
            <a:ext cx="4131108" cy="1423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58" name="Right Arrow 57"/>
          <p:cNvSpPr/>
          <p:nvPr/>
        </p:nvSpPr>
        <p:spPr>
          <a:xfrm>
            <a:off x="3131840" y="3241003"/>
            <a:ext cx="4096764" cy="1227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57" name="Right Arrow 56"/>
          <p:cNvSpPr/>
          <p:nvPr/>
        </p:nvSpPr>
        <p:spPr>
          <a:xfrm>
            <a:off x="3122636" y="3962854"/>
            <a:ext cx="4144467" cy="10092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18" name="Rounded Rectangle 17"/>
          <p:cNvSpPr/>
          <p:nvPr/>
        </p:nvSpPr>
        <p:spPr>
          <a:xfrm>
            <a:off x="744763" y="951785"/>
            <a:ext cx="2381028" cy="54636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a:p>
        </p:txBody>
      </p:sp>
      <p:sp>
        <p:nvSpPr>
          <p:cNvPr id="19" name="TextBox 18"/>
          <p:cNvSpPr txBox="1"/>
          <p:nvPr/>
        </p:nvSpPr>
        <p:spPr>
          <a:xfrm>
            <a:off x="963169" y="1052736"/>
            <a:ext cx="1944216" cy="923330"/>
          </a:xfrm>
          <a:prstGeom prst="rect">
            <a:avLst/>
          </a:prstGeom>
          <a:noFill/>
        </p:spPr>
        <p:txBody>
          <a:bodyPr wrap="square" rtlCol="0">
            <a:spAutoFit/>
          </a:bodyPr>
          <a:lstStyle/>
          <a:p>
            <a:pPr algn="ctr"/>
            <a:r>
              <a:rPr lang="en-AU" dirty="0" smtClean="0">
                <a:solidFill>
                  <a:schemeClr val="bg1"/>
                </a:solidFill>
              </a:rPr>
              <a:t>Information</a:t>
            </a:r>
          </a:p>
          <a:p>
            <a:pPr algn="ctr"/>
            <a:r>
              <a:rPr lang="en-AU" dirty="0" smtClean="0">
                <a:solidFill>
                  <a:schemeClr val="bg1"/>
                </a:solidFill>
              </a:rPr>
              <a:t>Infrastructure Backbone</a:t>
            </a:r>
            <a:endParaRPr lang="en-AU" dirty="0">
              <a:solidFill>
                <a:schemeClr val="bg1"/>
              </a:solidFill>
            </a:endParaRPr>
          </a:p>
        </p:txBody>
      </p:sp>
      <p:sp>
        <p:nvSpPr>
          <p:cNvPr id="21" name="Rectangle 20"/>
          <p:cNvSpPr/>
          <p:nvPr/>
        </p:nvSpPr>
        <p:spPr>
          <a:xfrm>
            <a:off x="7308304" y="5152838"/>
            <a:ext cx="1185035" cy="5519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p:cNvSpPr/>
          <p:nvPr/>
        </p:nvSpPr>
        <p:spPr>
          <a:xfrm>
            <a:off x="7308304" y="4760357"/>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24" name="Rectangle 23"/>
          <p:cNvSpPr/>
          <p:nvPr/>
        </p:nvSpPr>
        <p:spPr>
          <a:xfrm>
            <a:off x="7306492" y="5709966"/>
            <a:ext cx="1189534" cy="64597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30" name="TextBox 29"/>
          <p:cNvSpPr txBox="1"/>
          <p:nvPr/>
        </p:nvSpPr>
        <p:spPr>
          <a:xfrm>
            <a:off x="7303690" y="5207730"/>
            <a:ext cx="1196668" cy="646331"/>
          </a:xfrm>
          <a:prstGeom prst="rect">
            <a:avLst/>
          </a:prstGeom>
          <a:noFill/>
        </p:spPr>
        <p:txBody>
          <a:bodyPr wrap="square" rtlCol="0">
            <a:spAutoFit/>
          </a:bodyPr>
          <a:lstStyle/>
          <a:p>
            <a:pPr algn="ctr"/>
            <a:r>
              <a:rPr lang="en-AU" sz="1200" dirty="0">
                <a:solidFill>
                  <a:schemeClr val="bg1"/>
                </a:solidFill>
              </a:rPr>
              <a:t>Business Rules and Processes</a:t>
            </a:r>
          </a:p>
          <a:p>
            <a:pPr algn="ctr"/>
            <a:endParaRPr lang="en-AU" sz="1200" dirty="0">
              <a:solidFill>
                <a:schemeClr val="bg1"/>
              </a:solidFill>
            </a:endParaRPr>
          </a:p>
        </p:txBody>
      </p:sp>
      <p:sp>
        <p:nvSpPr>
          <p:cNvPr id="31" name="TextBox 30"/>
          <p:cNvSpPr txBox="1"/>
          <p:nvPr/>
        </p:nvSpPr>
        <p:spPr>
          <a:xfrm>
            <a:off x="7430327" y="5769120"/>
            <a:ext cx="978360" cy="646331"/>
          </a:xfrm>
          <a:prstGeom prst="rect">
            <a:avLst/>
          </a:prstGeom>
          <a:noFill/>
        </p:spPr>
        <p:txBody>
          <a:bodyPr wrap="square" rtlCol="0">
            <a:spAutoFit/>
          </a:bodyPr>
          <a:lstStyle/>
          <a:p>
            <a:pPr algn="ctr"/>
            <a:r>
              <a:rPr lang="en-AU" sz="1200" dirty="0">
                <a:solidFill>
                  <a:schemeClr val="bg1"/>
                </a:solidFill>
              </a:rPr>
              <a:t>Data and Metadata</a:t>
            </a:r>
          </a:p>
          <a:p>
            <a:pPr algn="ctr"/>
            <a:endParaRPr lang="en-AU" sz="1200" dirty="0">
              <a:solidFill>
                <a:schemeClr val="bg1"/>
              </a:solidFill>
            </a:endParaRPr>
          </a:p>
        </p:txBody>
      </p:sp>
      <p:sp>
        <p:nvSpPr>
          <p:cNvPr id="38" name="TextBox 37"/>
          <p:cNvSpPr txBox="1"/>
          <p:nvPr/>
        </p:nvSpPr>
        <p:spPr>
          <a:xfrm>
            <a:off x="3371850" y="5269285"/>
            <a:ext cx="3581400" cy="830997"/>
          </a:xfrm>
          <a:prstGeom prst="rect">
            <a:avLst/>
          </a:prstGeom>
          <a:noFill/>
        </p:spPr>
        <p:txBody>
          <a:bodyPr wrap="square" rtlCol="0">
            <a:spAutoFit/>
          </a:bodyPr>
          <a:lstStyle/>
          <a:p>
            <a:pPr marL="285750" indent="-285750">
              <a:buFont typeface="Arial" pitchFamily="34" charset="0"/>
              <a:buChar char="•"/>
            </a:pPr>
            <a:r>
              <a:rPr lang="en-AU" sz="1600" dirty="0" smtClean="0"/>
              <a:t>Code most </a:t>
            </a:r>
            <a:r>
              <a:rPr lang="en-AU" sz="1600" dirty="0" smtClean="0"/>
              <a:t>new applications </a:t>
            </a:r>
            <a:endParaRPr lang="en-AU" sz="1600" dirty="0"/>
          </a:p>
          <a:p>
            <a:pPr marL="285750" indent="-285750">
              <a:buFont typeface="Arial" pitchFamily="34" charset="0"/>
              <a:buChar char="•"/>
            </a:pPr>
            <a:r>
              <a:rPr lang="en-AU" sz="1600" dirty="0" smtClean="0"/>
              <a:t>Different tools don’t play well together</a:t>
            </a:r>
            <a:endParaRPr lang="en-AU" sz="1600" dirty="0"/>
          </a:p>
        </p:txBody>
      </p:sp>
      <p:sp>
        <p:nvSpPr>
          <p:cNvPr id="39" name="TextBox 38"/>
          <p:cNvSpPr txBox="1"/>
          <p:nvPr/>
        </p:nvSpPr>
        <p:spPr>
          <a:xfrm>
            <a:off x="3371850" y="2933943"/>
            <a:ext cx="3581400" cy="1569660"/>
          </a:xfrm>
          <a:prstGeom prst="rect">
            <a:avLst/>
          </a:prstGeom>
          <a:solidFill>
            <a:schemeClr val="bg1">
              <a:alpha val="90000"/>
            </a:schemeClr>
          </a:solidFill>
        </p:spPr>
        <p:txBody>
          <a:bodyPr wrap="square" rtlCol="0">
            <a:spAutoFit/>
          </a:bodyPr>
          <a:lstStyle/>
          <a:p>
            <a:pPr marL="285750" indent="-285750">
              <a:buFont typeface="Arial" pitchFamily="34" charset="0"/>
              <a:buChar char="•"/>
            </a:pPr>
            <a:r>
              <a:rPr lang="en-AU" sz="1600" dirty="0"/>
              <a:t>Some re-use of  metadata and process via integrated </a:t>
            </a:r>
            <a:r>
              <a:rPr lang="en-AU" sz="1600" dirty="0" smtClean="0"/>
              <a:t>tools</a:t>
            </a:r>
          </a:p>
          <a:p>
            <a:pPr marL="285750" indent="-285750">
              <a:buFont typeface="Arial" pitchFamily="34" charset="0"/>
              <a:buChar char="•"/>
            </a:pPr>
            <a:endParaRPr lang="en-AU" sz="1600" dirty="0"/>
          </a:p>
          <a:p>
            <a:pPr marL="285750" indent="-285750">
              <a:buFont typeface="Arial" pitchFamily="34" charset="0"/>
              <a:buChar char="•"/>
            </a:pPr>
            <a:r>
              <a:rPr lang="en-AU" sz="1600" dirty="0" smtClean="0"/>
              <a:t>Some coding, some re-use of code </a:t>
            </a:r>
          </a:p>
          <a:p>
            <a:pPr marL="285750" indent="-285750">
              <a:buFont typeface="Arial" pitchFamily="34" charset="0"/>
              <a:buChar char="•"/>
            </a:pPr>
            <a:endParaRPr lang="en-AU" sz="1600" dirty="0" smtClean="0"/>
          </a:p>
          <a:p>
            <a:pPr marL="285750" indent="-285750">
              <a:buFont typeface="Arial" pitchFamily="34" charset="0"/>
              <a:buChar char="•"/>
            </a:pPr>
            <a:r>
              <a:rPr lang="en-AU" sz="1600" dirty="0" smtClean="0"/>
              <a:t>Tools begin </a:t>
            </a:r>
            <a:r>
              <a:rPr lang="en-AU" sz="1600" dirty="0" smtClean="0"/>
              <a:t>to integrate</a:t>
            </a:r>
            <a:endParaRPr lang="en-AU" sz="1600" dirty="0"/>
          </a:p>
        </p:txBody>
      </p:sp>
      <p:sp>
        <p:nvSpPr>
          <p:cNvPr id="41" name="TextBox 40"/>
          <p:cNvSpPr txBox="1"/>
          <p:nvPr/>
        </p:nvSpPr>
        <p:spPr>
          <a:xfrm>
            <a:off x="133201" y="232324"/>
            <a:ext cx="7280392" cy="523220"/>
          </a:xfrm>
          <a:prstGeom prst="rect">
            <a:avLst/>
          </a:prstGeom>
          <a:noFill/>
        </p:spPr>
        <p:txBody>
          <a:bodyPr wrap="square" rtlCol="0">
            <a:spAutoFit/>
          </a:bodyPr>
          <a:lstStyle/>
          <a:p>
            <a:r>
              <a:rPr lang="en-AU" sz="2800" dirty="0" smtClean="0"/>
              <a:t>The journey, and wins on the way</a:t>
            </a:r>
            <a:endParaRPr lang="en-AU" sz="2800" dirty="0"/>
          </a:p>
        </p:txBody>
      </p:sp>
      <p:sp>
        <p:nvSpPr>
          <p:cNvPr id="42" name="Rectangle 41"/>
          <p:cNvSpPr/>
          <p:nvPr/>
        </p:nvSpPr>
        <p:spPr>
          <a:xfrm>
            <a:off x="7766189" y="3068960"/>
            <a:ext cx="710416" cy="5519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Rectangle 42"/>
          <p:cNvSpPr/>
          <p:nvPr/>
        </p:nvSpPr>
        <p:spPr>
          <a:xfrm>
            <a:off x="7291570" y="2690260"/>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44" name="Rectangle 43"/>
          <p:cNvSpPr/>
          <p:nvPr/>
        </p:nvSpPr>
        <p:spPr>
          <a:xfrm>
            <a:off x="7728725" y="3619620"/>
            <a:ext cx="738940" cy="64597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47" name="Rectangle 46"/>
          <p:cNvSpPr/>
          <p:nvPr/>
        </p:nvSpPr>
        <p:spPr>
          <a:xfrm>
            <a:off x="8242620" y="951785"/>
            <a:ext cx="218722" cy="5519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p:cNvSpPr/>
          <p:nvPr/>
        </p:nvSpPr>
        <p:spPr>
          <a:xfrm>
            <a:off x="7276307" y="559304"/>
            <a:ext cx="1187722" cy="392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smtClean="0"/>
              <a:t>User Interface</a:t>
            </a:r>
            <a:endParaRPr lang="en-AU" sz="1200" dirty="0"/>
          </a:p>
        </p:txBody>
      </p:sp>
      <p:sp>
        <p:nvSpPr>
          <p:cNvPr id="49" name="Rectangle 48"/>
          <p:cNvSpPr/>
          <p:nvPr/>
        </p:nvSpPr>
        <p:spPr>
          <a:xfrm>
            <a:off x="8242619" y="1508913"/>
            <a:ext cx="221409" cy="64597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600" dirty="0">
              <a:solidFill>
                <a:schemeClr val="bg1"/>
              </a:solidFill>
            </a:endParaRPr>
          </a:p>
        </p:txBody>
      </p:sp>
      <p:sp>
        <p:nvSpPr>
          <p:cNvPr id="53" name="Rectangle 52"/>
          <p:cNvSpPr/>
          <p:nvPr/>
        </p:nvSpPr>
        <p:spPr>
          <a:xfrm>
            <a:off x="7289758" y="3599370"/>
            <a:ext cx="456825" cy="686470"/>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p:cNvSpPr/>
          <p:nvPr/>
        </p:nvSpPr>
        <p:spPr>
          <a:xfrm>
            <a:off x="7289758" y="3082742"/>
            <a:ext cx="450594" cy="51662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7286956" y="3165351"/>
            <a:ext cx="1196668" cy="646331"/>
          </a:xfrm>
          <a:prstGeom prst="rect">
            <a:avLst/>
          </a:prstGeom>
          <a:noFill/>
        </p:spPr>
        <p:txBody>
          <a:bodyPr wrap="square" rtlCol="0">
            <a:spAutoFit/>
          </a:bodyPr>
          <a:lstStyle/>
          <a:p>
            <a:pPr algn="ctr"/>
            <a:r>
              <a:rPr lang="en-AU" sz="1200" dirty="0">
                <a:solidFill>
                  <a:schemeClr val="bg1"/>
                </a:solidFill>
              </a:rPr>
              <a:t>Business Rules and Processes</a:t>
            </a:r>
          </a:p>
          <a:p>
            <a:pPr algn="ctr"/>
            <a:endParaRPr lang="en-AU" sz="1200" dirty="0">
              <a:solidFill>
                <a:schemeClr val="bg1"/>
              </a:solidFill>
            </a:endParaRPr>
          </a:p>
        </p:txBody>
      </p:sp>
      <p:sp>
        <p:nvSpPr>
          <p:cNvPr id="46" name="TextBox 45"/>
          <p:cNvSpPr txBox="1"/>
          <p:nvPr/>
        </p:nvSpPr>
        <p:spPr>
          <a:xfrm>
            <a:off x="7413593" y="3718773"/>
            <a:ext cx="978360" cy="646331"/>
          </a:xfrm>
          <a:prstGeom prst="rect">
            <a:avLst/>
          </a:prstGeom>
          <a:noFill/>
        </p:spPr>
        <p:txBody>
          <a:bodyPr wrap="square" rtlCol="0">
            <a:spAutoFit/>
          </a:bodyPr>
          <a:lstStyle/>
          <a:p>
            <a:pPr algn="ctr"/>
            <a:r>
              <a:rPr lang="en-AU" sz="1200" dirty="0">
                <a:solidFill>
                  <a:schemeClr val="bg1"/>
                </a:solidFill>
              </a:rPr>
              <a:t>Data and Metadata</a:t>
            </a:r>
          </a:p>
          <a:p>
            <a:pPr algn="ctr"/>
            <a:endParaRPr lang="en-AU" sz="1200" dirty="0">
              <a:solidFill>
                <a:schemeClr val="bg1"/>
              </a:solidFill>
            </a:endParaRPr>
          </a:p>
        </p:txBody>
      </p:sp>
      <p:sp>
        <p:nvSpPr>
          <p:cNvPr id="59" name="Rectangle 58"/>
          <p:cNvSpPr/>
          <p:nvPr/>
        </p:nvSpPr>
        <p:spPr>
          <a:xfrm>
            <a:off x="7264847" y="969456"/>
            <a:ext cx="977773" cy="516628"/>
          </a:xfrm>
          <a:prstGeom prst="rect">
            <a:avLst/>
          </a:prstGeom>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p:cNvSpPr txBox="1"/>
          <p:nvPr/>
        </p:nvSpPr>
        <p:spPr>
          <a:xfrm>
            <a:off x="7281218" y="1006677"/>
            <a:ext cx="1196668" cy="646331"/>
          </a:xfrm>
          <a:prstGeom prst="rect">
            <a:avLst/>
          </a:prstGeom>
          <a:noFill/>
        </p:spPr>
        <p:txBody>
          <a:bodyPr wrap="square" rtlCol="0">
            <a:spAutoFit/>
          </a:bodyPr>
          <a:lstStyle/>
          <a:p>
            <a:pPr algn="ctr"/>
            <a:r>
              <a:rPr lang="en-AU" sz="1200" dirty="0">
                <a:solidFill>
                  <a:schemeClr val="bg1"/>
                </a:solidFill>
              </a:rPr>
              <a:t>Business Rules and Processes</a:t>
            </a:r>
          </a:p>
          <a:p>
            <a:pPr algn="ctr"/>
            <a:endParaRPr lang="en-AU" sz="1200" dirty="0">
              <a:solidFill>
                <a:schemeClr val="bg1"/>
              </a:solidFill>
            </a:endParaRPr>
          </a:p>
        </p:txBody>
      </p:sp>
      <p:sp>
        <p:nvSpPr>
          <p:cNvPr id="60" name="Rectangle 59"/>
          <p:cNvSpPr/>
          <p:nvPr/>
        </p:nvSpPr>
        <p:spPr>
          <a:xfrm>
            <a:off x="7289758" y="1511186"/>
            <a:ext cx="952862" cy="643697"/>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7398330" y="1568067"/>
            <a:ext cx="978360" cy="646331"/>
          </a:xfrm>
          <a:prstGeom prst="rect">
            <a:avLst/>
          </a:prstGeom>
          <a:noFill/>
        </p:spPr>
        <p:txBody>
          <a:bodyPr wrap="square" rtlCol="0">
            <a:spAutoFit/>
          </a:bodyPr>
          <a:lstStyle/>
          <a:p>
            <a:pPr algn="ctr"/>
            <a:r>
              <a:rPr lang="en-AU" sz="1200" dirty="0">
                <a:solidFill>
                  <a:schemeClr val="bg1"/>
                </a:solidFill>
              </a:rPr>
              <a:t>Data and Metadata</a:t>
            </a:r>
          </a:p>
          <a:p>
            <a:pPr algn="ctr"/>
            <a:endParaRPr lang="en-AU" sz="1200" dirty="0">
              <a:solidFill>
                <a:schemeClr val="bg1"/>
              </a:solidFill>
            </a:endParaRPr>
          </a:p>
        </p:txBody>
      </p:sp>
      <p:grpSp>
        <p:nvGrpSpPr>
          <p:cNvPr id="61" name="Group 60"/>
          <p:cNvGrpSpPr/>
          <p:nvPr/>
        </p:nvGrpSpPr>
        <p:grpSpPr>
          <a:xfrm>
            <a:off x="1114870" y="3290789"/>
            <a:ext cx="1629371" cy="800858"/>
            <a:chOff x="4472798" y="2403492"/>
            <a:chExt cx="1728191" cy="702266"/>
          </a:xfrm>
        </p:grpSpPr>
        <p:sp>
          <p:nvSpPr>
            <p:cNvPr id="62" name="Rounded Rectangle 61"/>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63" name="TextBox 62"/>
            <p:cNvSpPr txBox="1"/>
            <p:nvPr/>
          </p:nvSpPr>
          <p:spPr>
            <a:xfrm>
              <a:off x="4984905" y="2569959"/>
              <a:ext cx="685666" cy="296875"/>
            </a:xfrm>
            <a:prstGeom prst="rect">
              <a:avLst/>
            </a:prstGeom>
            <a:noFill/>
          </p:spPr>
          <p:txBody>
            <a:bodyPr wrap="none" rtlCol="0">
              <a:spAutoFit/>
            </a:bodyPr>
            <a:lstStyle/>
            <a:p>
              <a:r>
                <a:rPr lang="en-AU" sz="1600" b="1" dirty="0" smtClean="0"/>
                <a:t>SWM</a:t>
              </a:r>
              <a:endParaRPr lang="en-AU" sz="1600" b="1" dirty="0"/>
            </a:p>
          </p:txBody>
        </p:sp>
      </p:grpSp>
      <p:grpSp>
        <p:nvGrpSpPr>
          <p:cNvPr id="64" name="Group 63"/>
          <p:cNvGrpSpPr/>
          <p:nvPr/>
        </p:nvGrpSpPr>
        <p:grpSpPr>
          <a:xfrm>
            <a:off x="1124394" y="4317076"/>
            <a:ext cx="1629371" cy="769455"/>
            <a:chOff x="4921613" y="4026171"/>
            <a:chExt cx="1842717" cy="632846"/>
          </a:xfrm>
        </p:grpSpPr>
        <p:sp>
          <p:nvSpPr>
            <p:cNvPr id="65" name="Rounded Rectangle 64"/>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66" name="TextBox 65"/>
            <p:cNvSpPr txBox="1"/>
            <p:nvPr/>
          </p:nvSpPr>
          <p:spPr>
            <a:xfrm>
              <a:off x="5516448" y="4157928"/>
              <a:ext cx="672947" cy="278447"/>
            </a:xfrm>
            <a:prstGeom prst="rect">
              <a:avLst/>
            </a:prstGeom>
            <a:noFill/>
          </p:spPr>
          <p:txBody>
            <a:bodyPr wrap="none" rtlCol="0">
              <a:spAutoFit/>
            </a:bodyPr>
            <a:lstStyle/>
            <a:p>
              <a:r>
                <a:rPr lang="en-AU" sz="1600" b="1" dirty="0" smtClean="0"/>
                <a:t>MRR</a:t>
              </a:r>
              <a:endParaRPr lang="en-AU" sz="1600" b="1" dirty="0"/>
            </a:p>
          </p:txBody>
        </p:sp>
      </p:grpSp>
      <p:grpSp>
        <p:nvGrpSpPr>
          <p:cNvPr id="67" name="Group 66"/>
          <p:cNvGrpSpPr/>
          <p:nvPr/>
        </p:nvGrpSpPr>
        <p:grpSpPr>
          <a:xfrm>
            <a:off x="1126041" y="5251833"/>
            <a:ext cx="1629371" cy="769455"/>
            <a:chOff x="4921613" y="4026171"/>
            <a:chExt cx="1842717" cy="632846"/>
          </a:xfrm>
        </p:grpSpPr>
        <p:sp>
          <p:nvSpPr>
            <p:cNvPr id="68" name="Rounded Rectangle 67"/>
            <p:cNvSpPr/>
            <p:nvPr/>
          </p:nvSpPr>
          <p:spPr>
            <a:xfrm>
              <a:off x="4921613" y="4026171"/>
              <a:ext cx="1842717" cy="6328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dirty="0"/>
            </a:p>
          </p:txBody>
        </p:sp>
        <p:sp>
          <p:nvSpPr>
            <p:cNvPr id="69" name="TextBox 68"/>
            <p:cNvSpPr txBox="1"/>
            <p:nvPr/>
          </p:nvSpPr>
          <p:spPr>
            <a:xfrm>
              <a:off x="5516448" y="4157928"/>
              <a:ext cx="728713" cy="278447"/>
            </a:xfrm>
            <a:prstGeom prst="rect">
              <a:avLst/>
            </a:prstGeom>
            <a:noFill/>
          </p:spPr>
          <p:txBody>
            <a:bodyPr wrap="none" rtlCol="0">
              <a:spAutoFit/>
            </a:bodyPr>
            <a:lstStyle/>
            <a:p>
              <a:r>
                <a:rPr lang="en-AU" sz="1600" b="1" dirty="0" smtClean="0"/>
                <a:t>EDW </a:t>
              </a:r>
              <a:endParaRPr lang="en-AU" sz="1600" b="1" dirty="0"/>
            </a:p>
          </p:txBody>
        </p:sp>
      </p:grpSp>
      <p:grpSp>
        <p:nvGrpSpPr>
          <p:cNvPr id="70" name="Group 69"/>
          <p:cNvGrpSpPr/>
          <p:nvPr/>
        </p:nvGrpSpPr>
        <p:grpSpPr>
          <a:xfrm>
            <a:off x="1148160" y="2292201"/>
            <a:ext cx="1629371" cy="800858"/>
            <a:chOff x="4472798" y="2403492"/>
            <a:chExt cx="1728191" cy="702266"/>
          </a:xfrm>
        </p:grpSpPr>
        <p:sp>
          <p:nvSpPr>
            <p:cNvPr id="71" name="Rounded Rectangle 70"/>
            <p:cNvSpPr/>
            <p:nvPr/>
          </p:nvSpPr>
          <p:spPr>
            <a:xfrm>
              <a:off x="4472798" y="2403492"/>
              <a:ext cx="1728191" cy="7022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sz="1600"/>
            </a:p>
          </p:txBody>
        </p:sp>
        <p:sp>
          <p:nvSpPr>
            <p:cNvPr id="72" name="TextBox 71"/>
            <p:cNvSpPr txBox="1"/>
            <p:nvPr/>
          </p:nvSpPr>
          <p:spPr>
            <a:xfrm>
              <a:off x="4898013" y="2579219"/>
              <a:ext cx="932267" cy="296875"/>
            </a:xfrm>
            <a:prstGeom prst="rect">
              <a:avLst/>
            </a:prstGeom>
            <a:noFill/>
          </p:spPr>
          <p:txBody>
            <a:bodyPr wrap="none" rtlCol="0">
              <a:spAutoFit/>
            </a:bodyPr>
            <a:lstStyle/>
            <a:p>
              <a:pPr algn="ctr"/>
              <a:r>
                <a:rPr lang="en-AU" sz="1600" b="1" dirty="0" smtClean="0"/>
                <a:t>Services</a:t>
              </a:r>
            </a:p>
          </p:txBody>
        </p:sp>
      </p:grpSp>
      <p:sp>
        <p:nvSpPr>
          <p:cNvPr id="73" name="Right Arrow 72"/>
          <p:cNvSpPr/>
          <p:nvPr/>
        </p:nvSpPr>
        <p:spPr>
          <a:xfrm>
            <a:off x="3141315" y="1329842"/>
            <a:ext cx="4107108" cy="997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74" name="Right Arrow 73"/>
          <p:cNvSpPr/>
          <p:nvPr/>
        </p:nvSpPr>
        <p:spPr>
          <a:xfrm>
            <a:off x="3141315" y="1650917"/>
            <a:ext cx="4131108" cy="1423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75" name="Right Arrow 74"/>
          <p:cNvSpPr/>
          <p:nvPr/>
        </p:nvSpPr>
        <p:spPr>
          <a:xfrm>
            <a:off x="3141315" y="1150568"/>
            <a:ext cx="4096764" cy="1227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76" name="Right Arrow 75"/>
          <p:cNvSpPr/>
          <p:nvPr/>
        </p:nvSpPr>
        <p:spPr>
          <a:xfrm>
            <a:off x="3132111" y="1872419"/>
            <a:ext cx="4144467" cy="10092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sz="1600" dirty="0"/>
          </a:p>
        </p:txBody>
      </p:sp>
      <p:sp>
        <p:nvSpPr>
          <p:cNvPr id="40" name="TextBox 39"/>
          <p:cNvSpPr txBox="1"/>
          <p:nvPr/>
        </p:nvSpPr>
        <p:spPr>
          <a:xfrm>
            <a:off x="3371850" y="901997"/>
            <a:ext cx="3581400" cy="1815882"/>
          </a:xfrm>
          <a:prstGeom prst="rect">
            <a:avLst/>
          </a:prstGeom>
          <a:solidFill>
            <a:srgbClr val="FFFFFF">
              <a:alpha val="90000"/>
            </a:srgbClr>
          </a:solidFill>
        </p:spPr>
        <p:txBody>
          <a:bodyPr wrap="square" rtlCol="0">
            <a:spAutoFit/>
          </a:bodyPr>
          <a:lstStyle/>
          <a:p>
            <a:pPr marL="285750" indent="-285750">
              <a:buFont typeface="Arial" pitchFamily="34" charset="0"/>
              <a:buChar char="•"/>
            </a:pPr>
            <a:r>
              <a:rPr lang="en-AU" sz="1600" dirty="0" smtClean="0"/>
              <a:t>Configure </a:t>
            </a:r>
            <a:r>
              <a:rPr lang="en-AU" sz="1600" dirty="0" smtClean="0"/>
              <a:t>and assemble processes from </a:t>
            </a:r>
            <a:r>
              <a:rPr lang="en-AU" sz="1600" dirty="0" smtClean="0"/>
              <a:t>components</a:t>
            </a:r>
          </a:p>
          <a:p>
            <a:pPr marL="285750" indent="-285750">
              <a:buFont typeface="Arial" pitchFamily="34" charset="0"/>
              <a:buChar char="•"/>
            </a:pPr>
            <a:endParaRPr lang="en-AU" sz="1600" dirty="0" smtClean="0"/>
          </a:p>
          <a:p>
            <a:pPr marL="285750" indent="-285750">
              <a:buFont typeface="Arial" pitchFamily="34" charset="0"/>
              <a:buChar char="•"/>
            </a:pPr>
            <a:r>
              <a:rPr lang="en-AU" sz="1600" dirty="0" smtClean="0"/>
              <a:t>Business process greatly automated</a:t>
            </a:r>
          </a:p>
          <a:p>
            <a:pPr marL="285750" indent="-285750">
              <a:buFont typeface="Arial" pitchFamily="34" charset="0"/>
              <a:buChar char="•"/>
            </a:pPr>
            <a:endParaRPr lang="en-AU" sz="1600" dirty="0" smtClean="0"/>
          </a:p>
          <a:p>
            <a:pPr marL="285750" indent="-285750">
              <a:buFont typeface="Arial" pitchFamily="34" charset="0"/>
              <a:buChar char="•"/>
            </a:pPr>
            <a:r>
              <a:rPr lang="en-AU" sz="1600" dirty="0" smtClean="0"/>
              <a:t>C</a:t>
            </a:r>
            <a:r>
              <a:rPr lang="en-AU" sz="1600" dirty="0" smtClean="0"/>
              <a:t>ode </a:t>
            </a:r>
            <a:r>
              <a:rPr lang="en-AU" sz="1600" dirty="0" smtClean="0"/>
              <a:t>small number of things, re-using a lot others</a:t>
            </a:r>
            <a:endParaRPr lang="en-AU" sz="1600" dirty="0"/>
          </a:p>
        </p:txBody>
      </p:sp>
    </p:spTree>
    <p:extLst>
      <p:ext uri="{BB962C8B-B14F-4D97-AF65-F5344CB8AC3E}">
        <p14:creationId xmlns:p14="http://schemas.microsoft.com/office/powerpoint/2010/main" val="33687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0-#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par>
                                <p:cTn id="45" presetID="2" presetClass="entr" presetSubtype="8"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0-#ppt_w/2"/>
                                          </p:val>
                                        </p:tav>
                                        <p:tav tm="100000">
                                          <p:val>
                                            <p:strVal val="#ppt_x"/>
                                          </p:val>
                                        </p:tav>
                                      </p:tavLst>
                                    </p:anim>
                                    <p:anim calcmode="lin" valueType="num">
                                      <p:cBhvr additive="base">
                                        <p:cTn id="48" dur="500" fill="hold"/>
                                        <p:tgtEl>
                                          <p:spTgt spid="5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0-#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8" grpId="0" animBg="1"/>
      <p:bldP spid="57" grpId="0" animBg="1"/>
      <p:bldP spid="39" grpId="0" animBg="1"/>
      <p:bldP spid="53" grpId="0" animBg="1"/>
      <p:bldP spid="54" grpId="0" animBg="1"/>
      <p:bldP spid="59" grpId="0" animBg="1"/>
      <p:bldP spid="60" grpId="0" animBg="1"/>
      <p:bldP spid="73" grpId="0" animBg="1"/>
      <p:bldP spid="74" grpId="0" animBg="1"/>
      <p:bldP spid="75" grpId="0" animBg="1"/>
      <p:bldP spid="76"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 y="0"/>
            <a:ext cx="2344603" cy="6858000"/>
          </a:xfrm>
          <a:prstGeom prst="rect">
            <a:avLst/>
          </a:prstGeom>
          <a:ln/>
        </p:spPr>
        <p:style>
          <a:lnRef idx="3">
            <a:schemeClr val="lt1"/>
          </a:lnRef>
          <a:fillRef idx="1">
            <a:schemeClr val="accent2"/>
          </a:fillRef>
          <a:effectRef idx="1">
            <a:schemeClr val="accent2"/>
          </a:effectRef>
          <a:fontRef idx="minor">
            <a:schemeClr val="lt1"/>
          </a:fontRef>
        </p:style>
        <p:txBody>
          <a:bodyPr lIns="128016" tIns="64008" rIns="128016" bIns="64008" rtlCol="0" anchor="ctr"/>
          <a:lstStyle/>
          <a:p>
            <a:pPr algn="ctr"/>
            <a:endParaRPr lang="en-AU"/>
          </a:p>
        </p:txBody>
      </p:sp>
      <p:sp>
        <p:nvSpPr>
          <p:cNvPr id="15" name="Rectangle 14"/>
          <p:cNvSpPr/>
          <p:nvPr/>
        </p:nvSpPr>
        <p:spPr>
          <a:xfrm>
            <a:off x="2344601" y="0"/>
            <a:ext cx="3994551" cy="6858000"/>
          </a:xfrm>
          <a:prstGeom prst="rect">
            <a:avLst/>
          </a:prstGeom>
        </p:spPr>
        <p:style>
          <a:lnRef idx="3">
            <a:schemeClr val="lt1"/>
          </a:lnRef>
          <a:fillRef idx="1">
            <a:schemeClr val="accent5"/>
          </a:fillRef>
          <a:effectRef idx="1">
            <a:schemeClr val="accent5"/>
          </a:effectRef>
          <a:fontRef idx="minor">
            <a:schemeClr val="lt1"/>
          </a:fontRef>
        </p:style>
        <p:txBody>
          <a:bodyPr lIns="128016" tIns="64008" rIns="128016" bIns="64008" rtlCol="0" anchor="ctr"/>
          <a:lstStyle/>
          <a:p>
            <a:pPr algn="ctr"/>
            <a:endParaRPr lang="en-AU" sz="2000"/>
          </a:p>
        </p:txBody>
      </p:sp>
      <p:sp>
        <p:nvSpPr>
          <p:cNvPr id="17" name="Rectangle 16"/>
          <p:cNvSpPr/>
          <p:nvPr/>
        </p:nvSpPr>
        <p:spPr>
          <a:xfrm>
            <a:off x="6339152" y="0"/>
            <a:ext cx="1470629" cy="6858000"/>
          </a:xfrm>
          <a:prstGeom prst="rect">
            <a:avLst/>
          </a:prstGeom>
        </p:spPr>
        <p:style>
          <a:lnRef idx="3">
            <a:schemeClr val="lt1"/>
          </a:lnRef>
          <a:fillRef idx="1">
            <a:schemeClr val="accent3"/>
          </a:fillRef>
          <a:effectRef idx="1">
            <a:schemeClr val="accent3"/>
          </a:effectRef>
          <a:fontRef idx="minor">
            <a:schemeClr val="lt1"/>
          </a:fontRef>
        </p:style>
        <p:txBody>
          <a:bodyPr lIns="128016" tIns="64008" rIns="128016" bIns="64008" rtlCol="0" anchor="ctr"/>
          <a:lstStyle/>
          <a:p>
            <a:pPr algn="ctr"/>
            <a:endParaRPr lang="en-AU"/>
          </a:p>
        </p:txBody>
      </p:sp>
      <p:sp>
        <p:nvSpPr>
          <p:cNvPr id="18" name="Rectangle 17"/>
          <p:cNvSpPr/>
          <p:nvPr/>
        </p:nvSpPr>
        <p:spPr>
          <a:xfrm>
            <a:off x="7839182" y="-4138"/>
            <a:ext cx="1304935" cy="6858000"/>
          </a:xfrm>
          <a:prstGeom prst="rect">
            <a:avLst/>
          </a:prstGeom>
        </p:spPr>
        <p:style>
          <a:lnRef idx="3">
            <a:schemeClr val="lt1"/>
          </a:lnRef>
          <a:fillRef idx="1">
            <a:schemeClr val="accent1"/>
          </a:fillRef>
          <a:effectRef idx="1">
            <a:schemeClr val="accent1"/>
          </a:effectRef>
          <a:fontRef idx="minor">
            <a:schemeClr val="lt1"/>
          </a:fontRef>
        </p:style>
        <p:txBody>
          <a:bodyPr lIns="128016" tIns="64008" rIns="128016" bIns="64008" rtlCol="0" anchor="ctr"/>
          <a:lstStyle/>
          <a:p>
            <a:pPr algn="ctr"/>
            <a:endParaRPr lang="en-AU"/>
          </a:p>
        </p:txBody>
      </p:sp>
      <p:sp>
        <p:nvSpPr>
          <p:cNvPr id="19" name="TextBox 18"/>
          <p:cNvSpPr txBox="1"/>
          <p:nvPr/>
        </p:nvSpPr>
        <p:spPr>
          <a:xfrm>
            <a:off x="646094" y="211944"/>
            <a:ext cx="1015492" cy="344710"/>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smtClean="0"/>
              <a:t>Enablers</a:t>
            </a:r>
            <a:endParaRPr lang="en-AU" sz="1400" b="1" dirty="0"/>
          </a:p>
        </p:txBody>
      </p:sp>
      <p:sp>
        <p:nvSpPr>
          <p:cNvPr id="20" name="TextBox 19"/>
          <p:cNvSpPr txBox="1"/>
          <p:nvPr/>
        </p:nvSpPr>
        <p:spPr>
          <a:xfrm>
            <a:off x="3198673" y="211944"/>
            <a:ext cx="1915413" cy="344710"/>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a:t>Business Change</a:t>
            </a:r>
          </a:p>
        </p:txBody>
      </p:sp>
      <p:sp>
        <p:nvSpPr>
          <p:cNvPr id="22" name="TextBox 21"/>
          <p:cNvSpPr txBox="1"/>
          <p:nvPr/>
        </p:nvSpPr>
        <p:spPr>
          <a:xfrm>
            <a:off x="6464508" y="211944"/>
            <a:ext cx="1215266" cy="344710"/>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smtClean="0"/>
              <a:t>Benefits</a:t>
            </a:r>
            <a:endParaRPr lang="en-AU" sz="1400" b="1" dirty="0"/>
          </a:p>
        </p:txBody>
      </p:sp>
      <p:sp>
        <p:nvSpPr>
          <p:cNvPr id="23" name="TextBox 22"/>
          <p:cNvSpPr txBox="1"/>
          <p:nvPr/>
        </p:nvSpPr>
        <p:spPr>
          <a:xfrm>
            <a:off x="7964649" y="211944"/>
            <a:ext cx="1080120" cy="560153"/>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a:t>Strategic Goals</a:t>
            </a:r>
          </a:p>
        </p:txBody>
      </p:sp>
      <p:sp>
        <p:nvSpPr>
          <p:cNvPr id="25" name="Rounded Rectangle 24"/>
          <p:cNvSpPr/>
          <p:nvPr/>
        </p:nvSpPr>
        <p:spPr>
          <a:xfrm>
            <a:off x="4059378" y="3179267"/>
            <a:ext cx="973981" cy="820914"/>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Metadata driven processes</a:t>
            </a:r>
            <a:endParaRPr lang="en-AU" sz="1200" dirty="0">
              <a:solidFill>
                <a:schemeClr val="tx1"/>
              </a:solidFill>
            </a:endParaRPr>
          </a:p>
        </p:txBody>
      </p:sp>
      <p:sp>
        <p:nvSpPr>
          <p:cNvPr id="26" name="Rounded Rectangle 25"/>
          <p:cNvSpPr/>
          <p:nvPr/>
        </p:nvSpPr>
        <p:spPr>
          <a:xfrm>
            <a:off x="4056327" y="4757549"/>
            <a:ext cx="973981" cy="760001"/>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Re-use metadata</a:t>
            </a:r>
            <a:endParaRPr lang="en-AU" sz="1200" dirty="0">
              <a:solidFill>
                <a:schemeClr val="tx1"/>
              </a:solidFill>
            </a:endParaRPr>
          </a:p>
        </p:txBody>
      </p:sp>
      <p:sp>
        <p:nvSpPr>
          <p:cNvPr id="29" name="Rounded Rectangle 28"/>
          <p:cNvSpPr/>
          <p:nvPr/>
        </p:nvSpPr>
        <p:spPr>
          <a:xfrm>
            <a:off x="2695296" y="1268760"/>
            <a:ext cx="1111507" cy="116974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Managed, consolidated &amp; consistent business processes</a:t>
            </a:r>
            <a:endParaRPr lang="en-AU" sz="1200" dirty="0">
              <a:solidFill>
                <a:schemeClr val="tx1"/>
              </a:solidFill>
            </a:endParaRPr>
          </a:p>
        </p:txBody>
      </p:sp>
      <p:sp>
        <p:nvSpPr>
          <p:cNvPr id="30" name="Rounded Rectangle 29"/>
          <p:cNvSpPr/>
          <p:nvPr/>
        </p:nvSpPr>
        <p:spPr>
          <a:xfrm>
            <a:off x="4056327" y="1538907"/>
            <a:ext cx="956484" cy="694404"/>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Re-use processes</a:t>
            </a:r>
            <a:endParaRPr lang="en-AU" sz="1200" dirty="0">
              <a:solidFill>
                <a:schemeClr val="tx1"/>
              </a:solidFill>
            </a:endParaRPr>
          </a:p>
        </p:txBody>
      </p:sp>
      <p:sp>
        <p:nvSpPr>
          <p:cNvPr id="93" name="Right Arrow Callout 92"/>
          <p:cNvSpPr/>
          <p:nvPr/>
        </p:nvSpPr>
        <p:spPr>
          <a:xfrm>
            <a:off x="53788" y="591240"/>
            <a:ext cx="2641509" cy="2637735"/>
          </a:xfrm>
          <a:prstGeom prst="rightArrowCallout">
            <a:avLst>
              <a:gd name="adj1" fmla="val 14296"/>
              <a:gd name="adj2" fmla="val 19962"/>
              <a:gd name="adj3" fmla="val 9316"/>
              <a:gd name="adj4" fmla="val 84459"/>
            </a:avLst>
          </a:prstGeom>
          <a:solidFill>
            <a:srgbClr val="99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113585" y="1174898"/>
            <a:ext cx="2108901" cy="512284"/>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Re-engineered, Improved  Business Processes</a:t>
            </a:r>
            <a:endParaRPr lang="en-AU" sz="1200" dirty="0"/>
          </a:p>
        </p:txBody>
      </p:sp>
      <p:sp>
        <p:nvSpPr>
          <p:cNvPr id="34" name="Rectangle 33"/>
          <p:cNvSpPr/>
          <p:nvPr/>
        </p:nvSpPr>
        <p:spPr>
          <a:xfrm>
            <a:off x="108701" y="670399"/>
            <a:ext cx="2113786" cy="434501"/>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Enterprise Architecture</a:t>
            </a:r>
            <a:endParaRPr lang="en-AU" sz="1200" dirty="0"/>
          </a:p>
        </p:txBody>
      </p:sp>
      <p:sp>
        <p:nvSpPr>
          <p:cNvPr id="95" name="Right Arrow Callout 94"/>
          <p:cNvSpPr/>
          <p:nvPr/>
        </p:nvSpPr>
        <p:spPr>
          <a:xfrm>
            <a:off x="53788" y="3314700"/>
            <a:ext cx="2641509" cy="3493354"/>
          </a:xfrm>
          <a:prstGeom prst="rightArrowCallout">
            <a:avLst>
              <a:gd name="adj1" fmla="val 14296"/>
              <a:gd name="adj2" fmla="val 19962"/>
              <a:gd name="adj3" fmla="val 9316"/>
              <a:gd name="adj4" fmla="val 84459"/>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123044" y="5623631"/>
            <a:ext cx="2099442" cy="63009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Information Governance, Architecture &amp; Management</a:t>
            </a:r>
            <a:endParaRPr lang="en-AU" sz="1200" dirty="0"/>
          </a:p>
        </p:txBody>
      </p:sp>
      <p:sp>
        <p:nvSpPr>
          <p:cNvPr id="40" name="Rounded Rectangle 39"/>
          <p:cNvSpPr/>
          <p:nvPr/>
        </p:nvSpPr>
        <p:spPr>
          <a:xfrm>
            <a:off x="7964649" y="2498474"/>
            <a:ext cx="1080120" cy="1299685"/>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smtClean="0">
                <a:solidFill>
                  <a:schemeClr val="tx1"/>
                </a:solidFill>
              </a:rPr>
              <a:t>Survive and Thrive</a:t>
            </a:r>
            <a:endParaRPr lang="en-AU" sz="1400" dirty="0">
              <a:solidFill>
                <a:schemeClr val="tx1"/>
              </a:solidFill>
            </a:endParaRPr>
          </a:p>
        </p:txBody>
      </p:sp>
      <p:sp>
        <p:nvSpPr>
          <p:cNvPr id="32" name="Rounded Rectangle 31"/>
          <p:cNvSpPr/>
          <p:nvPr/>
        </p:nvSpPr>
        <p:spPr>
          <a:xfrm>
            <a:off x="5167005" y="3220982"/>
            <a:ext cx="1050927" cy="756536"/>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Process Assembly and</a:t>
            </a:r>
          </a:p>
          <a:p>
            <a:pPr algn="ctr"/>
            <a:r>
              <a:rPr lang="en-AU" sz="1200" dirty="0" smtClean="0">
                <a:solidFill>
                  <a:schemeClr val="tx1"/>
                </a:solidFill>
              </a:rPr>
              <a:t>Automation</a:t>
            </a:r>
            <a:endParaRPr lang="en-AU" sz="1200" dirty="0">
              <a:solidFill>
                <a:schemeClr val="tx1"/>
              </a:solidFill>
            </a:endParaRPr>
          </a:p>
        </p:txBody>
      </p:sp>
      <p:sp>
        <p:nvSpPr>
          <p:cNvPr id="28" name="Rounded Rectangle 27"/>
          <p:cNvSpPr/>
          <p:nvPr/>
        </p:nvSpPr>
        <p:spPr>
          <a:xfrm>
            <a:off x="2695297" y="4651469"/>
            <a:ext cx="1111506" cy="97216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Managed, consolidated  &amp; consistent metadata</a:t>
            </a:r>
            <a:endParaRPr lang="en-AU" sz="1200" dirty="0">
              <a:solidFill>
                <a:schemeClr val="tx1"/>
              </a:solidFill>
            </a:endParaRPr>
          </a:p>
        </p:txBody>
      </p:sp>
      <p:sp>
        <p:nvSpPr>
          <p:cNvPr id="92" name="Rectangle 91"/>
          <p:cNvSpPr/>
          <p:nvPr/>
        </p:nvSpPr>
        <p:spPr>
          <a:xfrm>
            <a:off x="108700" y="6293954"/>
            <a:ext cx="2113786" cy="473132"/>
          </a:xfrm>
          <a:prstGeom prst="rect">
            <a:avLst/>
          </a:prstGeom>
          <a:solidFill>
            <a:schemeClr val="bg1"/>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Migrate corporate/foundation metadata to MRR</a:t>
            </a:r>
            <a:endParaRPr lang="en-AU" sz="1200" dirty="0"/>
          </a:p>
        </p:txBody>
      </p:sp>
      <p:cxnSp>
        <p:nvCxnSpPr>
          <p:cNvPr id="4" name="Straight Arrow Connector 3"/>
          <p:cNvCxnSpPr>
            <a:stCxn id="29" idx="3"/>
          </p:cNvCxnSpPr>
          <p:nvPr/>
        </p:nvCxnSpPr>
        <p:spPr>
          <a:xfrm>
            <a:off x="3806803" y="1853631"/>
            <a:ext cx="2495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8" idx="3"/>
            <a:endCxn id="26" idx="1"/>
          </p:cNvCxnSpPr>
          <p:nvPr/>
        </p:nvCxnSpPr>
        <p:spPr>
          <a:xfrm>
            <a:off x="3806803" y="5137550"/>
            <a:ext cx="2495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5" idx="3"/>
            <a:endCxn id="32" idx="1"/>
          </p:cNvCxnSpPr>
          <p:nvPr/>
        </p:nvCxnSpPr>
        <p:spPr>
          <a:xfrm>
            <a:off x="5033359" y="3589724"/>
            <a:ext cx="133646" cy="9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532978" y="3798782"/>
            <a:ext cx="1146795" cy="1205908"/>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chemeClr val="tx1"/>
                </a:solidFill>
              </a:rPr>
              <a:t>Reduce time and cost of business operations</a:t>
            </a:r>
          </a:p>
        </p:txBody>
      </p:sp>
      <p:sp>
        <p:nvSpPr>
          <p:cNvPr id="41" name="Rounded Rectangle 40"/>
          <p:cNvSpPr/>
          <p:nvPr/>
        </p:nvSpPr>
        <p:spPr>
          <a:xfrm>
            <a:off x="6581399" y="1923650"/>
            <a:ext cx="999427" cy="1489706"/>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chemeClr val="tx1"/>
                </a:solidFill>
              </a:rPr>
              <a:t>Grow business via new statistical products/services</a:t>
            </a:r>
          </a:p>
        </p:txBody>
      </p:sp>
      <p:cxnSp>
        <p:nvCxnSpPr>
          <p:cNvPr id="49" name="Straight Arrow Connector 48"/>
          <p:cNvCxnSpPr>
            <a:stCxn id="30" idx="2"/>
            <a:endCxn id="25" idx="0"/>
          </p:cNvCxnSpPr>
          <p:nvPr/>
        </p:nvCxnSpPr>
        <p:spPr>
          <a:xfrm>
            <a:off x="4534569" y="2233311"/>
            <a:ext cx="11800" cy="945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6" idx="0"/>
            <a:endCxn id="25" idx="2"/>
          </p:cNvCxnSpPr>
          <p:nvPr/>
        </p:nvCxnSpPr>
        <p:spPr>
          <a:xfrm flipV="1">
            <a:off x="4543318" y="4000181"/>
            <a:ext cx="3051" cy="757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ight Arrow Callout 59"/>
          <p:cNvSpPr/>
          <p:nvPr/>
        </p:nvSpPr>
        <p:spPr>
          <a:xfrm>
            <a:off x="53788" y="1719263"/>
            <a:ext cx="2641509" cy="3860006"/>
          </a:xfrm>
          <a:prstGeom prst="rightArrowCallout">
            <a:avLst>
              <a:gd name="adj1" fmla="val 14296"/>
              <a:gd name="adj2" fmla="val 19962"/>
              <a:gd name="adj3" fmla="val 9316"/>
              <a:gd name="adj4" fmla="val 84459"/>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139926" y="2268463"/>
            <a:ext cx="2082559" cy="418926"/>
          </a:xfrm>
          <a:prstGeom prst="rect">
            <a:avLst/>
          </a:prstGeom>
          <a:ln w="412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Statistical Workflow Management System (SWM)</a:t>
            </a:r>
            <a:endParaRPr lang="en-AU" sz="1200" dirty="0"/>
          </a:p>
        </p:txBody>
      </p:sp>
      <p:sp>
        <p:nvSpPr>
          <p:cNvPr id="36" name="Rectangle 35"/>
          <p:cNvSpPr/>
          <p:nvPr/>
        </p:nvSpPr>
        <p:spPr>
          <a:xfrm>
            <a:off x="139524" y="3300144"/>
            <a:ext cx="2082962" cy="543812"/>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Metadata Registry and Repository (MRR)</a:t>
            </a:r>
            <a:endParaRPr lang="en-AU" sz="1200" dirty="0"/>
          </a:p>
        </p:txBody>
      </p:sp>
      <p:sp>
        <p:nvSpPr>
          <p:cNvPr id="37" name="Rectangle 36"/>
          <p:cNvSpPr/>
          <p:nvPr/>
        </p:nvSpPr>
        <p:spPr>
          <a:xfrm>
            <a:off x="129248" y="5133915"/>
            <a:ext cx="2093238" cy="39725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EDW</a:t>
            </a:r>
            <a:endParaRPr lang="en-AU" sz="1200" dirty="0"/>
          </a:p>
        </p:txBody>
      </p:sp>
      <p:sp>
        <p:nvSpPr>
          <p:cNvPr id="54" name="Rectangle 53"/>
          <p:cNvSpPr/>
          <p:nvPr/>
        </p:nvSpPr>
        <p:spPr>
          <a:xfrm>
            <a:off x="121992" y="3931988"/>
            <a:ext cx="2100493" cy="52657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solidFill>
                  <a:schemeClr val="tx1"/>
                </a:solidFill>
              </a:rPr>
              <a:t>Existing/new </a:t>
            </a:r>
            <a:r>
              <a:rPr lang="en-AU" sz="1200" dirty="0">
                <a:solidFill>
                  <a:schemeClr val="tx1"/>
                </a:solidFill>
              </a:rPr>
              <a:t>applications integrate with </a:t>
            </a:r>
            <a:r>
              <a:rPr lang="en-AU" sz="1200" dirty="0" smtClean="0">
                <a:solidFill>
                  <a:schemeClr val="tx1"/>
                </a:solidFill>
              </a:rPr>
              <a:t>MRR/EDW</a:t>
            </a:r>
            <a:endParaRPr lang="en-AU" sz="1200" dirty="0">
              <a:solidFill>
                <a:schemeClr val="tx1"/>
              </a:solidFill>
            </a:endParaRPr>
          </a:p>
        </p:txBody>
      </p:sp>
      <p:sp>
        <p:nvSpPr>
          <p:cNvPr id="88" name="Rectangle 87"/>
          <p:cNvSpPr/>
          <p:nvPr/>
        </p:nvSpPr>
        <p:spPr>
          <a:xfrm>
            <a:off x="113585" y="4533480"/>
            <a:ext cx="2108901" cy="543812"/>
          </a:xfrm>
          <a:prstGeom prst="rect">
            <a:avLst/>
          </a:prstGeom>
          <a:solidFill>
            <a:schemeClr val="bg1"/>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(Better) Tools and applications integrated with MRR</a:t>
            </a:r>
            <a:endParaRPr lang="en-AU" sz="1200" dirty="0"/>
          </a:p>
        </p:txBody>
      </p:sp>
      <p:sp>
        <p:nvSpPr>
          <p:cNvPr id="42" name="Rectangle 41"/>
          <p:cNvSpPr/>
          <p:nvPr/>
        </p:nvSpPr>
        <p:spPr>
          <a:xfrm>
            <a:off x="108700" y="2774125"/>
            <a:ext cx="2113786" cy="418926"/>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Existing/new applications integrate with SWM/SOA</a:t>
            </a:r>
            <a:endParaRPr lang="en-AU" sz="1200" dirty="0"/>
          </a:p>
        </p:txBody>
      </p:sp>
      <p:sp>
        <p:nvSpPr>
          <p:cNvPr id="86" name="Rectangle 85"/>
          <p:cNvSpPr/>
          <p:nvPr/>
        </p:nvSpPr>
        <p:spPr>
          <a:xfrm>
            <a:off x="113585" y="1759049"/>
            <a:ext cx="2108901" cy="443166"/>
          </a:xfrm>
          <a:prstGeom prst="rect">
            <a:avLst/>
          </a:prstGeom>
          <a:solidFill>
            <a:schemeClr val="bg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Processes captured as Services, Workflow – SOA</a:t>
            </a:r>
            <a:endParaRPr lang="en-AU" sz="1200" dirty="0"/>
          </a:p>
        </p:txBody>
      </p:sp>
      <p:sp>
        <p:nvSpPr>
          <p:cNvPr id="61" name="Rounded Rectangle 60"/>
          <p:cNvSpPr/>
          <p:nvPr/>
        </p:nvSpPr>
        <p:spPr>
          <a:xfrm>
            <a:off x="2695295" y="3057789"/>
            <a:ext cx="1111507" cy="116974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Managed, consolidated &amp; consistent applications &amp; components</a:t>
            </a:r>
            <a:endParaRPr lang="en-AU" sz="1200" dirty="0">
              <a:solidFill>
                <a:schemeClr val="tx1"/>
              </a:solidFill>
            </a:endParaRPr>
          </a:p>
        </p:txBody>
      </p:sp>
      <p:cxnSp>
        <p:nvCxnSpPr>
          <p:cNvPr id="62" name="Straight Arrow Connector 61"/>
          <p:cNvCxnSpPr/>
          <p:nvPr/>
        </p:nvCxnSpPr>
        <p:spPr>
          <a:xfrm flipV="1">
            <a:off x="3667874" y="2202215"/>
            <a:ext cx="488505" cy="85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653560" y="4235005"/>
            <a:ext cx="405818" cy="6554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35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childTnLst>
                                </p:cTn>
                              </p:par>
                              <p:par>
                                <p:cTn id="76" presetID="30" presetClass="emph" presetSubtype="0" fill="hold" grpId="1" nodeType="withEffect">
                                  <p:stCondLst>
                                    <p:cond delay="0"/>
                                  </p:stCondLst>
                                  <p:childTnLst>
                                    <p:animClr clrSpc="hsl" dir="cw">
                                      <p:cBhvr override="childStyle">
                                        <p:cTn id="77" dur="500" fill="hold"/>
                                        <p:tgtEl>
                                          <p:spTgt spid="35"/>
                                        </p:tgtEl>
                                        <p:attrNameLst>
                                          <p:attrName>style.color</p:attrName>
                                        </p:attrNameLst>
                                      </p:cBhvr>
                                      <p:by>
                                        <p:hsl h="0" s="12549" l="25098"/>
                                      </p:by>
                                    </p:animClr>
                                    <p:animClr clrSpc="hsl" dir="cw">
                                      <p:cBhvr>
                                        <p:cTn id="78" dur="500" fill="hold"/>
                                        <p:tgtEl>
                                          <p:spTgt spid="35"/>
                                        </p:tgtEl>
                                        <p:attrNameLst>
                                          <p:attrName>fillcolor</p:attrName>
                                        </p:attrNameLst>
                                      </p:cBhvr>
                                      <p:by>
                                        <p:hsl h="0" s="12549" l="25098"/>
                                      </p:by>
                                    </p:animClr>
                                    <p:animClr clrSpc="hsl" dir="cw">
                                      <p:cBhvr>
                                        <p:cTn id="79" dur="500" fill="hold"/>
                                        <p:tgtEl>
                                          <p:spTgt spid="35"/>
                                        </p:tgtEl>
                                        <p:attrNameLst>
                                          <p:attrName>stroke.color</p:attrName>
                                        </p:attrNameLst>
                                      </p:cBhvr>
                                      <p:by>
                                        <p:hsl h="0" s="12549" l="25098"/>
                                      </p:by>
                                    </p:animClr>
                                    <p:set>
                                      <p:cBhvr>
                                        <p:cTn id="80" dur="500" fill="hold"/>
                                        <p:tgtEl>
                                          <p:spTgt spid="35"/>
                                        </p:tgtEl>
                                        <p:attrNameLst>
                                          <p:attrName>fill.type</p:attrName>
                                        </p:attrNameLst>
                                      </p:cBhvr>
                                      <p:to>
                                        <p:strVal val="solid"/>
                                      </p:to>
                                    </p:set>
                                  </p:childTnLst>
                                </p:cTn>
                              </p:par>
                              <p:par>
                                <p:cTn id="81" presetID="30" presetClass="emph" presetSubtype="0" fill="hold" grpId="1" nodeType="withEffect">
                                  <p:stCondLst>
                                    <p:cond delay="0"/>
                                  </p:stCondLst>
                                  <p:childTnLst>
                                    <p:animClr clrSpc="hsl" dir="cw">
                                      <p:cBhvr override="childStyle">
                                        <p:cTn id="82" dur="500" fill="hold"/>
                                        <p:tgtEl>
                                          <p:spTgt spid="36"/>
                                        </p:tgtEl>
                                        <p:attrNameLst>
                                          <p:attrName>style.color</p:attrName>
                                        </p:attrNameLst>
                                      </p:cBhvr>
                                      <p:by>
                                        <p:hsl h="0" s="12549" l="25098"/>
                                      </p:by>
                                    </p:animClr>
                                    <p:animClr clrSpc="hsl" dir="cw">
                                      <p:cBhvr>
                                        <p:cTn id="83" dur="500" fill="hold"/>
                                        <p:tgtEl>
                                          <p:spTgt spid="36"/>
                                        </p:tgtEl>
                                        <p:attrNameLst>
                                          <p:attrName>fillcolor</p:attrName>
                                        </p:attrNameLst>
                                      </p:cBhvr>
                                      <p:by>
                                        <p:hsl h="0" s="12549" l="25098"/>
                                      </p:by>
                                    </p:animClr>
                                    <p:animClr clrSpc="hsl" dir="cw">
                                      <p:cBhvr>
                                        <p:cTn id="84" dur="500" fill="hold"/>
                                        <p:tgtEl>
                                          <p:spTgt spid="36"/>
                                        </p:tgtEl>
                                        <p:attrNameLst>
                                          <p:attrName>stroke.color</p:attrName>
                                        </p:attrNameLst>
                                      </p:cBhvr>
                                      <p:by>
                                        <p:hsl h="0" s="12549" l="25098"/>
                                      </p:by>
                                    </p:animClr>
                                    <p:set>
                                      <p:cBhvr>
                                        <p:cTn id="85" dur="500" fill="hold"/>
                                        <p:tgtEl>
                                          <p:spTgt spid="36"/>
                                        </p:tgtEl>
                                        <p:attrNameLst>
                                          <p:attrName>fill.type</p:attrName>
                                        </p:attrNameLst>
                                      </p:cBhvr>
                                      <p:to>
                                        <p:strVal val="solid"/>
                                      </p:to>
                                    </p:set>
                                  </p:childTnLst>
                                </p:cTn>
                              </p:par>
                              <p:par>
                                <p:cTn id="86" presetID="1" presetClass="entr" presetSubtype="0"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5" grpId="0" animBg="1"/>
      <p:bldP spid="26" grpId="0" animBg="1"/>
      <p:bldP spid="29" grpId="0" animBg="1"/>
      <p:bldP spid="30" grpId="0" animBg="1"/>
      <p:bldP spid="93" grpId="0" animBg="1"/>
      <p:bldP spid="33" grpId="0" animBg="1"/>
      <p:bldP spid="34" grpId="0" animBg="1"/>
      <p:bldP spid="95" grpId="0" animBg="1"/>
      <p:bldP spid="39" grpId="0" animBg="1"/>
      <p:bldP spid="32" grpId="0" animBg="1"/>
      <p:bldP spid="28" grpId="0" animBg="1"/>
      <p:bldP spid="92" grpId="0" animBg="1"/>
      <p:bldP spid="60" grpId="0" animBg="1"/>
      <p:bldP spid="35" grpId="0" animBg="1"/>
      <p:bldP spid="35" grpId="1" animBg="1"/>
      <p:bldP spid="36" grpId="0" animBg="1"/>
      <p:bldP spid="36" grpId="1" animBg="1"/>
      <p:bldP spid="37" grpId="0" animBg="1"/>
      <p:bldP spid="54" grpId="0" animBg="1"/>
      <p:bldP spid="88" grpId="0" animBg="1"/>
      <p:bldP spid="42" grpId="0" animBg="1"/>
      <p:bldP spid="86" grpId="0" animBg="1"/>
      <p:bldP spid="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fontScale="92500" lnSpcReduction="10000"/>
          </a:bodyPr>
          <a:lstStyle/>
          <a:p>
            <a:endParaRPr lang="en-AU" dirty="0"/>
          </a:p>
          <a:p>
            <a:endParaRPr lang="en-AU" dirty="0" smtClean="0"/>
          </a:p>
          <a:p>
            <a:pPr marL="0" indent="0" algn="ctr">
              <a:buNone/>
            </a:pPr>
            <a:r>
              <a:rPr lang="en-AU" sz="8000" dirty="0" smtClean="0"/>
              <a:t>QUESTIONS?</a:t>
            </a:r>
            <a:r>
              <a:rPr lang="en-AU" sz="8000" dirty="0"/>
              <a:t> </a:t>
            </a:r>
            <a:endParaRPr lang="en-AU" sz="8000" dirty="0" smtClean="0"/>
          </a:p>
          <a:p>
            <a:pPr marL="0" indent="0" algn="ctr">
              <a:buNone/>
            </a:pPr>
            <a:endParaRPr lang="en-AU" sz="8000" dirty="0"/>
          </a:p>
          <a:p>
            <a:pPr marL="0" indent="0" algn="ctr">
              <a:buNone/>
            </a:pPr>
            <a:r>
              <a:rPr lang="en-AU" sz="3300" dirty="0" smtClean="0"/>
              <a:t>Contributors</a:t>
            </a:r>
            <a:r>
              <a:rPr lang="en-AU" sz="3300" dirty="0"/>
              <a:t>: Chris </a:t>
            </a:r>
            <a:r>
              <a:rPr lang="en-AU" sz="3300" dirty="0" err="1"/>
              <a:t>Conran</a:t>
            </a:r>
            <a:r>
              <a:rPr lang="en-AU" sz="3300" dirty="0"/>
              <a:t>, Simon Wall, Gillian </a:t>
            </a:r>
            <a:r>
              <a:rPr lang="en-AU" sz="3300" dirty="0" err="1"/>
              <a:t>Nicoll</a:t>
            </a:r>
            <a:endParaRPr lang="en-AU" sz="3300" dirty="0"/>
          </a:p>
          <a:p>
            <a:pPr marL="0" indent="0" algn="ctr">
              <a:buNone/>
            </a:pPr>
            <a:endParaRPr lang="en-AU" sz="8000" dirty="0"/>
          </a:p>
        </p:txBody>
      </p:sp>
    </p:spTree>
    <p:extLst>
      <p:ext uri="{BB962C8B-B14F-4D97-AF65-F5344CB8AC3E}">
        <p14:creationId xmlns:p14="http://schemas.microsoft.com/office/powerpoint/2010/main" val="1451289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Vision for ABS 2017 Transformation &amp; the role of Information infrastructure</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00897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 y="0"/>
            <a:ext cx="2344603" cy="6858000"/>
          </a:xfrm>
          <a:prstGeom prst="rect">
            <a:avLst/>
          </a:prstGeom>
          <a:ln/>
        </p:spPr>
        <p:style>
          <a:lnRef idx="3">
            <a:schemeClr val="lt1"/>
          </a:lnRef>
          <a:fillRef idx="1">
            <a:schemeClr val="accent2"/>
          </a:fillRef>
          <a:effectRef idx="1">
            <a:schemeClr val="accent2"/>
          </a:effectRef>
          <a:fontRef idx="minor">
            <a:schemeClr val="lt1"/>
          </a:fontRef>
        </p:style>
        <p:txBody>
          <a:bodyPr lIns="128016" tIns="64008" rIns="128016" bIns="64008" rtlCol="0" anchor="ctr"/>
          <a:lstStyle/>
          <a:p>
            <a:pPr algn="ctr"/>
            <a:endParaRPr lang="en-AU"/>
          </a:p>
        </p:txBody>
      </p:sp>
      <p:sp>
        <p:nvSpPr>
          <p:cNvPr id="15" name="Rectangle 14"/>
          <p:cNvSpPr/>
          <p:nvPr/>
        </p:nvSpPr>
        <p:spPr>
          <a:xfrm>
            <a:off x="2344601" y="0"/>
            <a:ext cx="3994551" cy="6858000"/>
          </a:xfrm>
          <a:prstGeom prst="rect">
            <a:avLst/>
          </a:prstGeom>
        </p:spPr>
        <p:style>
          <a:lnRef idx="3">
            <a:schemeClr val="lt1"/>
          </a:lnRef>
          <a:fillRef idx="1">
            <a:schemeClr val="accent5"/>
          </a:fillRef>
          <a:effectRef idx="1">
            <a:schemeClr val="accent5"/>
          </a:effectRef>
          <a:fontRef idx="minor">
            <a:schemeClr val="lt1"/>
          </a:fontRef>
        </p:style>
        <p:txBody>
          <a:bodyPr lIns="128016" tIns="64008" rIns="128016" bIns="64008" rtlCol="0" anchor="ctr"/>
          <a:lstStyle/>
          <a:p>
            <a:pPr algn="ctr"/>
            <a:endParaRPr lang="en-AU" sz="2000"/>
          </a:p>
        </p:txBody>
      </p:sp>
      <p:sp>
        <p:nvSpPr>
          <p:cNvPr id="17" name="Rectangle 16"/>
          <p:cNvSpPr/>
          <p:nvPr/>
        </p:nvSpPr>
        <p:spPr>
          <a:xfrm>
            <a:off x="6339152" y="0"/>
            <a:ext cx="1470629" cy="6858000"/>
          </a:xfrm>
          <a:prstGeom prst="rect">
            <a:avLst/>
          </a:prstGeom>
        </p:spPr>
        <p:style>
          <a:lnRef idx="3">
            <a:schemeClr val="lt1"/>
          </a:lnRef>
          <a:fillRef idx="1">
            <a:schemeClr val="accent3"/>
          </a:fillRef>
          <a:effectRef idx="1">
            <a:schemeClr val="accent3"/>
          </a:effectRef>
          <a:fontRef idx="minor">
            <a:schemeClr val="lt1"/>
          </a:fontRef>
        </p:style>
        <p:txBody>
          <a:bodyPr lIns="128016" tIns="64008" rIns="128016" bIns="64008" rtlCol="0" anchor="ctr"/>
          <a:lstStyle/>
          <a:p>
            <a:pPr algn="ctr"/>
            <a:endParaRPr lang="en-AU"/>
          </a:p>
        </p:txBody>
      </p:sp>
      <p:sp>
        <p:nvSpPr>
          <p:cNvPr id="18" name="Rectangle 17"/>
          <p:cNvSpPr/>
          <p:nvPr/>
        </p:nvSpPr>
        <p:spPr>
          <a:xfrm>
            <a:off x="7839182" y="-4138"/>
            <a:ext cx="1304935" cy="6858000"/>
          </a:xfrm>
          <a:prstGeom prst="rect">
            <a:avLst/>
          </a:prstGeom>
        </p:spPr>
        <p:style>
          <a:lnRef idx="3">
            <a:schemeClr val="lt1"/>
          </a:lnRef>
          <a:fillRef idx="1">
            <a:schemeClr val="accent1"/>
          </a:fillRef>
          <a:effectRef idx="1">
            <a:schemeClr val="accent1"/>
          </a:effectRef>
          <a:fontRef idx="minor">
            <a:schemeClr val="lt1"/>
          </a:fontRef>
        </p:style>
        <p:txBody>
          <a:bodyPr lIns="128016" tIns="64008" rIns="128016" bIns="64008" rtlCol="0" anchor="ctr"/>
          <a:lstStyle/>
          <a:p>
            <a:pPr algn="ctr"/>
            <a:endParaRPr lang="en-AU"/>
          </a:p>
        </p:txBody>
      </p:sp>
      <p:sp>
        <p:nvSpPr>
          <p:cNvPr id="19" name="TextBox 18"/>
          <p:cNvSpPr txBox="1"/>
          <p:nvPr/>
        </p:nvSpPr>
        <p:spPr>
          <a:xfrm>
            <a:off x="646094" y="211944"/>
            <a:ext cx="1015492" cy="344710"/>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smtClean="0"/>
              <a:t>Enablers</a:t>
            </a:r>
            <a:endParaRPr lang="en-AU" sz="1400" b="1" dirty="0"/>
          </a:p>
        </p:txBody>
      </p:sp>
      <p:sp>
        <p:nvSpPr>
          <p:cNvPr id="20" name="TextBox 19"/>
          <p:cNvSpPr txBox="1"/>
          <p:nvPr/>
        </p:nvSpPr>
        <p:spPr>
          <a:xfrm>
            <a:off x="3198673" y="211944"/>
            <a:ext cx="1915413" cy="344710"/>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a:t>Business Change</a:t>
            </a:r>
          </a:p>
        </p:txBody>
      </p:sp>
      <p:sp>
        <p:nvSpPr>
          <p:cNvPr id="22" name="TextBox 21"/>
          <p:cNvSpPr txBox="1"/>
          <p:nvPr/>
        </p:nvSpPr>
        <p:spPr>
          <a:xfrm>
            <a:off x="6464508" y="211944"/>
            <a:ext cx="1215266" cy="344710"/>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smtClean="0"/>
              <a:t>Benefits</a:t>
            </a:r>
            <a:endParaRPr lang="en-AU" sz="1400" b="1" dirty="0"/>
          </a:p>
        </p:txBody>
      </p:sp>
      <p:sp>
        <p:nvSpPr>
          <p:cNvPr id="23" name="TextBox 22"/>
          <p:cNvSpPr txBox="1"/>
          <p:nvPr/>
        </p:nvSpPr>
        <p:spPr>
          <a:xfrm>
            <a:off x="7964649" y="211944"/>
            <a:ext cx="1080120" cy="560153"/>
          </a:xfrm>
          <a:prstGeom prst="rect">
            <a:avLst/>
          </a:prstGeom>
          <a:solidFill>
            <a:schemeClr val="bg1"/>
          </a:solidFill>
          <a:ln>
            <a:solidFill>
              <a:schemeClr val="tx1"/>
            </a:solidFill>
          </a:ln>
        </p:spPr>
        <p:txBody>
          <a:bodyPr wrap="square" lIns="128016" tIns="64008" rIns="128016" bIns="64008" rtlCol="0">
            <a:spAutoFit/>
          </a:bodyPr>
          <a:lstStyle/>
          <a:p>
            <a:pPr algn="ctr"/>
            <a:r>
              <a:rPr lang="en-AU" sz="1400" b="1" dirty="0"/>
              <a:t>Strategic Goals</a:t>
            </a:r>
          </a:p>
        </p:txBody>
      </p:sp>
      <p:sp>
        <p:nvSpPr>
          <p:cNvPr id="25" name="Rounded Rectangle 24"/>
          <p:cNvSpPr/>
          <p:nvPr/>
        </p:nvSpPr>
        <p:spPr>
          <a:xfrm>
            <a:off x="4059378" y="3179267"/>
            <a:ext cx="973981" cy="820914"/>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Metadata driven processes</a:t>
            </a:r>
            <a:endParaRPr lang="en-AU" sz="1200" dirty="0">
              <a:solidFill>
                <a:schemeClr val="tx1"/>
              </a:solidFill>
            </a:endParaRPr>
          </a:p>
        </p:txBody>
      </p:sp>
      <p:sp>
        <p:nvSpPr>
          <p:cNvPr id="26" name="Rounded Rectangle 25"/>
          <p:cNvSpPr/>
          <p:nvPr/>
        </p:nvSpPr>
        <p:spPr>
          <a:xfrm>
            <a:off x="4056327" y="4757549"/>
            <a:ext cx="973981" cy="760001"/>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Re-use metadata</a:t>
            </a:r>
            <a:endParaRPr lang="en-AU" sz="1200" dirty="0">
              <a:solidFill>
                <a:schemeClr val="tx1"/>
              </a:solidFill>
            </a:endParaRPr>
          </a:p>
        </p:txBody>
      </p:sp>
      <p:sp>
        <p:nvSpPr>
          <p:cNvPr id="29" name="Rounded Rectangle 28"/>
          <p:cNvSpPr/>
          <p:nvPr/>
        </p:nvSpPr>
        <p:spPr>
          <a:xfrm>
            <a:off x="2695296" y="1268760"/>
            <a:ext cx="1111507" cy="116974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Managed, consolidated &amp; consistent business processes</a:t>
            </a:r>
            <a:endParaRPr lang="en-AU" sz="1200" dirty="0">
              <a:solidFill>
                <a:schemeClr val="tx1"/>
              </a:solidFill>
            </a:endParaRPr>
          </a:p>
        </p:txBody>
      </p:sp>
      <p:sp>
        <p:nvSpPr>
          <p:cNvPr id="30" name="Rounded Rectangle 29"/>
          <p:cNvSpPr/>
          <p:nvPr/>
        </p:nvSpPr>
        <p:spPr>
          <a:xfrm>
            <a:off x="4056327" y="1538907"/>
            <a:ext cx="956484" cy="694404"/>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Re-use processes</a:t>
            </a:r>
            <a:endParaRPr lang="en-AU" sz="1200" dirty="0">
              <a:solidFill>
                <a:schemeClr val="tx1"/>
              </a:solidFill>
            </a:endParaRPr>
          </a:p>
        </p:txBody>
      </p:sp>
      <p:sp>
        <p:nvSpPr>
          <p:cNvPr id="93" name="Right Arrow Callout 92"/>
          <p:cNvSpPr/>
          <p:nvPr/>
        </p:nvSpPr>
        <p:spPr>
          <a:xfrm>
            <a:off x="53788" y="591240"/>
            <a:ext cx="2641509" cy="2637735"/>
          </a:xfrm>
          <a:prstGeom prst="rightArrowCallout">
            <a:avLst>
              <a:gd name="adj1" fmla="val 14296"/>
              <a:gd name="adj2" fmla="val 19962"/>
              <a:gd name="adj3" fmla="val 9316"/>
              <a:gd name="adj4" fmla="val 84459"/>
            </a:avLst>
          </a:prstGeom>
          <a:solidFill>
            <a:srgbClr val="99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p:cNvSpPr/>
          <p:nvPr/>
        </p:nvSpPr>
        <p:spPr>
          <a:xfrm>
            <a:off x="113585" y="1174898"/>
            <a:ext cx="2108901" cy="512284"/>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Re-engineered, Improved  Business Processes</a:t>
            </a:r>
            <a:endParaRPr lang="en-AU" sz="1200" dirty="0"/>
          </a:p>
        </p:txBody>
      </p:sp>
      <p:sp>
        <p:nvSpPr>
          <p:cNvPr id="34" name="Rectangle 33"/>
          <p:cNvSpPr/>
          <p:nvPr/>
        </p:nvSpPr>
        <p:spPr>
          <a:xfrm>
            <a:off x="108701" y="670399"/>
            <a:ext cx="2113786" cy="434501"/>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Enterprise Architecture</a:t>
            </a:r>
            <a:endParaRPr lang="en-AU" sz="1200" dirty="0"/>
          </a:p>
        </p:txBody>
      </p:sp>
      <p:sp>
        <p:nvSpPr>
          <p:cNvPr id="95" name="Right Arrow Callout 94"/>
          <p:cNvSpPr/>
          <p:nvPr/>
        </p:nvSpPr>
        <p:spPr>
          <a:xfrm>
            <a:off x="53788" y="3314700"/>
            <a:ext cx="2641509" cy="3493354"/>
          </a:xfrm>
          <a:prstGeom prst="rightArrowCallout">
            <a:avLst>
              <a:gd name="adj1" fmla="val 14296"/>
              <a:gd name="adj2" fmla="val 19962"/>
              <a:gd name="adj3" fmla="val 9316"/>
              <a:gd name="adj4" fmla="val 84459"/>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123044" y="5623631"/>
            <a:ext cx="2099442" cy="63009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Information Governance, Architecture &amp; Management</a:t>
            </a:r>
            <a:endParaRPr lang="en-AU" sz="1200" dirty="0"/>
          </a:p>
        </p:txBody>
      </p:sp>
      <p:sp>
        <p:nvSpPr>
          <p:cNvPr id="40" name="Rounded Rectangle 39"/>
          <p:cNvSpPr/>
          <p:nvPr/>
        </p:nvSpPr>
        <p:spPr>
          <a:xfrm>
            <a:off x="7964649" y="2498474"/>
            <a:ext cx="1080120" cy="1299685"/>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smtClean="0">
                <a:solidFill>
                  <a:schemeClr val="tx1"/>
                </a:solidFill>
              </a:rPr>
              <a:t>Survive and Thrive</a:t>
            </a:r>
            <a:endParaRPr lang="en-AU" sz="1400" dirty="0">
              <a:solidFill>
                <a:schemeClr val="tx1"/>
              </a:solidFill>
            </a:endParaRPr>
          </a:p>
        </p:txBody>
      </p:sp>
      <p:sp>
        <p:nvSpPr>
          <p:cNvPr id="32" name="Rounded Rectangle 31"/>
          <p:cNvSpPr/>
          <p:nvPr/>
        </p:nvSpPr>
        <p:spPr>
          <a:xfrm>
            <a:off x="5167005" y="3220982"/>
            <a:ext cx="1050927" cy="756536"/>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Process Assembly and</a:t>
            </a:r>
          </a:p>
          <a:p>
            <a:pPr algn="ctr"/>
            <a:r>
              <a:rPr lang="en-AU" sz="1200" dirty="0" smtClean="0">
                <a:solidFill>
                  <a:schemeClr val="tx1"/>
                </a:solidFill>
              </a:rPr>
              <a:t>Automation</a:t>
            </a:r>
            <a:endParaRPr lang="en-AU" sz="1200" dirty="0">
              <a:solidFill>
                <a:schemeClr val="tx1"/>
              </a:solidFill>
            </a:endParaRPr>
          </a:p>
        </p:txBody>
      </p:sp>
      <p:sp>
        <p:nvSpPr>
          <p:cNvPr id="28" name="Rounded Rectangle 27"/>
          <p:cNvSpPr/>
          <p:nvPr/>
        </p:nvSpPr>
        <p:spPr>
          <a:xfrm>
            <a:off x="2695297" y="4651469"/>
            <a:ext cx="1111506" cy="97216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Managed, consolidated  &amp; consistent metadata</a:t>
            </a:r>
            <a:endParaRPr lang="en-AU" sz="1200" dirty="0">
              <a:solidFill>
                <a:schemeClr val="tx1"/>
              </a:solidFill>
            </a:endParaRPr>
          </a:p>
        </p:txBody>
      </p:sp>
      <p:sp>
        <p:nvSpPr>
          <p:cNvPr id="92" name="Rectangle 91"/>
          <p:cNvSpPr/>
          <p:nvPr/>
        </p:nvSpPr>
        <p:spPr>
          <a:xfrm>
            <a:off x="108700" y="6293954"/>
            <a:ext cx="2113786" cy="473132"/>
          </a:xfrm>
          <a:prstGeom prst="rect">
            <a:avLst/>
          </a:prstGeom>
          <a:solidFill>
            <a:schemeClr val="bg1"/>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Migrate corporate/foundation metadata to MRR</a:t>
            </a:r>
            <a:endParaRPr lang="en-AU" sz="1200" dirty="0"/>
          </a:p>
        </p:txBody>
      </p:sp>
      <p:cxnSp>
        <p:nvCxnSpPr>
          <p:cNvPr id="4" name="Straight Arrow Connector 3"/>
          <p:cNvCxnSpPr>
            <a:stCxn id="29" idx="3"/>
          </p:cNvCxnSpPr>
          <p:nvPr/>
        </p:nvCxnSpPr>
        <p:spPr>
          <a:xfrm>
            <a:off x="3806803" y="1853631"/>
            <a:ext cx="2495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8" idx="3"/>
            <a:endCxn id="26" idx="1"/>
          </p:cNvCxnSpPr>
          <p:nvPr/>
        </p:nvCxnSpPr>
        <p:spPr>
          <a:xfrm>
            <a:off x="3806803" y="5137550"/>
            <a:ext cx="2495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5" idx="3"/>
            <a:endCxn id="32" idx="1"/>
          </p:cNvCxnSpPr>
          <p:nvPr/>
        </p:nvCxnSpPr>
        <p:spPr>
          <a:xfrm>
            <a:off x="5033359" y="3589724"/>
            <a:ext cx="133646" cy="9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532978" y="3798782"/>
            <a:ext cx="1146795" cy="1205908"/>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chemeClr val="tx1"/>
                </a:solidFill>
              </a:rPr>
              <a:t>Reduce time and cost of business operations</a:t>
            </a:r>
          </a:p>
        </p:txBody>
      </p:sp>
      <p:sp>
        <p:nvSpPr>
          <p:cNvPr id="41" name="Rounded Rectangle 40"/>
          <p:cNvSpPr/>
          <p:nvPr/>
        </p:nvSpPr>
        <p:spPr>
          <a:xfrm>
            <a:off x="6581399" y="1923650"/>
            <a:ext cx="999427" cy="1489706"/>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400" dirty="0">
                <a:solidFill>
                  <a:schemeClr val="tx1"/>
                </a:solidFill>
              </a:rPr>
              <a:t>Grow business via new statistical products/services</a:t>
            </a:r>
          </a:p>
        </p:txBody>
      </p:sp>
      <p:cxnSp>
        <p:nvCxnSpPr>
          <p:cNvPr id="49" name="Straight Arrow Connector 48"/>
          <p:cNvCxnSpPr>
            <a:stCxn id="30" idx="2"/>
            <a:endCxn id="25" idx="0"/>
          </p:cNvCxnSpPr>
          <p:nvPr/>
        </p:nvCxnSpPr>
        <p:spPr>
          <a:xfrm>
            <a:off x="4534569" y="2233311"/>
            <a:ext cx="11800" cy="9459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6" idx="0"/>
            <a:endCxn id="25" idx="2"/>
          </p:cNvCxnSpPr>
          <p:nvPr/>
        </p:nvCxnSpPr>
        <p:spPr>
          <a:xfrm flipV="1">
            <a:off x="4543318" y="4000181"/>
            <a:ext cx="3051" cy="757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ight Arrow Callout 59"/>
          <p:cNvSpPr/>
          <p:nvPr/>
        </p:nvSpPr>
        <p:spPr>
          <a:xfrm>
            <a:off x="53788" y="1719263"/>
            <a:ext cx="2641509" cy="3860006"/>
          </a:xfrm>
          <a:prstGeom prst="rightArrowCallout">
            <a:avLst>
              <a:gd name="adj1" fmla="val 14296"/>
              <a:gd name="adj2" fmla="val 19962"/>
              <a:gd name="adj3" fmla="val 9316"/>
              <a:gd name="adj4" fmla="val 84459"/>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139926" y="2268463"/>
            <a:ext cx="2082559" cy="418926"/>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200" b="1" dirty="0" smtClean="0"/>
              <a:t>Statistical Workflow Management System (SWM)</a:t>
            </a:r>
            <a:endParaRPr lang="en-AU" sz="1200" b="1" dirty="0"/>
          </a:p>
        </p:txBody>
      </p:sp>
      <p:sp>
        <p:nvSpPr>
          <p:cNvPr id="36" name="Rectangle 35"/>
          <p:cNvSpPr/>
          <p:nvPr/>
        </p:nvSpPr>
        <p:spPr>
          <a:xfrm>
            <a:off x="129248" y="4517842"/>
            <a:ext cx="2082962" cy="543812"/>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200" b="1" dirty="0" smtClean="0"/>
              <a:t>Metadata Registry and Repository (MRR)</a:t>
            </a:r>
            <a:endParaRPr lang="en-AU" sz="1200" b="1" dirty="0"/>
          </a:p>
        </p:txBody>
      </p:sp>
      <p:sp>
        <p:nvSpPr>
          <p:cNvPr id="37" name="Rectangle 36"/>
          <p:cNvSpPr/>
          <p:nvPr/>
        </p:nvSpPr>
        <p:spPr>
          <a:xfrm>
            <a:off x="129248" y="5133915"/>
            <a:ext cx="2093238" cy="39725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EDW</a:t>
            </a:r>
            <a:endParaRPr lang="en-AU" sz="1200" dirty="0"/>
          </a:p>
        </p:txBody>
      </p:sp>
      <p:sp>
        <p:nvSpPr>
          <p:cNvPr id="54" name="Rectangle 53"/>
          <p:cNvSpPr/>
          <p:nvPr/>
        </p:nvSpPr>
        <p:spPr>
          <a:xfrm>
            <a:off x="121992" y="3931988"/>
            <a:ext cx="2100493" cy="526570"/>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solidFill>
                  <a:schemeClr val="tx1"/>
                </a:solidFill>
              </a:rPr>
              <a:t>Existing/new </a:t>
            </a:r>
            <a:r>
              <a:rPr lang="en-AU" sz="1200" dirty="0">
                <a:solidFill>
                  <a:schemeClr val="tx1"/>
                </a:solidFill>
              </a:rPr>
              <a:t>applications integrate with </a:t>
            </a:r>
            <a:r>
              <a:rPr lang="en-AU" sz="1200" dirty="0" smtClean="0">
                <a:solidFill>
                  <a:schemeClr val="tx1"/>
                </a:solidFill>
              </a:rPr>
              <a:t>MRR/EDW</a:t>
            </a:r>
            <a:endParaRPr lang="en-AU" sz="1200" dirty="0">
              <a:solidFill>
                <a:schemeClr val="tx1"/>
              </a:solidFill>
            </a:endParaRPr>
          </a:p>
        </p:txBody>
      </p:sp>
      <p:sp>
        <p:nvSpPr>
          <p:cNvPr id="88" name="Rectangle 87"/>
          <p:cNvSpPr/>
          <p:nvPr/>
        </p:nvSpPr>
        <p:spPr>
          <a:xfrm>
            <a:off x="113585" y="3304755"/>
            <a:ext cx="2108901" cy="543812"/>
          </a:xfrm>
          <a:prstGeom prst="rect">
            <a:avLst/>
          </a:prstGeom>
          <a:solidFill>
            <a:schemeClr val="bg1"/>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(Better) Tools and applications integrated with MRR</a:t>
            </a:r>
            <a:endParaRPr lang="en-AU" sz="1200" dirty="0"/>
          </a:p>
        </p:txBody>
      </p:sp>
      <p:sp>
        <p:nvSpPr>
          <p:cNvPr id="42" name="Rectangle 41"/>
          <p:cNvSpPr/>
          <p:nvPr/>
        </p:nvSpPr>
        <p:spPr>
          <a:xfrm>
            <a:off x="108700" y="2774125"/>
            <a:ext cx="2113786" cy="418926"/>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Existing/new applications integrate with SWM/SOA</a:t>
            </a:r>
            <a:endParaRPr lang="en-AU" sz="1200" dirty="0"/>
          </a:p>
        </p:txBody>
      </p:sp>
      <p:sp>
        <p:nvSpPr>
          <p:cNvPr id="86" name="Rectangle 85"/>
          <p:cNvSpPr/>
          <p:nvPr/>
        </p:nvSpPr>
        <p:spPr>
          <a:xfrm>
            <a:off x="113585" y="1759049"/>
            <a:ext cx="2108901" cy="443166"/>
          </a:xfrm>
          <a:prstGeom prst="rect">
            <a:avLst/>
          </a:prstGeom>
          <a:solidFill>
            <a:schemeClr val="bg1"/>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1200" dirty="0" smtClean="0"/>
              <a:t>Processes captured as Services, Workflow – SOA</a:t>
            </a:r>
            <a:endParaRPr lang="en-AU" sz="1200" dirty="0"/>
          </a:p>
        </p:txBody>
      </p:sp>
      <p:sp>
        <p:nvSpPr>
          <p:cNvPr id="61" name="Rounded Rectangle 60"/>
          <p:cNvSpPr/>
          <p:nvPr/>
        </p:nvSpPr>
        <p:spPr>
          <a:xfrm>
            <a:off x="2695295" y="3057789"/>
            <a:ext cx="1111507" cy="1169742"/>
          </a:xfrm>
          <a:prstGeom prst="round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AU" sz="1200" dirty="0" smtClean="0">
                <a:solidFill>
                  <a:schemeClr val="tx1"/>
                </a:solidFill>
              </a:rPr>
              <a:t>Managed, consolidated &amp; consistent applications &amp; components</a:t>
            </a:r>
            <a:endParaRPr lang="en-AU" sz="1200" dirty="0">
              <a:solidFill>
                <a:schemeClr val="tx1"/>
              </a:solidFill>
            </a:endParaRPr>
          </a:p>
        </p:txBody>
      </p:sp>
      <p:cxnSp>
        <p:nvCxnSpPr>
          <p:cNvPr id="62" name="Straight Arrow Connector 61"/>
          <p:cNvCxnSpPr/>
          <p:nvPr/>
        </p:nvCxnSpPr>
        <p:spPr>
          <a:xfrm flipV="1">
            <a:off x="3667874" y="2202215"/>
            <a:ext cx="488505" cy="8555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653560" y="4235005"/>
            <a:ext cx="405818" cy="6554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85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childTnLst>
                                </p:cTn>
                              </p:par>
                              <p:par>
                                <p:cTn id="76" presetID="30" presetClass="emph" presetSubtype="0" fill="hold" grpId="1" nodeType="withEffect">
                                  <p:stCondLst>
                                    <p:cond delay="0"/>
                                  </p:stCondLst>
                                  <p:childTnLst>
                                    <p:animClr clrSpc="hsl" dir="cw">
                                      <p:cBhvr override="childStyle">
                                        <p:cTn id="77" dur="500" fill="hold"/>
                                        <p:tgtEl>
                                          <p:spTgt spid="35"/>
                                        </p:tgtEl>
                                        <p:attrNameLst>
                                          <p:attrName>style.color</p:attrName>
                                        </p:attrNameLst>
                                      </p:cBhvr>
                                      <p:by>
                                        <p:hsl h="0" s="12549" l="25098"/>
                                      </p:by>
                                    </p:animClr>
                                    <p:animClr clrSpc="hsl" dir="cw">
                                      <p:cBhvr>
                                        <p:cTn id="78" dur="500" fill="hold"/>
                                        <p:tgtEl>
                                          <p:spTgt spid="35"/>
                                        </p:tgtEl>
                                        <p:attrNameLst>
                                          <p:attrName>fillcolor</p:attrName>
                                        </p:attrNameLst>
                                      </p:cBhvr>
                                      <p:by>
                                        <p:hsl h="0" s="12549" l="25098"/>
                                      </p:by>
                                    </p:animClr>
                                    <p:animClr clrSpc="hsl" dir="cw">
                                      <p:cBhvr>
                                        <p:cTn id="79" dur="500" fill="hold"/>
                                        <p:tgtEl>
                                          <p:spTgt spid="35"/>
                                        </p:tgtEl>
                                        <p:attrNameLst>
                                          <p:attrName>stroke.color</p:attrName>
                                        </p:attrNameLst>
                                      </p:cBhvr>
                                      <p:by>
                                        <p:hsl h="0" s="12549" l="25098"/>
                                      </p:by>
                                    </p:animClr>
                                    <p:set>
                                      <p:cBhvr>
                                        <p:cTn id="80" dur="500" fill="hold"/>
                                        <p:tgtEl>
                                          <p:spTgt spid="35"/>
                                        </p:tgtEl>
                                        <p:attrNameLst>
                                          <p:attrName>fill.type</p:attrName>
                                        </p:attrNameLst>
                                      </p:cBhvr>
                                      <p:to>
                                        <p:strVal val="solid"/>
                                      </p:to>
                                    </p:set>
                                  </p:childTnLst>
                                </p:cTn>
                              </p:par>
                              <p:par>
                                <p:cTn id="81" presetID="30" presetClass="emph" presetSubtype="0" fill="hold" grpId="1" nodeType="withEffect">
                                  <p:stCondLst>
                                    <p:cond delay="0"/>
                                  </p:stCondLst>
                                  <p:childTnLst>
                                    <p:animClr clrSpc="hsl" dir="cw">
                                      <p:cBhvr override="childStyle">
                                        <p:cTn id="82" dur="500" fill="hold"/>
                                        <p:tgtEl>
                                          <p:spTgt spid="36"/>
                                        </p:tgtEl>
                                        <p:attrNameLst>
                                          <p:attrName>style.color</p:attrName>
                                        </p:attrNameLst>
                                      </p:cBhvr>
                                      <p:by>
                                        <p:hsl h="0" s="12549" l="25098"/>
                                      </p:by>
                                    </p:animClr>
                                    <p:animClr clrSpc="hsl" dir="cw">
                                      <p:cBhvr>
                                        <p:cTn id="83" dur="500" fill="hold"/>
                                        <p:tgtEl>
                                          <p:spTgt spid="36"/>
                                        </p:tgtEl>
                                        <p:attrNameLst>
                                          <p:attrName>fillcolor</p:attrName>
                                        </p:attrNameLst>
                                      </p:cBhvr>
                                      <p:by>
                                        <p:hsl h="0" s="12549" l="25098"/>
                                      </p:by>
                                    </p:animClr>
                                    <p:animClr clrSpc="hsl" dir="cw">
                                      <p:cBhvr>
                                        <p:cTn id="84" dur="500" fill="hold"/>
                                        <p:tgtEl>
                                          <p:spTgt spid="36"/>
                                        </p:tgtEl>
                                        <p:attrNameLst>
                                          <p:attrName>stroke.color</p:attrName>
                                        </p:attrNameLst>
                                      </p:cBhvr>
                                      <p:by>
                                        <p:hsl h="0" s="12549" l="25098"/>
                                      </p:by>
                                    </p:animClr>
                                    <p:set>
                                      <p:cBhvr>
                                        <p:cTn id="85" dur="500" fill="hold"/>
                                        <p:tgtEl>
                                          <p:spTgt spid="36"/>
                                        </p:tgtEl>
                                        <p:attrNameLst>
                                          <p:attrName>fill.type</p:attrName>
                                        </p:attrNameLst>
                                      </p:cBhvr>
                                      <p:to>
                                        <p:strVal val="solid"/>
                                      </p:to>
                                    </p:set>
                                  </p:childTnLst>
                                </p:cTn>
                              </p:par>
                              <p:par>
                                <p:cTn id="86" presetID="1" presetClass="entr" presetSubtype="0"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5" grpId="0" animBg="1"/>
      <p:bldP spid="26" grpId="0" animBg="1"/>
      <p:bldP spid="29" grpId="0" animBg="1"/>
      <p:bldP spid="30" grpId="0" animBg="1"/>
      <p:bldP spid="93" grpId="0" animBg="1"/>
      <p:bldP spid="33" grpId="0" animBg="1"/>
      <p:bldP spid="34" grpId="0" animBg="1"/>
      <p:bldP spid="95" grpId="0" animBg="1"/>
      <p:bldP spid="39" grpId="0" animBg="1"/>
      <p:bldP spid="32" grpId="0" animBg="1"/>
      <p:bldP spid="28" grpId="0" animBg="1"/>
      <p:bldP spid="92" grpId="0" animBg="1"/>
      <p:bldP spid="60" grpId="0" animBg="1"/>
      <p:bldP spid="35" grpId="0" animBg="1"/>
      <p:bldP spid="35" grpId="1" animBg="1"/>
      <p:bldP spid="36" grpId="0" animBg="1"/>
      <p:bldP spid="36" grpId="1" animBg="1"/>
      <p:bldP spid="37" grpId="0" animBg="1"/>
      <p:bldP spid="54" grpId="0" animBg="1"/>
      <p:bldP spid="88" grpId="0" animBg="1"/>
      <p:bldP spid="42" grpId="0" animBg="1"/>
      <p:bldP spid="86"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00808"/>
          </a:xfrm>
          <a:prstGeom prst="rect">
            <a:avLst/>
          </a:prstGeom>
          <a:gradFill flip="none" rotWithShape="1">
            <a:gsLst>
              <a:gs pos="0">
                <a:schemeClr val="accent1">
                  <a:lumMod val="60000"/>
                  <a:lumOff val="40000"/>
                </a:schemeClr>
              </a:gs>
              <a:gs pos="65000">
                <a:schemeClr val="bg1"/>
              </a:gs>
              <a:gs pos="35000">
                <a:schemeClr val="bg1"/>
              </a:gs>
              <a:gs pos="100000">
                <a:schemeClr val="accent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      Business</a:t>
            </a:r>
            <a:endParaRPr lang="en-AU" dirty="0">
              <a:solidFill>
                <a:schemeClr val="tx1"/>
              </a:solidFill>
            </a:endParaRPr>
          </a:p>
        </p:txBody>
      </p:sp>
      <p:sp>
        <p:nvSpPr>
          <p:cNvPr id="5" name="Rectangle 4"/>
          <p:cNvSpPr/>
          <p:nvPr/>
        </p:nvSpPr>
        <p:spPr>
          <a:xfrm>
            <a:off x="0" y="1700808"/>
            <a:ext cx="9144000" cy="1728192"/>
          </a:xfrm>
          <a:prstGeom prst="rect">
            <a:avLst/>
          </a:prstGeom>
          <a:gradFill>
            <a:gsLst>
              <a:gs pos="0">
                <a:schemeClr val="accent2">
                  <a:lumMod val="60000"/>
                  <a:lumOff val="40000"/>
                </a:schemeClr>
              </a:gs>
              <a:gs pos="65000">
                <a:schemeClr val="bg1"/>
              </a:gs>
              <a:gs pos="35000">
                <a:schemeClr val="bg1"/>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      Information</a:t>
            </a:r>
            <a:endParaRPr lang="en-AU" dirty="0">
              <a:solidFill>
                <a:schemeClr val="tx1"/>
              </a:solidFill>
            </a:endParaRPr>
          </a:p>
        </p:txBody>
      </p:sp>
      <p:sp>
        <p:nvSpPr>
          <p:cNvPr id="6" name="Rectangle 5"/>
          <p:cNvSpPr/>
          <p:nvPr/>
        </p:nvSpPr>
        <p:spPr>
          <a:xfrm>
            <a:off x="0" y="3429000"/>
            <a:ext cx="9144000" cy="1700808"/>
          </a:xfrm>
          <a:prstGeom prst="rect">
            <a:avLst/>
          </a:prstGeom>
          <a:gradFill>
            <a:gsLst>
              <a:gs pos="0">
                <a:schemeClr val="accent3">
                  <a:lumMod val="60000"/>
                  <a:lumOff val="40000"/>
                </a:schemeClr>
              </a:gs>
              <a:gs pos="65000">
                <a:schemeClr val="bg1"/>
              </a:gs>
              <a:gs pos="35000">
                <a:schemeClr val="bg1"/>
              </a:gs>
              <a:gs pos="100000">
                <a:schemeClr val="accent3">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      Application</a:t>
            </a:r>
            <a:endParaRPr lang="en-AU" dirty="0">
              <a:solidFill>
                <a:schemeClr val="tx1"/>
              </a:solidFill>
            </a:endParaRPr>
          </a:p>
        </p:txBody>
      </p:sp>
      <p:sp>
        <p:nvSpPr>
          <p:cNvPr id="8" name="Rounded Rectangle 7"/>
          <p:cNvSpPr/>
          <p:nvPr/>
        </p:nvSpPr>
        <p:spPr>
          <a:xfrm>
            <a:off x="2411760" y="1921493"/>
            <a:ext cx="5971952" cy="10595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2000" dirty="0" smtClean="0"/>
              <a:t>Re-use metadata</a:t>
            </a:r>
            <a:endParaRPr lang="en-AU" sz="2000" dirty="0"/>
          </a:p>
        </p:txBody>
      </p:sp>
      <p:sp>
        <p:nvSpPr>
          <p:cNvPr id="22" name="Rounded Rectangle 21"/>
          <p:cNvSpPr/>
          <p:nvPr/>
        </p:nvSpPr>
        <p:spPr>
          <a:xfrm>
            <a:off x="2411760" y="3788959"/>
            <a:ext cx="5971952" cy="10595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2000" dirty="0" smtClean="0"/>
              <a:t>Re-use application components</a:t>
            </a:r>
          </a:p>
          <a:p>
            <a:pPr algn="ctr"/>
            <a:endParaRPr lang="en-AU" sz="2000" dirty="0"/>
          </a:p>
          <a:p>
            <a:pPr algn="ctr"/>
            <a:r>
              <a:rPr lang="en-AU" sz="2000" dirty="0" smtClean="0"/>
              <a:t>Component/service assembly</a:t>
            </a:r>
            <a:endParaRPr lang="en-AU" sz="2000" dirty="0"/>
          </a:p>
        </p:txBody>
      </p:sp>
      <p:sp>
        <p:nvSpPr>
          <p:cNvPr id="24" name="Rectangle 23"/>
          <p:cNvSpPr/>
          <p:nvPr/>
        </p:nvSpPr>
        <p:spPr>
          <a:xfrm>
            <a:off x="-36512" y="0"/>
            <a:ext cx="399875" cy="6858000"/>
          </a:xfrm>
          <a:prstGeom prst="rect">
            <a:avLst/>
          </a:prstGeom>
          <a:ln w="3175"/>
        </p:spPr>
        <p:style>
          <a:lnRef idx="2">
            <a:schemeClr val="dk1"/>
          </a:lnRef>
          <a:fillRef idx="1">
            <a:schemeClr val="lt1"/>
          </a:fillRef>
          <a:effectRef idx="0">
            <a:schemeClr val="dk1"/>
          </a:effectRef>
          <a:fontRef idx="minor">
            <a:schemeClr val="dk1"/>
          </a:fontRef>
        </p:style>
        <p:txBody>
          <a:bodyPr vert="wordArtVert" rtlCol="0" anchor="ctr"/>
          <a:lstStyle/>
          <a:p>
            <a:pPr algn="ctr"/>
            <a:r>
              <a:rPr lang="en-AU" sz="1200" dirty="0" smtClean="0"/>
              <a:t>Enterprise</a:t>
            </a:r>
            <a:endParaRPr lang="en-AU" sz="1200" dirty="0"/>
          </a:p>
        </p:txBody>
      </p:sp>
      <p:sp>
        <p:nvSpPr>
          <p:cNvPr id="27" name="TextBox 26"/>
          <p:cNvSpPr txBox="1"/>
          <p:nvPr/>
        </p:nvSpPr>
        <p:spPr>
          <a:xfrm>
            <a:off x="2106202" y="5517232"/>
            <a:ext cx="6020656" cy="769441"/>
          </a:xfrm>
          <a:prstGeom prst="rect">
            <a:avLst/>
          </a:prstGeom>
          <a:solidFill>
            <a:schemeClr val="bg1"/>
          </a:solidFill>
          <a:ln>
            <a:solidFill>
              <a:schemeClr val="tx1"/>
            </a:solidFill>
          </a:ln>
        </p:spPr>
        <p:txBody>
          <a:bodyPr wrap="square" rtlCol="0">
            <a:spAutoFit/>
          </a:bodyPr>
          <a:lstStyle/>
          <a:p>
            <a:pPr algn="ctr"/>
            <a:r>
              <a:rPr lang="en-AU" sz="4400" dirty="0" smtClean="0"/>
              <a:t>Business Transformation</a:t>
            </a:r>
            <a:endParaRPr lang="en-AU" sz="4400" dirty="0"/>
          </a:p>
        </p:txBody>
      </p:sp>
      <p:sp>
        <p:nvSpPr>
          <p:cNvPr id="9" name="Rounded Rectangle 8"/>
          <p:cNvSpPr/>
          <p:nvPr/>
        </p:nvSpPr>
        <p:spPr>
          <a:xfrm>
            <a:off x="2411760" y="404664"/>
            <a:ext cx="5971952" cy="105957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2000" dirty="0" smtClean="0"/>
              <a:t>Re-use of common business processes</a:t>
            </a:r>
          </a:p>
          <a:p>
            <a:pPr algn="ctr"/>
            <a:endParaRPr lang="en-AU" sz="2000" dirty="0" smtClean="0"/>
          </a:p>
          <a:p>
            <a:pPr algn="ctr"/>
            <a:r>
              <a:rPr lang="en-AU" sz="2000" dirty="0" smtClean="0"/>
              <a:t>Process assembly, configuration and automation</a:t>
            </a:r>
            <a:endParaRPr lang="en-AU" sz="2000" dirty="0"/>
          </a:p>
        </p:txBody>
      </p:sp>
    </p:spTree>
    <p:extLst>
      <p:ext uri="{BB962C8B-B14F-4D97-AF65-F5344CB8AC3E}">
        <p14:creationId xmlns:p14="http://schemas.microsoft.com/office/powerpoint/2010/main" val="81132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role of MRR and SWM</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MRR and SWM provide foundations for processes and metadata to be:</a:t>
            </a:r>
          </a:p>
          <a:p>
            <a:pPr lvl="1"/>
            <a:r>
              <a:rPr lang="en-AU" dirty="0" smtClean="0"/>
              <a:t>Managed</a:t>
            </a:r>
          </a:p>
          <a:p>
            <a:pPr lvl="1"/>
            <a:r>
              <a:rPr lang="en-AU" dirty="0" smtClean="0"/>
              <a:t>Consistent</a:t>
            </a:r>
          </a:p>
          <a:p>
            <a:pPr lvl="1"/>
            <a:r>
              <a:rPr lang="en-AU" dirty="0" smtClean="0"/>
              <a:t>Discoverable</a:t>
            </a:r>
          </a:p>
          <a:p>
            <a:pPr lvl="1"/>
            <a:r>
              <a:rPr lang="en-AU" dirty="0" smtClean="0"/>
              <a:t>Governed</a:t>
            </a:r>
          </a:p>
          <a:p>
            <a:pPr lvl="1"/>
            <a:r>
              <a:rPr lang="en-AU" dirty="0" smtClean="0"/>
              <a:t>Executable</a:t>
            </a:r>
            <a:endParaRPr lang="en-AU" dirty="0" smtClean="0"/>
          </a:p>
          <a:p>
            <a:pPr lvl="1"/>
            <a:endParaRPr lang="en-AU" dirty="0" smtClean="0"/>
          </a:p>
          <a:p>
            <a:pPr lvl="1"/>
            <a:r>
              <a:rPr lang="en-AU" dirty="0" smtClean="0"/>
              <a:t>Ultimately</a:t>
            </a:r>
            <a:r>
              <a:rPr lang="en-AU" dirty="0" smtClean="0"/>
              <a:t>, </a:t>
            </a:r>
            <a:r>
              <a:rPr lang="en-AU" dirty="0" smtClean="0"/>
              <a:t>re-usable, easily assembled, and in the case of processes, automatable</a:t>
            </a:r>
            <a:endParaRPr lang="en-AU" dirty="0" smtClean="0"/>
          </a:p>
        </p:txBody>
      </p:sp>
    </p:spTree>
    <p:extLst>
      <p:ext uri="{BB962C8B-B14F-4D97-AF65-F5344CB8AC3E}">
        <p14:creationId xmlns:p14="http://schemas.microsoft.com/office/powerpoint/2010/main" val="2572346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MRR AND SWM</a:t>
            </a:r>
            <a:endParaRPr lang="en-AU" dirty="0"/>
          </a:p>
        </p:txBody>
      </p:sp>
      <p:sp>
        <p:nvSpPr>
          <p:cNvPr id="5" name="Text Placeholder 4"/>
          <p:cNvSpPr>
            <a:spLocks noGrp="1"/>
          </p:cNvSpPr>
          <p:nvPr>
            <p:ph type="body" idx="1"/>
          </p:nvPr>
        </p:nvSpPr>
        <p:spPr/>
        <p:txBody>
          <a:bodyPr/>
          <a:lstStyle/>
          <a:p>
            <a:endParaRPr lang="en-AU"/>
          </a:p>
        </p:txBody>
      </p:sp>
    </p:spTree>
    <p:extLst>
      <p:ext uri="{BB962C8B-B14F-4D97-AF65-F5344CB8AC3E}">
        <p14:creationId xmlns:p14="http://schemas.microsoft.com/office/powerpoint/2010/main" val="258066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MRR?</a:t>
            </a:r>
            <a:endParaRPr lang="en-AU" dirty="0"/>
          </a:p>
        </p:txBody>
      </p:sp>
      <p:sp>
        <p:nvSpPr>
          <p:cNvPr id="3" name="Content Placeholder 2"/>
          <p:cNvSpPr>
            <a:spLocks noGrp="1"/>
          </p:cNvSpPr>
          <p:nvPr>
            <p:ph idx="1"/>
          </p:nvPr>
        </p:nvSpPr>
        <p:spPr/>
        <p:txBody>
          <a:bodyPr>
            <a:normAutofit/>
          </a:bodyPr>
          <a:lstStyle/>
          <a:p>
            <a:r>
              <a:rPr lang="en-AU" dirty="0" smtClean="0"/>
              <a:t>The Metadata Registry and Repository consists of two parts:</a:t>
            </a:r>
          </a:p>
          <a:p>
            <a:pPr lvl="1"/>
            <a:r>
              <a:rPr lang="en-AU" dirty="0" smtClean="0"/>
              <a:t>Repository – the centralised store for standards based metadata </a:t>
            </a:r>
            <a:endParaRPr lang="en-AU" dirty="0" smtClean="0"/>
          </a:p>
          <a:p>
            <a:pPr lvl="1"/>
            <a:endParaRPr lang="en-AU" dirty="0" smtClean="0"/>
          </a:p>
          <a:p>
            <a:pPr lvl="1"/>
            <a:r>
              <a:rPr lang="en-AU" dirty="0" smtClean="0"/>
              <a:t>Registry </a:t>
            </a:r>
            <a:r>
              <a:rPr lang="en-AU" dirty="0" smtClean="0"/>
              <a:t>– the catalogue that tells you what’s in the repository</a:t>
            </a:r>
          </a:p>
        </p:txBody>
      </p:sp>
    </p:spTree>
    <p:extLst>
      <p:ext uri="{BB962C8B-B14F-4D97-AF65-F5344CB8AC3E}">
        <p14:creationId xmlns:p14="http://schemas.microsoft.com/office/powerpoint/2010/main" val="2341895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MRR – Registering &amp; Retrieving Metadata</a:t>
            </a:r>
            <a:endParaRPr lang="en-AU" dirty="0"/>
          </a:p>
        </p:txBody>
      </p:sp>
      <p:sp>
        <p:nvSpPr>
          <p:cNvPr id="4" name="Rounded Rectangle 3"/>
          <p:cNvSpPr/>
          <p:nvPr/>
        </p:nvSpPr>
        <p:spPr>
          <a:xfrm>
            <a:off x="2805718" y="2763318"/>
            <a:ext cx="2448272" cy="31859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Registry </a:t>
            </a:r>
            <a:endParaRPr lang="en-AU" dirty="0"/>
          </a:p>
        </p:txBody>
      </p:sp>
      <p:sp>
        <p:nvSpPr>
          <p:cNvPr id="5" name="Rounded Rectangle 4"/>
          <p:cNvSpPr/>
          <p:nvPr/>
        </p:nvSpPr>
        <p:spPr>
          <a:xfrm>
            <a:off x="5652120" y="1464313"/>
            <a:ext cx="3240360" cy="4628981"/>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AU" dirty="0" smtClean="0"/>
              <a:t>Repository</a:t>
            </a:r>
            <a:endParaRPr lang="en-AU"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306" y="2916137"/>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stCxn id="6" idx="3"/>
          </p:cNvCxnSpPr>
          <p:nvPr/>
        </p:nvCxnSpPr>
        <p:spPr>
          <a:xfrm>
            <a:off x="2437329" y="3499076"/>
            <a:ext cx="262463" cy="0"/>
          </a:xfrm>
          <a:prstGeom prst="straightConnector1">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57746" y="3401327"/>
            <a:ext cx="1944216" cy="523220"/>
          </a:xfrm>
          <a:prstGeom prst="rect">
            <a:avLst/>
          </a:prstGeom>
          <a:solidFill>
            <a:schemeClr val="lt1"/>
          </a:solidFill>
        </p:spPr>
        <p:txBody>
          <a:bodyPr wrap="square" rtlCol="0">
            <a:spAutoFit/>
          </a:bodyPr>
          <a:lstStyle/>
          <a:p>
            <a:pPr algn="ctr"/>
            <a:r>
              <a:rPr lang="en-AU" sz="1400" dirty="0" smtClean="0"/>
              <a:t>Register key elements of metadata package</a:t>
            </a:r>
            <a:endParaRPr lang="en-AU" sz="1400" dirty="0"/>
          </a:p>
        </p:txBody>
      </p:sp>
      <p:pic>
        <p:nvPicPr>
          <p:cNvPr id="1027" name="Picture 3" descr="C:\Users\girvst\Desktop\MB9004415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4367" y="2892500"/>
            <a:ext cx="1189515" cy="11895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1938" y="1551658"/>
            <a:ext cx="3089942" cy="338554"/>
          </a:xfrm>
          <a:prstGeom prst="rect">
            <a:avLst/>
          </a:prstGeom>
          <a:noFill/>
        </p:spPr>
        <p:txBody>
          <a:bodyPr wrap="square" rtlCol="0">
            <a:spAutoFit/>
          </a:bodyPr>
          <a:lstStyle/>
          <a:p>
            <a:r>
              <a:rPr lang="en-AU" sz="1600" dirty="0" smtClean="0"/>
              <a:t>E.g. Register metadata</a:t>
            </a:r>
            <a:endParaRPr lang="en-AU" sz="1600"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557" y="3195864"/>
            <a:ext cx="842023" cy="1165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Arc 26"/>
          <p:cNvSpPr/>
          <p:nvPr/>
        </p:nvSpPr>
        <p:spPr>
          <a:xfrm>
            <a:off x="2437328" y="2170333"/>
            <a:ext cx="4816240" cy="2410795"/>
          </a:xfrm>
          <a:prstGeom prst="arc">
            <a:avLst>
              <a:gd name="adj1" fmla="val 10888060"/>
              <a:gd name="adj2" fmla="val 0"/>
            </a:avLst>
          </a:prstGeom>
          <a:ln w="25400">
            <a:solidFill>
              <a:schemeClr val="tx2"/>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6281461" y="2170333"/>
            <a:ext cx="1944216" cy="738664"/>
          </a:xfrm>
          <a:prstGeom prst="rect">
            <a:avLst/>
          </a:prstGeom>
          <a:solidFill>
            <a:schemeClr val="lt1"/>
          </a:solidFill>
        </p:spPr>
        <p:txBody>
          <a:bodyPr wrap="square" rtlCol="0">
            <a:spAutoFit/>
          </a:bodyPr>
          <a:lstStyle/>
          <a:p>
            <a:pPr algn="ctr"/>
            <a:r>
              <a:rPr lang="en-AU" sz="1400" dirty="0" smtClean="0"/>
              <a:t>Complete metadata package resides in Repository</a:t>
            </a:r>
            <a:endParaRPr lang="en-AU" sz="1400" dirty="0"/>
          </a:p>
        </p:txBody>
      </p:sp>
    </p:spTree>
    <p:extLst>
      <p:ext uri="{BB962C8B-B14F-4D97-AF65-F5344CB8AC3E}">
        <p14:creationId xmlns:p14="http://schemas.microsoft.com/office/powerpoint/2010/main" val="31509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5158</TotalTime>
  <Words>2660</Words>
  <Application>Microsoft Office PowerPoint</Application>
  <PresentationFormat>On-screen Show (4:3)</PresentationFormat>
  <Paragraphs>429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Information Infrastructure: Foundations for ABS Transformation</vt:lpstr>
      <vt:lpstr>Outline</vt:lpstr>
      <vt:lpstr>Vision for ABS 2017 Transformation &amp; the role of Information infrastructure</vt:lpstr>
      <vt:lpstr>PowerPoint Presentation</vt:lpstr>
      <vt:lpstr>PowerPoint Presentation</vt:lpstr>
      <vt:lpstr>The role of MRR and SWM</vt:lpstr>
      <vt:lpstr>MRR AND SWM</vt:lpstr>
      <vt:lpstr>What is MRR?</vt:lpstr>
      <vt:lpstr>MRR – Registering &amp; Retrieving Metadata</vt:lpstr>
      <vt:lpstr>MRR – Registering &amp; Retrieving Metadata</vt:lpstr>
      <vt:lpstr>MRR – Registering &amp; Retrieving Metadata</vt:lpstr>
      <vt:lpstr>MRR &amp; standards</vt:lpstr>
      <vt:lpstr>What is SWM?</vt:lpstr>
      <vt:lpstr>PowerPoint Presentation</vt:lpstr>
      <vt:lpstr>WHAT WE have DONE so far and what’s next</vt:lpstr>
      <vt:lpstr>PowerPoint Presentation</vt:lpstr>
      <vt:lpstr>What have we learnt?</vt:lpstr>
      <vt:lpstr>What have we learnt?</vt:lpstr>
      <vt:lpstr>What’s next?</vt:lpstr>
      <vt:lpstr>PowerPoint Presentation</vt:lpstr>
      <vt:lpstr>Reaching the vision</vt:lpstr>
      <vt:lpstr>PowerPoint Presentation</vt:lpstr>
      <vt:lpstr>PowerPoint Presentation</vt:lpstr>
      <vt:lpstr>PowerPoint Presentation</vt:lpstr>
      <vt:lpstr>PowerPoint Presentation</vt:lpstr>
      <vt:lpstr>PowerPoint Presentation</vt:lpstr>
      <vt:lpstr>PowerPoint Presentation</vt:lpstr>
    </vt:vector>
  </TitlesOfParts>
  <Company>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Infrastructure Enabling ABS Transformation</dc:title>
  <dc:creator>Stuart Girvan</dc:creator>
  <cp:lastModifiedBy>Stuart Girvan</cp:lastModifiedBy>
  <cp:revision>212</cp:revision>
  <cp:lastPrinted>2013-04-12T06:47:35Z</cp:lastPrinted>
  <dcterms:created xsi:type="dcterms:W3CDTF">2013-01-31T02:38:43Z</dcterms:created>
  <dcterms:modified xsi:type="dcterms:W3CDTF">2013-04-12T07:28:57Z</dcterms:modified>
</cp:coreProperties>
</file>