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66" r:id="rId2"/>
    <p:sldId id="320" r:id="rId3"/>
    <p:sldId id="332" r:id="rId4"/>
    <p:sldId id="322" r:id="rId5"/>
    <p:sldId id="323" r:id="rId6"/>
    <p:sldId id="324" r:id="rId7"/>
    <p:sldId id="327" r:id="rId8"/>
    <p:sldId id="329" r:id="rId9"/>
    <p:sldId id="330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9" autoAdjust="0"/>
    <p:restoredTop sz="90629" autoAdjust="0"/>
  </p:normalViewPr>
  <p:slideViewPr>
    <p:cSldViewPr>
      <p:cViewPr>
        <p:scale>
          <a:sx n="75" d="100"/>
          <a:sy n="75" d="100"/>
        </p:scale>
        <p:origin x="-2652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DF78B-7C2A-4FB0-8233-1D0D2C4B7883}" type="datetimeFigureOut">
              <a:rPr lang="en-GB" smtClean="0"/>
              <a:t>17/04/2013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837E-5F51-41C6-97C5-A40D8C7B7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3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837E-5F51-41C6-97C5-A40D8C7B7A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9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837E-5F51-41C6-97C5-A40D8C7B7A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9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837E-5F51-41C6-97C5-A40D8C7B7A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9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PT" dirty="0" err="1" smtClean="0"/>
              <a:t>Challenges</a:t>
            </a:r>
            <a:r>
              <a:rPr lang="pt-PT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err="1" smtClean="0"/>
              <a:t>Flag</a:t>
            </a:r>
            <a:r>
              <a:rPr lang="pt-PT" dirty="0" smtClean="0"/>
              <a:t> </a:t>
            </a:r>
            <a:r>
              <a:rPr lang="pt-PT" dirty="0" err="1" smtClean="0"/>
              <a:t>mappings</a:t>
            </a:r>
            <a:r>
              <a:rPr lang="pt-PT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err="1" smtClean="0"/>
              <a:t>Disclosure</a:t>
            </a:r>
            <a:r>
              <a:rPr lang="pt-PT" dirty="0" smtClean="0"/>
              <a:t> </a:t>
            </a:r>
            <a:r>
              <a:rPr lang="pt-PT" dirty="0" err="1" smtClean="0"/>
              <a:t>control</a:t>
            </a:r>
            <a:r>
              <a:rPr lang="pt-PT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err="1" smtClean="0"/>
              <a:t>Revisions</a:t>
            </a:r>
            <a:r>
              <a:rPr lang="pt-PT" dirty="0" smtClean="0"/>
              <a:t> of </a:t>
            </a:r>
            <a:r>
              <a:rPr lang="pt-PT" dirty="0" err="1" smtClean="0"/>
              <a:t>code</a:t>
            </a:r>
            <a:r>
              <a:rPr lang="pt-PT" dirty="0" smtClean="0"/>
              <a:t> </a:t>
            </a:r>
            <a:r>
              <a:rPr lang="pt-PT" dirty="0" err="1" smtClean="0"/>
              <a:t>lists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837E-5F51-41C6-97C5-A40D8C7B7A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9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837E-5F51-41C6-97C5-A40D8C7B7A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9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837E-5F51-41C6-97C5-A40D8C7B7A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9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837E-5F51-41C6-97C5-A40D8C7B7A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9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837E-5F51-41C6-97C5-A40D8C7B7A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9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837E-5F51-41C6-97C5-A40D8C7B7A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9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74704" y="6647260"/>
            <a:ext cx="413320" cy="2381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13B29E-7AA9-43CE-A013-622D3A4B1B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12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FBB3-5135-48C5-8519-F8E197D185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3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95C9-516E-402C-96E9-B4170054D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6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AC7-AD54-4ADA-9F0B-4DA3A6F93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0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 marL="742950" indent="-285750">
              <a:buClr>
                <a:srgbClr val="0F5494"/>
              </a:buClr>
              <a:buFont typeface="Verdana" pitchFamily="34" charset="0"/>
              <a:buChar char="∙"/>
              <a:defRPr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74704" y="6647260"/>
            <a:ext cx="413320" cy="2381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13B29E-7AA9-43CE-A013-622D3A4B1B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39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E688-2788-46F1-835B-C7E63507C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1A21-840F-452C-A71D-BE97DF2D9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4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63EA-94B1-4E70-AE84-0810A319C6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6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1DDE-14F9-4823-93A2-DAE821EF7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5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79ED-4D0A-4CA6-A400-C186843C5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1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A8D5-C425-4714-9BF4-B301189DB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0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158B-CC65-4868-92D7-31565A64FA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3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FC7D86BE-8AD4-4EC7-9657-0A9A2EC59C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15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1475"/>
            <a:ext cx="8218488" cy="2089150"/>
          </a:xfrm>
        </p:spPr>
        <p:txBody>
          <a:bodyPr/>
          <a:lstStyle/>
          <a:p>
            <a:pPr algn="ctr" eaLnBrk="1" hangingPunct="1"/>
            <a:r>
              <a:rPr lang="en-GB" sz="4400" dirty="0" smtClean="0"/>
              <a:t>Streamlining statistical production process in Eurostat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468313" y="4419600"/>
            <a:ext cx="4607743" cy="1385888"/>
          </a:xfrm>
        </p:spPr>
        <p:txBody>
          <a:bodyPr/>
          <a:lstStyle/>
          <a:p>
            <a:r>
              <a:rPr lang="pt-PT" dirty="0" smtClean="0"/>
              <a:t>Artur Queiroz</a:t>
            </a:r>
          </a:p>
          <a:p>
            <a:r>
              <a:rPr lang="pt-PT" dirty="0" smtClean="0"/>
              <a:t>Mihaela </a:t>
            </a:r>
            <a:r>
              <a:rPr lang="pt-PT" dirty="0" err="1" smtClean="0"/>
              <a:t>Vacarasu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870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374848" y="1124223"/>
            <a:ext cx="8229600" cy="936625"/>
          </a:xfrm>
        </p:spPr>
        <p:txBody>
          <a:bodyPr/>
          <a:lstStyle/>
          <a:p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Accounts</a:t>
            </a:r>
            <a:r>
              <a:rPr lang="pt-PT" dirty="0" smtClean="0"/>
              <a:t> - </a:t>
            </a:r>
            <a:r>
              <a:rPr lang="pt-PT" dirty="0" err="1" smtClean="0"/>
              <a:t>Context</a:t>
            </a:r>
            <a:endParaRPr lang="en-GB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19694" r="10808" b="13786"/>
          <a:stretch/>
        </p:blipFill>
        <p:spPr bwMode="auto">
          <a:xfrm>
            <a:off x="344216" y="2246979"/>
            <a:ext cx="4333676" cy="30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156686" y="4626139"/>
            <a:ext cx="521206" cy="216025"/>
          </a:xfrm>
          <a:prstGeom prst="rect">
            <a:avLst/>
          </a:prstGeom>
          <a:solidFill>
            <a:srgbClr val="133176">
              <a:alpha val="31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250594" y="4005064"/>
            <a:ext cx="521206" cy="648073"/>
          </a:xfrm>
          <a:prstGeom prst="rect">
            <a:avLst/>
          </a:prstGeom>
          <a:solidFill>
            <a:srgbClr val="133176">
              <a:alpha val="31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632039" y="4005063"/>
            <a:ext cx="521206" cy="648073"/>
          </a:xfrm>
          <a:prstGeom prst="rect">
            <a:avLst/>
          </a:prstGeom>
          <a:solidFill>
            <a:srgbClr val="133176">
              <a:alpha val="31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156686" y="4221088"/>
            <a:ext cx="521206" cy="216025"/>
          </a:xfrm>
          <a:prstGeom prst="rect">
            <a:avLst/>
          </a:prstGeom>
          <a:solidFill>
            <a:srgbClr val="133176">
              <a:alpha val="31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5364088" y="2547763"/>
            <a:ext cx="3240360" cy="1385293"/>
          </a:xfrm>
          <a:prstGeom prst="roundRect">
            <a:avLst/>
          </a:prstGeom>
          <a:solidFill>
            <a:srgbClr val="133176">
              <a:alpha val="7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>
              <a:buFont typeface="Arial" pitchFamily="34" charset="0"/>
              <a:buChar char="•"/>
            </a:pPr>
            <a:endParaRPr lang="fr-BE" sz="1600" dirty="0" smtClean="0"/>
          </a:p>
          <a:p>
            <a:pPr marL="285750" indent="-285750" defTabSz="457200">
              <a:buFont typeface="Arial" pitchFamily="34" charset="0"/>
              <a:buChar char="•"/>
            </a:pPr>
            <a:endParaRPr lang="fr-BE" sz="1600" dirty="0"/>
          </a:p>
          <a:p>
            <a:pPr marL="285750" indent="-285750" defTabSz="457200">
              <a:buFont typeface="Arial" pitchFamily="34" charset="0"/>
              <a:buChar char="•"/>
            </a:pPr>
            <a:r>
              <a:rPr lang="fr-BE" sz="1600" dirty="0" smtClean="0"/>
              <a:t>3 </a:t>
            </a:r>
            <a:r>
              <a:rPr lang="fr-BE" sz="1600" dirty="0" err="1" smtClean="0"/>
              <a:t>directorates</a:t>
            </a:r>
            <a:endParaRPr lang="fr-BE" sz="1600" dirty="0" smtClean="0"/>
          </a:p>
          <a:p>
            <a:pPr marL="285750" indent="-285750" defTabSz="457200">
              <a:buFont typeface="Arial" pitchFamily="34" charset="0"/>
              <a:buChar char="•"/>
            </a:pPr>
            <a:r>
              <a:rPr lang="fr-BE" sz="1600" dirty="0"/>
              <a:t>8 production </a:t>
            </a:r>
            <a:r>
              <a:rPr lang="fr-BE" sz="1600" dirty="0" err="1" smtClean="0"/>
              <a:t>units</a:t>
            </a:r>
            <a:endParaRPr lang="fr-BE" sz="1600" dirty="0" smtClean="0"/>
          </a:p>
          <a:p>
            <a:pPr marL="285750" indent="-285750" defTabSz="457200">
              <a:buFont typeface="Arial" pitchFamily="34" charset="0"/>
              <a:buChar char="•"/>
            </a:pPr>
            <a:r>
              <a:rPr lang="fr-BE" sz="1600" dirty="0" smtClean="0"/>
              <a:t>21 production </a:t>
            </a:r>
            <a:r>
              <a:rPr lang="fr-BE" sz="1600" dirty="0" err="1" smtClean="0"/>
              <a:t>processes</a:t>
            </a:r>
            <a:endParaRPr lang="fr-BE" sz="1600" dirty="0" smtClean="0"/>
          </a:p>
          <a:p>
            <a:pPr marL="285750" indent="-285750" defTabSz="457200">
              <a:buFont typeface="Arial" pitchFamily="34" charset="0"/>
              <a:buChar char="•"/>
            </a:pPr>
            <a:r>
              <a:rPr lang="fr-BE" sz="1600" dirty="0" smtClean="0"/>
              <a:t>4 applications </a:t>
            </a:r>
          </a:p>
          <a:p>
            <a:pPr algn="ctr" defTabSz="457200"/>
            <a:endParaRPr lang="fr-BE" dirty="0"/>
          </a:p>
          <a:p>
            <a:pPr algn="ctr" defTabSz="457200"/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46" name="Down Arrow 45"/>
          <p:cNvSpPr/>
          <p:nvPr/>
        </p:nvSpPr>
        <p:spPr>
          <a:xfrm>
            <a:off x="6732240" y="4356097"/>
            <a:ext cx="504056" cy="441055"/>
          </a:xfrm>
          <a:prstGeom prst="downArrow">
            <a:avLst/>
          </a:prstGeom>
          <a:solidFill>
            <a:srgbClr val="133176">
              <a:alpha val="78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47" name="TextBox 46"/>
          <p:cNvSpPr txBox="1"/>
          <p:nvPr/>
        </p:nvSpPr>
        <p:spPr>
          <a:xfrm>
            <a:off x="5076056" y="5013176"/>
            <a:ext cx="449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fr-BE" sz="1600" dirty="0" err="1">
                <a:solidFill>
                  <a:srgbClr val="0F5494"/>
                </a:solidFill>
              </a:rPr>
              <a:t>F</a:t>
            </a:r>
            <a:r>
              <a:rPr lang="fr-BE" sz="1600" dirty="0" err="1" smtClean="0">
                <a:solidFill>
                  <a:srgbClr val="0F5494"/>
                </a:solidFill>
              </a:rPr>
              <a:t>ragmented</a:t>
            </a:r>
            <a:r>
              <a:rPr lang="fr-BE" sz="1600" dirty="0" smtClean="0">
                <a:solidFill>
                  <a:srgbClr val="0F5494"/>
                </a:solidFill>
              </a:rPr>
              <a:t> </a:t>
            </a:r>
            <a:r>
              <a:rPr lang="fr-BE" sz="1600" dirty="0" err="1" smtClean="0">
                <a:solidFill>
                  <a:srgbClr val="0F5494"/>
                </a:solidFill>
              </a:rPr>
              <a:t>processes</a:t>
            </a:r>
            <a:endParaRPr lang="fr-BE" sz="1600" dirty="0" smtClean="0">
              <a:solidFill>
                <a:srgbClr val="0F5494"/>
              </a:solidFill>
            </a:endParaRPr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fr-BE" sz="1600" dirty="0" err="1" smtClean="0">
                <a:solidFill>
                  <a:srgbClr val="0F5494"/>
                </a:solidFill>
              </a:rPr>
              <a:t>Difficult</a:t>
            </a:r>
            <a:r>
              <a:rPr lang="fr-BE" sz="1600" dirty="0" smtClean="0">
                <a:solidFill>
                  <a:srgbClr val="0F5494"/>
                </a:solidFill>
              </a:rPr>
              <a:t> NA inter-</a:t>
            </a:r>
            <a:r>
              <a:rPr lang="fr-BE" sz="1600" dirty="0" err="1" smtClean="0">
                <a:solidFill>
                  <a:srgbClr val="0F5494"/>
                </a:solidFill>
              </a:rPr>
              <a:t>domain</a:t>
            </a:r>
            <a:r>
              <a:rPr lang="fr-BE" sz="1600" dirty="0" smtClean="0">
                <a:solidFill>
                  <a:srgbClr val="0F5494"/>
                </a:solidFill>
              </a:rPr>
              <a:t> exchanges</a:t>
            </a:r>
          </a:p>
        </p:txBody>
      </p:sp>
      <p:cxnSp>
        <p:nvCxnSpPr>
          <p:cNvPr id="25" name="Straight Connector 24"/>
          <p:cNvCxnSpPr>
            <a:endCxn id="37" idx="0"/>
          </p:cNvCxnSpPr>
          <p:nvPr/>
        </p:nvCxnSpPr>
        <p:spPr>
          <a:xfrm>
            <a:off x="4417289" y="3196123"/>
            <a:ext cx="0" cy="10249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892641" y="3196123"/>
            <a:ext cx="25246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5" idx="0"/>
          </p:cNvCxnSpPr>
          <p:nvPr/>
        </p:nvCxnSpPr>
        <p:spPr>
          <a:xfrm>
            <a:off x="2511197" y="2636912"/>
            <a:ext cx="0" cy="13681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92642" y="3183628"/>
            <a:ext cx="143" cy="8214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2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2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2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2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6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374848" y="1124223"/>
            <a:ext cx="8229600" cy="936625"/>
          </a:xfrm>
        </p:spPr>
        <p:txBody>
          <a:bodyPr/>
          <a:lstStyle/>
          <a:p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Accounts</a:t>
            </a:r>
            <a:r>
              <a:rPr lang="pt-PT" dirty="0" smtClean="0"/>
              <a:t> - Objectives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39552" y="2016323"/>
            <a:ext cx="8424936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  <a:p>
            <a:pPr marL="419100" indent="-4191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rgbClr val="0F5494"/>
                </a:solidFill>
              </a:rPr>
              <a:t>documentation </a:t>
            </a:r>
            <a:r>
              <a:rPr lang="en-GB" sz="2000" dirty="0">
                <a:solidFill>
                  <a:srgbClr val="0F5494"/>
                </a:solidFill>
              </a:rPr>
              <a:t>and IT analysis of the NA production process; </a:t>
            </a:r>
          </a:p>
          <a:p>
            <a:pPr marL="419100" indent="-419100">
              <a:spcBef>
                <a:spcPts val="400"/>
              </a:spcBef>
              <a:buFont typeface="+mj-lt"/>
              <a:buAutoNum type="arabicPeriod"/>
              <a:defRPr/>
            </a:pPr>
            <a:endParaRPr lang="en-GB" sz="2000" dirty="0">
              <a:solidFill>
                <a:srgbClr val="0F5494"/>
              </a:solidFill>
            </a:endParaRPr>
          </a:p>
          <a:p>
            <a:pPr marL="419100" indent="-4191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GB" sz="2000" dirty="0">
                <a:solidFill>
                  <a:srgbClr val="0F5494"/>
                </a:solidFill>
              </a:rPr>
              <a:t>harmonisation of </a:t>
            </a:r>
            <a:r>
              <a:rPr lang="en-GB" sz="2000" dirty="0" smtClean="0">
                <a:solidFill>
                  <a:srgbClr val="0F5494"/>
                </a:solidFill>
              </a:rPr>
              <a:t>the NA </a:t>
            </a:r>
            <a:r>
              <a:rPr lang="en-GB" sz="2000" dirty="0">
                <a:solidFill>
                  <a:srgbClr val="0F5494"/>
                </a:solidFill>
              </a:rPr>
              <a:t>domains and their IT environment;</a:t>
            </a:r>
          </a:p>
          <a:p>
            <a:pPr marL="419100" indent="-419100">
              <a:spcBef>
                <a:spcPts val="400"/>
              </a:spcBef>
              <a:buFont typeface="+mj-lt"/>
              <a:buAutoNum type="arabicPeriod"/>
              <a:defRPr/>
            </a:pPr>
            <a:endParaRPr lang="en-GB" sz="2000" dirty="0">
              <a:solidFill>
                <a:srgbClr val="0F5494"/>
              </a:solidFill>
            </a:endParaRPr>
          </a:p>
          <a:p>
            <a:pPr marL="419100" indent="-4191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GB" sz="2000" dirty="0">
                <a:solidFill>
                  <a:srgbClr val="0F5494"/>
                </a:solidFill>
              </a:rPr>
              <a:t>consolidation of the NA domains.</a:t>
            </a:r>
            <a:endParaRPr lang="fr-BE" sz="20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374848" y="1124223"/>
            <a:ext cx="8229600" cy="936625"/>
          </a:xfrm>
        </p:spPr>
        <p:txBody>
          <a:bodyPr/>
          <a:lstStyle/>
          <a:p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Accounts</a:t>
            </a:r>
            <a:r>
              <a:rPr lang="pt-PT" dirty="0" smtClean="0"/>
              <a:t> - Objectives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39552" y="2016323"/>
            <a:ext cx="8496944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  <a:p>
            <a:pPr marL="419100" indent="-4191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rgbClr val="0F5494"/>
                </a:solidFill>
              </a:rPr>
              <a:t>documentation </a:t>
            </a:r>
            <a:r>
              <a:rPr lang="en-GB" sz="2000" dirty="0">
                <a:solidFill>
                  <a:srgbClr val="0F5494"/>
                </a:solidFill>
              </a:rPr>
              <a:t>and IT analysis of the NA production </a:t>
            </a:r>
            <a:r>
              <a:rPr lang="en-GB" sz="2000" dirty="0" smtClean="0">
                <a:solidFill>
                  <a:srgbClr val="0F5494"/>
                </a:solidFill>
              </a:rPr>
              <a:t>process</a:t>
            </a:r>
            <a:r>
              <a:rPr lang="en-GB" dirty="0" smtClean="0">
                <a:solidFill>
                  <a:srgbClr val="0F5494"/>
                </a:solidFill>
              </a:rPr>
              <a:t> </a:t>
            </a:r>
            <a:endParaRPr lang="en-GB" dirty="0">
              <a:solidFill>
                <a:srgbClr val="0F5494"/>
              </a:solidFill>
            </a:endParaRPr>
          </a:p>
          <a:p>
            <a:pPr>
              <a:spcBef>
                <a:spcPts val="400"/>
              </a:spcBef>
              <a:defRPr/>
            </a:pPr>
            <a:endParaRPr lang="en-GB" dirty="0">
              <a:solidFill>
                <a:srgbClr val="0F549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89484" y="3140968"/>
            <a:ext cx="7128792" cy="1728192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F5494"/>
                </a:solidFill>
              </a:rPr>
              <a:t>Workflows – Production process;</a:t>
            </a:r>
          </a:p>
          <a:p>
            <a:pPr marL="742950" lvl="1" indent="-28575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F5494"/>
                </a:solidFill>
              </a:rPr>
              <a:t>Business cases – Production process;</a:t>
            </a:r>
          </a:p>
          <a:p>
            <a:pPr marL="742950" lvl="1" indent="-28575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F5494"/>
                </a:solidFill>
              </a:rPr>
              <a:t>IT harmonisation procedures – IT </a:t>
            </a:r>
            <a:r>
              <a:rPr lang="en-GB" dirty="0" smtClean="0">
                <a:solidFill>
                  <a:srgbClr val="0F5494"/>
                </a:solidFill>
              </a:rPr>
              <a:t>process;</a:t>
            </a:r>
            <a:endParaRPr lang="en-GB" dirty="0">
              <a:solidFill>
                <a:srgbClr val="0F5494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F5494"/>
                </a:solidFill>
              </a:rPr>
              <a:t>User and technical guides – IT process.</a:t>
            </a:r>
          </a:p>
        </p:txBody>
      </p:sp>
      <p:pic>
        <p:nvPicPr>
          <p:cNvPr id="6" name="Picture 10" descr="http://cca-issy.com/WordPress/wp-content/uploads/2009/07/pile-de-livres.jpg"/>
          <p:cNvPicPr>
            <a:picLocks noChangeAspect="1" noChangeArrowheads="1"/>
          </p:cNvPicPr>
          <p:nvPr/>
        </p:nvPicPr>
        <p:blipFill>
          <a:blip r:embed="rId3" cstate="print"/>
          <a:srcRect l="13608" t="2769" r="13817"/>
          <a:stretch>
            <a:fillRect/>
          </a:stretch>
        </p:blipFill>
        <p:spPr bwMode="auto">
          <a:xfrm>
            <a:off x="6726802" y="2708920"/>
            <a:ext cx="2165678" cy="1584176"/>
          </a:xfrm>
          <a:prstGeom prst="rect">
            <a:avLst/>
          </a:prstGeom>
          <a:noFill/>
        </p:spPr>
      </p:pic>
      <p:pic>
        <p:nvPicPr>
          <p:cNvPr id="5" name="Picture 10" descr="http://cca-issy.com/WordPress/wp-content/uploads/2009/07/pile-de-livres.jpg"/>
          <p:cNvPicPr>
            <a:picLocks noChangeAspect="1" noChangeArrowheads="1"/>
          </p:cNvPicPr>
          <p:nvPr/>
        </p:nvPicPr>
        <p:blipFill>
          <a:blip r:embed="rId3" cstate="print"/>
          <a:srcRect l="13608" t="2769" r="13817"/>
          <a:stretch>
            <a:fillRect/>
          </a:stretch>
        </p:blipFill>
        <p:spPr bwMode="auto">
          <a:xfrm>
            <a:off x="6582786" y="4149080"/>
            <a:ext cx="2165678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5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cruxaustralisgroup.com.au/gallery/091123014341-puzz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888432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374848" y="1124223"/>
            <a:ext cx="8229600" cy="936625"/>
          </a:xfrm>
        </p:spPr>
        <p:txBody>
          <a:bodyPr/>
          <a:lstStyle/>
          <a:p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Accounts</a:t>
            </a:r>
            <a:r>
              <a:rPr lang="pt-PT" dirty="0" smtClean="0"/>
              <a:t> - Objectives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39552" y="2016323"/>
            <a:ext cx="842493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2000" dirty="0"/>
          </a:p>
          <a:p>
            <a:pPr>
              <a:spcBef>
                <a:spcPts val="400"/>
              </a:spcBef>
              <a:defRPr/>
            </a:pPr>
            <a:r>
              <a:rPr lang="en-GB" sz="2000" dirty="0" smtClean="0">
                <a:solidFill>
                  <a:srgbClr val="0F5494"/>
                </a:solidFill>
              </a:rPr>
              <a:t>2.   harmonisation </a:t>
            </a:r>
            <a:r>
              <a:rPr lang="en-GB" sz="2000" dirty="0">
                <a:solidFill>
                  <a:srgbClr val="0F5494"/>
                </a:solidFill>
              </a:rPr>
              <a:t>of </a:t>
            </a:r>
            <a:r>
              <a:rPr lang="en-GB" sz="2000" dirty="0" smtClean="0">
                <a:solidFill>
                  <a:srgbClr val="0F5494"/>
                </a:solidFill>
              </a:rPr>
              <a:t>the NA </a:t>
            </a:r>
            <a:r>
              <a:rPr lang="en-GB" sz="2000" dirty="0">
                <a:solidFill>
                  <a:srgbClr val="0F5494"/>
                </a:solidFill>
              </a:rPr>
              <a:t>domains and their IT </a:t>
            </a:r>
            <a:r>
              <a:rPr lang="en-GB" sz="2000" dirty="0" smtClean="0">
                <a:solidFill>
                  <a:srgbClr val="0F5494"/>
                </a:solidFill>
              </a:rPr>
              <a:t>environment</a:t>
            </a:r>
            <a:endParaRPr lang="en-GB" sz="2000" dirty="0">
              <a:solidFill>
                <a:srgbClr val="0F5494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sz="quarter" idx="12"/>
          </p:nvPr>
        </p:nvSpPr>
        <p:spPr bwMode="auto">
          <a:xfrm>
            <a:off x="611560" y="5085184"/>
            <a:ext cx="496084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sz="1600" b="0" dirty="0">
                <a:latin typeface="+mn-lt"/>
                <a:ea typeface="+mn-ea"/>
              </a:rPr>
              <a:t>Process of </a:t>
            </a:r>
            <a:r>
              <a:rPr lang="en-GB" sz="1600" b="0" dirty="0" smtClean="0">
                <a:latin typeface="+mn-lt"/>
                <a:ea typeface="+mn-ea"/>
              </a:rPr>
              <a:t>standardizing 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F5494"/>
                </a:solidFill>
              </a:rPr>
              <a:t>the IT standards </a:t>
            </a:r>
            <a:endParaRPr lang="en-GB" dirty="0" smtClean="0">
              <a:solidFill>
                <a:srgbClr val="0F5494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0F5494"/>
                </a:solidFill>
              </a:rPr>
              <a:t>the </a:t>
            </a:r>
            <a:r>
              <a:rPr lang="en-GB" dirty="0">
                <a:solidFill>
                  <a:srgbClr val="0F5494"/>
                </a:solidFill>
              </a:rPr>
              <a:t>regulations and </a:t>
            </a:r>
            <a:r>
              <a:rPr lang="en-GB" dirty="0" smtClean="0">
                <a:solidFill>
                  <a:srgbClr val="0F5494"/>
                </a:solidFill>
              </a:rPr>
              <a:t>methodologies</a:t>
            </a:r>
            <a:endParaRPr lang="en-GB" dirty="0">
              <a:solidFill>
                <a:srgbClr val="0F5494"/>
              </a:solidFill>
            </a:endParaRPr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539552" y="3272446"/>
            <a:ext cx="212590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500" b="1" dirty="0" err="1" smtClean="0">
                <a:solidFill>
                  <a:srgbClr val="0F3277"/>
                </a:solidFill>
                <a:latin typeface="+mn-lt"/>
                <a:ea typeface="+mn-ea"/>
              </a:rPr>
              <a:t>Harmonise</a:t>
            </a:r>
            <a:endParaRPr lang="en-US" sz="2500" b="1" dirty="0" smtClean="0">
              <a:solidFill>
                <a:srgbClr val="0F3277"/>
              </a:solidFill>
              <a:latin typeface="+mn-lt"/>
              <a:ea typeface="+mn-ea"/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2110081" y="3704494"/>
            <a:ext cx="15335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700" b="1" i="1" dirty="0" smtClean="0">
                <a:solidFill>
                  <a:srgbClr val="0F3277"/>
                </a:solidFill>
                <a:latin typeface="+mn-lt"/>
                <a:ea typeface="+mn-ea"/>
              </a:rPr>
              <a:t>Domain level</a:t>
            </a:r>
          </a:p>
        </p:txBody>
      </p:sp>
      <p:cxnSp>
        <p:nvCxnSpPr>
          <p:cNvPr id="7" name="Connecteur en angle 21"/>
          <p:cNvCxnSpPr>
            <a:cxnSpLocks noChangeShapeType="1"/>
          </p:cNvCxnSpPr>
          <p:nvPr/>
        </p:nvCxnSpPr>
        <p:spPr bwMode="auto">
          <a:xfrm>
            <a:off x="1540590" y="3699483"/>
            <a:ext cx="458788" cy="1714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Down Arrow 9"/>
          <p:cNvSpPr/>
          <p:nvPr/>
        </p:nvSpPr>
        <p:spPr>
          <a:xfrm>
            <a:off x="2491479" y="4432370"/>
            <a:ext cx="504056" cy="441055"/>
          </a:xfrm>
          <a:prstGeom prst="downArrow">
            <a:avLst/>
          </a:prstGeom>
          <a:solidFill>
            <a:srgbClr val="133176">
              <a:alpha val="78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885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thisbipolarlife.com/storage/puzzle.jpg?__SQUARESPACE_CACHEVERSION=1340635260295"/>
          <p:cNvPicPr>
            <a:picLocks noChangeAspect="1" noChangeArrowheads="1"/>
          </p:cNvPicPr>
          <p:nvPr/>
        </p:nvPicPr>
        <p:blipFill>
          <a:blip r:embed="rId3" cstate="print"/>
          <a:srcRect l="10354" t="13514" r="12790" b="3604"/>
          <a:stretch>
            <a:fillRect/>
          </a:stretch>
        </p:blipFill>
        <p:spPr bwMode="auto">
          <a:xfrm>
            <a:off x="5724128" y="2503329"/>
            <a:ext cx="2952328" cy="3085707"/>
          </a:xfrm>
          <a:prstGeom prst="rect">
            <a:avLst/>
          </a:prstGeom>
          <a:noFill/>
        </p:spPr>
      </p:pic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374848" y="1124223"/>
            <a:ext cx="8229600" cy="936625"/>
          </a:xfrm>
        </p:spPr>
        <p:txBody>
          <a:bodyPr/>
          <a:lstStyle/>
          <a:p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Accounts</a:t>
            </a:r>
            <a:r>
              <a:rPr lang="pt-PT" dirty="0" smtClean="0"/>
              <a:t> - Objectives 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sz="quarter" idx="12"/>
          </p:nvPr>
        </p:nvSpPr>
        <p:spPr bwMode="auto">
          <a:xfrm>
            <a:off x="629819" y="5157192"/>
            <a:ext cx="8416106" cy="12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F5494"/>
                </a:solidFill>
              </a:rPr>
              <a:t>Improved generic NA business model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F5494"/>
                </a:solidFill>
              </a:rPr>
              <a:t>Better data </a:t>
            </a:r>
            <a:r>
              <a:rPr lang="en-GB" dirty="0" smtClean="0">
                <a:solidFill>
                  <a:srgbClr val="0F5494"/>
                </a:solidFill>
              </a:rPr>
              <a:t>exchange via common repository</a:t>
            </a:r>
            <a:endParaRPr lang="en-GB" dirty="0">
              <a:solidFill>
                <a:srgbClr val="0F5494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dirty="0" smtClean="0">
                <a:solidFill>
                  <a:srgbClr val="0F5494"/>
                </a:solidFill>
              </a:rPr>
              <a:t>SOA</a:t>
            </a:r>
            <a:endParaRPr lang="en-GB" dirty="0">
              <a:solidFill>
                <a:srgbClr val="0F5494"/>
              </a:solidFill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539552" y="3260192"/>
            <a:ext cx="229101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500" b="1" dirty="0" smtClean="0">
                <a:solidFill>
                  <a:srgbClr val="0F3277"/>
                </a:solidFill>
                <a:latin typeface="+mn-lt"/>
                <a:ea typeface="+mn-ea"/>
              </a:rPr>
              <a:t>Consolidate</a:t>
            </a: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2090410" y="3692240"/>
            <a:ext cx="17379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700" b="1" i="1" dirty="0" smtClean="0">
                <a:solidFill>
                  <a:srgbClr val="0F3277"/>
                </a:solidFill>
                <a:latin typeface="+mn-lt"/>
                <a:ea typeface="+mn-ea"/>
              </a:rPr>
              <a:t>System level</a:t>
            </a:r>
          </a:p>
        </p:txBody>
      </p:sp>
      <p:cxnSp>
        <p:nvCxnSpPr>
          <p:cNvPr id="22" name="Connecteur en angle 21"/>
          <p:cNvCxnSpPr>
            <a:cxnSpLocks noChangeShapeType="1"/>
          </p:cNvCxnSpPr>
          <p:nvPr/>
        </p:nvCxnSpPr>
        <p:spPr bwMode="auto">
          <a:xfrm>
            <a:off x="1623145" y="3687229"/>
            <a:ext cx="458788" cy="1714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Down Arrow 22"/>
          <p:cNvSpPr/>
          <p:nvPr/>
        </p:nvSpPr>
        <p:spPr>
          <a:xfrm>
            <a:off x="2574034" y="4420116"/>
            <a:ext cx="504056" cy="441055"/>
          </a:xfrm>
          <a:prstGeom prst="downArrow">
            <a:avLst/>
          </a:prstGeom>
          <a:solidFill>
            <a:srgbClr val="133176">
              <a:alpha val="78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6" name="Rectangle 25"/>
          <p:cNvSpPr/>
          <p:nvPr/>
        </p:nvSpPr>
        <p:spPr>
          <a:xfrm>
            <a:off x="539552" y="2016323"/>
            <a:ext cx="7920880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  <a:p>
            <a:pPr>
              <a:spcBef>
                <a:spcPts val="400"/>
              </a:spcBef>
              <a:defRPr/>
            </a:pPr>
            <a:r>
              <a:rPr lang="en-GB" dirty="0" smtClean="0">
                <a:solidFill>
                  <a:srgbClr val="0F5494"/>
                </a:solidFill>
              </a:rPr>
              <a:t>3.   </a:t>
            </a:r>
            <a:r>
              <a:rPr lang="en-GB" sz="2000" dirty="0" smtClean="0">
                <a:solidFill>
                  <a:srgbClr val="0F5494"/>
                </a:solidFill>
              </a:rPr>
              <a:t>consolidation </a:t>
            </a:r>
            <a:r>
              <a:rPr lang="en-GB" sz="2000" dirty="0">
                <a:solidFill>
                  <a:srgbClr val="0F5494"/>
                </a:solidFill>
              </a:rPr>
              <a:t>of the NA </a:t>
            </a:r>
            <a:r>
              <a:rPr lang="en-GB" sz="2000" dirty="0" smtClean="0">
                <a:solidFill>
                  <a:srgbClr val="0F5494"/>
                </a:solidFill>
              </a:rPr>
              <a:t>domains</a:t>
            </a:r>
            <a:endParaRPr lang="fr-BE" sz="20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0" grpId="0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 bwMode="auto">
          <a:xfrm>
            <a:off x="1475656" y="1988840"/>
            <a:ext cx="6048672" cy="57606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403648" y="1988840"/>
            <a:ext cx="0" cy="576064"/>
          </a:xfrm>
          <a:prstGeom prst="line">
            <a:avLst/>
          </a:prstGeom>
          <a:noFill/>
          <a:ln w="25400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596336" y="1988840"/>
            <a:ext cx="0" cy="576064"/>
          </a:xfrm>
          <a:prstGeom prst="line">
            <a:avLst/>
          </a:prstGeom>
          <a:noFill/>
          <a:ln w="25400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39420" y="2107595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Jan 2012</a:t>
            </a:r>
            <a:endParaRPr lang="en-GB" sz="160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6336" y="2107595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0F5494"/>
                </a:solidFill>
                <a:latin typeface="+mn-lt"/>
              </a:rPr>
              <a:t>Dec 2014</a:t>
            </a:r>
            <a:endParaRPr lang="en-GB" sz="160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4848" y="1124223"/>
            <a:ext cx="8229600" cy="936625"/>
          </a:xfrm>
        </p:spPr>
        <p:txBody>
          <a:bodyPr/>
          <a:lstStyle/>
          <a:p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Accounts</a:t>
            </a:r>
            <a:r>
              <a:rPr lang="pt-PT" dirty="0" smtClean="0"/>
              <a:t> – </a:t>
            </a:r>
            <a:r>
              <a:rPr lang="pt-PT" dirty="0" err="1" smtClean="0"/>
              <a:t>Timetable</a:t>
            </a:r>
            <a:r>
              <a:rPr lang="pt-PT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3717032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F5494"/>
                </a:solidFill>
                <a:latin typeface="+mj-lt"/>
              </a:rPr>
              <a:t>Name: NAMA - National Accounts Main Aggregates</a:t>
            </a:r>
          </a:p>
          <a:p>
            <a:endParaRPr lang="en-GB" dirty="0" smtClean="0">
              <a:solidFill>
                <a:srgbClr val="0F5494"/>
              </a:solidFill>
              <a:latin typeface="+mj-lt"/>
            </a:endParaRPr>
          </a:p>
          <a:p>
            <a:r>
              <a:rPr lang="en-GB" dirty="0" smtClean="0">
                <a:solidFill>
                  <a:srgbClr val="0F5494"/>
                </a:solidFill>
                <a:latin typeface="+mj-lt"/>
              </a:rPr>
              <a:t>IS used: FAME</a:t>
            </a:r>
          </a:p>
          <a:p>
            <a:endParaRPr lang="en-GB" sz="800" dirty="0" smtClean="0">
              <a:solidFill>
                <a:srgbClr val="0F5494"/>
              </a:solidFill>
              <a:latin typeface="+mj-lt"/>
            </a:endParaRPr>
          </a:p>
          <a:p>
            <a:pPr lvl="4">
              <a:lnSpc>
                <a:spcPct val="150000"/>
              </a:lnSpc>
            </a:pPr>
            <a:r>
              <a:rPr lang="en-GB" sz="1600" b="0" dirty="0" smtClean="0">
                <a:solidFill>
                  <a:srgbClr val="0F5494"/>
                </a:solidFill>
                <a:latin typeface="+mj-lt"/>
              </a:rPr>
              <a:t>Align with IT standards: </a:t>
            </a:r>
          </a:p>
          <a:p>
            <a:pPr lvl="4">
              <a:lnSpc>
                <a:spcPct val="150000"/>
              </a:lnSpc>
            </a:pPr>
            <a:r>
              <a:rPr lang="en-GB" sz="1600" b="0" dirty="0" smtClean="0">
                <a:solidFill>
                  <a:srgbClr val="0F5494"/>
                </a:solidFill>
                <a:latin typeface="+mj-lt"/>
              </a:rPr>
              <a:t>Align with applicable NA methodology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916648" y="4841125"/>
            <a:ext cx="288032" cy="144016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4" name="Right Arrow 13"/>
          <p:cNvSpPr/>
          <p:nvPr/>
        </p:nvSpPr>
        <p:spPr>
          <a:xfrm>
            <a:off x="1907704" y="5201165"/>
            <a:ext cx="288032" cy="144016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grpSp>
        <p:nvGrpSpPr>
          <p:cNvPr id="15" name="Group 14"/>
          <p:cNvGrpSpPr/>
          <p:nvPr/>
        </p:nvGrpSpPr>
        <p:grpSpPr>
          <a:xfrm>
            <a:off x="1217578" y="1988840"/>
            <a:ext cx="3416259" cy="939413"/>
            <a:chOff x="1217578" y="1988840"/>
            <a:chExt cx="3416259" cy="939413"/>
          </a:xfrm>
        </p:grpSpPr>
        <p:sp>
          <p:nvSpPr>
            <p:cNvPr id="21" name="TextBox 20"/>
            <p:cNvSpPr txBox="1"/>
            <p:nvPr/>
          </p:nvSpPr>
          <p:spPr>
            <a:xfrm>
              <a:off x="1217578" y="2589699"/>
              <a:ext cx="1398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rgbClr val="0F5494"/>
                  </a:solidFill>
                </a:rPr>
                <a:t>March 2012</a:t>
              </a:r>
              <a:endParaRPr lang="en-GB" sz="1600" i="1" dirty="0">
                <a:solidFill>
                  <a:srgbClr val="0F5494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835696" y="1988840"/>
              <a:ext cx="2304256" cy="576064"/>
              <a:chOff x="1835696" y="1988840"/>
              <a:chExt cx="2304256" cy="576064"/>
            </a:xfrm>
          </p:grpSpPr>
          <p:sp>
            <p:nvSpPr>
              <p:cNvPr id="27" name="Right Arrow 26"/>
              <p:cNvSpPr/>
              <p:nvPr/>
            </p:nvSpPr>
            <p:spPr bwMode="auto">
              <a:xfrm>
                <a:off x="1835696" y="1988840"/>
                <a:ext cx="2304256" cy="576064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7600" b="1" i="0" u="none" strike="noStrike" cap="none" normalizeH="0" baseline="0" smtClean="0">
                  <a:ln>
                    <a:noFill/>
                  </a:ln>
                  <a:solidFill>
                    <a:srgbClr val="FFD624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1835696" y="1988840"/>
                <a:ext cx="0" cy="576064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139952" y="1988840"/>
                <a:ext cx="0" cy="576064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3440882" y="2589699"/>
              <a:ext cx="11929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rgbClr val="0F5494"/>
                  </a:solidFill>
                </a:rPr>
                <a:t>May 2013</a:t>
              </a:r>
              <a:endParaRPr lang="en-GB" sz="1600" i="1" dirty="0">
                <a:solidFill>
                  <a:srgbClr val="0F5494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3728" y="2082334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i="1" dirty="0" err="1">
                <a:solidFill>
                  <a:srgbClr val="0F5494"/>
                </a:solidFill>
                <a:latin typeface="+mj-lt"/>
              </a:rPr>
              <a:t>Pilot</a:t>
            </a:r>
            <a:r>
              <a:rPr lang="pt-PT" sz="1600" b="1" i="1" dirty="0">
                <a:solidFill>
                  <a:srgbClr val="0F5494"/>
                </a:solidFill>
                <a:latin typeface="+mj-lt"/>
              </a:rPr>
              <a:t> </a:t>
            </a:r>
            <a:r>
              <a:rPr lang="pt-PT" sz="1600" b="1" i="1" dirty="0" err="1">
                <a:solidFill>
                  <a:srgbClr val="0F5494"/>
                </a:solidFill>
                <a:latin typeface="+mj-lt"/>
              </a:rPr>
              <a:t>domain</a:t>
            </a:r>
            <a:endParaRPr lang="en-GB" sz="1600" b="1" i="1" dirty="0" err="1">
              <a:solidFill>
                <a:srgbClr val="0F549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12" grpId="0" animBg="1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4848" y="1124223"/>
            <a:ext cx="8229600" cy="936625"/>
          </a:xfrm>
        </p:spPr>
        <p:txBody>
          <a:bodyPr/>
          <a:lstStyle/>
          <a:p>
            <a:r>
              <a:rPr lang="pt-PT" dirty="0" err="1" smtClean="0"/>
              <a:t>Lessons</a:t>
            </a:r>
            <a:r>
              <a:rPr lang="pt-PT" dirty="0" smtClean="0"/>
              <a:t> </a:t>
            </a:r>
            <a:r>
              <a:rPr lang="pt-PT" dirty="0" err="1" smtClean="0"/>
              <a:t>learned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8908" y="242088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2000" dirty="0" smtClean="0">
                <a:solidFill>
                  <a:srgbClr val="0F5494"/>
                </a:solidFill>
              </a:rPr>
              <a:t>Documentation </a:t>
            </a:r>
            <a:r>
              <a:rPr lang="fr-BE" sz="2000" dirty="0" err="1" smtClean="0">
                <a:solidFill>
                  <a:srgbClr val="0F5494"/>
                </a:solidFill>
              </a:rPr>
              <a:t>is</a:t>
            </a:r>
            <a:r>
              <a:rPr lang="fr-BE" sz="2000" dirty="0" smtClean="0">
                <a:solidFill>
                  <a:srgbClr val="0F5494"/>
                </a:solidFill>
              </a:rPr>
              <a:t> the key</a:t>
            </a:r>
            <a:endParaRPr lang="fr-BE" sz="2000" dirty="0">
              <a:solidFill>
                <a:srgbClr val="0F5494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2000" dirty="0" err="1" smtClean="0">
                <a:solidFill>
                  <a:srgbClr val="0F5494"/>
                </a:solidFill>
              </a:rPr>
              <a:t>Don't</a:t>
            </a:r>
            <a:r>
              <a:rPr lang="fr-BE" sz="2000" dirty="0" smtClean="0">
                <a:solidFill>
                  <a:srgbClr val="0F5494"/>
                </a:solidFill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</a:rPr>
              <a:t>lose</a:t>
            </a:r>
            <a:r>
              <a:rPr lang="fr-BE" sz="2000" dirty="0" smtClean="0">
                <a:solidFill>
                  <a:srgbClr val="0F5494"/>
                </a:solidFill>
              </a:rPr>
              <a:t> the </a:t>
            </a:r>
            <a:r>
              <a:rPr lang="fr-BE" sz="2000" dirty="0" err="1" smtClean="0">
                <a:solidFill>
                  <a:srgbClr val="0F5494"/>
                </a:solidFill>
              </a:rPr>
              <a:t>big</a:t>
            </a:r>
            <a:r>
              <a:rPr lang="fr-BE" sz="2000" dirty="0" smtClean="0">
                <a:solidFill>
                  <a:srgbClr val="0F5494"/>
                </a:solidFill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</a:rPr>
              <a:t>picture</a:t>
            </a:r>
            <a:endParaRPr lang="fr-BE" sz="2000" dirty="0" smtClean="0">
              <a:solidFill>
                <a:srgbClr val="0F5494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2000" dirty="0" smtClean="0">
                <a:solidFill>
                  <a:srgbClr val="0F5494"/>
                </a:solidFill>
              </a:rPr>
              <a:t>The "</a:t>
            </a:r>
            <a:r>
              <a:rPr lang="fr-BE" sz="2000" dirty="0" err="1" smtClean="0">
                <a:solidFill>
                  <a:srgbClr val="0F5494"/>
                </a:solidFill>
              </a:rPr>
              <a:t>Big</a:t>
            </a:r>
            <a:r>
              <a:rPr lang="fr-BE" sz="2000" dirty="0" smtClean="0">
                <a:solidFill>
                  <a:srgbClr val="0F5494"/>
                </a:solidFill>
              </a:rPr>
              <a:t> </a:t>
            </a:r>
            <a:r>
              <a:rPr lang="fr-BE" sz="2000" dirty="0">
                <a:solidFill>
                  <a:srgbClr val="0F5494"/>
                </a:solidFill>
              </a:rPr>
              <a:t>B</a:t>
            </a:r>
            <a:r>
              <a:rPr lang="fr-BE" sz="2000" dirty="0" smtClean="0">
                <a:solidFill>
                  <a:srgbClr val="0F5494"/>
                </a:solidFill>
              </a:rPr>
              <a:t>rother" </a:t>
            </a:r>
            <a:r>
              <a:rPr lang="fr-BE" sz="2000" dirty="0" err="1" smtClean="0">
                <a:solidFill>
                  <a:srgbClr val="0F5494"/>
                </a:solidFill>
              </a:rPr>
              <a:t>effect</a:t>
            </a:r>
            <a:endParaRPr lang="fr-BE" sz="2000" dirty="0">
              <a:solidFill>
                <a:srgbClr val="0F5494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2000" dirty="0" err="1" smtClean="0">
                <a:solidFill>
                  <a:srgbClr val="0F5494"/>
                </a:solidFill>
              </a:rPr>
              <a:t>Stovepipe</a:t>
            </a:r>
            <a:r>
              <a:rPr lang="fr-BE" sz="2000" dirty="0" smtClean="0">
                <a:solidFill>
                  <a:srgbClr val="0F5494"/>
                </a:solidFill>
              </a:rPr>
              <a:t> vs. </a:t>
            </a:r>
            <a:r>
              <a:rPr lang="fr-BE" sz="2000" dirty="0" err="1" smtClean="0">
                <a:solidFill>
                  <a:srgbClr val="0F5494"/>
                </a:solidFill>
              </a:rPr>
              <a:t>integrated</a:t>
            </a:r>
            <a:r>
              <a:rPr lang="fr-BE" sz="2000" dirty="0" smtClean="0">
                <a:solidFill>
                  <a:srgbClr val="0F5494"/>
                </a:solidFill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</a:rPr>
              <a:t>models</a:t>
            </a:r>
            <a:r>
              <a:rPr lang="fr-BE" sz="2000" dirty="0" smtClean="0">
                <a:solidFill>
                  <a:srgbClr val="0F5494"/>
                </a:solidFill>
              </a:rPr>
              <a:t>: </a:t>
            </a:r>
            <a:r>
              <a:rPr lang="fr-BE" sz="2000" dirty="0" err="1" smtClean="0">
                <a:solidFill>
                  <a:srgbClr val="0F5494"/>
                </a:solidFill>
              </a:rPr>
              <a:t>what</a:t>
            </a:r>
            <a:r>
              <a:rPr lang="fr-BE" sz="2000" dirty="0" smtClean="0">
                <a:solidFill>
                  <a:srgbClr val="0F5494"/>
                </a:solidFill>
              </a:rPr>
              <a:t> do I gain? </a:t>
            </a:r>
            <a:endParaRPr lang="en-GB" sz="200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4848" y="1124223"/>
            <a:ext cx="8229600" cy="936625"/>
          </a:xfrm>
        </p:spPr>
        <p:txBody>
          <a:bodyPr/>
          <a:lstStyle/>
          <a:p>
            <a:r>
              <a:rPr lang="pt-PT" dirty="0" err="1" smtClean="0"/>
              <a:t>Next</a:t>
            </a:r>
            <a:r>
              <a:rPr lang="pt-PT" dirty="0" smtClean="0"/>
              <a:t> steps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7154" y="242088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2000" dirty="0" err="1">
                <a:solidFill>
                  <a:srgbClr val="0F5494"/>
                </a:solidFill>
              </a:rPr>
              <a:t>Capitalize</a:t>
            </a:r>
            <a:r>
              <a:rPr lang="fr-BE" sz="2000" dirty="0">
                <a:solidFill>
                  <a:srgbClr val="0F5494"/>
                </a:solidFill>
              </a:rPr>
              <a:t> on </a:t>
            </a:r>
            <a:r>
              <a:rPr lang="fr-BE" sz="2000" dirty="0" err="1" smtClean="0">
                <a:solidFill>
                  <a:srgbClr val="0F5494"/>
                </a:solidFill>
              </a:rPr>
              <a:t>established</a:t>
            </a:r>
            <a:r>
              <a:rPr lang="fr-BE" sz="2000" dirty="0" smtClean="0">
                <a:solidFill>
                  <a:srgbClr val="0F5494"/>
                </a:solidFill>
              </a:rPr>
              <a:t> structures</a:t>
            </a:r>
            <a:endParaRPr lang="fr-BE" sz="2000" dirty="0">
              <a:solidFill>
                <a:srgbClr val="0F5494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2000" dirty="0">
                <a:solidFill>
                  <a:srgbClr val="0F5494"/>
                </a:solidFill>
              </a:rPr>
              <a:t>Flags </a:t>
            </a:r>
            <a:r>
              <a:rPr lang="fr-BE" sz="2000" dirty="0" smtClean="0">
                <a:solidFill>
                  <a:srgbClr val="0F5494"/>
                </a:solidFill>
              </a:rPr>
              <a:t>in Eurostat </a:t>
            </a:r>
            <a:endParaRPr lang="fr-BE" sz="2000" dirty="0">
              <a:solidFill>
                <a:srgbClr val="0F5494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2000" dirty="0" smtClean="0">
                <a:solidFill>
                  <a:srgbClr val="0F5494"/>
                </a:solidFill>
              </a:rPr>
              <a:t>SDMX-ML </a:t>
            </a:r>
            <a:r>
              <a:rPr lang="fr-BE" sz="2000" dirty="0">
                <a:solidFill>
                  <a:srgbClr val="0F5494"/>
                </a:solidFill>
              </a:rPr>
              <a:t>– standard format for data exchanges</a:t>
            </a:r>
            <a:endParaRPr lang="en-GB" sz="2000" dirty="0" err="1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1475"/>
            <a:ext cx="8218488" cy="2089150"/>
          </a:xfrm>
        </p:spPr>
        <p:txBody>
          <a:bodyPr/>
          <a:lstStyle/>
          <a:p>
            <a:pPr marL="0" algn="ctr" eaLnBrk="1" hangingPunct="1"/>
            <a:r>
              <a:rPr lang="en-GB" sz="4400" dirty="0" smtClean="0"/>
              <a:t>Questions?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468313" y="4419600"/>
            <a:ext cx="4607743" cy="1385888"/>
          </a:xfrm>
        </p:spPr>
        <p:txBody>
          <a:bodyPr/>
          <a:lstStyle/>
          <a:p>
            <a:r>
              <a:rPr lang="pt-PT" dirty="0" smtClean="0"/>
              <a:t>Artur Queiroz</a:t>
            </a:r>
          </a:p>
          <a:p>
            <a:r>
              <a:rPr lang="pt-PT" dirty="0" smtClean="0"/>
              <a:t>Mihaela </a:t>
            </a:r>
            <a:r>
              <a:rPr lang="pt-PT" dirty="0" err="1" smtClean="0"/>
              <a:t>Vacarasu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5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848" y="2924944"/>
            <a:ext cx="91440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pt-PT" i="1" dirty="0" err="1" smtClean="0"/>
              <a:t>change</a:t>
            </a:r>
            <a:r>
              <a:rPr lang="pt-PT" i="1" dirty="0" smtClean="0"/>
              <a:t> the ESS business </a:t>
            </a:r>
            <a:r>
              <a:rPr lang="pt-PT" i="1" dirty="0" err="1" smtClean="0"/>
              <a:t>architecture</a:t>
            </a:r>
            <a:r>
              <a:rPr lang="pt-PT" i="1" dirty="0" smtClean="0"/>
              <a:t> </a:t>
            </a:r>
            <a:r>
              <a:rPr lang="pt-PT" i="1" dirty="0" err="1" smtClean="0"/>
              <a:t>by</a:t>
            </a:r>
            <a:r>
              <a:rPr lang="pt-PT" i="1" dirty="0" smtClean="0"/>
              <a:t> </a:t>
            </a:r>
            <a:r>
              <a:rPr lang="pt-PT" i="1" dirty="0" err="1" smtClean="0"/>
              <a:t>replacing</a:t>
            </a:r>
            <a:r>
              <a:rPr lang="pt-PT" i="1" dirty="0" smtClean="0"/>
              <a:t> the </a:t>
            </a:r>
            <a:r>
              <a:rPr lang="pt-PT" i="1" dirty="0" err="1" smtClean="0"/>
              <a:t>traditional</a:t>
            </a:r>
            <a:r>
              <a:rPr lang="pt-PT" i="1" dirty="0" smtClean="0"/>
              <a:t> </a:t>
            </a:r>
            <a:r>
              <a:rPr lang="pt-PT" i="1" dirty="0" err="1" smtClean="0"/>
              <a:t>stovepipe</a:t>
            </a:r>
            <a:r>
              <a:rPr lang="pt-PT" i="1" dirty="0" smtClean="0"/>
              <a:t> </a:t>
            </a:r>
            <a:r>
              <a:rPr lang="pt-PT" i="1" dirty="0" err="1" smtClean="0"/>
              <a:t>model</a:t>
            </a:r>
            <a:r>
              <a:rPr lang="pt-PT" i="1" dirty="0" smtClean="0"/>
              <a:t> </a:t>
            </a:r>
            <a:r>
              <a:rPr lang="pt-PT" i="1" dirty="0" err="1" smtClean="0"/>
              <a:t>with</a:t>
            </a:r>
            <a:r>
              <a:rPr lang="pt-PT" i="1" dirty="0" smtClean="0"/>
              <a:t> </a:t>
            </a:r>
            <a:r>
              <a:rPr lang="pt-PT" i="1" dirty="0" err="1" smtClean="0"/>
              <a:t>an</a:t>
            </a:r>
            <a:r>
              <a:rPr lang="pt-PT" i="1" dirty="0" smtClean="0"/>
              <a:t> </a:t>
            </a:r>
            <a:r>
              <a:rPr lang="pt-PT" i="1" dirty="0" err="1" smtClean="0"/>
              <a:t>integrated</a:t>
            </a:r>
            <a:r>
              <a:rPr lang="pt-PT" i="1" dirty="0" smtClean="0"/>
              <a:t> </a:t>
            </a:r>
            <a:r>
              <a:rPr lang="pt-PT" i="1" dirty="0" err="1" smtClean="0"/>
              <a:t>model</a:t>
            </a:r>
            <a:endParaRPr lang="pt-PT" i="1" dirty="0" smtClean="0"/>
          </a:p>
          <a:p>
            <a:pPr marL="0" indent="0" algn="r">
              <a:buNone/>
            </a:pPr>
            <a:r>
              <a:rPr lang="pt-PT" sz="1600" i="1" dirty="0" smtClean="0"/>
              <a:t>COM(2009) 404 final, </a:t>
            </a:r>
            <a:r>
              <a:rPr lang="pt-PT" sz="1600" i="1" dirty="0" err="1" smtClean="0"/>
              <a:t>Brussels</a:t>
            </a:r>
            <a:r>
              <a:rPr lang="pt-PT" sz="1600" i="1" dirty="0" smtClean="0"/>
              <a:t>, 10.8.2009</a:t>
            </a:r>
            <a:endParaRPr lang="en-GB" sz="16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2" y="1340768"/>
            <a:ext cx="8675687" cy="936625"/>
          </a:xfrm>
        </p:spPr>
        <p:txBody>
          <a:bodyPr/>
          <a:lstStyle/>
          <a:p>
            <a:r>
              <a:rPr lang="pt-PT" dirty="0" smtClean="0"/>
              <a:t>A </a:t>
            </a:r>
            <a:r>
              <a:rPr lang="pt-PT" dirty="0" err="1" smtClean="0"/>
              <a:t>statistical</a:t>
            </a:r>
            <a:r>
              <a:rPr lang="pt-PT" dirty="0" smtClean="0"/>
              <a:t> </a:t>
            </a:r>
            <a:r>
              <a:rPr lang="pt-PT" dirty="0" err="1" smtClean="0"/>
              <a:t>vision</a:t>
            </a:r>
            <a:r>
              <a:rPr lang="pt-PT" dirty="0" smtClean="0"/>
              <a:t> for the </a:t>
            </a:r>
            <a:r>
              <a:rPr lang="pt-PT" dirty="0" err="1" smtClean="0"/>
              <a:t>next</a:t>
            </a:r>
            <a:r>
              <a:rPr lang="pt-PT" dirty="0" smtClean="0"/>
              <a:t> </a:t>
            </a:r>
            <a:r>
              <a:rPr lang="pt-PT" dirty="0" err="1" smtClean="0"/>
              <a:t>decade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Two</a:t>
            </a:r>
            <a:r>
              <a:rPr lang="pt-PT" dirty="0" smtClean="0"/>
              <a:t> </a:t>
            </a:r>
            <a:r>
              <a:rPr lang="pt-PT" dirty="0" err="1" smtClean="0"/>
              <a:t>projects</a:t>
            </a:r>
            <a:r>
              <a:rPr lang="pt-PT" dirty="0" smtClean="0"/>
              <a:t> in the ESS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2708920"/>
            <a:ext cx="91440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Verdana" pitchFamily="34" charset="0"/>
              <a:buChar char="∙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PT" b="1" i="1" kern="0" dirty="0" err="1" smtClean="0"/>
              <a:t>Re-engineering</a:t>
            </a:r>
            <a:r>
              <a:rPr lang="pt-PT" b="1" i="1" kern="0" dirty="0" smtClean="0"/>
              <a:t> </a:t>
            </a:r>
            <a:r>
              <a:rPr lang="pt-PT" b="1" i="1" kern="0" dirty="0" err="1" smtClean="0"/>
              <a:t>the</a:t>
            </a:r>
            <a:r>
              <a:rPr lang="pt-PT" b="1" i="1" kern="0" dirty="0" smtClean="0"/>
              <a:t> </a:t>
            </a:r>
            <a:r>
              <a:rPr lang="pt-PT" b="1" i="1" kern="0" dirty="0" err="1"/>
              <a:t>A</a:t>
            </a:r>
            <a:r>
              <a:rPr lang="pt-PT" b="1" i="1" kern="0" dirty="0" err="1" smtClean="0"/>
              <a:t>griculture</a:t>
            </a:r>
            <a:r>
              <a:rPr lang="pt-PT" b="1" i="1" kern="0" dirty="0" smtClean="0"/>
              <a:t> </a:t>
            </a:r>
            <a:r>
              <a:rPr lang="pt-PT" b="1" i="1" kern="0" dirty="0" err="1" smtClean="0"/>
              <a:t>and</a:t>
            </a:r>
            <a:r>
              <a:rPr lang="pt-PT" b="1" i="1" kern="0" dirty="0" smtClean="0"/>
              <a:t> </a:t>
            </a:r>
            <a:r>
              <a:rPr lang="pt-PT" b="1" i="1" kern="0" dirty="0" err="1"/>
              <a:t>F</a:t>
            </a:r>
            <a:r>
              <a:rPr lang="pt-PT" b="1" i="1" kern="0" dirty="0" err="1" smtClean="0"/>
              <a:t>isheries</a:t>
            </a:r>
            <a:r>
              <a:rPr lang="pt-PT" b="1" i="1" kern="0" dirty="0" smtClean="0"/>
              <a:t> </a:t>
            </a:r>
            <a:r>
              <a:rPr lang="pt-PT" b="1" i="1" kern="0" dirty="0" err="1"/>
              <a:t>S</a:t>
            </a:r>
            <a:r>
              <a:rPr lang="pt-PT" b="1" i="1" kern="0" dirty="0" err="1" smtClean="0"/>
              <a:t>tatistical</a:t>
            </a:r>
            <a:r>
              <a:rPr lang="pt-PT" b="1" i="1" kern="0" dirty="0" smtClean="0"/>
              <a:t> </a:t>
            </a:r>
            <a:r>
              <a:rPr lang="pt-PT" b="1" i="1" kern="0" dirty="0" err="1"/>
              <a:t>P</a:t>
            </a:r>
            <a:r>
              <a:rPr lang="pt-PT" b="1" i="1" kern="0" dirty="0" err="1" smtClean="0"/>
              <a:t>roduction</a:t>
            </a:r>
            <a:r>
              <a:rPr lang="pt-PT" b="1" i="1" kern="0" dirty="0" smtClean="0"/>
              <a:t> </a:t>
            </a:r>
            <a:r>
              <a:rPr lang="pt-PT" b="1" i="1" kern="0" dirty="0" smtClean="0"/>
              <a:t>Processes</a:t>
            </a:r>
            <a:endParaRPr lang="pt-PT" b="1" i="1" kern="0" dirty="0" smtClean="0"/>
          </a:p>
          <a:p>
            <a:pPr algn="just"/>
            <a:endParaRPr lang="pt-PT" i="1" kern="0" dirty="0" smtClean="0"/>
          </a:p>
          <a:p>
            <a:pPr algn="just"/>
            <a:r>
              <a:rPr lang="pt-PT" b="1" i="1" kern="0" dirty="0" err="1" smtClean="0"/>
              <a:t>Harmonising</a:t>
            </a:r>
            <a:r>
              <a:rPr lang="pt-PT" b="1" i="1" kern="0" dirty="0" smtClean="0"/>
              <a:t> </a:t>
            </a:r>
            <a:r>
              <a:rPr lang="pt-PT" b="1" i="1" kern="0" dirty="0" err="1" smtClean="0"/>
              <a:t>and</a:t>
            </a:r>
            <a:r>
              <a:rPr lang="pt-PT" b="1" i="1" kern="0" dirty="0" smtClean="0"/>
              <a:t> </a:t>
            </a:r>
            <a:r>
              <a:rPr lang="pt-PT" b="1" i="1" kern="0" dirty="0" err="1"/>
              <a:t>C</a:t>
            </a:r>
            <a:r>
              <a:rPr lang="pt-PT" b="1" i="1" kern="0" dirty="0" err="1" smtClean="0"/>
              <a:t>onsolidating</a:t>
            </a:r>
            <a:r>
              <a:rPr lang="pt-PT" b="1" i="1" kern="0" dirty="0" smtClean="0"/>
              <a:t> the </a:t>
            </a:r>
            <a:r>
              <a:rPr lang="pt-PT" b="1" i="1" kern="0" dirty="0" err="1" smtClean="0"/>
              <a:t>National</a:t>
            </a:r>
            <a:r>
              <a:rPr lang="pt-PT" b="1" i="1" kern="0" dirty="0" smtClean="0"/>
              <a:t> </a:t>
            </a:r>
            <a:r>
              <a:rPr lang="pt-PT" b="1" i="1" kern="0" dirty="0" err="1" smtClean="0"/>
              <a:t>Accounts</a:t>
            </a:r>
            <a:r>
              <a:rPr lang="pt-PT" b="1" i="1" kern="0" dirty="0" smtClean="0"/>
              <a:t> </a:t>
            </a:r>
            <a:r>
              <a:rPr lang="pt-PT" b="1" i="1" kern="0" dirty="0" err="1" smtClean="0"/>
              <a:t>Production</a:t>
            </a:r>
            <a:r>
              <a:rPr lang="pt-PT" b="1" i="1" kern="0" dirty="0" smtClean="0"/>
              <a:t> </a:t>
            </a:r>
            <a:r>
              <a:rPr lang="pt-PT" b="1" i="1" kern="0" dirty="0" err="1" smtClean="0"/>
              <a:t>Systems</a:t>
            </a:r>
            <a:r>
              <a:rPr lang="pt-PT" b="1" i="1" kern="0" dirty="0" smtClean="0"/>
              <a:t> - NAPS2</a:t>
            </a:r>
          </a:p>
        </p:txBody>
      </p:sp>
    </p:spTree>
    <p:extLst>
      <p:ext uri="{BB962C8B-B14F-4D97-AF65-F5344CB8AC3E}">
        <p14:creationId xmlns:p14="http://schemas.microsoft.com/office/powerpoint/2010/main" val="11761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284069" y="4581128"/>
            <a:ext cx="3629025" cy="212558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>
                <a:solidFill>
                  <a:srgbClr val="0F5494"/>
                </a:solidFill>
              </a:rPr>
              <a:t>Agriculture</a:t>
            </a:r>
            <a:r>
              <a:rPr lang="pt-PT" b="1" dirty="0">
                <a:solidFill>
                  <a:srgbClr val="0F5494"/>
                </a:solidFill>
              </a:rPr>
              <a:t> and </a:t>
            </a:r>
            <a:r>
              <a:rPr lang="pt-PT" b="1" dirty="0" err="1">
                <a:solidFill>
                  <a:srgbClr val="0F5494"/>
                </a:solidFill>
              </a:rPr>
              <a:t>Fisheries</a:t>
            </a:r>
            <a:endParaRPr lang="pt-PT" b="1" dirty="0">
              <a:solidFill>
                <a:srgbClr val="0F5494"/>
              </a:solidFill>
            </a:endParaRPr>
          </a:p>
          <a:p>
            <a:pPr algn="ctr"/>
            <a:endParaRPr lang="pt-PT" sz="2400" b="1" dirty="0">
              <a:solidFill>
                <a:schemeClr val="tx1"/>
              </a:solidFill>
            </a:endParaRPr>
          </a:p>
          <a:p>
            <a:pPr algn="ctr"/>
            <a:endParaRPr lang="pt-PT" sz="2400" b="1" dirty="0" smtClean="0">
              <a:solidFill>
                <a:schemeClr val="tx1"/>
              </a:solidFill>
            </a:endParaRPr>
          </a:p>
          <a:p>
            <a:pPr algn="ctr"/>
            <a:endParaRPr lang="pt-PT" sz="2400" b="1" dirty="0">
              <a:solidFill>
                <a:schemeClr val="tx1"/>
              </a:solidFill>
            </a:endParaRPr>
          </a:p>
          <a:p>
            <a:pPr algn="ctr"/>
            <a:endParaRPr lang="pt-PT" sz="24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19694" r="10808" b="13786"/>
          <a:stretch/>
        </p:blipFill>
        <p:spPr bwMode="auto">
          <a:xfrm>
            <a:off x="344216" y="2246979"/>
            <a:ext cx="4333676" cy="30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35417" y="3948756"/>
            <a:ext cx="633413" cy="254219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512974" y="2634029"/>
            <a:ext cx="2902" cy="5895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9665" y="3204052"/>
            <a:ext cx="7289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67364" y="3196123"/>
            <a:ext cx="0" cy="7787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229499" y="2173878"/>
            <a:ext cx="3757205" cy="1901988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>
                <a:solidFill>
                  <a:srgbClr val="0F5494"/>
                </a:solidFill>
              </a:rPr>
              <a:t>Agriculture</a:t>
            </a:r>
            <a:r>
              <a:rPr lang="pt-PT" b="1" dirty="0">
                <a:solidFill>
                  <a:srgbClr val="0F5494"/>
                </a:solidFill>
              </a:rPr>
              <a:t> and </a:t>
            </a:r>
            <a:r>
              <a:rPr lang="pt-PT" b="1" dirty="0" err="1">
                <a:solidFill>
                  <a:srgbClr val="0F5494"/>
                </a:solidFill>
              </a:rPr>
              <a:t>Fisheries</a:t>
            </a:r>
            <a:endParaRPr lang="pt-PT" b="1" dirty="0">
              <a:solidFill>
                <a:srgbClr val="0F549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PT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dirty="0">
                <a:solidFill>
                  <a:srgbClr val="0F5494"/>
                </a:solidFill>
              </a:rPr>
              <a:t>50 </a:t>
            </a:r>
            <a:r>
              <a:rPr lang="pt-PT" dirty="0" err="1">
                <a:solidFill>
                  <a:srgbClr val="0F5494"/>
                </a:solidFill>
              </a:rPr>
              <a:t>years</a:t>
            </a:r>
            <a:r>
              <a:rPr lang="pt-PT" dirty="0">
                <a:solidFill>
                  <a:srgbClr val="0F5494"/>
                </a:solidFill>
              </a:rPr>
              <a:t> of </a:t>
            </a:r>
            <a:r>
              <a:rPr lang="pt-PT" dirty="0" err="1">
                <a:solidFill>
                  <a:srgbClr val="0F5494"/>
                </a:solidFill>
              </a:rPr>
              <a:t>history</a:t>
            </a:r>
            <a:endParaRPr lang="pt-PT" dirty="0">
              <a:solidFill>
                <a:srgbClr val="0F549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dirty="0">
                <a:solidFill>
                  <a:srgbClr val="0F5494"/>
                </a:solidFill>
              </a:rPr>
              <a:t>30 </a:t>
            </a:r>
            <a:r>
              <a:rPr lang="pt-PT" dirty="0" err="1">
                <a:solidFill>
                  <a:srgbClr val="0F5494"/>
                </a:solidFill>
              </a:rPr>
              <a:t>people</a:t>
            </a:r>
            <a:endParaRPr lang="pt-PT" dirty="0">
              <a:solidFill>
                <a:srgbClr val="0F549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dirty="0">
                <a:solidFill>
                  <a:srgbClr val="0F5494"/>
                </a:solidFill>
              </a:rPr>
              <a:t>6 </a:t>
            </a:r>
            <a:r>
              <a:rPr lang="pt-PT" dirty="0" err="1">
                <a:solidFill>
                  <a:srgbClr val="0F5494"/>
                </a:solidFill>
              </a:rPr>
              <a:t>statistical</a:t>
            </a:r>
            <a:r>
              <a:rPr lang="pt-PT" dirty="0">
                <a:solidFill>
                  <a:srgbClr val="0F5494"/>
                </a:solidFill>
              </a:rPr>
              <a:t> </a:t>
            </a:r>
            <a:r>
              <a:rPr lang="pt-PT" dirty="0" err="1">
                <a:solidFill>
                  <a:srgbClr val="0F5494"/>
                </a:solidFill>
              </a:rPr>
              <a:t>areas</a:t>
            </a:r>
            <a:endParaRPr lang="pt-PT" dirty="0">
              <a:solidFill>
                <a:srgbClr val="0F549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>
                <a:solidFill>
                  <a:srgbClr val="0F5494"/>
                </a:solidFill>
              </a:rPr>
              <a:t>Dozens</a:t>
            </a:r>
            <a:r>
              <a:rPr lang="pt-PT" dirty="0">
                <a:solidFill>
                  <a:srgbClr val="0F5494"/>
                </a:solidFill>
              </a:rPr>
              <a:t> of </a:t>
            </a:r>
            <a:r>
              <a:rPr lang="pt-PT" dirty="0" err="1">
                <a:solidFill>
                  <a:srgbClr val="0F5494"/>
                </a:solidFill>
              </a:rPr>
              <a:t>domains</a:t>
            </a:r>
            <a:endParaRPr lang="pt-PT" dirty="0">
              <a:solidFill>
                <a:srgbClr val="0F5494"/>
              </a:solidFill>
            </a:endParaRPr>
          </a:p>
        </p:txBody>
      </p:sp>
      <p:sp>
        <p:nvSpPr>
          <p:cNvPr id="2049" name="Down Arrow 2048"/>
          <p:cNvSpPr/>
          <p:nvPr/>
        </p:nvSpPr>
        <p:spPr>
          <a:xfrm>
            <a:off x="6750247" y="4175206"/>
            <a:ext cx="525561" cy="28803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57" name="Group 2056"/>
          <p:cNvGrpSpPr/>
          <p:nvPr/>
        </p:nvGrpSpPr>
        <p:grpSpPr>
          <a:xfrm>
            <a:off x="5556511" y="5161729"/>
            <a:ext cx="944776" cy="1070148"/>
            <a:chOff x="5700204" y="5161729"/>
            <a:chExt cx="944776" cy="1070148"/>
          </a:xfrm>
        </p:grpSpPr>
        <p:pic>
          <p:nvPicPr>
            <p:cNvPr id="51" name="Picture 8" descr="https://encrypted-tbn0.gstatic.com/images?q=tbn:ANd9GcRYACGtyUAXhtOkN-0xGIgl6_eYLWB-SvaEthcU7MbtDHNCLgPdaA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67029">
              <a:off x="5637518" y="5224415"/>
              <a:ext cx="1070148" cy="94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https://encrypted-tbn0.gstatic.com/images?q=tbn:ANd9GcTobSVEr3tkmrudxZ1niVXYW6Pme6fJJhntKWNNOFMbiPy_MjCx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6" t="6024" r="4401" b="17248"/>
            <a:stretch/>
          </p:blipFill>
          <p:spPr bwMode="auto">
            <a:xfrm>
              <a:off x="5943086" y="5501540"/>
              <a:ext cx="4000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3" name="Group 2052"/>
          <p:cNvGrpSpPr/>
          <p:nvPr/>
        </p:nvGrpSpPr>
        <p:grpSpPr>
          <a:xfrm>
            <a:off x="7786526" y="5138802"/>
            <a:ext cx="944776" cy="1070148"/>
            <a:chOff x="7930219" y="5138802"/>
            <a:chExt cx="944776" cy="1070148"/>
          </a:xfrm>
        </p:grpSpPr>
        <p:pic>
          <p:nvPicPr>
            <p:cNvPr id="55" name="Picture 8" descr="https://encrypted-tbn0.gstatic.com/images?q=tbn:ANd9GcRYACGtyUAXhtOkN-0xGIgl6_eYLWB-SvaEthcU7MbtDHNCLgPdaA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39156">
              <a:off x="7867533" y="5201488"/>
              <a:ext cx="1070148" cy="94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https://encrypted-tbn0.gstatic.com/images?q=tbn:ANd9GcTobSVEr3tkmrudxZ1niVXYW6Pme6fJJhntKWNNOFMbiPy_MjCx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6" t="6024" r="4401" b="17248"/>
            <a:stretch/>
          </p:blipFill>
          <p:spPr bwMode="auto">
            <a:xfrm>
              <a:off x="8173101" y="5478613"/>
              <a:ext cx="4000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5" name="Group 2054"/>
          <p:cNvGrpSpPr/>
          <p:nvPr/>
        </p:nvGrpSpPr>
        <p:grpSpPr>
          <a:xfrm>
            <a:off x="6660555" y="5661248"/>
            <a:ext cx="1070148" cy="944776"/>
            <a:chOff x="6804248" y="5661248"/>
            <a:chExt cx="1070148" cy="944776"/>
          </a:xfrm>
        </p:grpSpPr>
        <p:pic>
          <p:nvPicPr>
            <p:cNvPr id="53" name="Picture 8" descr="https://encrypted-tbn0.gstatic.com/images?q=tbn:ANd9GcRYACGtyUAXhtOkN-0xGIgl6_eYLWB-SvaEthcU7MbtDHNCLgPdaA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1070148" cy="94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https://encrypted-tbn0.gstatic.com/images?q=tbn:ANd9GcTobSVEr3tkmrudxZ1niVXYW6Pme6fJJhntKWNNOFMbiPy_MjCx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6" t="6024" r="4401" b="17248"/>
            <a:stretch/>
          </p:blipFill>
          <p:spPr bwMode="auto">
            <a:xfrm>
              <a:off x="7109816" y="5938373"/>
              <a:ext cx="4000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2060"/>
          <p:cNvGrpSpPr/>
          <p:nvPr/>
        </p:nvGrpSpPr>
        <p:grpSpPr>
          <a:xfrm>
            <a:off x="965948" y="5510539"/>
            <a:ext cx="4042929" cy="1219913"/>
            <a:chOff x="670087" y="5245478"/>
            <a:chExt cx="4488948" cy="1219913"/>
          </a:xfrm>
        </p:grpSpPr>
        <p:sp>
          <p:nvSpPr>
            <p:cNvPr id="2059" name="TextBox 2058"/>
            <p:cNvSpPr txBox="1"/>
            <p:nvPr/>
          </p:nvSpPr>
          <p:spPr>
            <a:xfrm>
              <a:off x="670087" y="5265062"/>
              <a:ext cx="44889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PT" dirty="0">
                  <a:solidFill>
                    <a:srgbClr val="0F5494"/>
                  </a:solidFill>
                </a:rPr>
                <a:t>too </a:t>
              </a:r>
              <a:r>
                <a:rPr lang="pt-PT" dirty="0" err="1">
                  <a:solidFill>
                    <a:srgbClr val="0F5494"/>
                  </a:solidFill>
                </a:rPr>
                <a:t>many</a:t>
              </a:r>
              <a:r>
                <a:rPr lang="pt-PT" dirty="0">
                  <a:solidFill>
                    <a:srgbClr val="0F5494"/>
                  </a:solidFill>
                </a:rPr>
                <a:t> </a:t>
              </a:r>
              <a:r>
                <a:rPr lang="pt-PT" dirty="0" err="1">
                  <a:solidFill>
                    <a:srgbClr val="0F5494"/>
                  </a:solidFill>
                </a:rPr>
                <a:t>different</a:t>
              </a:r>
              <a:r>
                <a:rPr lang="pt-PT" dirty="0">
                  <a:solidFill>
                    <a:srgbClr val="0F5494"/>
                  </a:solidFill>
                </a:rPr>
                <a:t> </a:t>
              </a:r>
              <a:r>
                <a:rPr lang="pt-PT" dirty="0" err="1">
                  <a:solidFill>
                    <a:srgbClr val="0F5494"/>
                  </a:solidFill>
                </a:rPr>
                <a:t>systems</a:t>
              </a:r>
              <a:endParaRPr lang="pt-PT" dirty="0">
                <a:solidFill>
                  <a:srgbClr val="0F5494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pt-PT" dirty="0">
                  <a:solidFill>
                    <a:srgbClr val="0F5494"/>
                  </a:solidFill>
                </a:rPr>
                <a:t>local </a:t>
              </a:r>
              <a:r>
                <a:rPr lang="pt-PT" dirty="0" err="1">
                  <a:solidFill>
                    <a:srgbClr val="0F5494"/>
                  </a:solidFill>
                </a:rPr>
                <a:t>optimisation</a:t>
              </a:r>
              <a:endParaRPr lang="pt-PT" dirty="0">
                <a:solidFill>
                  <a:srgbClr val="0F5494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pt-PT" dirty="0">
                  <a:solidFill>
                    <a:srgbClr val="0F5494"/>
                  </a:solidFill>
                </a:rPr>
                <a:t>no standard business </a:t>
              </a:r>
              <a:r>
                <a:rPr lang="pt-PT" dirty="0" err="1">
                  <a:solidFill>
                    <a:srgbClr val="0F5494"/>
                  </a:solidFill>
                </a:rPr>
                <a:t>process</a:t>
              </a:r>
              <a:endParaRPr lang="pt-PT" dirty="0">
                <a:solidFill>
                  <a:srgbClr val="0F5494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pt-PT" dirty="0" err="1">
                  <a:solidFill>
                    <a:srgbClr val="0F5494"/>
                  </a:solidFill>
                </a:rPr>
                <a:t>high</a:t>
              </a:r>
              <a:r>
                <a:rPr lang="pt-PT" dirty="0">
                  <a:solidFill>
                    <a:srgbClr val="0F5494"/>
                  </a:solidFill>
                </a:rPr>
                <a:t> staff turnover </a:t>
              </a:r>
              <a:endParaRPr lang="en-GB" dirty="0">
                <a:solidFill>
                  <a:srgbClr val="0F5494"/>
                </a:solidFill>
              </a:endParaRPr>
            </a:p>
          </p:txBody>
        </p:sp>
        <p:sp>
          <p:nvSpPr>
            <p:cNvPr id="2060" name="Right Brace 2059"/>
            <p:cNvSpPr/>
            <p:nvPr/>
          </p:nvSpPr>
          <p:spPr>
            <a:xfrm>
              <a:off x="4981520" y="5245478"/>
              <a:ext cx="177515" cy="1095485"/>
            </a:xfrm>
            <a:prstGeom prst="rightBr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r>
              <a:rPr lang="pt-PT" dirty="0" err="1" smtClean="0"/>
              <a:t>Agriculture</a:t>
            </a:r>
            <a:r>
              <a:rPr lang="pt-PT" dirty="0" smtClean="0"/>
              <a:t> &amp; </a:t>
            </a:r>
            <a:r>
              <a:rPr lang="pt-PT" dirty="0" err="1" smtClean="0"/>
              <a:t>Fisheries</a:t>
            </a:r>
            <a:r>
              <a:rPr lang="pt-PT" dirty="0" smtClean="0"/>
              <a:t> - </a:t>
            </a:r>
            <a:r>
              <a:rPr lang="pt-PT" dirty="0" err="1" smtClean="0"/>
              <a:t>Context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459384" y="2259875"/>
            <a:ext cx="1870261" cy="16888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68830" y="4023361"/>
            <a:ext cx="1773877" cy="1796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" grpId="0" animBg="1"/>
      <p:bldP spid="20" grpId="0" animBg="1"/>
      <p:bldP spid="20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68312" y="1340768"/>
            <a:ext cx="8352159" cy="936625"/>
          </a:xfrm>
        </p:spPr>
        <p:txBody>
          <a:bodyPr/>
          <a:lstStyle/>
          <a:p>
            <a:r>
              <a:rPr lang="pt-PT" dirty="0" err="1" smtClean="0"/>
              <a:t>Agriculture</a:t>
            </a:r>
            <a:r>
              <a:rPr lang="pt-PT" dirty="0" smtClean="0"/>
              <a:t> &amp; </a:t>
            </a:r>
            <a:r>
              <a:rPr lang="pt-PT" dirty="0" err="1" smtClean="0"/>
              <a:t>Fisheries</a:t>
            </a:r>
            <a:r>
              <a:rPr lang="pt-PT" dirty="0" smtClean="0"/>
              <a:t> - Project </a:t>
            </a:r>
            <a:r>
              <a:rPr lang="pt-PT" dirty="0" err="1" smtClean="0"/>
              <a:t>Goal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0658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PT" dirty="0" err="1" smtClean="0"/>
              <a:t>Create</a:t>
            </a:r>
            <a:r>
              <a:rPr lang="pt-PT" dirty="0" smtClean="0"/>
              <a:t> a </a:t>
            </a:r>
            <a:r>
              <a:rPr lang="pt-PT" dirty="0" err="1" smtClean="0"/>
              <a:t>corporate</a:t>
            </a:r>
            <a:r>
              <a:rPr lang="pt-PT" dirty="0" smtClean="0"/>
              <a:t> </a:t>
            </a:r>
            <a:r>
              <a:rPr lang="pt-PT" dirty="0" err="1" smtClean="0"/>
              <a:t>statistical</a:t>
            </a:r>
            <a:r>
              <a:rPr lang="pt-PT" dirty="0" smtClean="0"/>
              <a:t> </a:t>
            </a:r>
            <a:r>
              <a:rPr lang="pt-PT" dirty="0" err="1" smtClean="0"/>
              <a:t>system</a:t>
            </a:r>
            <a:endParaRPr lang="pt-PT" dirty="0" smtClean="0"/>
          </a:p>
          <a:p>
            <a:pPr lvl="1"/>
            <a:r>
              <a:rPr lang="pt-PT" dirty="0" err="1" smtClean="0"/>
              <a:t>Migrate</a:t>
            </a:r>
            <a:r>
              <a:rPr lang="pt-PT" dirty="0" smtClean="0"/>
              <a:t> and </a:t>
            </a:r>
            <a:r>
              <a:rPr lang="pt-PT" dirty="0" err="1" smtClean="0"/>
              <a:t>reengineer</a:t>
            </a:r>
            <a:r>
              <a:rPr lang="pt-PT" dirty="0" smtClean="0"/>
              <a:t> to the central </a:t>
            </a:r>
            <a:r>
              <a:rPr lang="pt-PT" dirty="0" err="1" smtClean="0"/>
              <a:t>tool</a:t>
            </a:r>
            <a:r>
              <a:rPr lang="pt-PT" dirty="0" smtClean="0"/>
              <a:t> - MDT</a:t>
            </a:r>
            <a:endParaRPr lang="pt-PT" dirty="0"/>
          </a:p>
          <a:p>
            <a:pPr lvl="1"/>
            <a:r>
              <a:rPr lang="pt-PT" dirty="0" err="1" smtClean="0"/>
              <a:t>Discontinue</a:t>
            </a:r>
            <a:r>
              <a:rPr lang="pt-PT" dirty="0" smtClean="0"/>
              <a:t> the </a:t>
            </a:r>
            <a:r>
              <a:rPr lang="pt-PT" dirty="0" err="1" smtClean="0"/>
              <a:t>superfluous</a:t>
            </a:r>
            <a:r>
              <a:rPr lang="pt-PT" dirty="0" smtClean="0"/>
              <a:t> </a:t>
            </a:r>
            <a:r>
              <a:rPr lang="pt-PT" dirty="0" err="1" smtClean="0"/>
              <a:t>tools</a:t>
            </a:r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dirty="0"/>
          </a:p>
          <a:p>
            <a:pPr lvl="1"/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dirty="0"/>
          </a:p>
          <a:p>
            <a:pPr lvl="1"/>
            <a:endParaRPr lang="pt-PT" dirty="0" smtClean="0"/>
          </a:p>
          <a:p>
            <a:pPr marL="457200" indent="-457200">
              <a:buFont typeface="+mj-lt"/>
              <a:buAutoNum type="arabicPeriod"/>
            </a:pPr>
            <a:r>
              <a:rPr lang="pt-PT" dirty="0" err="1" smtClean="0"/>
              <a:t>Create</a:t>
            </a:r>
            <a:r>
              <a:rPr lang="pt-PT" dirty="0" smtClean="0"/>
              <a:t> a </a:t>
            </a:r>
            <a:r>
              <a:rPr lang="pt-PT" dirty="0" err="1" smtClean="0"/>
              <a:t>standardized</a:t>
            </a:r>
            <a:r>
              <a:rPr lang="pt-PT" dirty="0" smtClean="0"/>
              <a:t> </a:t>
            </a:r>
            <a:r>
              <a:rPr lang="pt-PT" dirty="0" err="1" smtClean="0"/>
              <a:t>statistical</a:t>
            </a:r>
            <a:r>
              <a:rPr lang="pt-PT" dirty="0" smtClean="0"/>
              <a:t> business </a:t>
            </a:r>
            <a:r>
              <a:rPr lang="pt-PT" dirty="0" err="1" smtClean="0"/>
              <a:t>process</a:t>
            </a:r>
            <a:endParaRPr lang="en-GB" dirty="0" smtClean="0"/>
          </a:p>
          <a:p>
            <a:pPr lvl="1"/>
            <a:r>
              <a:rPr lang="pt-PT" dirty="0" err="1" smtClean="0"/>
              <a:t>Reimplement</a:t>
            </a:r>
            <a:r>
              <a:rPr lang="pt-PT" dirty="0" smtClean="0"/>
              <a:t> the business </a:t>
            </a:r>
            <a:r>
              <a:rPr lang="pt-PT" dirty="0" err="1" smtClean="0"/>
              <a:t>logic</a:t>
            </a:r>
            <a:r>
              <a:rPr lang="pt-PT" dirty="0" smtClean="0"/>
              <a:t> </a:t>
            </a:r>
            <a:r>
              <a:rPr lang="pt-PT" dirty="0" err="1" smtClean="0"/>
              <a:t>where</a:t>
            </a:r>
            <a:r>
              <a:rPr lang="pt-PT" dirty="0" smtClean="0"/>
              <a:t> </a:t>
            </a:r>
            <a:r>
              <a:rPr lang="pt-PT" dirty="0" err="1" smtClean="0"/>
              <a:t>necessary</a:t>
            </a:r>
            <a:endParaRPr lang="pt-PT" dirty="0" smtClean="0"/>
          </a:p>
          <a:p>
            <a:pPr lvl="1"/>
            <a:r>
              <a:rPr lang="pt-PT" dirty="0" err="1" smtClean="0"/>
              <a:t>Agree</a:t>
            </a:r>
            <a:r>
              <a:rPr lang="pt-PT" dirty="0" smtClean="0"/>
              <a:t>  similar </a:t>
            </a:r>
            <a:r>
              <a:rPr lang="pt-PT" dirty="0" err="1" smtClean="0"/>
              <a:t>architectural</a:t>
            </a:r>
            <a:r>
              <a:rPr lang="pt-PT" dirty="0" smtClean="0"/>
              <a:t> </a:t>
            </a:r>
            <a:r>
              <a:rPr lang="pt-PT" dirty="0" err="1" smtClean="0"/>
              <a:t>elements</a:t>
            </a:r>
            <a:r>
              <a:rPr lang="pt-PT" dirty="0" smtClean="0"/>
              <a:t> for the </a:t>
            </a:r>
            <a:r>
              <a:rPr lang="pt-PT" dirty="0" err="1" smtClean="0"/>
              <a:t>domains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11" y="3415048"/>
            <a:ext cx="5379587" cy="206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timeline</a:t>
            </a:r>
            <a:endParaRPr lang="en-GB" dirty="0"/>
          </a:p>
        </p:txBody>
      </p:sp>
      <p:sp>
        <p:nvSpPr>
          <p:cNvPr id="4" name="Chevron 3"/>
          <p:cNvSpPr/>
          <p:nvPr/>
        </p:nvSpPr>
        <p:spPr>
          <a:xfrm>
            <a:off x="323528" y="2312876"/>
            <a:ext cx="8568952" cy="360040"/>
          </a:xfrm>
          <a:prstGeom prst="chevron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2348880"/>
            <a:ext cx="8856925" cy="1160244"/>
            <a:chOff x="179512" y="2348880"/>
            <a:chExt cx="8856925" cy="1160244"/>
          </a:xfrm>
        </p:grpSpPr>
        <p:grpSp>
          <p:nvGrpSpPr>
            <p:cNvPr id="25" name="Group 24"/>
            <p:cNvGrpSpPr/>
            <p:nvPr/>
          </p:nvGrpSpPr>
          <p:grpSpPr>
            <a:xfrm>
              <a:off x="179512" y="2354797"/>
              <a:ext cx="981927" cy="1080120"/>
              <a:chOff x="179512" y="2354797"/>
              <a:chExt cx="981927" cy="108012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657442" y="2354797"/>
                <a:ext cx="0" cy="82809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TextBox 8"/>
              <p:cNvSpPr txBox="1"/>
              <p:nvPr/>
            </p:nvSpPr>
            <p:spPr>
              <a:xfrm>
                <a:off x="179512" y="3053376"/>
                <a:ext cx="981927" cy="381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0" dirty="0" smtClean="0">
                    <a:solidFill>
                      <a:srgbClr val="0F5494"/>
                    </a:solidFill>
                  </a:rPr>
                  <a:t>2009</a:t>
                </a:r>
                <a:endParaRPr lang="en-GB" sz="2400" b="0" dirty="0" err="1" smtClean="0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743932" y="2348880"/>
              <a:ext cx="981927" cy="1160244"/>
              <a:chOff x="1743932" y="2348880"/>
              <a:chExt cx="981927" cy="1160244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2221862" y="2348880"/>
                <a:ext cx="0" cy="82809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1743932" y="3047459"/>
                <a:ext cx="9819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0" dirty="0" smtClean="0">
                    <a:solidFill>
                      <a:srgbClr val="0F5494"/>
                    </a:solidFill>
                  </a:rPr>
                  <a:t>2010</a:t>
                </a:r>
                <a:endParaRPr lang="en-GB" sz="2400" b="0" dirty="0" err="1" smtClean="0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335269" y="2348880"/>
              <a:ext cx="981927" cy="1160244"/>
              <a:chOff x="3335269" y="2348880"/>
              <a:chExt cx="981927" cy="1160244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>
                <a:off x="3813199" y="2348880"/>
                <a:ext cx="0" cy="82809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335269" y="3047459"/>
                <a:ext cx="9819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0" dirty="0" smtClean="0">
                    <a:solidFill>
                      <a:srgbClr val="0F5494"/>
                    </a:solidFill>
                  </a:rPr>
                  <a:t>2011</a:t>
                </a:r>
                <a:endParaRPr lang="en-GB" sz="2400" b="0" dirty="0" err="1" smtClean="0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873095" y="2348880"/>
              <a:ext cx="981927" cy="1160244"/>
              <a:chOff x="4873095" y="2348880"/>
              <a:chExt cx="981927" cy="1160244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5351025" y="2348880"/>
                <a:ext cx="0" cy="82809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4873095" y="3047459"/>
                <a:ext cx="9819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0" dirty="0" smtClean="0">
                    <a:solidFill>
                      <a:srgbClr val="0F5494"/>
                    </a:solidFill>
                  </a:rPr>
                  <a:t>2012</a:t>
                </a:r>
                <a:endParaRPr lang="en-GB" sz="2400" b="0" dirty="0" err="1" smtClean="0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470393" y="2348880"/>
              <a:ext cx="981927" cy="1160244"/>
              <a:chOff x="6470393" y="2348880"/>
              <a:chExt cx="981927" cy="1160244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6948323" y="2348880"/>
                <a:ext cx="0" cy="82809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6470393" y="3047459"/>
                <a:ext cx="9819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0" dirty="0" smtClean="0">
                    <a:solidFill>
                      <a:srgbClr val="0F5494"/>
                    </a:solidFill>
                  </a:rPr>
                  <a:t>2013</a:t>
                </a:r>
                <a:endParaRPr lang="en-GB" sz="2400" b="0" dirty="0" err="1" smtClean="0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054510" y="2348880"/>
              <a:ext cx="981927" cy="1160244"/>
              <a:chOff x="8054510" y="2348880"/>
              <a:chExt cx="981927" cy="1160244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8532440" y="2348880"/>
                <a:ext cx="0" cy="82809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8054510" y="3047459"/>
                <a:ext cx="9819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0" dirty="0" smtClean="0">
                    <a:solidFill>
                      <a:srgbClr val="0F5494"/>
                    </a:solidFill>
                  </a:rPr>
                  <a:t>2014</a:t>
                </a:r>
                <a:endParaRPr lang="en-GB" sz="2400" b="0" dirty="0" err="1" smtClean="0">
                  <a:solidFill>
                    <a:srgbClr val="0F5494"/>
                  </a:solidFill>
                </a:endParaRPr>
              </a:p>
            </p:txBody>
          </p:sp>
        </p:grpSp>
      </p:grpSp>
      <p:sp>
        <p:nvSpPr>
          <p:cNvPr id="24" name="Chevron 23"/>
          <p:cNvSpPr/>
          <p:nvPr/>
        </p:nvSpPr>
        <p:spPr>
          <a:xfrm>
            <a:off x="1161439" y="2318170"/>
            <a:ext cx="3711656" cy="360040"/>
          </a:xfrm>
          <a:prstGeom prst="chevron">
            <a:avLst/>
          </a:prstGeom>
          <a:solidFill>
            <a:srgbClr val="FF0000">
              <a:alpha val="4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PT" sz="2000" b="1" dirty="0" err="1" smtClean="0">
                <a:solidFill>
                  <a:schemeClr val="tx1"/>
                </a:solidFill>
              </a:rPr>
              <a:t>Pre-analysis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81660"/>
          </a:xfrm>
        </p:spPr>
        <p:txBody>
          <a:bodyPr/>
          <a:lstStyle/>
          <a:p>
            <a:r>
              <a:rPr lang="pt-PT" dirty="0" err="1" smtClean="0"/>
              <a:t>assess</a:t>
            </a:r>
            <a:r>
              <a:rPr lang="pt-PT" dirty="0" smtClean="0"/>
              <a:t> </a:t>
            </a:r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dirty="0" err="1" smtClean="0"/>
              <a:t>state</a:t>
            </a:r>
            <a:r>
              <a:rPr lang="pt-PT" dirty="0" smtClean="0"/>
              <a:t> / </a:t>
            </a:r>
            <a:r>
              <a:rPr lang="pt-PT" b="0" dirty="0" err="1" smtClean="0"/>
              <a:t>create</a:t>
            </a:r>
            <a:r>
              <a:rPr lang="pt-PT" b="0" dirty="0" smtClean="0"/>
              <a:t> </a:t>
            </a:r>
            <a:r>
              <a:rPr lang="pt-PT" b="0" dirty="0" err="1" smtClean="0"/>
              <a:t>test</a:t>
            </a:r>
            <a:r>
              <a:rPr lang="pt-PT" b="0" dirty="0" smtClean="0"/>
              <a:t> </a:t>
            </a:r>
            <a:r>
              <a:rPr lang="pt-PT" b="0" dirty="0" err="1" smtClean="0"/>
              <a:t>databases</a:t>
            </a:r>
            <a:endParaRPr lang="pt-PT" b="0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35332" y="4475732"/>
            <a:ext cx="8229600" cy="248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Verdana" pitchFamily="34" charset="0"/>
              <a:buChar char="∙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PT" kern="0" dirty="0" err="1" smtClean="0"/>
              <a:t>consolidation</a:t>
            </a:r>
            <a:r>
              <a:rPr lang="pt-PT" kern="0" dirty="0" smtClean="0"/>
              <a:t> of </a:t>
            </a:r>
            <a:r>
              <a:rPr lang="pt-PT" kern="0" dirty="0" err="1" smtClean="0"/>
              <a:t>test</a:t>
            </a:r>
            <a:r>
              <a:rPr lang="pt-PT" kern="0" dirty="0" smtClean="0"/>
              <a:t> </a:t>
            </a:r>
            <a:r>
              <a:rPr lang="pt-PT" kern="0" dirty="0" err="1" smtClean="0"/>
              <a:t>databases</a:t>
            </a:r>
            <a:endParaRPr lang="pt-PT" kern="0" dirty="0" smtClean="0"/>
          </a:p>
          <a:p>
            <a:r>
              <a:rPr lang="pt-PT" kern="0" dirty="0" err="1" smtClean="0"/>
              <a:t>implement</a:t>
            </a:r>
            <a:r>
              <a:rPr lang="pt-PT" kern="0" dirty="0" smtClean="0"/>
              <a:t> 2 </a:t>
            </a:r>
            <a:r>
              <a:rPr lang="pt-PT" kern="0" dirty="0" err="1" smtClean="0"/>
              <a:t>new</a:t>
            </a:r>
            <a:r>
              <a:rPr lang="pt-PT" kern="0" dirty="0" smtClean="0"/>
              <a:t> </a:t>
            </a:r>
            <a:r>
              <a:rPr lang="pt-PT" kern="0" dirty="0" err="1" smtClean="0"/>
              <a:t>domains</a:t>
            </a:r>
            <a:r>
              <a:rPr lang="pt-PT" kern="0" dirty="0" smtClean="0"/>
              <a:t> – </a:t>
            </a:r>
            <a:r>
              <a:rPr lang="pt-PT" kern="0" dirty="0" err="1" smtClean="0"/>
              <a:t>Crop</a:t>
            </a:r>
            <a:r>
              <a:rPr lang="pt-PT" kern="0" dirty="0" smtClean="0"/>
              <a:t> </a:t>
            </a:r>
            <a:r>
              <a:rPr lang="pt-PT" kern="0" dirty="0" err="1" smtClean="0"/>
              <a:t>Production</a:t>
            </a:r>
            <a:r>
              <a:rPr lang="pt-PT" kern="0" dirty="0" smtClean="0"/>
              <a:t> Statistics, </a:t>
            </a:r>
            <a:r>
              <a:rPr lang="pt-PT" kern="0" dirty="0" err="1" smtClean="0"/>
              <a:t>Absolute</a:t>
            </a:r>
            <a:r>
              <a:rPr lang="pt-PT" kern="0" dirty="0" smtClean="0"/>
              <a:t> </a:t>
            </a:r>
            <a:r>
              <a:rPr lang="pt-PT" kern="0" dirty="0" err="1" smtClean="0"/>
              <a:t>Prices</a:t>
            </a:r>
            <a:endParaRPr lang="pt-PT" kern="0" dirty="0" smtClean="0"/>
          </a:p>
          <a:p>
            <a:r>
              <a:rPr lang="pt-PT" kern="0" dirty="0" err="1" smtClean="0"/>
              <a:t>work</a:t>
            </a:r>
            <a:r>
              <a:rPr lang="pt-PT" kern="0" dirty="0" smtClean="0"/>
              <a:t> </a:t>
            </a:r>
            <a:r>
              <a:rPr lang="pt-PT" kern="0" dirty="0" err="1" smtClean="0"/>
              <a:t>done</a:t>
            </a:r>
            <a:r>
              <a:rPr lang="pt-PT" kern="0" dirty="0" smtClean="0"/>
              <a:t> </a:t>
            </a:r>
            <a:r>
              <a:rPr lang="pt-PT" kern="0" dirty="0" err="1" smtClean="0"/>
              <a:t>by</a:t>
            </a:r>
            <a:r>
              <a:rPr lang="pt-PT" kern="0" dirty="0" smtClean="0"/>
              <a:t> </a:t>
            </a:r>
            <a:r>
              <a:rPr lang="pt-PT" kern="0" dirty="0" err="1" smtClean="0"/>
              <a:t>an</a:t>
            </a:r>
            <a:r>
              <a:rPr lang="pt-PT" kern="0" dirty="0" smtClean="0"/>
              <a:t> </a:t>
            </a:r>
            <a:r>
              <a:rPr lang="pt-PT" kern="0" dirty="0" err="1" smtClean="0"/>
              <a:t>external</a:t>
            </a:r>
            <a:r>
              <a:rPr lang="pt-PT" kern="0" dirty="0" smtClean="0"/>
              <a:t> </a:t>
            </a:r>
            <a:r>
              <a:rPr lang="pt-PT" kern="0" dirty="0" err="1" smtClean="0"/>
              <a:t>contractor</a:t>
            </a:r>
            <a:endParaRPr lang="pt-PT" kern="0" dirty="0" smtClean="0"/>
          </a:p>
        </p:txBody>
      </p:sp>
      <p:sp>
        <p:nvSpPr>
          <p:cNvPr id="33" name="Chevron 32"/>
          <p:cNvSpPr/>
          <p:nvPr/>
        </p:nvSpPr>
        <p:spPr>
          <a:xfrm>
            <a:off x="4686573" y="2316366"/>
            <a:ext cx="2274784" cy="360040"/>
          </a:xfrm>
          <a:prstGeom prst="chevron">
            <a:avLst/>
          </a:prstGeom>
          <a:solidFill>
            <a:srgbClr val="00B0F0">
              <a:alpha val="4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PT" sz="2000" b="1" dirty="0" smtClean="0">
                <a:solidFill>
                  <a:schemeClr val="tx1"/>
                </a:solidFill>
              </a:rPr>
              <a:t>1st </a:t>
            </a:r>
            <a:r>
              <a:rPr lang="pt-PT" sz="2000" b="1" dirty="0" err="1" smtClean="0">
                <a:solidFill>
                  <a:schemeClr val="tx1"/>
                </a:solidFill>
              </a:rPr>
              <a:t>Wave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32" grpId="0" uiExpand="1" build="p"/>
      <p:bldP spid="32" grpId="1" build="p"/>
      <p:bldP spid="31" grpId="0" uiExpand="1" build="p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Project </a:t>
            </a:r>
            <a:r>
              <a:rPr lang="pt-PT" dirty="0" err="1" smtClean="0"/>
              <a:t>timeline</a:t>
            </a:r>
            <a:endParaRPr lang="en-GB" dirty="0"/>
          </a:p>
        </p:txBody>
      </p:sp>
      <p:sp>
        <p:nvSpPr>
          <p:cNvPr id="4" name="Chevron 3"/>
          <p:cNvSpPr/>
          <p:nvPr/>
        </p:nvSpPr>
        <p:spPr>
          <a:xfrm>
            <a:off x="323528" y="2312876"/>
            <a:ext cx="8568952" cy="360040"/>
          </a:xfrm>
          <a:prstGeom prst="chevron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9512" y="2354797"/>
            <a:ext cx="981927" cy="1080120"/>
            <a:chOff x="179512" y="2354797"/>
            <a:chExt cx="981927" cy="108012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57442" y="2354797"/>
              <a:ext cx="0" cy="8280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79512" y="3053376"/>
              <a:ext cx="981927" cy="38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0" dirty="0" smtClean="0">
                  <a:solidFill>
                    <a:srgbClr val="0F5494"/>
                  </a:solidFill>
                </a:rPr>
                <a:t>2009</a:t>
              </a:r>
              <a:endParaRPr lang="en-GB" sz="2400" b="0" dirty="0" err="1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43932" y="2348880"/>
            <a:ext cx="981927" cy="1160244"/>
            <a:chOff x="1743932" y="2348880"/>
            <a:chExt cx="981927" cy="1160244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221862" y="2348880"/>
              <a:ext cx="0" cy="8280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743932" y="3047459"/>
              <a:ext cx="981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0" dirty="0" smtClean="0">
                  <a:solidFill>
                    <a:srgbClr val="0F5494"/>
                  </a:solidFill>
                </a:rPr>
                <a:t>2010</a:t>
              </a:r>
              <a:endParaRPr lang="en-GB" sz="2400" b="0" dirty="0" err="1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5269" y="2348880"/>
            <a:ext cx="981927" cy="1160244"/>
            <a:chOff x="3335269" y="2348880"/>
            <a:chExt cx="981927" cy="1160244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813199" y="2348880"/>
              <a:ext cx="0" cy="8280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335269" y="3047459"/>
              <a:ext cx="981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0" dirty="0" smtClean="0">
                  <a:solidFill>
                    <a:srgbClr val="0F5494"/>
                  </a:solidFill>
                </a:rPr>
                <a:t>2011</a:t>
              </a:r>
              <a:endParaRPr lang="en-GB" sz="2400" b="0" dirty="0" err="1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73095" y="2348880"/>
            <a:ext cx="981927" cy="1160244"/>
            <a:chOff x="4873095" y="2348880"/>
            <a:chExt cx="981927" cy="1160244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351025" y="2348880"/>
              <a:ext cx="0" cy="8280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873095" y="3047459"/>
              <a:ext cx="981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0" dirty="0" smtClean="0">
                  <a:solidFill>
                    <a:srgbClr val="0F5494"/>
                  </a:solidFill>
                </a:rPr>
                <a:t>2012</a:t>
              </a:r>
              <a:endParaRPr lang="en-GB" sz="2400" b="0" dirty="0" err="1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70393" y="2348880"/>
            <a:ext cx="981927" cy="1160244"/>
            <a:chOff x="6470393" y="2348880"/>
            <a:chExt cx="981927" cy="1160244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6948323" y="2348880"/>
              <a:ext cx="0" cy="8280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470393" y="3047459"/>
              <a:ext cx="981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0" dirty="0" smtClean="0">
                  <a:solidFill>
                    <a:srgbClr val="0F5494"/>
                  </a:solidFill>
                </a:rPr>
                <a:t>2013</a:t>
              </a:r>
              <a:endParaRPr lang="en-GB" sz="2400" b="0" dirty="0" err="1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54510" y="2348880"/>
            <a:ext cx="981927" cy="1160244"/>
            <a:chOff x="8054510" y="2348880"/>
            <a:chExt cx="981927" cy="1160244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8532440" y="2348880"/>
              <a:ext cx="0" cy="8280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8054510" y="3047459"/>
              <a:ext cx="981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0" dirty="0" smtClean="0">
                  <a:solidFill>
                    <a:srgbClr val="0F5494"/>
                  </a:solidFill>
                </a:rPr>
                <a:t>2014</a:t>
              </a:r>
              <a:endParaRPr lang="en-GB" sz="2400" b="0" dirty="0" err="1" smtClean="0">
                <a:solidFill>
                  <a:srgbClr val="0F5494"/>
                </a:solidFill>
              </a:endParaRPr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579237" cy="2481660"/>
          </a:xfrm>
        </p:spPr>
        <p:txBody>
          <a:bodyPr/>
          <a:lstStyle/>
          <a:p>
            <a:r>
              <a:rPr lang="pt-PT" dirty="0" err="1"/>
              <a:t>contractor</a:t>
            </a:r>
            <a:r>
              <a:rPr lang="pt-PT" dirty="0"/>
              <a:t> </a:t>
            </a: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 smtClean="0"/>
              <a:t>abroad</a:t>
            </a:r>
            <a:r>
              <a:rPr lang="pt-PT" dirty="0" smtClean="0"/>
              <a:t> → </a:t>
            </a:r>
            <a:r>
              <a:rPr lang="pt-PT" dirty="0" err="1"/>
              <a:t>coordination</a:t>
            </a:r>
            <a:r>
              <a:rPr lang="pt-PT" dirty="0"/>
              <a:t> </a:t>
            </a:r>
            <a:r>
              <a:rPr lang="pt-PT" dirty="0" err="1"/>
              <a:t>issues</a:t>
            </a:r>
            <a:endParaRPr lang="pt-PT" dirty="0"/>
          </a:p>
          <a:p>
            <a:r>
              <a:rPr lang="pt-PT" dirty="0" err="1" smtClean="0"/>
              <a:t>project</a:t>
            </a:r>
            <a:r>
              <a:rPr lang="pt-PT" dirty="0" smtClean="0"/>
              <a:t> </a:t>
            </a:r>
            <a:r>
              <a:rPr lang="pt-PT" dirty="0" err="1" smtClean="0"/>
              <a:t>moved</a:t>
            </a:r>
            <a:r>
              <a:rPr lang="pt-PT" dirty="0" smtClean="0"/>
              <a:t> </a:t>
            </a:r>
            <a:r>
              <a:rPr lang="pt-PT" dirty="0" err="1" smtClean="0"/>
              <a:t>in-house</a:t>
            </a:r>
            <a:r>
              <a:rPr lang="pt-PT" dirty="0" smtClean="0"/>
              <a:t> → </a:t>
            </a:r>
            <a:r>
              <a:rPr lang="pt-PT" dirty="0" err="1" smtClean="0"/>
              <a:t>better</a:t>
            </a:r>
            <a:r>
              <a:rPr lang="pt-PT" dirty="0" smtClean="0"/>
              <a:t> communication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dirty="0" err="1" smtClean="0"/>
              <a:t>easier</a:t>
            </a:r>
            <a:r>
              <a:rPr lang="pt-PT" dirty="0" smtClean="0"/>
              <a:t> </a:t>
            </a:r>
            <a:r>
              <a:rPr lang="pt-PT" dirty="0" err="1" smtClean="0"/>
              <a:t>project</a:t>
            </a:r>
            <a:r>
              <a:rPr lang="pt-PT" dirty="0" smtClean="0"/>
              <a:t> management </a:t>
            </a:r>
          </a:p>
          <a:p>
            <a:pPr lvl="1"/>
            <a:endParaRPr lang="en-GB" dirty="0"/>
          </a:p>
        </p:txBody>
      </p:sp>
      <p:sp>
        <p:nvSpPr>
          <p:cNvPr id="34" name="Chevron 33"/>
          <p:cNvSpPr/>
          <p:nvPr/>
        </p:nvSpPr>
        <p:spPr>
          <a:xfrm>
            <a:off x="6797535" y="2312876"/>
            <a:ext cx="2088232" cy="360040"/>
          </a:xfrm>
          <a:prstGeom prst="chevron">
            <a:avLst/>
          </a:prstGeom>
          <a:solidFill>
            <a:srgbClr val="92D050">
              <a:alpha val="4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PT" sz="2000" b="1" dirty="0" smtClean="0">
                <a:solidFill>
                  <a:schemeClr val="tx1"/>
                </a:solidFill>
              </a:rPr>
              <a:t>2nd </a:t>
            </a:r>
            <a:r>
              <a:rPr lang="pt-PT" sz="2000" b="1" dirty="0" err="1" smtClean="0">
                <a:solidFill>
                  <a:schemeClr val="tx1"/>
                </a:solidFill>
              </a:rPr>
              <a:t>Wave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908711" y="4653136"/>
            <a:ext cx="1321832" cy="72008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err="1" smtClean="0">
                <a:solidFill>
                  <a:schemeClr val="tx1"/>
                </a:solidFill>
              </a:rPr>
              <a:t>Client</a:t>
            </a:r>
            <a:endParaRPr lang="pt-PT" sz="1400" b="1" dirty="0" smtClean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676391" y="4653136"/>
            <a:ext cx="1315092" cy="72008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/>
                </a:solidFill>
              </a:rPr>
              <a:t>IT </a:t>
            </a:r>
            <a:r>
              <a:rPr lang="pt-PT" sz="1400" b="1" dirty="0" err="1" smtClean="0">
                <a:solidFill>
                  <a:schemeClr val="tx1"/>
                </a:solidFill>
              </a:rPr>
              <a:t>unit</a:t>
            </a:r>
            <a:endParaRPr lang="pt-PT" sz="1400" b="1" dirty="0" smtClean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56888" y="4653136"/>
            <a:ext cx="1355060" cy="72008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err="1" smtClean="0">
                <a:solidFill>
                  <a:schemeClr val="tx1"/>
                </a:solidFill>
              </a:rPr>
              <a:t>Contractor</a:t>
            </a:r>
            <a:endParaRPr lang="pt-PT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5024539" y="5004495"/>
            <a:ext cx="38616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3257406" y="5013176"/>
            <a:ext cx="38616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1" name="Chevron 30"/>
          <p:cNvSpPr/>
          <p:nvPr/>
        </p:nvSpPr>
        <p:spPr>
          <a:xfrm>
            <a:off x="4686573" y="2316366"/>
            <a:ext cx="2274784" cy="360040"/>
          </a:xfrm>
          <a:prstGeom prst="chevron">
            <a:avLst/>
          </a:prstGeom>
          <a:solidFill>
            <a:srgbClr val="00B0F0">
              <a:alpha val="4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PT" sz="2000" b="1" dirty="0" smtClean="0">
                <a:solidFill>
                  <a:schemeClr val="tx1"/>
                </a:solidFill>
              </a:rPr>
              <a:t>1st </a:t>
            </a:r>
            <a:r>
              <a:rPr lang="pt-PT" sz="2000" b="1" dirty="0" err="1" smtClean="0">
                <a:solidFill>
                  <a:schemeClr val="tx1"/>
                </a:solidFill>
              </a:rPr>
              <a:t>Wave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1161439" y="2318170"/>
            <a:ext cx="3711656" cy="360040"/>
          </a:xfrm>
          <a:prstGeom prst="chevron">
            <a:avLst/>
          </a:prstGeom>
          <a:solidFill>
            <a:srgbClr val="FF0000">
              <a:alpha val="4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PT" sz="2000" b="1" dirty="0" err="1" smtClean="0">
                <a:solidFill>
                  <a:schemeClr val="tx1"/>
                </a:solidFill>
              </a:rPr>
              <a:t>Pre-analysis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6637320" y="1556792"/>
            <a:ext cx="648073" cy="576064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PT" sz="2800" b="0" dirty="0" smtClean="0">
                <a:solidFill>
                  <a:srgbClr val="FF0000"/>
                </a:solidFill>
              </a:rPr>
              <a:t>!</a:t>
            </a:r>
            <a:endParaRPr lang="en-GB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32" grpId="1" uiExpand="1" build="p"/>
      <p:bldP spid="34" grpId="0" animBg="1"/>
      <p:bldP spid="35" grpId="0" uiExpand="1" animBg="1"/>
      <p:bldP spid="36" grpId="0" uiExpand="1" animBg="1"/>
      <p:bldP spid="37" grpId="0" uiExpand="1" animBg="1"/>
      <p:bldP spid="37" grpId="1" uiExpand="1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Project </a:t>
            </a:r>
            <a:r>
              <a:rPr lang="pt-PT" dirty="0" err="1" smtClean="0"/>
              <a:t>Main</a:t>
            </a:r>
            <a:r>
              <a:rPr lang="pt-PT" dirty="0" smtClean="0"/>
              <a:t> Output</a:t>
            </a:r>
            <a:endParaRPr lang="en-GB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96978" y="2492896"/>
            <a:ext cx="8539518" cy="2481660"/>
          </a:xfrm>
        </p:spPr>
        <p:txBody>
          <a:bodyPr/>
          <a:lstStyle/>
          <a:p>
            <a:r>
              <a:rPr lang="pt-PT" dirty="0" err="1" smtClean="0"/>
              <a:t>Definition</a:t>
            </a:r>
            <a:r>
              <a:rPr lang="pt-PT" dirty="0" smtClean="0"/>
              <a:t> of a </a:t>
            </a:r>
            <a:r>
              <a:rPr lang="pt-PT" i="1" dirty="0" smtClean="0"/>
              <a:t>to-</a:t>
            </a:r>
            <a:r>
              <a:rPr lang="pt-PT" i="1" dirty="0" err="1" smtClean="0"/>
              <a:t>be</a:t>
            </a:r>
            <a:r>
              <a:rPr lang="pt-PT" i="1" dirty="0" smtClean="0"/>
              <a:t> </a:t>
            </a:r>
            <a:r>
              <a:rPr lang="pt-PT" dirty="0" err="1" smtClean="0"/>
              <a:t>state</a:t>
            </a:r>
            <a:r>
              <a:rPr lang="pt-PT" i="1" dirty="0" smtClean="0"/>
              <a:t> </a:t>
            </a:r>
            <a:r>
              <a:rPr lang="pt-PT" dirty="0" smtClean="0"/>
              <a:t>for the </a:t>
            </a:r>
            <a:r>
              <a:rPr lang="pt-PT" dirty="0" err="1" smtClean="0"/>
              <a:t>statistical</a:t>
            </a:r>
            <a:r>
              <a:rPr lang="pt-PT" dirty="0" smtClean="0"/>
              <a:t> </a:t>
            </a:r>
            <a:r>
              <a:rPr lang="pt-PT" dirty="0" err="1" smtClean="0"/>
              <a:t>process</a:t>
            </a:r>
            <a:endParaRPr lang="pt-PT" i="1" dirty="0"/>
          </a:p>
          <a:p>
            <a:r>
              <a:rPr lang="pt-PT" dirty="0" err="1"/>
              <a:t>A</a:t>
            </a:r>
            <a:r>
              <a:rPr lang="pt-PT" dirty="0" err="1" smtClean="0"/>
              <a:t>pply</a:t>
            </a:r>
            <a:r>
              <a:rPr lang="pt-PT" dirty="0" smtClean="0"/>
              <a:t> the </a:t>
            </a:r>
            <a:r>
              <a:rPr lang="pt-PT" dirty="0" err="1" smtClean="0"/>
              <a:t>process</a:t>
            </a:r>
            <a:r>
              <a:rPr lang="pt-PT" dirty="0" smtClean="0"/>
              <a:t> in </a:t>
            </a:r>
            <a:r>
              <a:rPr lang="pt-PT" dirty="0" err="1" smtClean="0"/>
              <a:t>every</a:t>
            </a:r>
            <a:r>
              <a:rPr lang="pt-PT" dirty="0" smtClean="0"/>
              <a:t> </a:t>
            </a:r>
            <a:r>
              <a:rPr lang="pt-PT" dirty="0" err="1" smtClean="0"/>
              <a:t>upcoming</a:t>
            </a:r>
            <a:r>
              <a:rPr lang="pt-PT" dirty="0" smtClean="0"/>
              <a:t> </a:t>
            </a:r>
            <a:r>
              <a:rPr lang="pt-PT" dirty="0" err="1" smtClean="0"/>
              <a:t>domain</a:t>
            </a:r>
            <a:endParaRPr lang="pt-PT" dirty="0" smtClean="0"/>
          </a:p>
          <a:p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technical</a:t>
            </a:r>
            <a:r>
              <a:rPr lang="pt-PT" dirty="0" smtClean="0"/>
              <a:t> </a:t>
            </a:r>
            <a:r>
              <a:rPr lang="pt-PT" dirty="0" err="1" smtClean="0"/>
              <a:t>challenges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tackled</a:t>
            </a:r>
            <a:r>
              <a:rPr lang="pt-PT" dirty="0" smtClean="0"/>
              <a:t>…</a:t>
            </a:r>
            <a:endParaRPr lang="pt-PT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88129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2048"/>
          <p:cNvGrpSpPr/>
          <p:nvPr/>
        </p:nvGrpSpPr>
        <p:grpSpPr>
          <a:xfrm>
            <a:off x="324412" y="3844365"/>
            <a:ext cx="7232895" cy="2954509"/>
            <a:chOff x="324412" y="3844365"/>
            <a:chExt cx="7232895" cy="2954509"/>
          </a:xfrm>
        </p:grpSpPr>
        <p:pic>
          <p:nvPicPr>
            <p:cNvPr id="5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964" y="3844365"/>
              <a:ext cx="4938343" cy="280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Curved Right Arrow 50"/>
            <p:cNvSpPr/>
            <p:nvPr/>
          </p:nvSpPr>
          <p:spPr>
            <a:xfrm rot="14670597">
              <a:off x="2265437" y="5943012"/>
              <a:ext cx="161745" cy="526998"/>
            </a:xfrm>
            <a:prstGeom prst="curvedRightArrow">
              <a:avLst>
                <a:gd name="adj1" fmla="val 35617"/>
                <a:gd name="adj2" fmla="val 125844"/>
                <a:gd name="adj3" fmla="val 34584"/>
              </a:avLst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50" name="Curved Right Arrow 49"/>
            <p:cNvSpPr/>
            <p:nvPr/>
          </p:nvSpPr>
          <p:spPr>
            <a:xfrm rot="17575228">
              <a:off x="949525" y="5880397"/>
              <a:ext cx="161745" cy="526998"/>
            </a:xfrm>
            <a:prstGeom prst="curvedRightArrow">
              <a:avLst>
                <a:gd name="adj1" fmla="val 35617"/>
                <a:gd name="adj2" fmla="val 125844"/>
                <a:gd name="adj3" fmla="val 34584"/>
              </a:avLst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24412" y="6429542"/>
              <a:ext cx="27263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r>
                <a:rPr lang="pt-PT" sz="1800" b="1" dirty="0" err="1" smtClean="0">
                  <a:latin typeface="+mn-lt"/>
                </a:rPr>
                <a:t>Automatic</a:t>
              </a:r>
              <a:r>
                <a:rPr lang="pt-PT" sz="1800" b="1" dirty="0" smtClean="0">
                  <a:latin typeface="+mn-lt"/>
                </a:rPr>
                <a:t> </a:t>
              </a:r>
              <a:r>
                <a:rPr lang="pt-PT" sz="1800" b="1" dirty="0" err="1" smtClean="0">
                  <a:latin typeface="+mn-lt"/>
                </a:rPr>
                <a:t>Loader</a:t>
              </a:r>
              <a:endParaRPr lang="en-GB" sz="1800" b="1" dirty="0" smtClean="0">
                <a:latin typeface="+mn-lt"/>
              </a:endParaRPr>
            </a:p>
          </p:txBody>
        </p:sp>
        <p:pic>
          <p:nvPicPr>
            <p:cNvPr id="46" name="Picture 8" descr="https://encrypted-tbn1.gstatic.com/images?q=tbn:ANd9GcSrVlx6PB9QqHOdzpo1itsb6ACg0oauU9nBVAnPP4xQuZsHpJX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453" y="5966786"/>
              <a:ext cx="709203" cy="52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1579"/>
            <a:ext cx="8712968" cy="20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99592" y="3400747"/>
            <a:ext cx="5544616" cy="398006"/>
          </a:xfrm>
          <a:prstGeom prst="chevron">
            <a:avLst>
              <a:gd name="adj" fmla="val 121044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dirty="0"/>
              <a:t>     </a:t>
            </a:r>
            <a:r>
              <a:rPr lang="en-GB" sz="1800" dirty="0" smtClean="0"/>
              <a:t>Process &amp; Analyse</a:t>
            </a:r>
            <a:endParaRPr lang="en-GB" sz="1800" dirty="0"/>
          </a:p>
        </p:txBody>
      </p:sp>
      <p:grpSp>
        <p:nvGrpSpPr>
          <p:cNvPr id="2053" name="Group 2052"/>
          <p:cNvGrpSpPr/>
          <p:nvPr/>
        </p:nvGrpSpPr>
        <p:grpSpPr>
          <a:xfrm>
            <a:off x="6084168" y="3400869"/>
            <a:ext cx="2808312" cy="399058"/>
            <a:chOff x="6084168" y="3400869"/>
            <a:chExt cx="2808312" cy="399058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084168" y="3400869"/>
              <a:ext cx="2808312" cy="398006"/>
            </a:xfrm>
            <a:custGeom>
              <a:avLst/>
              <a:gdLst>
                <a:gd name="T0" fmla="*/ 0 w 1104"/>
                <a:gd name="T1" fmla="*/ 0 h 672"/>
                <a:gd name="T2" fmla="*/ 2147483647 w 1104"/>
                <a:gd name="T3" fmla="*/ 0 h 672"/>
                <a:gd name="T4" fmla="*/ 2147483647 w 1104"/>
                <a:gd name="T5" fmla="*/ 2147483647 h 672"/>
                <a:gd name="T6" fmla="*/ 0 w 1104"/>
                <a:gd name="T7" fmla="*/ 2147483647 h 672"/>
                <a:gd name="T8" fmla="*/ 2147483647 w 1104"/>
                <a:gd name="T9" fmla="*/ 2147483647 h 672"/>
                <a:gd name="T10" fmla="*/ 0 w 1104"/>
                <a:gd name="T11" fmla="*/ 0 h 6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672"/>
                <a:gd name="T20" fmla="*/ 1104 w 1104"/>
                <a:gd name="T21" fmla="*/ 672 h 6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672">
                  <a:moveTo>
                    <a:pt x="0" y="0"/>
                  </a:moveTo>
                  <a:lnTo>
                    <a:pt x="1104" y="0"/>
                  </a:lnTo>
                  <a:lnTo>
                    <a:pt x="1104" y="672"/>
                  </a:lnTo>
                  <a:lnTo>
                    <a:pt x="0" y="672"/>
                  </a:lnTo>
                  <a:lnTo>
                    <a:pt x="192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444979" y="3430595"/>
              <a:ext cx="2354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pPr algn="ctr"/>
              <a:r>
                <a:rPr lang="en-GB" sz="1800" dirty="0">
                  <a:latin typeface="+mn-lt"/>
                  <a:ea typeface="+mn-ea"/>
                </a:rPr>
                <a:t>Disseminate</a:t>
              </a:r>
            </a:p>
          </p:txBody>
        </p:sp>
      </p:grpSp>
      <p:sp>
        <p:nvSpPr>
          <p:cNvPr id="6" name="Pentagon 5"/>
          <p:cNvSpPr/>
          <p:nvPr/>
        </p:nvSpPr>
        <p:spPr>
          <a:xfrm>
            <a:off x="107504" y="3394519"/>
            <a:ext cx="1152636" cy="417014"/>
          </a:xfrm>
          <a:prstGeom prst="homePlate">
            <a:avLst>
              <a:gd name="adj" fmla="val 11361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PT" dirty="0" err="1" smtClean="0">
                <a:solidFill>
                  <a:schemeClr val="tx1"/>
                </a:solidFill>
              </a:rPr>
              <a:t>Collect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800" y="1240971"/>
            <a:ext cx="2520696" cy="21293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3" name="Rectangle 12"/>
          <p:cNvSpPr/>
          <p:nvPr/>
        </p:nvSpPr>
        <p:spPr>
          <a:xfrm>
            <a:off x="5841129" y="1240970"/>
            <a:ext cx="3096344" cy="21293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2691383" y="4540429"/>
            <a:ext cx="885826" cy="1182688"/>
            <a:chOff x="1425" y="1920"/>
            <a:chExt cx="558" cy="745"/>
          </a:xfrm>
        </p:grpSpPr>
        <p:pic>
          <p:nvPicPr>
            <p:cNvPr id="17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920"/>
              <a:ext cx="543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425" y="2432"/>
              <a:ext cx="4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r>
                <a:rPr lang="en-GB" sz="1800" b="1" dirty="0">
                  <a:latin typeface="+mn-lt"/>
                </a:rPr>
                <a:t>Input</a:t>
              </a:r>
            </a:p>
          </p:txBody>
        </p:sp>
      </p:grp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3704829" y="4756453"/>
            <a:ext cx="1027113" cy="1177925"/>
            <a:chOff x="2042" y="2071"/>
            <a:chExt cx="647" cy="742"/>
          </a:xfrm>
        </p:grpSpPr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" y="2071"/>
              <a:ext cx="543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2042" y="2580"/>
              <a:ext cx="5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r>
                <a:rPr lang="en-GB" sz="1800" b="1" dirty="0">
                  <a:latin typeface="+mn-lt"/>
                </a:rPr>
                <a:t>Primary</a:t>
              </a:r>
            </a:p>
          </p:txBody>
        </p: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4678137" y="5064279"/>
            <a:ext cx="1236663" cy="1187450"/>
            <a:chOff x="2643" y="2256"/>
            <a:chExt cx="779" cy="748"/>
          </a:xfrm>
        </p:grpSpPr>
        <p:pic>
          <p:nvPicPr>
            <p:cNvPr id="23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" y="2256"/>
              <a:ext cx="543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2643" y="2771"/>
              <a:ext cx="7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r>
                <a:rPr lang="en-GB" sz="1800" b="1" dirty="0">
                  <a:latin typeface="+mn-lt"/>
                </a:rPr>
                <a:t>Production</a:t>
              </a:r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5961362" y="5346402"/>
            <a:ext cx="1179513" cy="1187450"/>
            <a:chOff x="3331" y="2442"/>
            <a:chExt cx="743" cy="748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2442"/>
              <a:ext cx="543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3331" y="2957"/>
              <a:ext cx="7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r>
                <a:rPr lang="en-GB" sz="1800" b="1" dirty="0">
                  <a:latin typeface="+mn-lt"/>
                </a:rPr>
                <a:t>Reference</a:t>
              </a:r>
            </a:p>
          </p:txBody>
        </p:sp>
      </p:grpSp>
      <p:sp>
        <p:nvSpPr>
          <p:cNvPr id="42" name="AutoShape 54"/>
          <p:cNvSpPr>
            <a:spLocks noChangeArrowheads="1"/>
          </p:cNvSpPr>
          <p:nvPr/>
        </p:nvSpPr>
        <p:spPr bwMode="auto">
          <a:xfrm>
            <a:off x="7652357" y="5628695"/>
            <a:ext cx="276181" cy="381000"/>
          </a:xfrm>
          <a:prstGeom prst="rightArrow">
            <a:avLst>
              <a:gd name="adj1" fmla="val 52778"/>
              <a:gd name="adj2" fmla="val 6284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3" name="Can 6"/>
          <p:cNvSpPr>
            <a:spLocks noChangeArrowheads="1"/>
          </p:cNvSpPr>
          <p:nvPr/>
        </p:nvSpPr>
        <p:spPr bwMode="auto">
          <a:xfrm>
            <a:off x="7966970" y="5382897"/>
            <a:ext cx="999912" cy="825002"/>
          </a:xfrm>
          <a:prstGeom prst="can">
            <a:avLst>
              <a:gd name="adj" fmla="val 346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PT" sz="1200" dirty="0" err="1" smtClean="0"/>
              <a:t>Reference</a:t>
            </a:r>
            <a:endParaRPr lang="pt-PT" sz="1200" dirty="0" smtClean="0"/>
          </a:p>
          <a:p>
            <a:pPr algn="ctr"/>
            <a:r>
              <a:rPr lang="pt-PT" sz="1200" dirty="0" smtClean="0"/>
              <a:t>DB</a:t>
            </a:r>
            <a:endParaRPr lang="en-GB" dirty="0"/>
          </a:p>
        </p:txBody>
      </p:sp>
      <p:grpSp>
        <p:nvGrpSpPr>
          <p:cNvPr id="2048" name="Group 2047"/>
          <p:cNvGrpSpPr/>
          <p:nvPr/>
        </p:nvGrpSpPr>
        <p:grpSpPr>
          <a:xfrm>
            <a:off x="107504" y="3883021"/>
            <a:ext cx="1391508" cy="1925326"/>
            <a:chOff x="107504" y="3883021"/>
            <a:chExt cx="1391508" cy="1925326"/>
          </a:xfrm>
        </p:grpSpPr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61589" y="5116197"/>
              <a:ext cx="1143000" cy="692150"/>
              <a:chOff x="2064" y="1868"/>
              <a:chExt cx="720" cy="436"/>
            </a:xfrm>
          </p:grpSpPr>
          <p:grpSp>
            <p:nvGrpSpPr>
              <p:cNvPr id="29" name="Group 36"/>
              <p:cNvGrpSpPr>
                <a:grpSpLocks/>
              </p:cNvGrpSpPr>
              <p:nvPr/>
            </p:nvGrpSpPr>
            <p:grpSpPr bwMode="auto">
              <a:xfrm>
                <a:off x="2160" y="1868"/>
                <a:ext cx="624" cy="336"/>
                <a:chOff x="2064" y="1968"/>
                <a:chExt cx="624" cy="336"/>
              </a:xfrm>
            </p:grpSpPr>
            <p:sp>
              <p:nvSpPr>
                <p:cNvPr id="36" name="AutoShape 37"/>
                <p:cNvSpPr>
                  <a:spLocks noChangeArrowheads="1"/>
                </p:cNvSpPr>
                <p:nvPr/>
              </p:nvSpPr>
              <p:spPr bwMode="auto">
                <a:xfrm>
                  <a:off x="2064" y="1968"/>
                  <a:ext cx="624" cy="336"/>
                </a:xfrm>
                <a:prstGeom prst="foldedCorner">
                  <a:avLst>
                    <a:gd name="adj" fmla="val 8653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  <p:pic>
              <p:nvPicPr>
                <p:cNvPr id="37" name="Picture 38" descr="sdmx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4" y="1976"/>
                  <a:ext cx="576" cy="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39"/>
              <p:cNvGrpSpPr>
                <a:grpSpLocks/>
              </p:cNvGrpSpPr>
              <p:nvPr/>
            </p:nvGrpSpPr>
            <p:grpSpPr bwMode="auto">
              <a:xfrm>
                <a:off x="2112" y="1920"/>
                <a:ext cx="624" cy="336"/>
                <a:chOff x="2064" y="1968"/>
                <a:chExt cx="624" cy="336"/>
              </a:xfrm>
            </p:grpSpPr>
            <p:sp>
              <p:nvSpPr>
                <p:cNvPr id="34" name="AutoShape 40"/>
                <p:cNvSpPr>
                  <a:spLocks noChangeArrowheads="1"/>
                </p:cNvSpPr>
                <p:nvPr/>
              </p:nvSpPr>
              <p:spPr bwMode="auto">
                <a:xfrm>
                  <a:off x="2064" y="1968"/>
                  <a:ext cx="624" cy="336"/>
                </a:xfrm>
                <a:prstGeom prst="foldedCorner">
                  <a:avLst>
                    <a:gd name="adj" fmla="val 8653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  <p:pic>
              <p:nvPicPr>
                <p:cNvPr id="35" name="Picture 41" descr="sdmx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4" y="1976"/>
                  <a:ext cx="576" cy="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" name="Group 42"/>
              <p:cNvGrpSpPr>
                <a:grpSpLocks/>
              </p:cNvGrpSpPr>
              <p:nvPr/>
            </p:nvGrpSpPr>
            <p:grpSpPr bwMode="auto">
              <a:xfrm>
                <a:off x="2064" y="1968"/>
                <a:ext cx="624" cy="336"/>
                <a:chOff x="2064" y="1968"/>
                <a:chExt cx="624" cy="336"/>
              </a:xfrm>
            </p:grpSpPr>
            <p:sp>
              <p:nvSpPr>
                <p:cNvPr id="32" name="AutoShape 43"/>
                <p:cNvSpPr>
                  <a:spLocks noChangeArrowheads="1"/>
                </p:cNvSpPr>
                <p:nvPr/>
              </p:nvSpPr>
              <p:spPr bwMode="auto">
                <a:xfrm>
                  <a:off x="2064" y="1968"/>
                  <a:ext cx="624" cy="336"/>
                </a:xfrm>
                <a:prstGeom prst="foldedCorner">
                  <a:avLst>
                    <a:gd name="adj" fmla="val 8653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  <p:pic>
              <p:nvPicPr>
                <p:cNvPr id="33" name="Picture 44" descr="sdmx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4" y="1976"/>
                  <a:ext cx="576" cy="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4" r="36406" b="57554"/>
            <a:stretch/>
          </p:blipFill>
          <p:spPr bwMode="auto">
            <a:xfrm>
              <a:off x="107504" y="3883021"/>
              <a:ext cx="1391508" cy="73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AutoShape 54"/>
            <p:cNvSpPr>
              <a:spLocks noChangeArrowheads="1"/>
            </p:cNvSpPr>
            <p:nvPr/>
          </p:nvSpPr>
          <p:spPr bwMode="auto">
            <a:xfrm rot="5400000">
              <a:off x="605381" y="4657693"/>
              <a:ext cx="308867" cy="422934"/>
            </a:xfrm>
            <a:prstGeom prst="rightArrow">
              <a:avLst>
                <a:gd name="adj1" fmla="val 52778"/>
                <a:gd name="adj2" fmla="val 6284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2" name="Curved Right Arrow 11"/>
          <p:cNvSpPr/>
          <p:nvPr/>
        </p:nvSpPr>
        <p:spPr>
          <a:xfrm rot="17575228">
            <a:off x="3623956" y="4948794"/>
            <a:ext cx="161745" cy="526998"/>
          </a:xfrm>
          <a:prstGeom prst="curvedRightArrow">
            <a:avLst>
              <a:gd name="adj1" fmla="val 35617"/>
              <a:gd name="adj2" fmla="val 125844"/>
              <a:gd name="adj3" fmla="val 34584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sp>
        <p:nvSpPr>
          <p:cNvPr id="48" name="Curved Right Arrow 47"/>
          <p:cNvSpPr/>
          <p:nvPr/>
        </p:nvSpPr>
        <p:spPr>
          <a:xfrm rot="17575228">
            <a:off x="4801323" y="5170198"/>
            <a:ext cx="161745" cy="526998"/>
          </a:xfrm>
          <a:prstGeom prst="curvedRightArrow">
            <a:avLst>
              <a:gd name="adj1" fmla="val 35617"/>
              <a:gd name="adj2" fmla="val 125844"/>
              <a:gd name="adj3" fmla="val 34584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sp>
        <p:nvSpPr>
          <p:cNvPr id="49" name="Curved Right Arrow 48"/>
          <p:cNvSpPr/>
          <p:nvPr/>
        </p:nvSpPr>
        <p:spPr>
          <a:xfrm rot="17575228">
            <a:off x="6008109" y="5478099"/>
            <a:ext cx="161745" cy="526998"/>
          </a:xfrm>
          <a:prstGeom prst="curvedRightArrow">
            <a:avLst>
              <a:gd name="adj1" fmla="val 35617"/>
              <a:gd name="adj2" fmla="val 125844"/>
              <a:gd name="adj3" fmla="val 34584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33283" y="1242854"/>
            <a:ext cx="2520696" cy="21293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grpSp>
        <p:nvGrpSpPr>
          <p:cNvPr id="10" name="Group 9"/>
          <p:cNvGrpSpPr/>
          <p:nvPr/>
        </p:nvGrpSpPr>
        <p:grpSpPr>
          <a:xfrm>
            <a:off x="845493" y="1315342"/>
            <a:ext cx="890799" cy="5426025"/>
            <a:chOff x="845493" y="1315342"/>
            <a:chExt cx="890799" cy="5426025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719055" y="3883020"/>
              <a:ext cx="17237" cy="2858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45493" y="1315342"/>
              <a:ext cx="878099" cy="2567678"/>
              <a:chOff x="845493" y="1315342"/>
              <a:chExt cx="878099" cy="2567678"/>
            </a:xfrm>
          </p:grpSpPr>
          <p:sp>
            <p:nvSpPr>
              <p:cNvPr id="55" name="Line 10"/>
              <p:cNvSpPr>
                <a:spLocks noChangeShapeType="1"/>
              </p:cNvSpPr>
              <p:nvPr/>
            </p:nvSpPr>
            <p:spPr bwMode="auto">
              <a:xfrm>
                <a:off x="878273" y="3285549"/>
                <a:ext cx="845319" cy="5974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>
                <a:off x="845493" y="1315342"/>
                <a:ext cx="17237" cy="19702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100380" y="1346318"/>
            <a:ext cx="1628058" cy="5327308"/>
            <a:chOff x="6100380" y="1346318"/>
            <a:chExt cx="1628058" cy="5327308"/>
          </a:xfrm>
        </p:grpSpPr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7728438" y="4250919"/>
              <a:ext cx="0" cy="2422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10"/>
            <p:cNvSpPr>
              <a:spLocks noChangeShapeType="1"/>
            </p:cNvSpPr>
            <p:nvPr/>
          </p:nvSpPr>
          <p:spPr bwMode="auto">
            <a:xfrm>
              <a:off x="6117617" y="3316525"/>
              <a:ext cx="1610821" cy="934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6100380" y="1346318"/>
              <a:ext cx="17237" cy="1970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056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42" grpId="0" animBg="1"/>
      <p:bldP spid="43" grpId="0" animBg="1"/>
      <p:bldP spid="12" grpId="0" animBg="1"/>
      <p:bldP spid="48" grpId="0" animBg="1"/>
      <p:bldP spid="49" grpId="0" animBg="1"/>
      <p:bldP spid="5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</TotalTime>
  <Words>505</Words>
  <Application>Microsoft Office PowerPoint</Application>
  <PresentationFormat>On-screen Show (4:3)</PresentationFormat>
  <Paragraphs>161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Streamlining statistical production process in Eurostat</vt:lpstr>
      <vt:lpstr>A statistical vision for the next decade</vt:lpstr>
      <vt:lpstr>Two projects in the ESS</vt:lpstr>
      <vt:lpstr>Agriculture &amp; Fisheries - Context</vt:lpstr>
      <vt:lpstr>Agriculture &amp; Fisheries - Project Goal</vt:lpstr>
      <vt:lpstr>Project timeline</vt:lpstr>
      <vt:lpstr>Project timeline</vt:lpstr>
      <vt:lpstr>Project Main Output</vt:lpstr>
      <vt:lpstr>PowerPoint Presentation</vt:lpstr>
      <vt:lpstr>National Accounts - Context</vt:lpstr>
      <vt:lpstr>National Accounts - Objectives </vt:lpstr>
      <vt:lpstr>National Accounts - Objectives </vt:lpstr>
      <vt:lpstr>National Accounts - Objectives </vt:lpstr>
      <vt:lpstr>National Accounts - Objectives </vt:lpstr>
      <vt:lpstr>National Accounts – Timetable </vt:lpstr>
      <vt:lpstr>Lessons learned</vt:lpstr>
      <vt:lpstr>Next steps</vt:lpstr>
      <vt:lpstr>Questions?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QUEIROZ Artur (ESTAT)</dc:creator>
  <cp:lastModifiedBy>VACARASU Mihaela (ESTAT)</cp:lastModifiedBy>
  <cp:revision>100</cp:revision>
  <dcterms:created xsi:type="dcterms:W3CDTF">2013-03-18T09:33:40Z</dcterms:created>
  <dcterms:modified xsi:type="dcterms:W3CDTF">2013-04-17T14:45:34Z</dcterms:modified>
</cp:coreProperties>
</file>