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5" r:id="rId2"/>
    <p:sldMasterId id="2147483717" r:id="rId3"/>
    <p:sldMasterId id="2147483730" r:id="rId4"/>
  </p:sldMasterIdLst>
  <p:notesMasterIdLst>
    <p:notesMasterId r:id="rId17"/>
  </p:notesMasterIdLst>
  <p:handoutMasterIdLst>
    <p:handoutMasterId r:id="rId18"/>
  </p:handoutMasterIdLst>
  <p:sldIdLst>
    <p:sldId id="256" r:id="rId5"/>
    <p:sldId id="284" r:id="rId6"/>
    <p:sldId id="298" r:id="rId7"/>
    <p:sldId id="278" r:id="rId8"/>
    <p:sldId id="299" r:id="rId9"/>
    <p:sldId id="282" r:id="rId10"/>
    <p:sldId id="273" r:id="rId11"/>
    <p:sldId id="276" r:id="rId12"/>
    <p:sldId id="310" r:id="rId13"/>
    <p:sldId id="309" r:id="rId14"/>
    <p:sldId id="311" r:id="rId15"/>
    <p:sldId id="308" r:id="rId16"/>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99CCFF"/>
    <a:srgbClr val="003366"/>
    <a:srgbClr val="CCECFF"/>
    <a:srgbClr val="CCFFFF"/>
    <a:srgbClr val="66CCFF"/>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92000" autoAdjust="0"/>
  </p:normalViewPr>
  <p:slideViewPr>
    <p:cSldViewPr>
      <p:cViewPr varScale="1">
        <p:scale>
          <a:sx n="78" d="100"/>
          <a:sy n="78" d="100"/>
        </p:scale>
        <p:origin x="-108"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28" y="-96"/>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3044929" cy="465614"/>
          </a:xfrm>
          <a:prstGeom prst="rect">
            <a:avLst/>
          </a:prstGeom>
          <a:noFill/>
          <a:ln w="9525">
            <a:noFill/>
            <a:miter lim="800000"/>
            <a:headEnd/>
            <a:tailEnd/>
          </a:ln>
        </p:spPr>
        <p:txBody>
          <a:bodyPr vert="horz" wrap="square" lIns="91553" tIns="45778" rIns="91553" bIns="45778" numCol="1" anchor="t" anchorCtr="0" compatLnSpc="1">
            <a:prstTxWarp prst="textNoShape">
              <a:avLst/>
            </a:prstTxWarp>
          </a:bodyPr>
          <a:lstStyle>
            <a:lvl1pPr defTabSz="914963" eaLnBrk="1" hangingPunct="1">
              <a:defRPr sz="1200">
                <a:cs typeface="+mn-cs"/>
              </a:defRPr>
            </a:lvl1pPr>
          </a:lstStyle>
          <a:p>
            <a:pPr>
              <a:defRPr/>
            </a:pPr>
            <a:endParaRPr lang="en-US" dirty="0"/>
          </a:p>
        </p:txBody>
      </p:sp>
      <p:sp>
        <p:nvSpPr>
          <p:cNvPr id="260099" name="Rectangle 3"/>
          <p:cNvSpPr>
            <a:spLocks noGrp="1" noChangeArrowheads="1"/>
          </p:cNvSpPr>
          <p:nvPr>
            <p:ph type="dt" sz="quarter" idx="1"/>
          </p:nvPr>
        </p:nvSpPr>
        <p:spPr bwMode="auto">
          <a:xfrm>
            <a:off x="3979776" y="0"/>
            <a:ext cx="3044929" cy="465614"/>
          </a:xfrm>
          <a:prstGeom prst="rect">
            <a:avLst/>
          </a:prstGeom>
          <a:noFill/>
          <a:ln w="9525">
            <a:noFill/>
            <a:miter lim="800000"/>
            <a:headEnd/>
            <a:tailEnd/>
          </a:ln>
        </p:spPr>
        <p:txBody>
          <a:bodyPr vert="horz" wrap="square" lIns="91553" tIns="45778" rIns="91553" bIns="45778" numCol="1" anchor="t" anchorCtr="0" compatLnSpc="1">
            <a:prstTxWarp prst="textNoShape">
              <a:avLst/>
            </a:prstTxWarp>
          </a:bodyPr>
          <a:lstStyle>
            <a:lvl1pPr algn="r" defTabSz="914963" eaLnBrk="1" hangingPunct="1">
              <a:defRPr sz="1200">
                <a:cs typeface="+mn-cs"/>
              </a:defRPr>
            </a:lvl1pPr>
          </a:lstStyle>
          <a:p>
            <a:pPr>
              <a:defRPr/>
            </a:pPr>
            <a:endParaRPr lang="en-US" dirty="0"/>
          </a:p>
        </p:txBody>
      </p:sp>
      <p:sp>
        <p:nvSpPr>
          <p:cNvPr id="260100" name="Rectangle 4"/>
          <p:cNvSpPr>
            <a:spLocks noGrp="1" noChangeArrowheads="1"/>
          </p:cNvSpPr>
          <p:nvPr>
            <p:ph type="ftr" sz="quarter" idx="2"/>
          </p:nvPr>
        </p:nvSpPr>
        <p:spPr bwMode="auto">
          <a:xfrm>
            <a:off x="0" y="8845089"/>
            <a:ext cx="3044929" cy="465614"/>
          </a:xfrm>
          <a:prstGeom prst="rect">
            <a:avLst/>
          </a:prstGeom>
          <a:noFill/>
          <a:ln w="9525">
            <a:noFill/>
            <a:miter lim="800000"/>
            <a:headEnd/>
            <a:tailEnd/>
          </a:ln>
        </p:spPr>
        <p:txBody>
          <a:bodyPr vert="horz" wrap="square" lIns="91553" tIns="45778" rIns="91553" bIns="45778" numCol="1" anchor="b" anchorCtr="0" compatLnSpc="1">
            <a:prstTxWarp prst="textNoShape">
              <a:avLst/>
            </a:prstTxWarp>
          </a:bodyPr>
          <a:lstStyle>
            <a:lvl1pPr defTabSz="914963" eaLnBrk="1" hangingPunct="1">
              <a:defRPr sz="1200">
                <a:cs typeface="+mn-cs"/>
              </a:defRPr>
            </a:lvl1pPr>
          </a:lstStyle>
          <a:p>
            <a:pPr>
              <a:defRPr/>
            </a:pPr>
            <a:endParaRPr lang="en-US" dirty="0"/>
          </a:p>
        </p:txBody>
      </p:sp>
      <p:sp>
        <p:nvSpPr>
          <p:cNvPr id="260101" name="Rectangle 5"/>
          <p:cNvSpPr>
            <a:spLocks noGrp="1" noChangeArrowheads="1"/>
          </p:cNvSpPr>
          <p:nvPr>
            <p:ph type="sldNum" sz="quarter" idx="3"/>
          </p:nvPr>
        </p:nvSpPr>
        <p:spPr bwMode="auto">
          <a:xfrm>
            <a:off x="3979776" y="8845089"/>
            <a:ext cx="3044929" cy="465614"/>
          </a:xfrm>
          <a:prstGeom prst="rect">
            <a:avLst/>
          </a:prstGeom>
          <a:noFill/>
          <a:ln w="9525">
            <a:noFill/>
            <a:miter lim="800000"/>
            <a:headEnd/>
            <a:tailEnd/>
          </a:ln>
        </p:spPr>
        <p:txBody>
          <a:bodyPr vert="horz" wrap="square" lIns="91553" tIns="45778" rIns="91553" bIns="45778" numCol="1" anchor="b" anchorCtr="0" compatLnSpc="1">
            <a:prstTxWarp prst="textNoShape">
              <a:avLst/>
            </a:prstTxWarp>
          </a:bodyPr>
          <a:lstStyle>
            <a:lvl1pPr algn="r" defTabSz="914963" eaLnBrk="1" hangingPunct="1">
              <a:defRPr sz="1200">
                <a:cs typeface="+mn-cs"/>
              </a:defRPr>
            </a:lvl1pPr>
          </a:lstStyle>
          <a:p>
            <a:pPr>
              <a:defRPr/>
            </a:pPr>
            <a:fld id="{E0D72A00-0B55-4389-B5B8-F3B0EC89CC0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0" y="0"/>
            <a:ext cx="3044929" cy="465614"/>
          </a:xfrm>
          <a:prstGeom prst="rect">
            <a:avLst/>
          </a:prstGeom>
          <a:noFill/>
          <a:ln w="9525">
            <a:noFill/>
            <a:miter lim="800000"/>
            <a:headEnd/>
            <a:tailEnd/>
          </a:ln>
        </p:spPr>
        <p:txBody>
          <a:bodyPr vert="horz" wrap="square" lIns="90504" tIns="45253" rIns="90504" bIns="45253" numCol="1" anchor="t" anchorCtr="0" compatLnSpc="1">
            <a:prstTxWarp prst="textNoShape">
              <a:avLst/>
            </a:prstTxWarp>
          </a:bodyPr>
          <a:lstStyle>
            <a:lvl1pPr eaLnBrk="1" hangingPunct="1">
              <a:defRPr sz="1200">
                <a:cs typeface="+mn-cs"/>
              </a:defRPr>
            </a:lvl1pPr>
          </a:lstStyle>
          <a:p>
            <a:pPr>
              <a:defRPr/>
            </a:pPr>
            <a:endParaRPr lang="en-US" dirty="0"/>
          </a:p>
        </p:txBody>
      </p:sp>
      <p:sp>
        <p:nvSpPr>
          <p:cNvPr id="294915" name="Rectangle 3"/>
          <p:cNvSpPr>
            <a:spLocks noGrp="1" noChangeArrowheads="1"/>
          </p:cNvSpPr>
          <p:nvPr>
            <p:ph type="dt" idx="1"/>
          </p:nvPr>
        </p:nvSpPr>
        <p:spPr bwMode="auto">
          <a:xfrm>
            <a:off x="3979776" y="0"/>
            <a:ext cx="3044929" cy="465614"/>
          </a:xfrm>
          <a:prstGeom prst="rect">
            <a:avLst/>
          </a:prstGeom>
          <a:noFill/>
          <a:ln w="9525">
            <a:noFill/>
            <a:miter lim="800000"/>
            <a:headEnd/>
            <a:tailEnd/>
          </a:ln>
        </p:spPr>
        <p:txBody>
          <a:bodyPr vert="horz" wrap="square" lIns="90504" tIns="45253" rIns="90504" bIns="45253" numCol="1" anchor="t" anchorCtr="0" compatLnSpc="1">
            <a:prstTxWarp prst="textNoShape">
              <a:avLst/>
            </a:prstTxWarp>
          </a:bodyPr>
          <a:lstStyle>
            <a:lvl1pPr algn="r" eaLnBrk="1" hangingPunct="1">
              <a:defRPr sz="1200">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5863" y="698500"/>
            <a:ext cx="4654550" cy="3492500"/>
          </a:xfrm>
          <a:prstGeom prst="rect">
            <a:avLst/>
          </a:prstGeom>
          <a:noFill/>
          <a:ln w="9525">
            <a:solidFill>
              <a:srgbClr val="000000"/>
            </a:solidFill>
            <a:miter lim="800000"/>
            <a:headEnd/>
            <a:tailEnd/>
          </a:ln>
        </p:spPr>
      </p:sp>
      <p:sp>
        <p:nvSpPr>
          <p:cNvPr id="294917" name="Rectangle 5"/>
          <p:cNvSpPr>
            <a:spLocks noGrp="1" noChangeArrowheads="1"/>
          </p:cNvSpPr>
          <p:nvPr>
            <p:ph type="body" sz="quarter" idx="3"/>
          </p:nvPr>
        </p:nvSpPr>
        <p:spPr bwMode="auto">
          <a:xfrm>
            <a:off x="702314" y="4423331"/>
            <a:ext cx="5621648" cy="4190524"/>
          </a:xfrm>
          <a:prstGeom prst="rect">
            <a:avLst/>
          </a:prstGeom>
          <a:noFill/>
          <a:ln w="9525">
            <a:noFill/>
            <a:miter lim="800000"/>
            <a:headEnd/>
            <a:tailEnd/>
          </a:ln>
        </p:spPr>
        <p:txBody>
          <a:bodyPr vert="horz" wrap="square" lIns="90504" tIns="45253" rIns="90504" bIns="452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4918" name="Rectangle 6"/>
          <p:cNvSpPr>
            <a:spLocks noGrp="1" noChangeArrowheads="1"/>
          </p:cNvSpPr>
          <p:nvPr>
            <p:ph type="ftr" sz="quarter" idx="4"/>
          </p:nvPr>
        </p:nvSpPr>
        <p:spPr bwMode="auto">
          <a:xfrm>
            <a:off x="0" y="8845089"/>
            <a:ext cx="3044929" cy="465614"/>
          </a:xfrm>
          <a:prstGeom prst="rect">
            <a:avLst/>
          </a:prstGeom>
          <a:noFill/>
          <a:ln w="9525">
            <a:noFill/>
            <a:miter lim="800000"/>
            <a:headEnd/>
            <a:tailEnd/>
          </a:ln>
        </p:spPr>
        <p:txBody>
          <a:bodyPr vert="horz" wrap="square" lIns="90504" tIns="45253" rIns="90504" bIns="45253" numCol="1" anchor="b" anchorCtr="0" compatLnSpc="1">
            <a:prstTxWarp prst="textNoShape">
              <a:avLst/>
            </a:prstTxWarp>
          </a:bodyPr>
          <a:lstStyle>
            <a:lvl1pPr eaLnBrk="1" hangingPunct="1">
              <a:defRPr sz="1200">
                <a:cs typeface="+mn-cs"/>
              </a:defRPr>
            </a:lvl1pPr>
          </a:lstStyle>
          <a:p>
            <a:pPr>
              <a:defRPr/>
            </a:pPr>
            <a:endParaRPr lang="en-US" dirty="0"/>
          </a:p>
        </p:txBody>
      </p:sp>
      <p:sp>
        <p:nvSpPr>
          <p:cNvPr id="294919" name="Rectangle 7"/>
          <p:cNvSpPr>
            <a:spLocks noGrp="1" noChangeArrowheads="1"/>
          </p:cNvSpPr>
          <p:nvPr>
            <p:ph type="sldNum" sz="quarter" idx="5"/>
          </p:nvPr>
        </p:nvSpPr>
        <p:spPr bwMode="auto">
          <a:xfrm>
            <a:off x="3979776" y="8845089"/>
            <a:ext cx="3044929" cy="465614"/>
          </a:xfrm>
          <a:prstGeom prst="rect">
            <a:avLst/>
          </a:prstGeom>
          <a:noFill/>
          <a:ln w="9525">
            <a:noFill/>
            <a:miter lim="800000"/>
            <a:headEnd/>
            <a:tailEnd/>
          </a:ln>
        </p:spPr>
        <p:txBody>
          <a:bodyPr vert="horz" wrap="square" lIns="90504" tIns="45253" rIns="90504" bIns="45253" numCol="1" anchor="b" anchorCtr="0" compatLnSpc="1">
            <a:prstTxWarp prst="textNoShape">
              <a:avLst/>
            </a:prstTxWarp>
          </a:bodyPr>
          <a:lstStyle>
            <a:lvl1pPr algn="r" eaLnBrk="1" hangingPunct="1">
              <a:defRPr sz="1200">
                <a:cs typeface="+mn-cs"/>
              </a:defRPr>
            </a:lvl1pPr>
          </a:lstStyle>
          <a:p>
            <a:pPr>
              <a:defRPr/>
            </a:pPr>
            <a:fld id="{92F0B83D-5E4E-4D04-A3DF-A25BB1E1ADE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My presentation focuses on the work in the Statistics department to evolve our business model to meet increasing demands—potentially a tidal wave of new data coming our way. </a:t>
            </a:r>
          </a:p>
          <a:p>
            <a:endParaRPr lang="en-US" baseline="0" dirty="0" smtClean="0"/>
          </a:p>
          <a:p>
            <a:r>
              <a:rPr lang="en-US" baseline="0" dirty="0" smtClean="0"/>
              <a:t>My aim in giving this presentation to MSIS, is to contribute to an exchange of views and ideas around how our respective organizations are planning for the future of statistical production: how we envisage changing our business processes (eg data collection, validation, dissemination), any shifts in the kinds of products we offer, and the direction of our IT systems. If any of what I present resonates with you, please seek me out over the next three days and tell me how your organizations are coping,  and let’s learn from each other.</a:t>
            </a:r>
          </a:p>
          <a:p>
            <a:endParaRPr lang="en-US" baseline="0" dirty="0" smtClean="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department recently </a:t>
            </a:r>
            <a:r>
              <a:rPr lang="en-US" baseline="0" dirty="0" err="1" smtClean="0"/>
              <a:t>formalizef</a:t>
            </a:r>
            <a:r>
              <a:rPr lang="en-US" baseline="0" dirty="0" smtClean="0"/>
              <a:t> two new governance structures.  We now have a cross-division Task Force, headed by a B4/Deputy Director,  that is accountable for decisions about data initiatives--what to collect, where to apply priorities, </a:t>
            </a:r>
            <a:r>
              <a:rPr lang="en-US" baseline="0" dirty="0" err="1" smtClean="0"/>
              <a:t>eg</a:t>
            </a:r>
            <a:r>
              <a:rPr lang="en-US" baseline="0" dirty="0" smtClean="0"/>
              <a:t> in terms of timeliness and accuracy, and a sense of high value add versus low-value add in our products.  And we have a high level steering group, also headed by a B4/Deputy Director to oversee our print and electronic publications strategy. </a:t>
            </a:r>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nl-NL" sz="1000" dirty="0" smtClean="0"/>
              <a:t>Yes, governance was a key missing link in our</a:t>
            </a:r>
            <a:r>
              <a:rPr lang="nl-NL" sz="1000" baseline="0" dirty="0" smtClean="0"/>
              <a:t> ability to evolve our business model.  With these governance bodies in place, we can move forward on several fronts: to reach agreement on priorites, to implement standards, to ensure coherence in our publications strategy.</a:t>
            </a:r>
            <a:endParaRPr lang="nl-NL"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nl-NL" sz="1000" dirty="0" smtClean="0"/>
              <a:t>We are now well</a:t>
            </a:r>
            <a:r>
              <a:rPr lang="nl-NL" sz="1000" baseline="0" dirty="0" smtClean="0"/>
              <a:t> positioned to carry forward our change initiative, using all the levers at our disposal: brand name, country relationships, organizational partnerships, standards such as SDMX, GSBPM, and GSIM.  Our strategy will be to streamline, standardize and automate, and talking a lesson learned from some HLG-BAS literature that I came across, we will ‘start small, but plan big”.</a:t>
            </a:r>
          </a:p>
          <a:p>
            <a:pPr eaLnBrk="1" hangingPunct="1"/>
            <a:endParaRPr lang="nl-NL" sz="1000" baseline="0" dirty="0" smtClean="0"/>
          </a:p>
          <a:p>
            <a:pPr eaLnBrk="1" hangingPunct="1"/>
            <a:r>
              <a:rPr lang="nl-NL" sz="1000" baseline="0" dirty="0" smtClean="0"/>
              <a:t>Thank you for your attention.</a:t>
            </a:r>
            <a:endParaRPr lang="nl-NL"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many of you,</a:t>
            </a:r>
            <a:r>
              <a:rPr lang="en-US" baseline="0" dirty="0" smtClean="0"/>
              <a:t> we’ve been a</a:t>
            </a:r>
            <a:r>
              <a:rPr lang="en-US" dirty="0" smtClean="0"/>
              <a:t>sking ourselves,</a:t>
            </a:r>
            <a:r>
              <a:rPr lang="en-US" baseline="0" dirty="0" smtClean="0"/>
              <a:t> what will statistical data processing look like in 5 years, what external factors will impact our work, are we </a:t>
            </a:r>
            <a:r>
              <a:rPr lang="en-US" dirty="0" smtClean="0"/>
              <a:t>prepared? Our </a:t>
            </a:r>
            <a:r>
              <a:rPr lang="en-US" dirty="0" err="1" smtClean="0"/>
              <a:t>our</a:t>
            </a:r>
            <a:r>
              <a:rPr lang="en-US" dirty="0" smtClean="0"/>
              <a:t> </a:t>
            </a:r>
            <a:r>
              <a:rPr lang="en-US" baseline="0" dirty="0" smtClean="0"/>
              <a:t>resources aligned with the right  priorities? </a:t>
            </a:r>
          </a:p>
          <a:p>
            <a:endParaRPr lang="en-US" baseline="0" dirty="0" smtClean="0"/>
          </a:p>
          <a:p>
            <a:r>
              <a:rPr lang="en-US" baseline="0" dirty="0" smtClean="0"/>
              <a:t>The Data Gaps initiative, which was in response to the financial crisis, is a key driver of change for us. Specifically, there are 20 recommendations to fill data gaps that have been adopted by the G20 Finance Ministers and Central Bank Governors in November 2009.  The DGI has brought increased visibility to the role of official statistics in evidence-based decision making; it provides a golden opportunity for producers of official statistics to increase important “market share” among policy makers and others who rely on high quality data for high quality decision making. </a:t>
            </a:r>
          </a:p>
          <a:p>
            <a:endParaRPr lang="en-US" baseline="0" dirty="0" smtClean="0"/>
          </a:p>
          <a:p>
            <a:r>
              <a:rPr lang="en-US" baseline="0" dirty="0" smtClean="0"/>
              <a:t>This opportunity comes with equal if not greater challenges, to produce “more, better, faster” data—within a flat budget. </a:t>
            </a:r>
          </a:p>
          <a:p>
            <a:endParaRPr lang="en-US" baseline="0" dirty="0" smtClean="0"/>
          </a:p>
          <a:p>
            <a:r>
              <a:rPr lang="en-US" sz="1200" kern="1200" dirty="0" smtClean="0">
                <a:solidFill>
                  <a:schemeClr val="tx1"/>
                </a:solidFill>
                <a:latin typeface="Arial" charset="0"/>
                <a:ea typeface="+mn-ea"/>
                <a:cs typeface="Arial" charset="0"/>
              </a:rPr>
              <a:t>The world is changing, people’s behaviors and expectations for consuming information are changing. The methods for collecting and sharing information are changing. Change seems to be the norm.  Unless we evolve our processes and products, we will fall behind in meeting  the demands of our organization and our users. </a:t>
            </a:r>
          </a:p>
          <a:p>
            <a:endParaRPr lang="en-US" dirty="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Changes in data dissemination have been among the most exciting to me and are driving user behaviors</a:t>
            </a:r>
            <a:r>
              <a:rPr lang="en-US" sz="1200" kern="1200" baseline="0" dirty="0" smtClean="0">
                <a:solidFill>
                  <a:schemeClr val="tx1"/>
                </a:solidFill>
                <a:latin typeface="Arial" charset="0"/>
                <a:ea typeface="+mn-ea"/>
                <a:cs typeface="Arial" charset="0"/>
              </a:rPr>
              <a:t> and expectations. </a:t>
            </a:r>
            <a:r>
              <a:rPr lang="en-US" sz="1200" kern="1200" dirty="0" smtClean="0">
                <a:solidFill>
                  <a:schemeClr val="tx1"/>
                </a:solidFill>
                <a:latin typeface="Arial" charset="0"/>
                <a:ea typeface="+mn-ea"/>
                <a:cs typeface="Arial" charset="0"/>
              </a:rPr>
              <a:t>We owe a debt to Hans Rosling for pointing out the need for more story telling to bring statistics to life.  He said that statistics were underground, brown, boxy, boring; but when you combined them to</a:t>
            </a:r>
            <a:r>
              <a:rPr lang="en-US" sz="1200" kern="1200" baseline="0" dirty="0" smtClean="0">
                <a:solidFill>
                  <a:schemeClr val="tx1"/>
                </a:solidFill>
                <a:latin typeface="Arial" charset="0"/>
                <a:ea typeface="+mn-ea"/>
                <a:cs typeface="Arial" charset="0"/>
              </a:rPr>
              <a:t> tell a story,</a:t>
            </a:r>
            <a:r>
              <a:rPr lang="en-US" sz="1200" kern="1200" dirty="0" smtClean="0">
                <a:solidFill>
                  <a:schemeClr val="tx1"/>
                </a:solidFill>
                <a:latin typeface="Arial" charset="0"/>
                <a:ea typeface="+mn-ea"/>
                <a:cs typeface="Arial" charset="0"/>
              </a:rPr>
              <a:t> you could change people’s understanding of the world.  </a:t>
            </a:r>
          </a:p>
          <a:p>
            <a:pPr defTabSz="905530">
              <a:defRPr/>
            </a:pPr>
            <a:endParaRPr lang="en-US" baseline="0" dirty="0" smtClean="0"/>
          </a:p>
          <a:p>
            <a:pPr defTabSz="905530">
              <a:defRPr/>
            </a:pPr>
            <a:r>
              <a:rPr lang="en-US" baseline="0" dirty="0" smtClean="0"/>
              <a:t>Our main statistical publications include metadata and data tables—our research tells us that our users still want the data tables, it helps them navigate our large cross-country databases. But data tables alone will not suffice. How will users discover our data, and make sense of it? We have taken small steps towards “Story telling”, such as the Data Spotlight feature in the Fund’s Finance and Development periodical.  And our electronic publications have undergone substantial change as you will see tomorrow in the demonstration of the Fund’s </a:t>
            </a:r>
            <a:r>
              <a:rPr lang="en-US" baseline="0" dirty="0" err="1" smtClean="0"/>
              <a:t>eLibrary</a:t>
            </a:r>
            <a:r>
              <a:rPr lang="en-US" baseline="0" dirty="0" smtClean="0"/>
              <a:t> and </a:t>
            </a:r>
            <a:r>
              <a:rPr lang="en-US" baseline="0" dirty="0" err="1" smtClean="0"/>
              <a:t>eLibrary</a:t>
            </a:r>
            <a:r>
              <a:rPr lang="en-US" baseline="0" dirty="0" smtClean="0"/>
              <a:t> Data products.</a:t>
            </a:r>
          </a:p>
          <a:p>
            <a:pPr defTabSz="905530">
              <a:defRPr/>
            </a:pPr>
            <a:endParaRPr lang="en-US" baseline="0" dirty="0" smtClean="0"/>
          </a:p>
          <a:p>
            <a:pPr defTabSz="905530">
              <a:defRPr/>
            </a:pPr>
            <a:r>
              <a:rPr lang="en-US" baseline="0" dirty="0" smtClean="0"/>
              <a:t>Looking down the road, we are paying more attention to cross-sector data consistency (or inconsistency, as is often the case), and see this as a “high value added” area for STA. </a:t>
            </a:r>
          </a:p>
          <a:p>
            <a:pPr defTabSz="905530">
              <a:defRPr/>
            </a:pPr>
            <a:endParaRPr lang="en-US" baseline="0" dirty="0" smtClean="0"/>
          </a:p>
          <a:p>
            <a:pPr defTabSz="905530">
              <a:defRPr/>
            </a:pPr>
            <a:r>
              <a:rPr lang="en-US" baseline="0" dirty="0" smtClean="0"/>
              <a:t>Yes, we would like to do more “story telling” or otherwise help users make the best use of our data, but finding the time to craft these stories and finding easy to use tools is still a major challenge, particularly in times of flat budgets.</a:t>
            </a:r>
          </a:p>
          <a:p>
            <a:pPr defTabSz="905530">
              <a:defRPr/>
            </a:pPr>
            <a:endParaRPr lang="en-US" baseline="0" dirty="0" smtClean="0"/>
          </a:p>
          <a:p>
            <a:pPr defTabSz="905530">
              <a:defRPr/>
            </a:pPr>
            <a:endParaRPr lang="en-US" baseline="0" dirty="0" smtClean="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key concern at this stage in to manage the volume increases</a:t>
            </a:r>
            <a:r>
              <a:rPr lang="en-US" baseline="0" dirty="0" smtClean="0"/>
              <a:t> in data that we collect, validate and process. Here is a snapshot of the past ten years.</a:t>
            </a:r>
            <a:endParaRPr lang="en-US" dirty="0" smtClean="0"/>
          </a:p>
          <a:p>
            <a:endParaRPr lang="en-US" dirty="0" smtClean="0"/>
          </a:p>
          <a:p>
            <a:r>
              <a:rPr lang="en-US" dirty="0" smtClean="0"/>
              <a:t>The first row</a:t>
            </a:r>
            <a:r>
              <a:rPr lang="en-US" baseline="0" dirty="0" smtClean="0"/>
              <a:t> of this table covers our data products in the External sector.  Ten years ago, we had essentially one product, today we have expanded that product and added 6 new products, two of which, the CPIS and CDIS have proven very relevant in the financial crisis, by providing some insights into countries’ exposure to other countries’ debt, for example. </a:t>
            </a:r>
          </a:p>
          <a:p>
            <a:endParaRPr lang="en-US" baseline="0" dirty="0" smtClean="0"/>
          </a:p>
          <a:p>
            <a:r>
              <a:rPr lang="en-US" baseline="0" dirty="0" smtClean="0"/>
              <a:t>The second row covers our financial sector products. We are expanding our MFS data to cover OFCs, another key need arising from financial crisis. We have also added Financial Soundness Indicators and the Financial Access Survey.</a:t>
            </a:r>
          </a:p>
          <a:p>
            <a:r>
              <a:rPr lang="en-US" baseline="0" dirty="0" smtClean="0"/>
              <a:t> </a:t>
            </a:r>
          </a:p>
          <a:p>
            <a:r>
              <a:rPr lang="en-US" baseline="0" dirty="0" smtClean="0"/>
              <a:t>While Real sector, in the 3</a:t>
            </a:r>
            <a:r>
              <a:rPr lang="en-US" baseline="30000" dirty="0" smtClean="0"/>
              <a:t>rd</a:t>
            </a:r>
            <a:r>
              <a:rPr lang="en-US" baseline="0" dirty="0" smtClean="0"/>
              <a:t> row, hasn’t changed materially in the last ten years, the Data Gaps Initiative calls for </a:t>
            </a:r>
            <a:r>
              <a:rPr lang="en-US" baseline="0" dirty="0" err="1" smtClean="0"/>
              <a:t>Sectoral</a:t>
            </a:r>
            <a:r>
              <a:rPr lang="en-US" baseline="0" dirty="0" smtClean="0"/>
              <a:t> accounts data which will be a significant increase in data.</a:t>
            </a:r>
          </a:p>
          <a:p>
            <a:endParaRPr lang="en-US" baseline="0" dirty="0" smtClean="0"/>
          </a:p>
          <a:p>
            <a:r>
              <a:rPr lang="en-US" baseline="0" dirty="0" smtClean="0"/>
              <a:t>Two factors have enabled us to absorb this growth:</a:t>
            </a:r>
          </a:p>
          <a:p>
            <a:r>
              <a:rPr lang="en-US" baseline="0" dirty="0" smtClean="0"/>
              <a:t>--In 2007 we completed a transition in our organization structure to a centralized statistical production model, this delivered a number of efficiency gains.</a:t>
            </a:r>
          </a:p>
          <a:p>
            <a:r>
              <a:rPr lang="en-US" baseline="0" dirty="0" smtClean="0"/>
              <a:t>-- IT automation has been a great help in delivering efficiencies through automation, although we need to more in this area. We reduced processing times for running our data aggregation programs, we put more tools in the hands of data managers and eliminated the need to submit a large number of work requests to IT.  To cite a few examples.</a:t>
            </a:r>
          </a:p>
          <a:p>
            <a:r>
              <a:rPr lang="en-US" baseline="0" dirty="0" smtClean="0"/>
              <a:t>On the other hand, as a result of IT efficiency gains, we had to return a dividend to our budget office a few years back, and lost a few staff. </a:t>
            </a:r>
          </a:p>
          <a:p>
            <a:endParaRPr lang="en-US" baseline="0" dirty="0" smtClean="0"/>
          </a:p>
          <a:p>
            <a:r>
              <a:rPr lang="en-US" baseline="0" dirty="0" smtClean="0"/>
              <a:t>Then the downsizing came in 2009.  We have since make liberal use of temporary/contractual resources and had a very modest increase in our staffing budget. </a:t>
            </a:r>
          </a:p>
          <a:p>
            <a:endParaRPr lang="en-US" baseline="0" dirty="0" smtClean="0"/>
          </a:p>
          <a:p>
            <a:r>
              <a:rPr lang="en-US" baseline="0" dirty="0" smtClean="0"/>
              <a:t>What keeps me up at night is wondering how we will manage the “tidal wave” of data that we see potentially coming our way, with a flat budget. </a:t>
            </a:r>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is the tidal wave that I mentioned.  </a:t>
            </a:r>
          </a:p>
          <a:p>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We analyzed the demands of the DGI and well as internal Fund initiatives (TSR, SDDS+), which are illustrated on this slide. On top of our baseline of existing products, which will continue to expand, as we add more countries and</a:t>
            </a:r>
            <a:r>
              <a:rPr lang="en-US" sz="1200" kern="1200" baseline="0" dirty="0" smtClean="0">
                <a:solidFill>
                  <a:schemeClr val="tx1"/>
                </a:solidFill>
                <a:latin typeface="Arial" charset="0"/>
                <a:ea typeface="+mn-ea"/>
                <a:cs typeface="Arial" charset="0"/>
              </a:rPr>
              <a:t> </a:t>
            </a:r>
            <a:r>
              <a:rPr lang="en-US" sz="1200" kern="1200" dirty="0" smtClean="0">
                <a:solidFill>
                  <a:schemeClr val="tx1"/>
                </a:solidFill>
                <a:latin typeface="Arial" charset="0"/>
                <a:ea typeface="+mn-ea"/>
                <a:cs typeface="Arial" charset="0"/>
              </a:rPr>
              <a:t>encourage higher frequency reporting (QNA, Semi-annual CPIS),  we</a:t>
            </a:r>
            <a:r>
              <a:rPr lang="en-US" sz="1200" kern="1200" baseline="0" dirty="0" smtClean="0">
                <a:solidFill>
                  <a:schemeClr val="tx1"/>
                </a:solidFill>
                <a:latin typeface="Arial" charset="0"/>
                <a:ea typeface="+mn-ea"/>
                <a:cs typeface="Arial" charset="0"/>
              </a:rPr>
              <a:t> have accounted for the planned e</a:t>
            </a:r>
            <a:r>
              <a:rPr lang="en-US" sz="1200" kern="1200" dirty="0" smtClean="0">
                <a:solidFill>
                  <a:schemeClr val="tx1"/>
                </a:solidFill>
                <a:latin typeface="Arial" charset="0"/>
                <a:ea typeface="+mn-ea"/>
                <a:cs typeface="Arial" charset="0"/>
              </a:rPr>
              <a:t>xpansion</a:t>
            </a:r>
            <a:r>
              <a:rPr lang="en-US" sz="1200" kern="1200" baseline="0" dirty="0" smtClean="0">
                <a:solidFill>
                  <a:schemeClr val="tx1"/>
                </a:solidFill>
                <a:latin typeface="Arial" charset="0"/>
                <a:ea typeface="+mn-ea"/>
                <a:cs typeface="Arial" charset="0"/>
              </a:rPr>
              <a:t> of</a:t>
            </a:r>
            <a:r>
              <a:rPr lang="en-US" sz="1200" kern="1200" dirty="0" smtClean="0">
                <a:solidFill>
                  <a:schemeClr val="tx1"/>
                </a:solidFill>
                <a:latin typeface="Arial" charset="0"/>
                <a:ea typeface="+mn-ea"/>
                <a:cs typeface="Arial" charset="0"/>
              </a:rPr>
              <a:t> existing data sets and the addition of new data sets. We classified the demands according to impact and likelihood (the</a:t>
            </a:r>
            <a:r>
              <a:rPr lang="en-US" sz="1200" kern="1200" baseline="0" dirty="0" smtClean="0">
                <a:solidFill>
                  <a:schemeClr val="tx1"/>
                </a:solidFill>
                <a:latin typeface="Arial" charset="0"/>
                <a:ea typeface="+mn-ea"/>
                <a:cs typeface="Arial" charset="0"/>
              </a:rPr>
              <a:t> </a:t>
            </a:r>
            <a:r>
              <a:rPr lang="en-US" sz="1200" kern="1200" dirty="0" smtClean="0">
                <a:solidFill>
                  <a:schemeClr val="tx1"/>
                </a:solidFill>
                <a:latin typeface="Arial" charset="0"/>
                <a:ea typeface="+mn-ea"/>
                <a:cs typeface="Arial" charset="0"/>
              </a:rPr>
              <a:t>dotted line indicates a</a:t>
            </a:r>
            <a:r>
              <a:rPr lang="en-US" sz="1200" kern="1200" baseline="0" dirty="0" smtClean="0">
                <a:solidFill>
                  <a:schemeClr val="tx1"/>
                </a:solidFill>
                <a:latin typeface="Arial" charset="0"/>
                <a:ea typeface="+mn-ea"/>
                <a:cs typeface="Arial" charset="0"/>
              </a:rPr>
              <a:t> high degree of un</a:t>
            </a:r>
            <a:r>
              <a:rPr lang="en-US" sz="1200" kern="1200" dirty="0" smtClean="0">
                <a:solidFill>
                  <a:schemeClr val="tx1"/>
                </a:solidFill>
                <a:latin typeface="Arial" charset="0"/>
                <a:ea typeface="+mn-ea"/>
                <a:cs typeface="Arial" charset="0"/>
              </a:rPr>
              <a:t>certainty.) The blue arrow from today’s baseline to Year 5 we feel</a:t>
            </a:r>
          </a:p>
          <a:p>
            <a:r>
              <a:rPr lang="en-US" sz="1200" kern="1200" dirty="0" smtClean="0">
                <a:solidFill>
                  <a:schemeClr val="tx1"/>
                </a:solidFill>
                <a:latin typeface="Arial" charset="0"/>
                <a:ea typeface="+mn-ea"/>
                <a:cs typeface="Arial" charset="0"/>
              </a:rPr>
              <a:t>In addition to looking at how we can scale up our processes, we are also examining all of our products to determine what can be scaled back or possibly eliminated. </a:t>
            </a:r>
          </a:p>
          <a:p>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Even if the tidal wave does not come, this is the right time for us to plan as if it were, so that we are better able (agile) to handle the forces that will come out way, if not from DGI, then from Big Data or the next economic crisis. </a:t>
            </a:r>
            <a:endParaRPr lang="en-US" dirty="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Evolving</a:t>
            </a:r>
            <a:r>
              <a:rPr lang="en-US" baseline="0" dirty="0" smtClean="0"/>
              <a:t> our business model is the main thrust of our plans: moving towards more standardization, streamlining operations across topical domains and automating as much as possible. </a:t>
            </a:r>
          </a:p>
          <a:p>
            <a:endParaRPr lang="en-US" baseline="0" dirty="0" smtClean="0"/>
          </a:p>
          <a:p>
            <a:r>
              <a:rPr lang="en-US" baseline="0" dirty="0" smtClean="0"/>
              <a:t>I’ll share some examples of the challenges that we will be dealing. Let’s start with data acquisition.  This slide is about the transmission mode of data to STA. </a:t>
            </a:r>
            <a:endParaRPr lang="en-US" dirty="0" smtClean="0"/>
          </a:p>
          <a:p>
            <a:r>
              <a:rPr lang="en-US" dirty="0" smtClean="0"/>
              <a:t>Around</a:t>
            </a:r>
            <a:r>
              <a:rPr lang="en-US" baseline="0" dirty="0" smtClean="0"/>
              <a:t> 80% of the data are reported to us in electronic format of one form or another (using our ICS system or email—this could be Excel or SDMX files, for example).</a:t>
            </a:r>
          </a:p>
          <a:p>
            <a:r>
              <a:rPr lang="en-US" baseline="0" dirty="0" smtClean="0"/>
              <a:t>We pull around another 20% from web site, books, wherever we can find the data. We have invested in web scraping tools, which is fine for key indicators like CPI but does not work for large data sets, like BOP or GFS. </a:t>
            </a:r>
          </a:p>
          <a:p>
            <a:endParaRPr lang="en-US" dirty="0" smtClean="0"/>
          </a:p>
          <a:p>
            <a:r>
              <a:rPr lang="en-US" dirty="0" smtClean="0"/>
              <a:t>We’ve</a:t>
            </a:r>
            <a:r>
              <a:rPr lang="en-US" baseline="0" dirty="0" smtClean="0"/>
              <a:t> invested a lot in our ICS system, but we have been slow to gain additional users. The ICS allows a country to retrieve a report form, specify a date range, extract as much of their country data as they wish from our database and then update and return the form. ICS provides automation, e.g., for tracking reports, comparing new and old data, and automates the initial stages of data processing. The system was created more than 8 years ago, and well before Gov 2.0 and Open Data.  The benefits have been sizable in terms of helping us manage volume, but the reliance on Excel presents many challenges. It handles SDMX files and we hope to get more of our data in SDMX format in the future.  At the same time, we know NSOs are changing their systems and methods of data collection. We’d like to get ahead of the curve as methods and technologies change, for example, by promoting SDMX formats for Open Data platforms and Gov 2.0 initiatives.</a:t>
            </a:r>
          </a:p>
          <a:p>
            <a:endParaRPr lang="en-US" baseline="0" dirty="0" smtClean="0"/>
          </a:p>
          <a:p>
            <a:r>
              <a:rPr lang="en-US" baseline="0" dirty="0" smtClean="0"/>
              <a:t>We are also partnering more with regional and international agencies on data sharing and leveraging SDMX web services to extract data from their data warehouses. We see this as an important channel of data acquisition going forward. </a:t>
            </a:r>
          </a:p>
          <a:p>
            <a:pPr defTabSz="905530">
              <a:defRPr/>
            </a:pPr>
            <a:endParaRPr lang="en-US" baseline="0" dirty="0" smtClean="0"/>
          </a:p>
          <a:p>
            <a:pPr defTabSz="905530">
              <a:defRPr/>
            </a:pPr>
            <a:r>
              <a:rPr lang="en-US" baseline="0" dirty="0" smtClean="0"/>
              <a:t>Our conclusion is that the proliferation of methods for data collection, many of which are suboptimal, will hold us back unless we can find ways to improve country reporting, efficiently “harvest” bigger data sets, promote development of open government in a way that leverages SDMX so we can automate data harvesting.  </a:t>
            </a:r>
          </a:p>
          <a:p>
            <a:pPr defTabSz="905530">
              <a:defRPr/>
            </a:pPr>
            <a:endParaRPr lang="en-US" baseline="0" dirty="0" smtClean="0"/>
          </a:p>
          <a:p>
            <a:pPr defTabSz="905530">
              <a:defRPr/>
            </a:pPr>
            <a:r>
              <a:rPr lang="en-US" baseline="0" dirty="0" smtClean="0"/>
              <a:t>We have some more ideas that we are investigating, as part of our change initiative.  And we’d love to hear what others are planning in this area. </a:t>
            </a:r>
            <a:endParaRPr lang="en-US" dirty="0" smtClean="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processes</a:t>
            </a:r>
            <a:r>
              <a:rPr lang="en-US" baseline="0" dirty="0" smtClean="0"/>
              <a:t> for data collection vary by topical domain. We are still in the process of creating the “fact base” to fully describe our operations, the extent of--and need for, variations across topical domains.  We also need to catalog the business rules that are embedded in different topical report forms so that we can begin to develop standards.</a:t>
            </a:r>
          </a:p>
          <a:p>
            <a:endParaRPr lang="en-US" baseline="0" dirty="0" smtClean="0"/>
          </a:p>
          <a:p>
            <a:r>
              <a:rPr lang="en-US" baseline="0" dirty="0" smtClean="0"/>
              <a:t>Here is an example from our core data sets, this is a structured report form that we manage; the country downloaded it </a:t>
            </a:r>
            <a:r>
              <a:rPr lang="en-US" baseline="0" dirty="0" err="1" smtClean="0"/>
              <a:t>usin</a:t>
            </a:r>
            <a:r>
              <a:rPr lang="en-US" baseline="0" dirty="0" smtClean="0"/>
              <a:t> the ICS, and this is what was returned:  business rules for aggregation in this sector require that we add zeros to all blank cells.  In this case, the country was able to unlock the file and move around rows, unfortunately, they misaligned data with the times series code on the left. In brief, my colleagues have to do a lot of clean up on this one form before it can be loaded to our processing environment.</a:t>
            </a:r>
          </a:p>
          <a:p>
            <a:endParaRPr lang="en-US" baseline="0" dirty="0" smtClean="0"/>
          </a:p>
          <a:p>
            <a:r>
              <a:rPr lang="en-US" baseline="0" dirty="0" smtClean="0"/>
              <a:t>We also have a legacy of report forms and business rules from the days when statistical production was decentralized to each topical domain.  Variation across domains adds a lot of complications:  MFS: add zeros, BOP: remove zeros, FAS: add three dots for ‘</a:t>
            </a:r>
            <a:r>
              <a:rPr lang="en-US" baseline="0" dirty="0" err="1" smtClean="0"/>
              <a:t>na</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From a staffing perspective, we are at capacity, with a heavy reliance on contractual staff which means a heavy training burden.</a:t>
            </a:r>
          </a:p>
          <a:p>
            <a:endParaRPr lang="en-US" baseline="0" dirty="0" smtClean="0"/>
          </a:p>
          <a:p>
            <a:r>
              <a:rPr lang="en-US" baseline="0" dirty="0" smtClean="0"/>
              <a:t>Conclusion: we could become much more efficient if we had standard methods and processes for report forms and processing across all domains.  SDMX as a format would help enormously, but we also need to do more to standardize our internal operations.</a:t>
            </a:r>
          </a:p>
          <a:p>
            <a:endParaRPr lang="en-US" dirty="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spend a</a:t>
            </a:r>
            <a:r>
              <a:rPr lang="en-US" baseline="0" dirty="0" smtClean="0"/>
              <a:t> lot of time validating data. We have inventoried our various techniques into this simple presentation, but let’s look at the variation across topical domains.</a:t>
            </a:r>
            <a:endParaRPr lang="en-US" dirty="0" smtClean="0"/>
          </a:p>
          <a:p>
            <a:endParaRPr lang="en-US" baseline="0" dirty="0" smtClean="0"/>
          </a:p>
          <a:p>
            <a:r>
              <a:rPr lang="en-US" baseline="0" dirty="0" smtClean="0"/>
              <a:t>Again, we have legacy processes that vary by data set and domain. New data sets have often been developed like a “cottage industry”, again, because we did not have standards in place, there was much reinventing of the wheel based on preferences rather than standards. </a:t>
            </a:r>
          </a:p>
          <a:p>
            <a:endParaRPr lang="en-US" baseline="0" dirty="0" smtClean="0"/>
          </a:p>
          <a:p>
            <a:r>
              <a:rPr lang="en-US" baseline="0" dirty="0" smtClean="0"/>
              <a:t>For validation, our conclusion is that we need to standardize or die trying to keep pace with volume growth. In addition, we would like to move away from a model where every number that enters our building is validated.  </a:t>
            </a:r>
          </a:p>
          <a:p>
            <a:endParaRPr lang="en-US" baseline="0" dirty="0" smtClean="0"/>
          </a:p>
          <a:p>
            <a:r>
              <a:rPr lang="en-US" baseline="0" dirty="0" smtClean="0"/>
              <a:t>We would like to take a tiered approach to data validation, e.g., identify the priority data (master data, or core data) for which data quality must be assured.  But we first need agreement on the levels of data quality (referencing our DQAF as relevant) and then agreement on the level of validation that each data set requires.  If, or maybe when, the tidal wave of data hits us, we can pass through data that does not require validation for real time dissemination (at least within the Fund), perhaps with a stamp that identifies it as “</a:t>
            </a:r>
            <a:r>
              <a:rPr lang="en-US" baseline="0" dirty="0" err="1" smtClean="0"/>
              <a:t>unvalidated</a:t>
            </a:r>
            <a:r>
              <a:rPr lang="en-US" baseline="0" dirty="0" smtClean="0"/>
              <a:t>”. We have another working group looking at options for evolving our validation practices, so we are still deliberating on the next steps.</a:t>
            </a:r>
          </a:p>
          <a:p>
            <a:endParaRPr lang="en-US" dirty="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 has undergone organizational changes over time.  In my early days in STA, there were 4 topical domains (this was before the establishment of the SDDS and the DSBB).  There were always 2 Monetary and Financial sector divisions (divided by countries/languages), this expanded temporarily into 3 when with the split up of the FSU.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Centralizing our statistical production activities was a huge step for the Department towards a more standardized and streamlined data operations. Efficiencies were realized -- STA was able to pay our budget office the dividend it required from IT investments. We achieved a lot of standardization across countries </a:t>
            </a:r>
            <a:r>
              <a:rPr lang="en-US" b="1" baseline="0" dirty="0" smtClean="0"/>
              <a:t>within a given domain</a:t>
            </a:r>
            <a:r>
              <a:rPr lang="en-US" baseline="0" dirty="0" smtClean="0"/>
              <a:t>, but are still struggling to standardize across all divisions: BOP economists (in the BP division) had one way of tracking data reporters, reviewing data, and their own ideas about publication. Ditto for the MFG division and the GO division.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 has a unique “end-to-end” view of our data and metadata operations but the decision making remained largely with the topical divisions. SI negotiates and influences, but with one division at a time and not always successfully. We still have plenty of legacy processes, and divisional variations that don’t appear to be necessary. We need a more centralized decision making model. </a:t>
            </a:r>
          </a:p>
          <a:p>
            <a:endParaRPr lang="en-US" baseline="0" dirty="0" smtClean="0"/>
          </a:p>
        </p:txBody>
      </p:sp>
      <p:sp>
        <p:nvSpPr>
          <p:cNvPr id="4" name="Slide Number Placeholder 3"/>
          <p:cNvSpPr>
            <a:spLocks noGrp="1"/>
          </p:cNvSpPr>
          <p:nvPr>
            <p:ph type="sldNum" sz="quarter" idx="10"/>
          </p:nvPr>
        </p:nvSpPr>
        <p:spPr/>
        <p:txBody>
          <a:bodyPr/>
          <a:lstStyle/>
          <a:p>
            <a:pPr>
              <a:defRPr/>
            </a:pPr>
            <a:fld id="{92F0B83D-5E4E-4D04-A3DF-A25BB1E1ADE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AEDF3-C862-4786-8374-0017BCA70E1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A2EB53-0153-41C2-B383-BFF25C461CD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5520BC-18B6-4DAD-AEAD-F2D73248596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AEDF3-C862-4786-8374-0017BCA70E1A}"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169684C-6C94-4B85-9363-F3CF9B82226E}"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E132B2-976E-4BBC-BBAF-EF9FEACF7BCF}"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26765E-E173-4F7F-8E20-9C643B2FD7F9}"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E5F59B4-D06D-4950-B0BF-92104E482D8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350A9E5-5954-4A21-B31D-9607E1E6DA93}"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70B90E6-77EF-460A-8C72-04BAAEE6F12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847736-A124-43C1-9A9E-16763928BFA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169684C-6C94-4B85-9363-F3CF9B82226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88DC38-96E4-4A4A-942D-60F1445C6D5A}"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A2EB53-0153-41C2-B383-BFF25C461CDF}"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5520BC-18B6-4DAD-AEAD-F2D73248596B}"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8242" name="Rectangle 2"/>
          <p:cNvSpPr>
            <a:spLocks noGrp="1" noChangeArrowheads="1"/>
          </p:cNvSpPr>
          <p:nvPr>
            <p:ph type="ctrTitle" sz="quarter"/>
          </p:nvPr>
        </p:nvSpPr>
        <p:spPr>
          <a:xfrm>
            <a:off x="1752600" y="1675805"/>
            <a:ext cx="6705600" cy="1829098"/>
          </a:xfrm>
        </p:spPr>
        <p:txBody>
          <a:bodyPr/>
          <a:lstStyle>
            <a:lvl1pPr>
              <a:defRPr/>
            </a:lvl1pPr>
          </a:lstStyle>
          <a:p>
            <a:r>
              <a:rPr lang="en-US" smtClean="0"/>
              <a:t>Click to edit Master title style</a:t>
            </a:r>
            <a:endParaRPr lang="en-US"/>
          </a:p>
        </p:txBody>
      </p:sp>
      <p:sp>
        <p:nvSpPr>
          <p:cNvPr id="138243" name="Rectangle 3"/>
          <p:cNvSpPr>
            <a:spLocks noGrp="1" noChangeArrowheads="1"/>
          </p:cNvSpPr>
          <p:nvPr>
            <p:ph type="subTitle" sz="quarter" idx="1"/>
          </p:nvPr>
        </p:nvSpPr>
        <p:spPr>
          <a:xfrm>
            <a:off x="1371600" y="3885903"/>
            <a:ext cx="6400800" cy="1753195"/>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8244" name="Rectangle 4"/>
          <p:cNvSpPr>
            <a:spLocks noGrp="1" noChangeArrowheads="1"/>
          </p:cNvSpPr>
          <p:nvPr>
            <p:ph type="dt" sz="quarter" idx="2"/>
          </p:nvPr>
        </p:nvSpPr>
        <p:spPr/>
        <p:txBody>
          <a:bodyPr/>
          <a:lstStyle>
            <a:lvl1pPr>
              <a:defRPr/>
            </a:lvl1pPr>
          </a:lstStyle>
          <a:p>
            <a:endParaRPr lang="en-US" dirty="0"/>
          </a:p>
        </p:txBody>
      </p:sp>
      <p:sp>
        <p:nvSpPr>
          <p:cNvPr id="138245" name="Rectangle 5"/>
          <p:cNvSpPr>
            <a:spLocks noGrp="1" noChangeArrowheads="1"/>
          </p:cNvSpPr>
          <p:nvPr>
            <p:ph type="ftr" sz="quarter" idx="3"/>
          </p:nvPr>
        </p:nvSpPr>
        <p:spPr/>
        <p:txBody>
          <a:bodyPr/>
          <a:lstStyle>
            <a:lvl1pPr>
              <a:defRPr/>
            </a:lvl1pPr>
          </a:lstStyle>
          <a:p>
            <a:pPr>
              <a:defRPr/>
            </a:pPr>
            <a:endParaRPr lang="en-US" dirty="0"/>
          </a:p>
        </p:txBody>
      </p:sp>
      <p:sp>
        <p:nvSpPr>
          <p:cNvPr id="138246" name="Rectangle 6"/>
          <p:cNvSpPr>
            <a:spLocks noGrp="1" noChangeArrowheads="1"/>
          </p:cNvSpPr>
          <p:nvPr>
            <p:ph type="sldNum" sz="quarter" idx="4"/>
          </p:nvPr>
        </p:nvSpPr>
        <p:spPr/>
        <p:txBody>
          <a:bodyPr/>
          <a:lstStyle>
            <a:lvl1pPr>
              <a:defRPr/>
            </a:lvl1pPr>
          </a:lstStyle>
          <a:p>
            <a:fld id="{0DA85964-D83E-4731-A2A2-71E9261C3B93}" type="slidenum">
              <a:rPr lang="en-US"/>
              <a:pPr/>
              <a:t>‹#›</a:t>
            </a:fld>
            <a:endParaRPr lang="en-US" dirty="0"/>
          </a:p>
        </p:txBody>
      </p:sp>
      <p:pic>
        <p:nvPicPr>
          <p:cNvPr id="138247" name="Picture 7" descr="GFS_Banner8"/>
          <p:cNvPicPr>
            <a:picLocks noChangeAspect="1" noChangeArrowheads="1"/>
          </p:cNvPicPr>
          <p:nvPr/>
        </p:nvPicPr>
        <p:blipFill>
          <a:blip r:embed="rId2" cstate="print"/>
          <a:srcRect/>
          <a:stretch>
            <a:fillRect/>
          </a:stretch>
        </p:blipFill>
        <p:spPr bwMode="auto">
          <a:xfrm>
            <a:off x="0" y="0"/>
            <a:ext cx="9144000" cy="1599903"/>
          </a:xfrm>
          <a:prstGeom prst="rect">
            <a:avLst/>
          </a:prstGeom>
          <a:noFill/>
        </p:spPr>
      </p:pic>
      <p:pic>
        <p:nvPicPr>
          <p:cNvPr id="138248" name="Picture 8" descr="IMF English Logo green4"/>
          <p:cNvPicPr>
            <a:picLocks noChangeAspect="1" noChangeArrowheads="1"/>
          </p:cNvPicPr>
          <p:nvPr/>
        </p:nvPicPr>
        <p:blipFill>
          <a:blip r:embed="rId3" cstate="print">
            <a:lum contrast="22000"/>
          </a:blip>
          <a:srcRect/>
          <a:stretch>
            <a:fillRect/>
          </a:stretch>
        </p:blipFill>
        <p:spPr bwMode="auto">
          <a:xfrm>
            <a:off x="152400" y="1829098"/>
            <a:ext cx="1547813" cy="1547813"/>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A2AE915-B56F-44B0-8828-FA3C2BAB1DB6}"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801"/>
            <a:ext cx="7772400" cy="136177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6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4CC2037-4025-4D20-888E-732630855554}"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0903"/>
            <a:ext cx="4038600" cy="41150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0903"/>
            <a:ext cx="4038600" cy="41150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5CE3971E-D983-4AAF-ADB6-F827002DCC8B}"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19"/>
            <a:ext cx="4040188" cy="639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380"/>
            <a:ext cx="4040188" cy="39513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4419"/>
            <a:ext cx="4041775" cy="639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380"/>
            <a:ext cx="4041775" cy="39513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fld id="{7F495FC2-AA5F-42B3-9AAC-426E1CF3F678}"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fld id="{8560F916-CB96-4B0B-8EE3-BD5F0C75B850}" type="slidenum">
              <a:rPr lang="en-US"/>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fld id="{2B852FC3-8A76-4112-8359-4659AEF43D3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E132B2-976E-4BBC-BBAF-EF9FEACF7BC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356"/>
            <a:ext cx="3008313" cy="116234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2356"/>
            <a:ext cx="5111750" cy="58534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47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C8ED429D-9355-4676-B3D2-6E00FE977F97}" type="slidenum">
              <a:rPr lang="en-US"/>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195"/>
            <a:ext cx="5486400" cy="5655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172"/>
            <a:ext cx="5486400" cy="41150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6742"/>
            <a:ext cx="5486400" cy="8051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919BD196-AA9D-4C60-A81A-1B05F82705DB}"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FE76311-587C-4BDD-B1DD-65FC9CABC42B}"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F9BD4E4-E187-4316-8C82-766AAF7A78E5}"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137219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0903"/>
            <a:ext cx="4038600" cy="41150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0903"/>
            <a:ext cx="4038600" cy="41150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4828"/>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4828"/>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4828"/>
            <a:ext cx="2133600" cy="476250"/>
          </a:xfrm>
        </p:spPr>
        <p:txBody>
          <a:bodyPr/>
          <a:lstStyle>
            <a:lvl1pPr>
              <a:defRPr/>
            </a:lvl1pPr>
          </a:lstStyle>
          <a:p>
            <a:fld id="{83A64BBF-EE79-4B4E-9930-8AD0C4A13822}"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F0AEDF3-C862-4786-8374-0017BCA70E1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69684C-6C94-4B85-9363-F3CF9B82226E}"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BE132B2-976E-4BBC-BBAF-EF9FEACF7BC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726765E-E173-4F7F-8E20-9C643B2FD7F9}"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E5F59B4-D06D-4950-B0BF-92104E482D8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26765E-E173-4F7F-8E20-9C643B2FD7F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50A9E5-5954-4A21-B31D-9607E1E6DA93}" type="slidenum">
              <a:rPr lang="en-US" smtClean="0"/>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70B90E6-77EF-460A-8C72-04BAAEE6F12D}" type="slidenum">
              <a:rPr lang="en-US" smtClean="0"/>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4847736-A124-43C1-9A9E-16763928BFAA}" type="slidenum">
              <a:rPr lang="en-US" smtClean="0"/>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388DC38-96E4-4A4A-942D-60F1445C6D5A}"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3A2EB53-0153-41C2-B383-BFF25C461CDF}" type="slidenum">
              <a:rPr lang="en-US" smtClean="0"/>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55520BC-18B6-4DAD-AEAD-F2D73248596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E5F59B4-D06D-4950-B0BF-92104E482D8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350A9E5-5954-4A21-B31D-9607E1E6DA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70B90E6-77EF-460A-8C72-04BAAEE6F1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847736-A124-43C1-9A9E-16763928BF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88DC38-96E4-4A4A-942D-60F1445C6D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1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dirty="0"/>
          </a:p>
        </p:txBody>
      </p:sp>
      <p:sp>
        <p:nvSpPr>
          <p:cNvPr id="321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dirty="0"/>
          </a:p>
        </p:txBody>
      </p:sp>
      <p:sp>
        <p:nvSpPr>
          <p:cNvPr id="321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8639A698-291C-44A7-B3AB-6C754C50D8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1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dirty="0"/>
          </a:p>
        </p:txBody>
      </p:sp>
      <p:sp>
        <p:nvSpPr>
          <p:cNvPr id="321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dirty="0"/>
          </a:p>
        </p:txBody>
      </p:sp>
      <p:sp>
        <p:nvSpPr>
          <p:cNvPr id="321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8639A698-291C-44A7-B3AB-6C754C50D8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381001"/>
            <a:ext cx="8229600" cy="1372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457200" y="1980903"/>
            <a:ext cx="8229600" cy="41150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457200" y="624482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dirty="0"/>
          </a:p>
        </p:txBody>
      </p:sp>
      <p:sp>
        <p:nvSpPr>
          <p:cNvPr id="137221" name="Rectangle 5"/>
          <p:cNvSpPr>
            <a:spLocks noGrp="1" noChangeArrowheads="1"/>
          </p:cNvSpPr>
          <p:nvPr>
            <p:ph type="ftr" sz="quarter" idx="3"/>
          </p:nvPr>
        </p:nvSpPr>
        <p:spPr bwMode="auto">
          <a:xfrm>
            <a:off x="3124200" y="6244828"/>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dirty="0"/>
          </a:p>
        </p:txBody>
      </p:sp>
      <p:sp>
        <p:nvSpPr>
          <p:cNvPr id="137222" name="Rectangle 6"/>
          <p:cNvSpPr>
            <a:spLocks noGrp="1" noChangeArrowheads="1"/>
          </p:cNvSpPr>
          <p:nvPr>
            <p:ph type="sldNum" sz="quarter" idx="4"/>
          </p:nvPr>
        </p:nvSpPr>
        <p:spPr bwMode="auto">
          <a:xfrm>
            <a:off x="6553200" y="624482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8639A698-291C-44A7-B3AB-6C754C50D85A}" type="slidenum">
              <a:rPr lang="en-US" smtClean="0"/>
              <a:pPr>
                <a:defRPr/>
              </a:pPr>
              <a:t>‹#›</a:t>
            </a:fld>
            <a:endParaRPr lang="en-US" dirty="0"/>
          </a:p>
        </p:txBody>
      </p:sp>
      <p:pic>
        <p:nvPicPr>
          <p:cNvPr id="137223" name="Picture 7" descr="GFS_Banner7"/>
          <p:cNvPicPr>
            <a:picLocks noChangeAspect="1" noChangeArrowheads="1"/>
          </p:cNvPicPr>
          <p:nvPr/>
        </p:nvPicPr>
        <p:blipFill>
          <a:blip r:embed="rId15" cstate="print">
            <a:lum bright="10000" contrast="-28000"/>
          </a:blip>
          <a:srcRect/>
          <a:stretch>
            <a:fillRect/>
          </a:stretch>
        </p:blipFill>
        <p:spPr bwMode="auto">
          <a:xfrm>
            <a:off x="0" y="0"/>
            <a:ext cx="304800" cy="685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39A698-291C-44A7-B3AB-6C754C50D85A}"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36.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533400"/>
            <a:ext cx="8458200" cy="5181600"/>
          </a:xfrm>
        </p:spPr>
        <p:txBody>
          <a:bodyPr>
            <a:normAutofit fontScale="90000"/>
          </a:bodyPr>
          <a:lstStyle/>
          <a:p>
            <a:pPr algn="ctr"/>
            <a:r>
              <a:rPr lang="en-US" b="0" dirty="0" smtClean="0">
                <a:latin typeface="Verdana" pitchFamily="34" charset="0"/>
              </a:rPr>
              <a:t/>
            </a:r>
            <a:br>
              <a:rPr lang="en-US" b="0" dirty="0" smtClean="0">
                <a:latin typeface="Verdana" pitchFamily="34" charset="0"/>
              </a:rPr>
            </a:br>
            <a:r>
              <a:rPr lang="en-US" b="0" dirty="0" smtClean="0">
                <a:latin typeface="Verdana" pitchFamily="34" charset="0"/>
              </a:rPr>
              <a:t/>
            </a:r>
            <a:br>
              <a:rPr lang="en-US" b="0" dirty="0" smtClean="0">
                <a:latin typeface="Verdana" pitchFamily="34" charset="0"/>
              </a:rPr>
            </a:br>
            <a:r>
              <a:rPr lang="en-US" b="0" dirty="0" smtClean="0">
                <a:latin typeface="Verdana" pitchFamily="34" charset="0"/>
              </a:rPr>
              <a:t/>
            </a:r>
            <a:br>
              <a:rPr lang="en-US" b="0" dirty="0" smtClean="0">
                <a:latin typeface="Verdana" pitchFamily="34" charset="0"/>
              </a:rPr>
            </a:br>
            <a:r>
              <a:rPr lang="en-US" sz="4400" b="0" dirty="0" smtClean="0">
                <a:latin typeface="Verdana" pitchFamily="34" charset="0"/>
              </a:rPr>
              <a:t>Evolving our Business Model for Statistical Production</a:t>
            </a:r>
            <a:br>
              <a:rPr lang="en-US" sz="4400" b="0" dirty="0" smtClean="0">
                <a:latin typeface="Verdana" pitchFamily="34" charset="0"/>
              </a:rPr>
            </a:br>
            <a:r>
              <a:rPr lang="en-US" sz="4400" b="0" dirty="0" smtClean="0">
                <a:latin typeface="Verdana" pitchFamily="34" charset="0"/>
              </a:rPr>
              <a:t/>
            </a:r>
            <a:br>
              <a:rPr lang="en-US" sz="4400" b="0" dirty="0" smtClean="0">
                <a:latin typeface="Verdana" pitchFamily="34" charset="0"/>
              </a:rPr>
            </a:br>
            <a:r>
              <a:rPr lang="en-US" sz="3100" b="0" dirty="0" smtClean="0">
                <a:latin typeface="Verdana" pitchFamily="34" charset="0"/>
              </a:rPr>
              <a:t>MSIS Conference, May 2012 </a:t>
            </a:r>
            <a:br>
              <a:rPr lang="en-US" sz="3100" b="0" dirty="0" smtClean="0">
                <a:latin typeface="Verdana" pitchFamily="34" charset="0"/>
              </a:rPr>
            </a:br>
            <a:r>
              <a:rPr lang="en-US" sz="3100" b="0" dirty="0" smtClean="0">
                <a:latin typeface="Verdana" pitchFamily="34" charset="0"/>
              </a:rPr>
              <a:t>Ann McPhail, IMF Statistics Department</a:t>
            </a:r>
            <a:r>
              <a:rPr lang="en-US" sz="3600" b="0" dirty="0" smtClean="0">
                <a:latin typeface="Verdana" pitchFamily="34" charset="0"/>
              </a:rPr>
              <a:t/>
            </a:r>
            <a:br>
              <a:rPr lang="en-US" sz="3600" b="0" dirty="0" smtClean="0">
                <a:latin typeface="Verdana" pitchFamily="34" charset="0"/>
              </a:rPr>
            </a:br>
            <a:r>
              <a:rPr lang="en-US" sz="2700" b="0" dirty="0" smtClean="0">
                <a:latin typeface="Verdana" pitchFamily="34" charset="0"/>
              </a:rPr>
              <a:t> </a:t>
            </a:r>
            <a:br>
              <a:rPr lang="en-US" sz="2700" b="0" dirty="0" smtClean="0">
                <a:latin typeface="Verdana" pitchFamily="34" charset="0"/>
              </a:rPr>
            </a:br>
            <a:endParaRPr lang="en-US" sz="2700" i="1" dirty="0" smtClean="0">
              <a:solidFill>
                <a:srgbClr val="FFC000"/>
              </a:solidFill>
              <a:effectLst>
                <a:outerShdw blurRad="38100" dist="38100" dir="2700000" algn="tl">
                  <a:srgbClr val="000000">
                    <a:alpha val="43137"/>
                  </a:srgbClr>
                </a:outerShdw>
              </a:effectLst>
              <a:latin typeface="Verdana" pitchFamily="34" charset="0"/>
            </a:endParaRPr>
          </a:p>
        </p:txBody>
      </p:sp>
      <p:sp>
        <p:nvSpPr>
          <p:cNvPr id="4100" name="Text Box 9"/>
          <p:cNvSpPr txBox="1">
            <a:spLocks noChangeArrowheads="1"/>
          </p:cNvSpPr>
          <p:nvPr/>
        </p:nvSpPr>
        <p:spPr bwMode="auto">
          <a:xfrm>
            <a:off x="5927725" y="5218113"/>
            <a:ext cx="2149475" cy="366712"/>
          </a:xfrm>
          <a:prstGeom prst="rect">
            <a:avLst/>
          </a:prstGeom>
          <a:noFill/>
          <a:ln w="9525">
            <a:noFill/>
            <a:miter lim="800000"/>
            <a:headEnd/>
            <a:tailEnd/>
          </a:ln>
        </p:spPr>
        <p:txBody>
          <a:bodyPr>
            <a:spAutoFit/>
          </a:bodyPr>
          <a:lstStyle/>
          <a:p>
            <a:endParaRPr lang="en-US" dirty="0"/>
          </a:p>
        </p:txBody>
      </p:sp>
      <p:pic>
        <p:nvPicPr>
          <p:cNvPr id="8" name="Picture 2"/>
          <p:cNvPicPr>
            <a:picLocks noChangeAspect="1" noChangeArrowheads="1"/>
          </p:cNvPicPr>
          <p:nvPr/>
        </p:nvPicPr>
        <p:blipFill>
          <a:blip r:embed="rId3" cstate="print"/>
          <a:srcRect/>
          <a:stretch>
            <a:fillRect/>
          </a:stretch>
        </p:blipFill>
        <p:spPr bwMode="auto">
          <a:xfrm>
            <a:off x="4114800" y="5181600"/>
            <a:ext cx="935182"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600" dirty="0" smtClean="0"/>
              <a:t>Recent Developments</a:t>
            </a:r>
            <a:endParaRPr lang="en-US" sz="3600" dirty="0"/>
          </a:p>
        </p:txBody>
      </p:sp>
      <p:graphicFrame>
        <p:nvGraphicFramePr>
          <p:cNvPr id="8" name="Table 7"/>
          <p:cNvGraphicFramePr>
            <a:graphicFrameLocks noGrp="1"/>
          </p:cNvGraphicFramePr>
          <p:nvPr/>
        </p:nvGraphicFramePr>
        <p:xfrm>
          <a:off x="1828800" y="1676400"/>
          <a:ext cx="5867400" cy="3956103"/>
        </p:xfrm>
        <a:graphic>
          <a:graphicData uri="http://schemas.openxmlformats.org/drawingml/2006/table">
            <a:tbl>
              <a:tblPr/>
              <a:tblGrid>
                <a:gridCol w="4455457"/>
                <a:gridCol w="1411943"/>
              </a:tblGrid>
              <a:tr h="759812">
                <a:tc gridSpan="2">
                  <a:txBody>
                    <a:bodyPr/>
                    <a:lstStyle/>
                    <a:p>
                      <a:pPr algn="ctr" rtl="0" fontAlgn="t"/>
                      <a:r>
                        <a:rPr lang="en-US" sz="2000" b="1" i="0" u="none" strike="noStrike" dirty="0" smtClean="0">
                          <a:solidFill>
                            <a:srgbClr val="FFFFFF"/>
                          </a:solidFill>
                          <a:latin typeface="Calibri"/>
                        </a:rPr>
                        <a:t>2012</a:t>
                      </a:r>
                      <a:endParaRPr lang="en-US" sz="2000" b="1" i="0" u="none" strike="noStrike" dirty="0">
                        <a:solidFill>
                          <a:srgbClr val="FFFFFF"/>
                        </a:solidFill>
                        <a:latin typeface="Calibri"/>
                      </a:endParaRPr>
                    </a:p>
                    <a:p>
                      <a:pPr algn="ctr" rtl="0" fontAlgn="t"/>
                      <a:r>
                        <a:rPr lang="en-US" sz="2000" b="1" i="0" u="none" strike="noStrike" dirty="0" smtClean="0">
                          <a:solidFill>
                            <a:srgbClr val="FFFFFF"/>
                          </a:solidFill>
                          <a:latin typeface="Calibri"/>
                        </a:rPr>
                        <a:t>Centralized </a:t>
                      </a:r>
                      <a:r>
                        <a:rPr lang="en-US" sz="2000" b="1" i="0" u="none" strike="noStrike" baseline="0" dirty="0" smtClean="0">
                          <a:solidFill>
                            <a:srgbClr val="FFFFFF"/>
                          </a:solidFill>
                          <a:latin typeface="Calibri"/>
                        </a:rPr>
                        <a:t> Data Operations &amp; Governance</a:t>
                      </a:r>
                      <a:endParaRPr lang="en-US" sz="2000" b="1" i="0" u="none" strike="noStrike" dirty="0" smtClean="0">
                        <a:solidFill>
                          <a:srgbClr val="FFFFFF"/>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pPr algn="ctr" rtl="0" fontAlgn="t"/>
                      <a:endParaRPr lang="en-US" sz="1600" b="1" i="0" u="none" strike="noStrike" dirty="0" smtClean="0">
                        <a:solidFill>
                          <a:srgbClr val="FFFFFF"/>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525652">
                <a:tc>
                  <a:txBody>
                    <a:bodyPr/>
                    <a:lstStyle/>
                    <a:p>
                      <a:pPr algn="ctr" fontAlgn="t"/>
                      <a:r>
                        <a:rPr lang="en-US" sz="2000" b="0" i="0" u="none" strike="noStrike" dirty="0" smtClean="0">
                          <a:solidFill>
                            <a:srgbClr val="000000"/>
                          </a:solidFill>
                          <a:latin typeface="Calibri"/>
                        </a:rPr>
                        <a:t>BOP</a:t>
                      </a:r>
                      <a:r>
                        <a:rPr lang="en-US" sz="2000" b="0" i="0" u="none" strike="noStrike" baseline="0" dirty="0" smtClean="0">
                          <a:solidFill>
                            <a:srgbClr val="000000"/>
                          </a:solidFill>
                          <a:latin typeface="Calibri"/>
                        </a:rPr>
                        <a:t> - </a:t>
                      </a:r>
                      <a:r>
                        <a:rPr lang="en-US" sz="2000" b="0" i="0" u="none" strike="noStrike" dirty="0" smtClean="0">
                          <a:solidFill>
                            <a:srgbClr val="000000"/>
                          </a:solidFill>
                          <a:latin typeface="Calibri"/>
                        </a:rPr>
                        <a:t>Balance of Payment</a:t>
                      </a:r>
                      <a:r>
                        <a:rPr lang="en-US" sz="2000" b="0" i="0" u="none" strike="noStrike" baseline="0" dirty="0" smtClean="0">
                          <a:solidFill>
                            <a:srgbClr val="000000"/>
                          </a:solidFill>
                          <a:latin typeface="Calibri"/>
                        </a:rPr>
                        <a:t>s</a:t>
                      </a:r>
                      <a:endParaRPr lang="en-US" sz="2000" b="0" i="0" u="none" strike="noStrike"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rowSpan="5">
                  <a:txBody>
                    <a:bodyPr/>
                    <a:lstStyle/>
                    <a:p>
                      <a:pPr algn="ctr" fontAlgn="t"/>
                      <a:endParaRPr lang="en-US" sz="2000" b="0" i="0" u="none" strike="noStrike" dirty="0" smtClean="0">
                        <a:solidFill>
                          <a:srgbClr val="000000"/>
                        </a:solidFill>
                        <a:latin typeface="Calibri"/>
                      </a:endParaRPr>
                    </a:p>
                    <a:p>
                      <a:pPr algn="ctr" fontAlgn="t"/>
                      <a:endParaRPr lang="en-US" sz="2000" b="0" i="0" u="none" strike="noStrike" dirty="0" smtClean="0">
                        <a:solidFill>
                          <a:srgbClr val="000000"/>
                        </a:solidFill>
                        <a:latin typeface="Calibri"/>
                      </a:endParaRPr>
                    </a:p>
                    <a:p>
                      <a:pPr algn="ctr" fontAlgn="t"/>
                      <a:r>
                        <a:rPr lang="en-US" sz="2000" b="0" i="0" u="none" strike="noStrike" dirty="0" smtClean="0">
                          <a:solidFill>
                            <a:srgbClr val="000000"/>
                          </a:solidFill>
                          <a:latin typeface="Calibri"/>
                        </a:rPr>
                        <a:t>SI -  Statistical Information</a:t>
                      </a:r>
                    </a:p>
                    <a:p>
                      <a:pPr algn="ctr" fontAlgn="t"/>
                      <a:r>
                        <a:rPr lang="en-US" sz="2000" b="0" i="0" u="none" strike="noStrike" dirty="0" smtClean="0">
                          <a:solidFill>
                            <a:srgbClr val="000000"/>
                          </a:solidFill>
                          <a:latin typeface="Calibri"/>
                        </a:rPr>
                        <a:t>Management</a:t>
                      </a:r>
                    </a:p>
                    <a:p>
                      <a:pPr algn="ctr" fontAlgn="t"/>
                      <a:endParaRPr lang="en-US" sz="2000" b="0" i="0" u="none" strike="noStrike" baseline="0"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459390">
                <a:tc>
                  <a:txBody>
                    <a:bodyPr/>
                    <a:lstStyle/>
                    <a:p>
                      <a:pPr algn="ctr" fontAlgn="t"/>
                      <a:r>
                        <a:rPr lang="en-US" sz="2000" b="0" i="0" u="none" strike="noStrike" dirty="0" smtClean="0">
                          <a:solidFill>
                            <a:srgbClr val="000000"/>
                          </a:solidFill>
                          <a:latin typeface="Calibri"/>
                        </a:rPr>
                        <a:t>MFS - Monetary and Financial</a:t>
                      </a:r>
                      <a:r>
                        <a:rPr lang="en-US" sz="2000" b="0" i="0" u="none" strike="noStrike" baseline="0" dirty="0" smtClean="0">
                          <a:solidFill>
                            <a:srgbClr val="000000"/>
                          </a:solidFill>
                          <a:latin typeface="Calibri"/>
                        </a:rPr>
                        <a:t> Statistics</a:t>
                      </a:r>
                      <a:endParaRPr lang="en-US" sz="20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pPr algn="ctr" fontAlgn="t"/>
                      <a:endParaRPr lang="en-US" sz="12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47262">
                <a:tc>
                  <a:txBody>
                    <a:bodyPr/>
                    <a:lstStyle/>
                    <a:p>
                      <a:pPr algn="ctr" rtl="0" fontAlgn="t"/>
                      <a:r>
                        <a:rPr lang="en-US" sz="2000" b="0" i="0" u="none" strike="noStrike" dirty="0" smtClean="0">
                          <a:solidFill>
                            <a:srgbClr val="000000"/>
                          </a:solidFill>
                          <a:latin typeface="Calibri"/>
                        </a:rPr>
                        <a:t>RE - Real Sector</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vMerge="1">
                  <a:txBody>
                    <a:bodyPr/>
                    <a:lstStyle/>
                    <a:p>
                      <a:pPr algn="ctr" rtl="0" fontAlgn="t"/>
                      <a:endParaRPr lang="en-US" sz="1200" b="0" i="0" u="none" strike="noStrike"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r>
              <a:tr h="385817">
                <a:tc>
                  <a:txBody>
                    <a:bodyPr/>
                    <a:lstStyle/>
                    <a:p>
                      <a:pPr algn="ctr" rtl="0" fontAlgn="t"/>
                      <a:r>
                        <a:rPr lang="en-US" sz="2000" b="0" i="0" u="none" strike="noStrike" dirty="0" smtClean="0">
                          <a:solidFill>
                            <a:srgbClr val="000000"/>
                          </a:solidFill>
                          <a:latin typeface="Calibri"/>
                        </a:rPr>
                        <a:t>GO - Government Finance</a:t>
                      </a:r>
                      <a:endParaRPr lang="en-US" sz="20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pPr algn="ctr" rtl="0" fontAlgn="t"/>
                      <a:endParaRPr lang="en-US" sz="12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59390">
                <a:tc>
                  <a:txBody>
                    <a:bodyPr/>
                    <a:lstStyle/>
                    <a:p>
                      <a:pPr algn="ctr" rtl="0" fontAlgn="t"/>
                      <a:r>
                        <a:rPr lang="en-US" sz="2000" b="0" i="0" u="none" strike="noStrike" dirty="0" smtClean="0">
                          <a:solidFill>
                            <a:srgbClr val="000000"/>
                          </a:solidFill>
                          <a:latin typeface="Calibri"/>
                        </a:rPr>
                        <a:t>DR - Dissemination</a:t>
                      </a:r>
                      <a:r>
                        <a:rPr lang="en-US" sz="2000" b="0" i="0" u="none" strike="noStrike" baseline="0" dirty="0" smtClean="0">
                          <a:solidFill>
                            <a:srgbClr val="000000"/>
                          </a:solidFill>
                          <a:latin typeface="Calibri"/>
                        </a:rPr>
                        <a:t> and Review</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alpha val="83922"/>
                      </a:srgbClr>
                    </a:solidFill>
                  </a:tcPr>
                </a:tc>
                <a:tc vMerge="1">
                  <a:txBody>
                    <a:bodyPr/>
                    <a:lstStyle/>
                    <a:p>
                      <a:pPr algn="ctr" rtl="0" fontAlgn="t"/>
                      <a:endParaRPr lang="en-US" sz="1200" b="0" i="0" u="none" strike="noStrike" baseline="0"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CFF">
                        <a:alpha val="84000"/>
                      </a:srgbClr>
                    </a:solidFill>
                  </a:tcPr>
                </a:tc>
              </a:tr>
              <a:tr h="459390">
                <a:tc gridSpan="2">
                  <a:txBody>
                    <a:bodyPr/>
                    <a:lstStyle/>
                    <a:p>
                      <a:pPr algn="ctr" rtl="0" fontAlgn="t"/>
                      <a:r>
                        <a:rPr lang="en-US" sz="2000" b="0" i="0" u="none" strike="noStrike" baseline="0" dirty="0" smtClean="0">
                          <a:solidFill>
                            <a:schemeClr val="tx1"/>
                          </a:solidFill>
                          <a:latin typeface="Calibri"/>
                        </a:rPr>
                        <a:t>Governance Committee for Data Initiatives</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hMerge="1">
                  <a:txBody>
                    <a:bodyPr/>
                    <a:lstStyle/>
                    <a:p>
                      <a:pPr algn="ctr" fontAlgn="t"/>
                      <a:endParaRPr lang="en-US" sz="2000" b="0" i="0" u="none" strike="noStrike" baseline="0"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r>
              <a:tr h="459390">
                <a:tc gridSpan="2">
                  <a:txBody>
                    <a:bodyPr/>
                    <a:lstStyle/>
                    <a:p>
                      <a:pPr algn="ctr" rtl="0" fontAlgn="t"/>
                      <a:r>
                        <a:rPr lang="en-US" sz="2000" b="0" i="0" u="none" strike="noStrike" baseline="0" dirty="0" smtClean="0">
                          <a:solidFill>
                            <a:schemeClr val="tx1"/>
                          </a:solidFill>
                          <a:latin typeface="Calibri"/>
                        </a:rPr>
                        <a:t>Governance Committee for Print/Electronic Publications</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hMerge="1">
                  <a:txBody>
                    <a:bodyPr/>
                    <a:lstStyle/>
                    <a:p>
                      <a:pPr algn="ctr" fontAlgn="t"/>
                      <a:endParaRPr lang="en-US" sz="2000" b="0" i="0" u="none" strike="noStrike" baseline="0"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r>
            </a:tbl>
          </a:graphicData>
        </a:graphic>
      </p:graphicFrame>
      <p:sp>
        <p:nvSpPr>
          <p:cNvPr id="13" name="TextBox 12"/>
          <p:cNvSpPr txBox="1"/>
          <p:nvPr/>
        </p:nvSpPr>
        <p:spPr>
          <a:xfrm>
            <a:off x="228600" y="4191000"/>
            <a:ext cx="1371600" cy="1200329"/>
          </a:xfrm>
          <a:prstGeom prst="rect">
            <a:avLst/>
          </a:prstGeom>
          <a:noFill/>
        </p:spPr>
        <p:txBody>
          <a:bodyPr wrap="square" rtlCol="0">
            <a:spAutoFit/>
          </a:bodyPr>
          <a:lstStyle/>
          <a:p>
            <a:r>
              <a:rPr lang="en-US" dirty="0" smtClean="0"/>
              <a:t>What we collect, data priorities</a:t>
            </a:r>
            <a:endParaRPr lang="en-US" dirty="0"/>
          </a:p>
        </p:txBody>
      </p:sp>
      <p:cxnSp>
        <p:nvCxnSpPr>
          <p:cNvPr id="15" name="Straight Arrow Connector 14"/>
          <p:cNvCxnSpPr/>
          <p:nvPr/>
        </p:nvCxnSpPr>
        <p:spPr>
          <a:xfrm>
            <a:off x="1066800" y="4953000"/>
            <a:ext cx="76200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96200" y="5486400"/>
            <a:ext cx="1295400" cy="923330"/>
          </a:xfrm>
          <a:prstGeom prst="rect">
            <a:avLst/>
          </a:prstGeom>
          <a:noFill/>
        </p:spPr>
        <p:txBody>
          <a:bodyPr wrap="square" rtlCol="0">
            <a:spAutoFit/>
          </a:bodyPr>
          <a:lstStyle/>
          <a:p>
            <a:r>
              <a:rPr lang="en-US" dirty="0" smtClean="0"/>
              <a:t>What and how we publish</a:t>
            </a:r>
            <a:endParaRPr lang="en-US" dirty="0"/>
          </a:p>
        </p:txBody>
      </p:sp>
      <p:cxnSp>
        <p:nvCxnSpPr>
          <p:cNvPr id="18" name="Straight Arrow Connector 17"/>
          <p:cNvCxnSpPr/>
          <p:nvPr/>
        </p:nvCxnSpPr>
        <p:spPr>
          <a:xfrm flipH="1">
            <a:off x="7772400" y="5410200"/>
            <a:ext cx="685800" cy="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457200" y="228600"/>
            <a:ext cx="8229600" cy="1143000"/>
          </a:xfrm>
        </p:spPr>
        <p:txBody>
          <a:bodyPr>
            <a:normAutofit/>
          </a:bodyPr>
          <a:lstStyle/>
          <a:p>
            <a:pPr eaLnBrk="1" hangingPunct="1">
              <a:defRPr/>
            </a:pPr>
            <a:r>
              <a:rPr lang="en-US" sz="3600" dirty="0" smtClean="0"/>
              <a:t>Governance – a missing link</a:t>
            </a:r>
            <a:endParaRPr lang="nl-NL" sz="3600" dirty="0" smtClean="0"/>
          </a:p>
        </p:txBody>
      </p:sp>
      <p:sp>
        <p:nvSpPr>
          <p:cNvPr id="9" name="Content Placeholder 8"/>
          <p:cNvSpPr>
            <a:spLocks noGrp="1"/>
          </p:cNvSpPr>
          <p:nvPr>
            <p:ph idx="1"/>
          </p:nvPr>
        </p:nvSpPr>
        <p:spPr>
          <a:xfrm>
            <a:off x="457200" y="1447800"/>
            <a:ext cx="8229600" cy="4876800"/>
          </a:xfrm>
        </p:spPr>
        <p:txBody>
          <a:bodyPr>
            <a:normAutofit/>
          </a:bodyPr>
          <a:lstStyle/>
          <a:p>
            <a:r>
              <a:rPr lang="en-US" sz="2400" dirty="0" smtClean="0"/>
              <a:t>Reach agreement on priorities, e.g., for tiered validation</a:t>
            </a:r>
          </a:p>
          <a:p>
            <a:r>
              <a:rPr lang="en-US" sz="2400" dirty="0" smtClean="0"/>
              <a:t>Adopt and promote standards across data sets</a:t>
            </a:r>
          </a:p>
          <a:p>
            <a:r>
              <a:rPr lang="en-US" sz="2400" dirty="0" smtClean="0"/>
              <a:t>More clarity on shifts in user base</a:t>
            </a:r>
          </a:p>
          <a:p>
            <a:r>
              <a:rPr lang="en-US" sz="2400" dirty="0" smtClean="0"/>
              <a:t>Coherence in publications strategy</a:t>
            </a:r>
          </a:p>
          <a:p>
            <a:pPr>
              <a:buNone/>
            </a:pPr>
            <a:endParaRPr lang="en-US" dirty="0" smtClean="0"/>
          </a:p>
        </p:txBody>
      </p:sp>
      <p:sp>
        <p:nvSpPr>
          <p:cNvPr id="6" name="Rectangle 9"/>
          <p:cNvSpPr>
            <a:spLocks noGrp="1" noChangeArrowheads="1"/>
          </p:cNvSpPr>
          <p:nvPr>
            <p:ph type="sldNum" sz="quarter" idx="12"/>
          </p:nvPr>
        </p:nvSpPr>
        <p:spPr/>
        <p:txBody>
          <a:bodyPr/>
          <a:lstStyle/>
          <a:p>
            <a:pPr>
              <a:defRPr/>
            </a:pPr>
            <a:fld id="{9C41188C-FFC3-4D72-B8DE-C41AEF2C35CE}" type="slidenum">
              <a:rPr lang="nl-NL"/>
              <a:pPr>
                <a:defRPr/>
              </a:pPr>
              <a:t>11</a:t>
            </a:fld>
            <a:r>
              <a:rPr lang="nl-NL" dirty="0"/>
              <a:t> </a:t>
            </a:r>
          </a:p>
        </p:txBody>
      </p:sp>
      <p:pic>
        <p:nvPicPr>
          <p:cNvPr id="99330" name="Picture 2"/>
          <p:cNvPicPr>
            <a:picLocks noChangeAspect="1" noChangeArrowheads="1"/>
          </p:cNvPicPr>
          <p:nvPr/>
        </p:nvPicPr>
        <p:blipFill>
          <a:blip r:embed="rId3" cstate="print"/>
          <a:srcRect/>
          <a:stretch>
            <a:fillRect/>
          </a:stretch>
        </p:blipFill>
        <p:spPr bwMode="auto">
          <a:xfrm>
            <a:off x="2057400" y="3352800"/>
            <a:ext cx="4838700" cy="2457450"/>
          </a:xfrm>
          <a:prstGeom prst="rect">
            <a:avLst/>
          </a:prstGeom>
          <a:noFill/>
          <a:ln w="9525">
            <a:noFill/>
            <a:miter lim="800000"/>
            <a:headEnd/>
            <a:tailEnd/>
          </a:ln>
        </p:spPr>
      </p:pic>
      <p:sp>
        <p:nvSpPr>
          <p:cNvPr id="7" name="TextBox 6"/>
          <p:cNvSpPr txBox="1"/>
          <p:nvPr/>
        </p:nvSpPr>
        <p:spPr>
          <a:xfrm>
            <a:off x="914400" y="6248400"/>
            <a:ext cx="8001000" cy="230832"/>
          </a:xfrm>
          <a:prstGeom prst="rect">
            <a:avLst/>
          </a:prstGeom>
          <a:noFill/>
        </p:spPr>
        <p:txBody>
          <a:bodyPr wrap="square" rtlCol="0">
            <a:spAutoFit/>
          </a:bodyPr>
          <a:lstStyle/>
          <a:p>
            <a:r>
              <a:rPr lang="en-US" sz="900" dirty="0" smtClean="0"/>
              <a:t>Image source: http://www.bazaarvoice.com/blog/2011/01/27/cmos-think-they%E2%80%99ll-find-the-%E2%80%9Cmissing-link%E2%80%9D-in-2011/</a:t>
            </a:r>
            <a:endParaRPr lang="en-US" sz="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457200" y="228600"/>
            <a:ext cx="8229600" cy="1143000"/>
          </a:xfrm>
        </p:spPr>
        <p:txBody>
          <a:bodyPr>
            <a:normAutofit/>
          </a:bodyPr>
          <a:lstStyle/>
          <a:p>
            <a:pPr eaLnBrk="1" hangingPunct="1">
              <a:defRPr/>
            </a:pPr>
            <a:r>
              <a:rPr lang="en-US" sz="3600" dirty="0" smtClean="0"/>
              <a:t>Opportunities</a:t>
            </a:r>
            <a:endParaRPr lang="nl-NL" sz="3600" dirty="0" smtClean="0"/>
          </a:p>
        </p:txBody>
      </p:sp>
      <p:sp>
        <p:nvSpPr>
          <p:cNvPr id="9" name="Content Placeholder 8"/>
          <p:cNvSpPr>
            <a:spLocks noGrp="1"/>
          </p:cNvSpPr>
          <p:nvPr>
            <p:ph idx="1"/>
          </p:nvPr>
        </p:nvSpPr>
        <p:spPr>
          <a:xfrm>
            <a:off x="457200" y="1447800"/>
            <a:ext cx="8229600" cy="4876800"/>
          </a:xfrm>
        </p:spPr>
        <p:txBody>
          <a:bodyPr>
            <a:normAutofit/>
          </a:bodyPr>
          <a:lstStyle/>
          <a:p>
            <a:pPr>
              <a:buNone/>
            </a:pPr>
            <a:r>
              <a:rPr lang="en-US" sz="2400" dirty="0" smtClean="0"/>
              <a:t>Leverage our advantages:</a:t>
            </a:r>
          </a:p>
          <a:p>
            <a:r>
              <a:rPr lang="en-US" sz="2400" dirty="0" smtClean="0"/>
              <a:t>Brand name</a:t>
            </a:r>
          </a:p>
          <a:p>
            <a:r>
              <a:rPr lang="en-US" sz="2400" dirty="0" smtClean="0"/>
              <a:t>Country relationships: through TA, training</a:t>
            </a:r>
          </a:p>
          <a:p>
            <a:r>
              <a:rPr lang="en-US" sz="2400" dirty="0" smtClean="0"/>
              <a:t>Organizational partnerships: e.g., Inter Agency Group</a:t>
            </a:r>
          </a:p>
          <a:p>
            <a:r>
              <a:rPr lang="en-US" sz="2400" dirty="0" smtClean="0"/>
              <a:t>Technical and process standards: SDMX, GSBPM, GSIM</a:t>
            </a:r>
          </a:p>
          <a:p>
            <a:r>
              <a:rPr lang="en-US" sz="2400" dirty="0" smtClean="0"/>
              <a:t>Focus on products that are relevant, meet users’ needs</a:t>
            </a:r>
          </a:p>
          <a:p>
            <a:r>
              <a:rPr lang="en-US" sz="2400" b="1" i="1" dirty="0" smtClean="0"/>
              <a:t>Streamline, Standardize, Automate </a:t>
            </a:r>
          </a:p>
          <a:p>
            <a:pPr>
              <a:buNone/>
            </a:pPr>
            <a:endParaRPr lang="en-US" sz="2400" b="1" i="1" dirty="0" smtClean="0"/>
          </a:p>
          <a:p>
            <a:pPr algn="ctr">
              <a:buNone/>
            </a:pPr>
            <a:r>
              <a:rPr lang="en-US" sz="3600" dirty="0" smtClean="0"/>
              <a:t>“</a:t>
            </a:r>
            <a:r>
              <a:rPr lang="en-US" sz="3600" i="1" dirty="0" smtClean="0"/>
              <a:t>Start Small, Plan Big</a:t>
            </a:r>
            <a:r>
              <a:rPr lang="en-US" sz="3600" dirty="0" smtClean="0"/>
              <a:t>” </a:t>
            </a:r>
          </a:p>
          <a:p>
            <a:pPr algn="ctr">
              <a:buNone/>
            </a:pPr>
            <a:r>
              <a:rPr lang="en-US" sz="1600" dirty="0" smtClean="0"/>
              <a:t>                                                                           </a:t>
            </a:r>
            <a:r>
              <a:rPr lang="en-US" sz="1600" i="1" dirty="0" smtClean="0"/>
              <a:t>Source: HLG-BAS                </a:t>
            </a:r>
          </a:p>
          <a:p>
            <a:pPr>
              <a:buNone/>
            </a:pPr>
            <a:endParaRPr lang="en-US" dirty="0" smtClean="0"/>
          </a:p>
          <a:p>
            <a:endParaRPr lang="en-US" dirty="0"/>
          </a:p>
        </p:txBody>
      </p:sp>
      <p:sp>
        <p:nvSpPr>
          <p:cNvPr id="6" name="Rectangle 9"/>
          <p:cNvSpPr>
            <a:spLocks noGrp="1" noChangeArrowheads="1"/>
          </p:cNvSpPr>
          <p:nvPr>
            <p:ph type="sldNum" sz="quarter" idx="12"/>
          </p:nvPr>
        </p:nvSpPr>
        <p:spPr/>
        <p:txBody>
          <a:bodyPr/>
          <a:lstStyle/>
          <a:p>
            <a:pPr>
              <a:defRPr/>
            </a:pPr>
            <a:fld id="{9C41188C-FFC3-4D72-B8DE-C41AEF2C35CE}" type="slidenum">
              <a:rPr lang="nl-NL"/>
              <a:pPr>
                <a:defRPr/>
              </a:pPr>
              <a:t>12</a:t>
            </a:fld>
            <a:r>
              <a:rPr lang="nl-NL"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sz="3600" dirty="0" smtClean="0"/>
              <a:t>Drivers of Change</a:t>
            </a:r>
            <a:endParaRPr lang="en-US" sz="3600" dirty="0"/>
          </a:p>
        </p:txBody>
      </p:sp>
      <p:sp>
        <p:nvSpPr>
          <p:cNvPr id="3" name="Content Placeholder 2"/>
          <p:cNvSpPr>
            <a:spLocks noGrp="1"/>
          </p:cNvSpPr>
          <p:nvPr>
            <p:ph idx="1"/>
          </p:nvPr>
        </p:nvSpPr>
        <p:spPr>
          <a:xfrm>
            <a:off x="304800" y="1524000"/>
            <a:ext cx="8229600" cy="4495800"/>
          </a:xfrm>
        </p:spPr>
        <p:txBody>
          <a:bodyPr>
            <a:normAutofit/>
          </a:bodyPr>
          <a:lstStyle/>
          <a:p>
            <a:r>
              <a:rPr lang="en-US" sz="2400" dirty="0" smtClean="0"/>
              <a:t>Respond to Data Gaps Initiative by providing data to support analysis of spillover s and interconnectedness :</a:t>
            </a:r>
            <a:endParaRPr lang="en-US" sz="2000" dirty="0" smtClean="0"/>
          </a:p>
          <a:p>
            <a:pPr lvl="1"/>
            <a:r>
              <a:rPr lang="en-US" sz="2000" dirty="0" smtClean="0"/>
              <a:t>Users want “more, better, faster” data</a:t>
            </a:r>
          </a:p>
          <a:p>
            <a:pPr lvl="1"/>
            <a:r>
              <a:rPr lang="en-US" sz="2000" dirty="0" smtClean="0"/>
              <a:t>Our budget is flat</a:t>
            </a:r>
          </a:p>
          <a:p>
            <a:r>
              <a:rPr lang="en-US" sz="2400" dirty="0" smtClean="0"/>
              <a:t>More countries posting data, not reporting to STA (Gov 2.0, Open data initiative)</a:t>
            </a:r>
          </a:p>
          <a:p>
            <a:r>
              <a:rPr lang="en-US" sz="2400" dirty="0" smtClean="0"/>
              <a:t>Competition by commercial sources (using data posted on web)</a:t>
            </a:r>
          </a:p>
          <a:p>
            <a:r>
              <a:rPr lang="en-US" sz="2400" dirty="0" smtClean="0"/>
              <a:t>NSOs are “industrializing” their processes, &amp; changing their product sets </a:t>
            </a:r>
          </a:p>
          <a:p>
            <a:r>
              <a:rPr lang="en-US" sz="2400" dirty="0" smtClean="0"/>
              <a:t>Consumer needs and expectations</a:t>
            </a:r>
          </a:p>
          <a:p>
            <a:endParaRPr lang="en-US" sz="2400" dirty="0" smtClean="0"/>
          </a:p>
          <a:p>
            <a:endParaRPr lang="en-US" sz="2400" dirty="0" smtClean="0"/>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7772400" y="5105400"/>
            <a:ext cx="101094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cstate="print"/>
          <a:srcRect/>
          <a:stretch>
            <a:fillRect/>
          </a:stretch>
        </p:blipFill>
        <p:spPr bwMode="auto">
          <a:xfrm>
            <a:off x="5791200" y="533400"/>
            <a:ext cx="3134560" cy="2819400"/>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1143000" y="1828800"/>
            <a:ext cx="3048000" cy="2143125"/>
          </a:xfrm>
          <a:prstGeom prst="rect">
            <a:avLst/>
          </a:prstGeom>
          <a:noFill/>
          <a:ln w="9525">
            <a:noFill/>
            <a:miter lim="800000"/>
            <a:headEnd/>
            <a:tailEnd/>
          </a:ln>
        </p:spPr>
      </p:pic>
      <p:pic>
        <p:nvPicPr>
          <p:cNvPr id="36867" name="Picture 3"/>
          <p:cNvPicPr>
            <a:picLocks noChangeAspect="1" noChangeArrowheads="1"/>
          </p:cNvPicPr>
          <p:nvPr/>
        </p:nvPicPr>
        <p:blipFill>
          <a:blip r:embed="rId5" cstate="print"/>
          <a:srcRect/>
          <a:stretch>
            <a:fillRect/>
          </a:stretch>
        </p:blipFill>
        <p:spPr bwMode="auto">
          <a:xfrm rot="10800000">
            <a:off x="7086600" y="4724400"/>
            <a:ext cx="1734060" cy="1524000"/>
          </a:xfrm>
          <a:prstGeom prst="rect">
            <a:avLst/>
          </a:prstGeom>
          <a:noFill/>
          <a:ln w="9525">
            <a:noFill/>
            <a:miter lim="800000"/>
            <a:headEnd/>
            <a:tailEnd/>
          </a:ln>
        </p:spPr>
      </p:pic>
      <p:sp>
        <p:nvSpPr>
          <p:cNvPr id="8" name="TextBox 7"/>
          <p:cNvSpPr txBox="1"/>
          <p:nvPr/>
        </p:nvSpPr>
        <p:spPr>
          <a:xfrm>
            <a:off x="6629400" y="4267200"/>
            <a:ext cx="2514600" cy="430887"/>
          </a:xfrm>
          <a:prstGeom prst="rect">
            <a:avLst/>
          </a:prstGeom>
          <a:solidFill>
            <a:schemeClr val="bg1"/>
          </a:solidFill>
        </p:spPr>
        <p:txBody>
          <a:bodyPr wrap="square" rtlCol="0">
            <a:spAutoFit/>
          </a:bodyPr>
          <a:lstStyle/>
          <a:p>
            <a:pPr algn="ctr"/>
            <a:r>
              <a:rPr lang="en-US" sz="1100" b="1" dirty="0" smtClean="0"/>
              <a:t>Our print publications</a:t>
            </a:r>
          </a:p>
          <a:p>
            <a:pPr algn="ctr"/>
            <a:r>
              <a:rPr lang="en-US" sz="1100" dirty="0" smtClean="0"/>
              <a:t>(people still want data tables, but...)</a:t>
            </a:r>
            <a:endParaRPr lang="en-US" sz="1100" dirty="0"/>
          </a:p>
        </p:txBody>
      </p:sp>
      <p:sp>
        <p:nvSpPr>
          <p:cNvPr id="10" name="Title 9"/>
          <p:cNvSpPr>
            <a:spLocks noGrp="1"/>
          </p:cNvSpPr>
          <p:nvPr>
            <p:ph type="title"/>
          </p:nvPr>
        </p:nvSpPr>
        <p:spPr>
          <a:xfrm>
            <a:off x="457200" y="304800"/>
            <a:ext cx="8305800" cy="1143000"/>
          </a:xfrm>
        </p:spPr>
        <p:txBody>
          <a:bodyPr>
            <a:normAutofit/>
          </a:bodyPr>
          <a:lstStyle/>
          <a:p>
            <a:r>
              <a:rPr lang="en-US" sz="3600" dirty="0" smtClean="0"/>
              <a:t>Our position in the value chain?</a:t>
            </a:r>
            <a:endParaRPr lang="en-US" sz="3600" dirty="0"/>
          </a:p>
        </p:txBody>
      </p:sp>
      <p:pic>
        <p:nvPicPr>
          <p:cNvPr id="41985" name="Picture 1"/>
          <p:cNvPicPr>
            <a:picLocks noChangeAspect="1" noChangeArrowheads="1"/>
          </p:cNvPicPr>
          <p:nvPr/>
        </p:nvPicPr>
        <p:blipFill>
          <a:blip r:embed="rId6" cstate="print"/>
          <a:srcRect/>
          <a:stretch>
            <a:fillRect/>
          </a:stretch>
        </p:blipFill>
        <p:spPr bwMode="auto">
          <a:xfrm>
            <a:off x="433018" y="4191000"/>
            <a:ext cx="3649534" cy="2200275"/>
          </a:xfrm>
          <a:prstGeom prst="rect">
            <a:avLst/>
          </a:prstGeom>
          <a:noFill/>
          <a:ln w="9525">
            <a:noFill/>
            <a:miter lim="800000"/>
            <a:headEnd/>
            <a:tailEnd/>
          </a:ln>
        </p:spPr>
      </p:pic>
      <p:pic>
        <p:nvPicPr>
          <p:cNvPr id="41986" name="Picture 2"/>
          <p:cNvPicPr>
            <a:picLocks noChangeAspect="1" noChangeArrowheads="1"/>
          </p:cNvPicPr>
          <p:nvPr/>
        </p:nvPicPr>
        <p:blipFill>
          <a:blip r:embed="rId7" cstate="print"/>
          <a:srcRect/>
          <a:stretch>
            <a:fillRect/>
          </a:stretch>
        </p:blipFill>
        <p:spPr bwMode="auto">
          <a:xfrm>
            <a:off x="4419600" y="2895600"/>
            <a:ext cx="1981200" cy="3656965"/>
          </a:xfrm>
          <a:prstGeom prst="rect">
            <a:avLst/>
          </a:prstGeom>
          <a:noFill/>
          <a:ln w="9525">
            <a:noFill/>
            <a:miter lim="800000"/>
            <a:headEnd/>
            <a:tailEnd/>
          </a:ln>
        </p:spPr>
      </p:pic>
      <p:sp>
        <p:nvSpPr>
          <p:cNvPr id="9" name="TextBox 8"/>
          <p:cNvSpPr txBox="1"/>
          <p:nvPr/>
        </p:nvSpPr>
        <p:spPr>
          <a:xfrm>
            <a:off x="6553200" y="3352800"/>
            <a:ext cx="1828800" cy="230832"/>
          </a:xfrm>
          <a:prstGeom prst="rect">
            <a:avLst/>
          </a:prstGeom>
          <a:noFill/>
        </p:spPr>
        <p:txBody>
          <a:bodyPr wrap="square" rtlCol="0">
            <a:spAutoFit/>
          </a:bodyPr>
          <a:lstStyle/>
          <a:p>
            <a:r>
              <a:rPr lang="en-US" sz="900" i="1" dirty="0" smtClean="0"/>
              <a:t>Source: conceptlink.com</a:t>
            </a:r>
            <a:endParaRPr lang="en-US" sz="900" dirty="0"/>
          </a:p>
        </p:txBody>
      </p:sp>
      <p:sp>
        <p:nvSpPr>
          <p:cNvPr id="11" name="TextBox 10"/>
          <p:cNvSpPr txBox="1"/>
          <p:nvPr/>
        </p:nvSpPr>
        <p:spPr>
          <a:xfrm>
            <a:off x="457200" y="6400800"/>
            <a:ext cx="2209800" cy="230832"/>
          </a:xfrm>
          <a:prstGeom prst="rect">
            <a:avLst/>
          </a:prstGeom>
          <a:noFill/>
        </p:spPr>
        <p:txBody>
          <a:bodyPr wrap="square" rtlCol="0">
            <a:spAutoFit/>
          </a:bodyPr>
          <a:lstStyle/>
          <a:p>
            <a:r>
              <a:rPr lang="en-US" sz="900" dirty="0" smtClean="0"/>
              <a:t>Source: </a:t>
            </a:r>
            <a:r>
              <a:rPr lang="en-US" sz="900" i="1" dirty="0" smtClean="0"/>
              <a:t>oecd.org</a:t>
            </a:r>
            <a:endParaRPr lang="en-US" sz="900" dirty="0"/>
          </a:p>
        </p:txBody>
      </p:sp>
      <p:sp>
        <p:nvSpPr>
          <p:cNvPr id="12" name="TextBox 11"/>
          <p:cNvSpPr txBox="1"/>
          <p:nvPr/>
        </p:nvSpPr>
        <p:spPr>
          <a:xfrm>
            <a:off x="4648200" y="6477000"/>
            <a:ext cx="1676400" cy="230832"/>
          </a:xfrm>
          <a:prstGeom prst="rect">
            <a:avLst/>
          </a:prstGeom>
          <a:noFill/>
        </p:spPr>
        <p:txBody>
          <a:bodyPr wrap="square" rtlCol="0">
            <a:spAutoFit/>
          </a:bodyPr>
          <a:lstStyle/>
          <a:p>
            <a:r>
              <a:rPr lang="en-US" sz="900" i="1" dirty="0" smtClean="0"/>
              <a:t>Source: scienceblogs.com</a:t>
            </a:r>
            <a:endParaRPr lang="en-US" sz="900" dirty="0"/>
          </a:p>
        </p:txBody>
      </p:sp>
      <p:sp>
        <p:nvSpPr>
          <p:cNvPr id="13" name="TextBox 12"/>
          <p:cNvSpPr txBox="1"/>
          <p:nvPr/>
        </p:nvSpPr>
        <p:spPr>
          <a:xfrm>
            <a:off x="1219200" y="3962400"/>
            <a:ext cx="1600200" cy="230832"/>
          </a:xfrm>
          <a:prstGeom prst="rect">
            <a:avLst/>
          </a:prstGeom>
          <a:noFill/>
        </p:spPr>
        <p:txBody>
          <a:bodyPr wrap="square" rtlCol="0">
            <a:spAutoFit/>
          </a:bodyPr>
          <a:lstStyle/>
          <a:p>
            <a:r>
              <a:rPr lang="en-US" sz="900" dirty="0" smtClean="0"/>
              <a:t>Source: Hans Rosling</a:t>
            </a:r>
            <a:endParaRPr lang="en-US"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dirty="0" smtClean="0"/>
              <a:t>Product growth over the past 10 years</a:t>
            </a:r>
            <a:endParaRPr lang="en-US" sz="3600" dirty="0"/>
          </a:p>
        </p:txBody>
      </p:sp>
      <p:graphicFrame>
        <p:nvGraphicFramePr>
          <p:cNvPr id="7" name="Table 6"/>
          <p:cNvGraphicFramePr>
            <a:graphicFrameLocks noGrp="1"/>
          </p:cNvGraphicFramePr>
          <p:nvPr/>
        </p:nvGraphicFramePr>
        <p:xfrm>
          <a:off x="1143000" y="1447652"/>
          <a:ext cx="6705599" cy="4749257"/>
        </p:xfrm>
        <a:graphic>
          <a:graphicData uri="http://schemas.openxmlformats.org/drawingml/2006/table">
            <a:tbl>
              <a:tblPr/>
              <a:tblGrid>
                <a:gridCol w="2179320"/>
                <a:gridCol w="2346960"/>
                <a:gridCol w="2179319"/>
              </a:tblGrid>
              <a:tr h="313414">
                <a:tc>
                  <a:txBody>
                    <a:bodyPr/>
                    <a:lstStyle/>
                    <a:p>
                      <a:pPr algn="ctr" rtl="0" fontAlgn="t"/>
                      <a:r>
                        <a:rPr lang="en-US" sz="1600" b="1" i="0" u="none" strike="noStrike" dirty="0">
                          <a:solidFill>
                            <a:srgbClr val="FFFFFF"/>
                          </a:solidFill>
                          <a:latin typeface="Calibri"/>
                        </a:rPr>
                        <a:t>10 yrs ago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en-US" sz="1600" b="1" i="0" u="none" strike="noStrike" dirty="0">
                          <a:solidFill>
                            <a:srgbClr val="FFFFFF"/>
                          </a:solidFill>
                          <a:latin typeface="Calibri"/>
                        </a:rPr>
                        <a:t>5 yrs ago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en-US" sz="1600" b="1" i="0" u="none" strike="noStrike" dirty="0">
                          <a:solidFill>
                            <a:srgbClr val="FFFFFF"/>
                          </a:solidFill>
                          <a:latin typeface="Calibri"/>
                        </a:rPr>
                        <a:t>Today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22760">
                <a:tc rowSpan="6">
                  <a:txBody>
                    <a:bodyPr/>
                    <a:lstStyle/>
                    <a:p>
                      <a:pPr algn="l" rtl="0" fontAlgn="t"/>
                      <a:r>
                        <a:rPr lang="en-US" sz="1400" b="0" i="0" u="none" strike="noStrike" dirty="0" smtClean="0">
                          <a:solidFill>
                            <a:srgbClr val="000000"/>
                          </a:solidFill>
                          <a:latin typeface="Calibri"/>
                        </a:rPr>
                        <a:t>External Sector:</a:t>
                      </a:r>
                      <a:r>
                        <a:rPr lang="en-US" sz="1400" b="0" i="0" u="none" strike="noStrike" baseline="0" dirty="0" smtClean="0">
                          <a:solidFill>
                            <a:srgbClr val="000000"/>
                          </a:solidFill>
                          <a:latin typeface="Calibri"/>
                        </a:rPr>
                        <a:t> </a:t>
                      </a:r>
                      <a:r>
                        <a:rPr lang="en-US" sz="1400" b="0" i="0" u="none" strike="noStrike" dirty="0" smtClean="0">
                          <a:solidFill>
                            <a:srgbClr val="000000"/>
                          </a:solidFill>
                          <a:latin typeface="Calibri"/>
                        </a:rPr>
                        <a:t>BOP/IIP</a:t>
                      </a:r>
                    </a:p>
                    <a:p>
                      <a:pPr algn="l" rtl="0" fontAlgn="t"/>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en-US" sz="1400" b="0" i="0" u="none" strike="noStrike" dirty="0">
                          <a:solidFill>
                            <a:srgbClr val="000000"/>
                          </a:solidFill>
                          <a:latin typeface="Calibri"/>
                        </a:rPr>
                        <a:t>BOP/IIP</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0D8E8"/>
                    </a:solidFill>
                  </a:tcPr>
                </a:tc>
                <a:tc>
                  <a:txBody>
                    <a:bodyPr/>
                    <a:lstStyle/>
                    <a:p>
                      <a:pPr algn="l" rtl="0" fontAlgn="t"/>
                      <a:r>
                        <a:rPr lang="en-US" sz="1400" b="0" i="0" u="none" strike="noStrike" dirty="0">
                          <a:solidFill>
                            <a:srgbClr val="000000"/>
                          </a:solidFill>
                          <a:latin typeface="Calibri"/>
                        </a:rPr>
                        <a:t>BOP/IIP (analytical IIP)</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0D8E8"/>
                    </a:solidFill>
                  </a:tcPr>
                </a:tc>
              </a:tr>
              <a:tr h="222760">
                <a:tc vMerge="1">
                  <a:txBody>
                    <a:bodyPr/>
                    <a:lstStyle/>
                    <a:p>
                      <a:endParaRPr lang="en-US"/>
                    </a:p>
                  </a:txBody>
                  <a:tcPr/>
                </a:tc>
                <a:tc>
                  <a:txBody>
                    <a:bodyPr/>
                    <a:lstStyle/>
                    <a:p>
                      <a:pPr algn="l" rtl="0" fontAlgn="t"/>
                      <a:r>
                        <a:rPr lang="en-US" sz="1400" b="0" i="0" u="none" strike="noStrike" dirty="0">
                          <a:solidFill>
                            <a:srgbClr val="000000"/>
                          </a:solidFill>
                          <a:latin typeface="Calibri"/>
                        </a:rPr>
                        <a:t>CPIS</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c>
                  <a:txBody>
                    <a:bodyPr/>
                    <a:lstStyle/>
                    <a:p>
                      <a:pPr algn="l" rtl="0" fontAlgn="t"/>
                      <a:r>
                        <a:rPr lang="en-US" sz="1400" b="0" i="0" u="none" strike="noStrike" dirty="0">
                          <a:solidFill>
                            <a:srgbClr val="000000"/>
                          </a:solidFill>
                          <a:latin typeface="Calibri"/>
                        </a:rPr>
                        <a:t>CPIS (sector, semiannual)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2760">
                <a:tc vMerge="1">
                  <a:txBody>
                    <a:bodyPr/>
                    <a:lstStyle/>
                    <a:p>
                      <a:endParaRPr lang="en-US"/>
                    </a:p>
                  </a:txBody>
                  <a:tcPr/>
                </a:tc>
                <a:tc>
                  <a:txBody>
                    <a:bodyPr/>
                    <a:lstStyle/>
                    <a:p>
                      <a:pPr algn="l" rtl="0" fontAlgn="t"/>
                      <a:r>
                        <a:rPr lang="en-US" sz="1400" b="0" i="0" u="none" strike="noStrike" dirty="0">
                          <a:solidFill>
                            <a:srgbClr val="000000"/>
                          </a:solidFill>
                          <a:latin typeface="Calibri"/>
                        </a:rPr>
                        <a:t>Reserves template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c>
                  <a:txBody>
                    <a:bodyPr/>
                    <a:lstStyle/>
                    <a:p>
                      <a:pPr algn="l" rtl="0" fontAlgn="t"/>
                      <a:r>
                        <a:rPr lang="en-US" sz="1400" b="0" i="0" u="none" strike="noStrike" dirty="0">
                          <a:solidFill>
                            <a:srgbClr val="000000"/>
                          </a:solidFill>
                          <a:latin typeface="Calibri"/>
                        </a:rPr>
                        <a:t>Reserves </a:t>
                      </a:r>
                      <a:r>
                        <a:rPr lang="en-US" sz="1400" b="0" i="0" u="none" strike="noStrike" dirty="0" smtClean="0">
                          <a:solidFill>
                            <a:srgbClr val="000000"/>
                          </a:solidFill>
                          <a:latin typeface="Calibri"/>
                        </a:rPr>
                        <a:t>template</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2760">
                <a:tc vMerge="1">
                  <a:txBody>
                    <a:bodyPr/>
                    <a:lstStyle/>
                    <a:p>
                      <a:endParaRPr lang="en-US"/>
                    </a:p>
                  </a:txBody>
                  <a:tcPr/>
                </a:tc>
                <a:tc>
                  <a:txBody>
                    <a:bodyPr/>
                    <a:lstStyle/>
                    <a:p>
                      <a:pPr algn="l" fontAlgn="t"/>
                      <a:r>
                        <a:rPr lang="en-US" sz="1400" b="0" i="0" u="none" strike="noStrike" dirty="0">
                          <a:solidFill>
                            <a:srgbClr val="000000"/>
                          </a:solidFill>
                          <a:latin typeface="Calibri"/>
                        </a:rPr>
                        <a:t> </a:t>
                      </a:r>
                      <a:r>
                        <a:rPr lang="en-US" sz="1400" b="0" i="0" u="none" strike="noStrike" dirty="0" smtClean="0">
                          <a:solidFill>
                            <a:srgbClr val="000000"/>
                          </a:solidFill>
                          <a:latin typeface="Calibri"/>
                        </a:rPr>
                        <a:t>Quota</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c>
                  <a:txBody>
                    <a:bodyPr/>
                    <a:lstStyle/>
                    <a:p>
                      <a:pPr algn="l" rtl="0" fontAlgn="t"/>
                      <a:r>
                        <a:rPr lang="en-US" sz="1400" b="0" i="0" u="none" strike="noStrike" dirty="0" smtClean="0">
                          <a:solidFill>
                            <a:srgbClr val="000000"/>
                          </a:solidFill>
                          <a:latin typeface="Calibri"/>
                        </a:rPr>
                        <a:t>Quota</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2760">
                <a:tc vMerge="1">
                  <a:txBody>
                    <a:bodyPr/>
                    <a:lstStyle/>
                    <a:p>
                      <a:endParaRPr lang="en-US"/>
                    </a:p>
                  </a:txBody>
                  <a:tcPr/>
                </a:tc>
                <a:tc>
                  <a:txBody>
                    <a:bodyPr/>
                    <a:lstStyle/>
                    <a:p>
                      <a:pPr algn="l" fontAlgn="t"/>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c>
                  <a:txBody>
                    <a:bodyPr/>
                    <a:lstStyle/>
                    <a:p>
                      <a:pPr algn="l" rtl="0" fontAlgn="t"/>
                      <a:r>
                        <a:rPr lang="en-US" sz="1400" b="0" i="0" u="none" strike="noStrike" dirty="0" smtClean="0">
                          <a:solidFill>
                            <a:srgbClr val="000000"/>
                          </a:solidFill>
                          <a:latin typeface="Calibri"/>
                        </a:rPr>
                        <a:t>CDIS</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2760">
                <a:tc vMerge="1">
                  <a:txBody>
                    <a:bodyPr/>
                    <a:lstStyle/>
                    <a:p>
                      <a:endParaRPr lang="en-US"/>
                    </a:p>
                  </a:txBody>
                  <a:tcPr/>
                </a:tc>
                <a:tc>
                  <a:txBody>
                    <a:bodyPr/>
                    <a:lstStyle/>
                    <a:p>
                      <a:pPr algn="l" fontAlgn="t"/>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en-US" sz="1400" b="0" i="0" u="none" strike="noStrike" dirty="0" smtClean="0">
                          <a:solidFill>
                            <a:srgbClr val="000000"/>
                          </a:solidFill>
                          <a:latin typeface="Calibri"/>
                        </a:rPr>
                        <a:t>JEDH/QEDS</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0D8E8"/>
                    </a:solidFill>
                  </a:tcPr>
                </a:tc>
              </a:tr>
              <a:tr h="437723">
                <a:tc>
                  <a:txBody>
                    <a:bodyPr/>
                    <a:lstStyle/>
                    <a:p>
                      <a:pPr algn="l" rtl="0" fontAlgn="t"/>
                      <a:r>
                        <a:rPr lang="en-US" sz="1400" b="0" i="0" u="none" strike="noStrike" dirty="0" smtClean="0">
                          <a:solidFill>
                            <a:srgbClr val="000000"/>
                          </a:solidFill>
                          <a:latin typeface="Calibri"/>
                        </a:rPr>
                        <a:t>Monetary &amp; Financial: </a:t>
                      </a:r>
                    </a:p>
                    <a:p>
                      <a:pPr algn="l" rtl="0" fontAlgn="t"/>
                      <a:r>
                        <a:rPr lang="en-US" sz="1400" b="0" i="0" u="none" strike="noStrike" dirty="0" smtClean="0">
                          <a:solidFill>
                            <a:srgbClr val="000000"/>
                          </a:solidFill>
                          <a:latin typeface="Calibri"/>
                        </a:rPr>
                        <a:t>    MFS for IFS</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l" rtl="0" fontAlgn="t"/>
                      <a:endParaRPr lang="en-US" sz="1400" b="0" i="0" u="none" strike="noStrike" dirty="0" smtClean="0">
                        <a:solidFill>
                          <a:srgbClr val="000000"/>
                        </a:solidFill>
                        <a:latin typeface="Calibri"/>
                      </a:endParaRPr>
                    </a:p>
                    <a:p>
                      <a:pPr algn="l" rtl="0" fontAlgn="t"/>
                      <a:r>
                        <a:rPr lang="en-US" sz="1400" b="0" i="0" u="none" strike="noStrike" dirty="0" smtClean="0">
                          <a:solidFill>
                            <a:srgbClr val="000000"/>
                          </a:solidFill>
                          <a:latin typeface="Calibri"/>
                        </a:rPr>
                        <a:t>MFS for IFS/SRF/IMD</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l" rtl="0" fontAlgn="t"/>
                      <a:endParaRPr lang="en-US" sz="1400" b="0" i="0" u="none" strike="noStrike" dirty="0" smtClean="0">
                        <a:solidFill>
                          <a:srgbClr val="000000"/>
                        </a:solidFill>
                        <a:latin typeface="Calibri"/>
                      </a:endParaRPr>
                    </a:p>
                    <a:p>
                      <a:pPr algn="l" rtl="0" fontAlgn="t"/>
                      <a:r>
                        <a:rPr lang="en-US" sz="1400" b="0" i="0" u="none" strike="noStrike" dirty="0" smtClean="0">
                          <a:solidFill>
                            <a:srgbClr val="000000"/>
                          </a:solidFill>
                          <a:latin typeface="Calibri"/>
                        </a:rPr>
                        <a:t>MFS</a:t>
                      </a:r>
                      <a:r>
                        <a:rPr lang="en-US" sz="1400" b="0" i="0" u="none" strike="noStrike" baseline="0" dirty="0" smtClean="0">
                          <a:solidFill>
                            <a:srgbClr val="000000"/>
                          </a:solidFill>
                          <a:latin typeface="Calibri"/>
                        </a:rPr>
                        <a:t> for I</a:t>
                      </a:r>
                      <a:r>
                        <a:rPr lang="en-US" sz="1400" b="0" i="0" u="none" strike="noStrike" dirty="0" smtClean="0">
                          <a:solidFill>
                            <a:srgbClr val="000000"/>
                          </a:solidFill>
                          <a:latin typeface="Calibri"/>
                        </a:rPr>
                        <a:t>FS/SRF/IMD </a:t>
                      </a:r>
                    </a:p>
                    <a:p>
                      <a:pPr algn="l" rtl="0" fontAlgn="t"/>
                      <a:r>
                        <a:rPr lang="en-US" sz="1400" b="0" i="0" u="none" strike="noStrike" dirty="0" smtClean="0">
                          <a:solidFill>
                            <a:srgbClr val="000000"/>
                          </a:solidFill>
                          <a:latin typeface="Calibri"/>
                        </a:rPr>
                        <a:t>(Other</a:t>
                      </a:r>
                      <a:r>
                        <a:rPr lang="en-US" sz="1400" b="0" i="0" u="none" strike="noStrike" baseline="0" dirty="0" smtClean="0">
                          <a:solidFill>
                            <a:srgbClr val="000000"/>
                          </a:solidFill>
                          <a:latin typeface="Calibri"/>
                        </a:rPr>
                        <a:t> financial corps</a:t>
                      </a:r>
                      <a:r>
                        <a:rPr lang="en-US" sz="1400" b="0" i="0" u="none" strike="noStrike" dirty="0" smtClean="0">
                          <a:solidFill>
                            <a:srgbClr val="000000"/>
                          </a:solidFill>
                          <a:latin typeface="Calibri"/>
                        </a:rPr>
                        <a:t>)</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r>
              <a:tr h="222760">
                <a:tc>
                  <a:txBody>
                    <a:bodyPr/>
                    <a:lstStyle/>
                    <a:p>
                      <a:pPr algn="l" rtl="0" fontAlgn="t"/>
                      <a:r>
                        <a:rPr lang="en-US" sz="1400" b="0" i="0" u="none" strike="noStrike" dirty="0" smtClean="0">
                          <a:solidFill>
                            <a:srgbClr val="000000"/>
                          </a:solidFill>
                          <a:latin typeface="Calibri"/>
                        </a:rPr>
                        <a:t>    COFER/INFER </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c>
                  <a:txBody>
                    <a:bodyPr/>
                    <a:lstStyle/>
                    <a:p>
                      <a:pPr algn="l" rtl="0" fontAlgn="t"/>
                      <a:r>
                        <a:rPr lang="en-US" sz="1400" b="0" i="0" u="none" strike="noStrike" dirty="0">
                          <a:solidFill>
                            <a:srgbClr val="000000"/>
                          </a:solidFill>
                          <a:latin typeface="Calibri"/>
                        </a:rPr>
                        <a:t>COFER/INFER/SEFER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c>
                  <a:txBody>
                    <a:bodyPr/>
                    <a:lstStyle/>
                    <a:p>
                      <a:pPr algn="l" rtl="0" fontAlgn="t"/>
                      <a:r>
                        <a:rPr lang="en-US" sz="1400" b="0" i="0" u="none" strike="noStrike" dirty="0">
                          <a:solidFill>
                            <a:srgbClr val="000000"/>
                          </a:solidFill>
                          <a:latin typeface="Calibri"/>
                        </a:rPr>
                        <a:t>COFER/INFER/SEFER</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r>
              <a:tr h="222760">
                <a:tc>
                  <a:txBody>
                    <a:bodyPr/>
                    <a:lstStyle/>
                    <a:p>
                      <a:pPr algn="l" fontAlgn="t"/>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c>
                  <a:txBody>
                    <a:bodyPr/>
                    <a:lstStyle/>
                    <a:p>
                      <a:pPr algn="l" fontAlgn="t"/>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c>
                  <a:txBody>
                    <a:bodyPr/>
                    <a:lstStyle/>
                    <a:p>
                      <a:pPr algn="l" rtl="0" fontAlgn="t"/>
                      <a:r>
                        <a:rPr lang="en-US" sz="1400" b="0" i="0" u="none" strike="noStrike" dirty="0" smtClean="0">
                          <a:solidFill>
                            <a:srgbClr val="000000"/>
                          </a:solidFill>
                          <a:latin typeface="Calibri"/>
                        </a:rPr>
                        <a:t>FSI</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r>
              <a:tr h="222760">
                <a:tc>
                  <a:txBody>
                    <a:bodyPr/>
                    <a:lstStyle/>
                    <a:p>
                      <a:pPr algn="l" fontAlgn="t"/>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t"/>
                      <a:r>
                        <a:rPr lang="en-US" sz="1400" b="0" i="0" u="none" strike="noStrike" dirty="0">
                          <a:solidFill>
                            <a:srgbClr val="000000"/>
                          </a:solidFill>
                          <a:latin typeface="Calibri"/>
                        </a:rPr>
                        <a:t>FAS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r>
              <a:tr h="222760">
                <a:tc rowSpan="3">
                  <a:txBody>
                    <a:bodyPr/>
                    <a:lstStyle/>
                    <a:p>
                      <a:pPr algn="l" rtl="0" fontAlgn="t"/>
                      <a:r>
                        <a:rPr lang="en-US" sz="1400" b="0" i="0" u="none" strike="noStrike" dirty="0" smtClean="0">
                          <a:solidFill>
                            <a:srgbClr val="000000"/>
                          </a:solidFill>
                          <a:latin typeface="Calibri"/>
                        </a:rPr>
                        <a:t>Real/Cross sector: IFS</a:t>
                      </a:r>
                      <a:endParaRPr lang="en-US" sz="1400" b="0" i="0" u="none" strike="noStrike" dirty="0">
                        <a:solidFill>
                          <a:srgbClr val="000000"/>
                        </a:solidFill>
                        <a:latin typeface="Calibri"/>
                      </a:endParaRPr>
                    </a:p>
                    <a:p>
                      <a:pPr algn="l" rtl="0" fontAlgn="t"/>
                      <a:r>
                        <a:rPr lang="en-US" sz="1400" b="0" i="0" u="none" strike="noStrike" dirty="0" smtClean="0">
                          <a:solidFill>
                            <a:srgbClr val="000000"/>
                          </a:solidFill>
                          <a:latin typeface="Calibri"/>
                        </a:rPr>
                        <a:t>    DOTS</a:t>
                      </a:r>
                      <a:endParaRPr lang="en-US" sz="1400" b="0" i="0" u="none" strike="noStrike" dirty="0">
                        <a:solidFill>
                          <a:srgbClr val="000000"/>
                        </a:solidFill>
                        <a:latin typeface="Calibri"/>
                      </a:endParaRPr>
                    </a:p>
                    <a:p>
                      <a:pPr algn="l" rtl="0" fontAlgn="t"/>
                      <a:r>
                        <a:rPr lang="en-US" sz="1400" b="0" i="0" u="none" strike="noStrike" dirty="0" smtClean="0">
                          <a:solidFill>
                            <a:srgbClr val="000000"/>
                          </a:solidFill>
                          <a:latin typeface="Calibri"/>
                        </a:rPr>
                        <a:t>    Quota </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en-US" sz="1400" b="0" i="0" u="none" strike="noStrike" dirty="0" smtClean="0">
                          <a:solidFill>
                            <a:srgbClr val="000000"/>
                          </a:solidFill>
                          <a:latin typeface="Calibri"/>
                        </a:rPr>
                        <a:t>IFS</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l" rtl="0" fontAlgn="t"/>
                      <a:r>
                        <a:rPr lang="en-US" sz="1400" b="0" i="0" u="none" strike="noStrike" dirty="0" smtClean="0">
                          <a:solidFill>
                            <a:srgbClr val="000000"/>
                          </a:solidFill>
                          <a:latin typeface="Calibri"/>
                        </a:rPr>
                        <a:t>IFS</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r>
              <a:tr h="222760">
                <a:tc vMerge="1">
                  <a:txBody>
                    <a:bodyPr/>
                    <a:lstStyle/>
                    <a:p>
                      <a:pPr algn="l" rtl="0" fontAlgn="t"/>
                      <a:endParaRPr lang="en-US" sz="16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c>
                  <a:txBody>
                    <a:bodyPr/>
                    <a:lstStyle/>
                    <a:p>
                      <a:pPr algn="l" rtl="0" fontAlgn="t"/>
                      <a:r>
                        <a:rPr lang="en-US" sz="1400" b="0" i="0" u="none" strike="noStrike" dirty="0">
                          <a:solidFill>
                            <a:srgbClr val="000000"/>
                          </a:solidFill>
                          <a:latin typeface="Calibri"/>
                        </a:rPr>
                        <a:t>DOTS</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c>
                  <a:txBody>
                    <a:bodyPr/>
                    <a:lstStyle/>
                    <a:p>
                      <a:pPr algn="l" rtl="0" fontAlgn="t"/>
                      <a:r>
                        <a:rPr lang="en-US" sz="1400" b="0" i="0" u="none" strike="noStrike" dirty="0">
                          <a:solidFill>
                            <a:srgbClr val="000000"/>
                          </a:solidFill>
                          <a:latin typeface="Calibri"/>
                        </a:rPr>
                        <a:t>DOTS</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2760">
                <a:tc vMerge="1">
                  <a:txBody>
                    <a:bodyPr/>
                    <a:lstStyle/>
                    <a:p>
                      <a:pPr algn="l" rtl="0" fontAlgn="t"/>
                      <a:endParaRPr lang="en-US" sz="16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en-US" sz="1400" b="0" i="0" u="none" strike="noStrike" dirty="0">
                          <a:solidFill>
                            <a:srgbClr val="000000"/>
                          </a:solidFill>
                          <a:latin typeface="Calibri"/>
                        </a:rPr>
                        <a:t>Quota</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en-US" sz="1400" b="0" i="0" u="none" strike="noStrike" dirty="0">
                          <a:solidFill>
                            <a:srgbClr val="000000"/>
                          </a:solidFill>
                          <a:latin typeface="Calibri"/>
                        </a:rPr>
                        <a:t>Quota</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0D8E8"/>
                    </a:solidFill>
                  </a:tcPr>
                </a:tc>
              </a:tr>
              <a:tr h="222760">
                <a:tc rowSpan="2">
                  <a:txBody>
                    <a:bodyPr/>
                    <a:lstStyle/>
                    <a:p>
                      <a:pPr algn="l" rtl="0" fontAlgn="t"/>
                      <a:r>
                        <a:rPr lang="en-US" sz="1400" b="0" i="0" u="none" strike="noStrike" dirty="0" smtClean="0">
                          <a:solidFill>
                            <a:srgbClr val="000000"/>
                          </a:solidFill>
                          <a:latin typeface="Calibri"/>
                        </a:rPr>
                        <a:t>Fiscal Sector:</a:t>
                      </a:r>
                      <a:r>
                        <a:rPr lang="en-US" sz="1400" b="0" i="0" u="none" strike="noStrike" baseline="0" dirty="0" smtClean="0">
                          <a:solidFill>
                            <a:srgbClr val="000000"/>
                          </a:solidFill>
                          <a:latin typeface="Calibri"/>
                        </a:rPr>
                        <a:t> </a:t>
                      </a:r>
                      <a:r>
                        <a:rPr lang="en-US" sz="1400" b="0" i="0" u="none" strike="noStrike" dirty="0" smtClean="0">
                          <a:solidFill>
                            <a:srgbClr val="000000"/>
                          </a:solidFill>
                          <a:latin typeface="Calibri"/>
                        </a:rPr>
                        <a:t>GFSY </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l" rtl="0" fontAlgn="t"/>
                      <a:r>
                        <a:rPr lang="en-US" sz="1400" b="0" i="0" u="none" strike="noStrike" dirty="0">
                          <a:solidFill>
                            <a:srgbClr val="000000"/>
                          </a:solidFill>
                          <a:latin typeface="Calibri"/>
                        </a:rPr>
                        <a:t>GFSY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t"/>
                      <a:r>
                        <a:rPr lang="en-US" sz="1400" b="0" i="0" u="none" strike="noStrike" dirty="0" smtClean="0">
                          <a:solidFill>
                            <a:srgbClr val="000000"/>
                          </a:solidFill>
                          <a:latin typeface="Calibri"/>
                        </a:rPr>
                        <a:t>GFSY</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r>
              <a:tr h="222760">
                <a:tc vMerge="1">
                  <a:txBody>
                    <a:bodyPr/>
                    <a:lstStyle/>
                    <a:p>
                      <a:endParaRPr lang="en-US"/>
                    </a:p>
                  </a:txBody>
                  <a:tcPr/>
                </a:tc>
                <a:tc vMerge="1">
                  <a:txBody>
                    <a:bodyPr/>
                    <a:lstStyle/>
                    <a:p>
                      <a:endParaRPr lang="en-US"/>
                    </a:p>
                  </a:txBody>
                  <a:tcPr/>
                </a:tc>
                <a:tc>
                  <a:txBody>
                    <a:bodyPr/>
                    <a:lstStyle/>
                    <a:p>
                      <a:pPr algn="l" rtl="0" fontAlgn="t"/>
                      <a:r>
                        <a:rPr lang="en-US" sz="1400" b="0" i="0" u="none" strike="noStrike" dirty="0">
                          <a:solidFill>
                            <a:srgbClr val="000000"/>
                          </a:solidFill>
                          <a:latin typeface="Calibri"/>
                        </a:rPr>
                        <a:t>GFS-HF</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r>
              <a:tr h="222760">
                <a:tc>
                  <a:txBody>
                    <a:bodyPr/>
                    <a:lstStyle/>
                    <a:p>
                      <a:pPr algn="l" rtl="0" fontAlgn="t"/>
                      <a:r>
                        <a:rPr lang="en-US" sz="1400" b="0" i="0" u="none" strike="noStrike" dirty="0">
                          <a:solidFill>
                            <a:srgbClr val="000000"/>
                          </a:solidFill>
                          <a:latin typeface="Calibri"/>
                        </a:rPr>
                        <a:t> </a:t>
                      </a:r>
                      <a:r>
                        <a:rPr lang="en-US" sz="1400" b="0" i="0" u="none" strike="noStrike" dirty="0" smtClean="0">
                          <a:solidFill>
                            <a:srgbClr val="000000"/>
                          </a:solidFill>
                          <a:latin typeface="Calibri"/>
                        </a:rPr>
                        <a:t>...</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en-US" sz="1400" b="0" i="0" u="none" strike="noStrike" dirty="0">
                          <a:solidFill>
                            <a:srgbClr val="000000"/>
                          </a:solidFill>
                          <a:latin typeface="Calibri"/>
                        </a:rPr>
                        <a:t> </a:t>
                      </a:r>
                      <a:r>
                        <a:rPr lang="en-US" sz="1400" b="0" i="0" u="none" strike="noStrike" dirty="0" smtClean="0">
                          <a:solidFill>
                            <a:srgbClr val="000000"/>
                          </a:solidFill>
                          <a:latin typeface="Calibri"/>
                        </a:rPr>
                        <a:t>...</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en-US" sz="1400" b="0" i="0" u="none" strike="noStrike" dirty="0" smtClean="0">
                          <a:solidFill>
                            <a:srgbClr val="000000"/>
                          </a:solidFill>
                          <a:latin typeface="Calibri"/>
                        </a:rPr>
                        <a:t>Cross Sector: PGI</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2760">
                <a:tc>
                  <a:txBody>
                    <a:bodyPr/>
                    <a:lstStyle/>
                    <a:p>
                      <a:pPr algn="l" rtl="0" fontAlgn="t"/>
                      <a:r>
                        <a:rPr lang="en-US" sz="1400" b="0" i="0" u="none" strike="noStrike" dirty="0" smtClean="0">
                          <a:solidFill>
                            <a:srgbClr val="000000"/>
                          </a:solidFill>
                          <a:latin typeface="Calibri"/>
                        </a:rPr>
                        <a:t>All: SDDS  metadata(51</a:t>
                      </a:r>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t"/>
                      <a:r>
                        <a:rPr lang="en-US" sz="1400" b="0" i="0" u="none" strike="noStrike" dirty="0">
                          <a:solidFill>
                            <a:srgbClr val="000000"/>
                          </a:solidFill>
                          <a:latin typeface="Calibri"/>
                        </a:rPr>
                        <a:t>SDDS </a:t>
                      </a:r>
                      <a:r>
                        <a:rPr lang="en-US" sz="1400" b="0" i="0" u="none" strike="noStrike" dirty="0" smtClean="0">
                          <a:solidFill>
                            <a:srgbClr val="000000"/>
                          </a:solidFill>
                          <a:latin typeface="Calibri"/>
                        </a:rPr>
                        <a:t>metadata (64</a:t>
                      </a:r>
                      <a:r>
                        <a:rPr lang="en-US" sz="1400" b="0" i="0" u="none" strike="noStrike" dirty="0">
                          <a:solidFill>
                            <a:srgbClr val="000000"/>
                          </a:solidFill>
                          <a:latin typeface="Calibri"/>
                        </a:rPr>
                        <a:t>)</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t"/>
                      <a:r>
                        <a:rPr lang="en-US" sz="1400" b="0" i="0" u="none" strike="noStrike" dirty="0" smtClean="0">
                          <a:solidFill>
                            <a:srgbClr val="000000"/>
                          </a:solidFill>
                          <a:latin typeface="Calibri"/>
                        </a:rPr>
                        <a:t>SDDS metadata (70)</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2760">
                <a:tc>
                  <a:txBody>
                    <a:bodyPr/>
                    <a:lstStyle/>
                    <a:p>
                      <a:pPr algn="l" rtl="0" fontAlgn="t"/>
                      <a:r>
                        <a:rPr lang="en-US" sz="1400" b="0" i="0" u="none" strike="noStrike" dirty="0" smtClean="0">
                          <a:solidFill>
                            <a:srgbClr val="000000"/>
                          </a:solidFill>
                          <a:latin typeface="Calibri"/>
                        </a:rPr>
                        <a:t>       GDDS metadata (52</a:t>
                      </a:r>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t"/>
                      <a:r>
                        <a:rPr lang="en-US" sz="1400" b="0" i="0" u="none" strike="noStrike" dirty="0">
                          <a:solidFill>
                            <a:srgbClr val="000000"/>
                          </a:solidFill>
                          <a:latin typeface="Calibri"/>
                        </a:rPr>
                        <a:t>GDDS </a:t>
                      </a:r>
                      <a:r>
                        <a:rPr lang="en-US" sz="1400" b="0" i="0" u="none" strike="noStrike" dirty="0" smtClean="0">
                          <a:solidFill>
                            <a:srgbClr val="000000"/>
                          </a:solidFill>
                          <a:latin typeface="Calibri"/>
                        </a:rPr>
                        <a:t>metadata (90</a:t>
                      </a:r>
                      <a:r>
                        <a:rPr lang="en-US" sz="14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t"/>
                      <a:r>
                        <a:rPr lang="en-US" sz="1400" b="0" i="0" u="none" strike="noStrike" dirty="0">
                          <a:solidFill>
                            <a:srgbClr val="000000"/>
                          </a:solidFill>
                          <a:latin typeface="Calibri"/>
                        </a:rPr>
                        <a:t>GDDS </a:t>
                      </a:r>
                      <a:r>
                        <a:rPr lang="en-US" sz="1400" b="0" i="0" u="none" strike="noStrike" dirty="0" smtClean="0">
                          <a:solidFill>
                            <a:srgbClr val="000000"/>
                          </a:solidFill>
                          <a:latin typeface="Calibri"/>
                        </a:rPr>
                        <a:t>metadata (103) </a:t>
                      </a:r>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08" y="533400"/>
            <a:ext cx="9332361" cy="591312"/>
          </a:xfrm>
        </p:spPr>
        <p:txBody>
          <a:bodyPr>
            <a:noAutofit/>
          </a:bodyPr>
          <a:lstStyle/>
          <a:p>
            <a:r>
              <a:rPr lang="en-US" sz="3600" dirty="0" smtClean="0"/>
              <a:t>Directional Impact over next 5 years</a:t>
            </a:r>
            <a:endParaRPr lang="en-US" sz="3600" dirty="0"/>
          </a:p>
        </p:txBody>
      </p:sp>
      <p:pic>
        <p:nvPicPr>
          <p:cNvPr id="37893" name="Picture 5"/>
          <p:cNvPicPr>
            <a:picLocks noChangeAspect="1" noChangeArrowheads="1"/>
          </p:cNvPicPr>
          <p:nvPr/>
        </p:nvPicPr>
        <p:blipFill>
          <a:blip r:embed="rId3" cstate="print"/>
          <a:srcRect/>
          <a:stretch>
            <a:fillRect/>
          </a:stretch>
        </p:blipFill>
        <p:spPr bwMode="auto">
          <a:xfrm>
            <a:off x="719138" y="1493838"/>
            <a:ext cx="7620000" cy="4926012"/>
          </a:xfrm>
          <a:prstGeom prst="rect">
            <a:avLst/>
          </a:prstGeom>
          <a:noFill/>
          <a:ln w="9525">
            <a:miter lim="800000"/>
            <a:headEnd/>
            <a:tailEnd/>
          </a:ln>
          <a:effectLst/>
        </p:spPr>
      </p:pic>
      <p:cxnSp>
        <p:nvCxnSpPr>
          <p:cNvPr id="9" name="Straight Arrow Connector 8"/>
          <p:cNvCxnSpPr/>
          <p:nvPr/>
        </p:nvCxnSpPr>
        <p:spPr>
          <a:xfrm flipV="1">
            <a:off x="762000" y="2057400"/>
            <a:ext cx="0" cy="434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5079" y="6400800"/>
            <a:ext cx="78768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9200" y="6400800"/>
            <a:ext cx="119865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Today</a:t>
            </a:r>
            <a:endParaRPr lang="en-US" sz="1200" dirty="0">
              <a:latin typeface="Times New Roman" pitchFamily="18" charset="0"/>
              <a:cs typeface="Times New Roman" pitchFamily="18" charset="0"/>
            </a:endParaRPr>
          </a:p>
        </p:txBody>
      </p:sp>
      <p:sp>
        <p:nvSpPr>
          <p:cNvPr id="12" name="TextBox 11"/>
          <p:cNvSpPr txBox="1"/>
          <p:nvPr/>
        </p:nvSpPr>
        <p:spPr>
          <a:xfrm>
            <a:off x="3886200" y="6400800"/>
            <a:ext cx="119865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Year2</a:t>
            </a:r>
            <a:endParaRPr lang="en-US" sz="1200" dirty="0">
              <a:latin typeface="Times New Roman" pitchFamily="18" charset="0"/>
              <a:cs typeface="Times New Roman" pitchFamily="18" charset="0"/>
            </a:endParaRPr>
          </a:p>
        </p:txBody>
      </p:sp>
      <p:sp>
        <p:nvSpPr>
          <p:cNvPr id="13" name="TextBox 12"/>
          <p:cNvSpPr txBox="1"/>
          <p:nvPr/>
        </p:nvSpPr>
        <p:spPr>
          <a:xfrm>
            <a:off x="6400800" y="6400800"/>
            <a:ext cx="119865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Year5</a:t>
            </a:r>
            <a:endParaRPr lang="en-US" sz="1200" dirty="0">
              <a:latin typeface="Times New Roman" pitchFamily="18" charset="0"/>
              <a:cs typeface="Times New Roman" pitchFamily="18" charset="0"/>
            </a:endParaRPr>
          </a:p>
        </p:txBody>
      </p:sp>
      <p:sp>
        <p:nvSpPr>
          <p:cNvPr id="14" name="TextBox 13"/>
          <p:cNvSpPr txBox="1"/>
          <p:nvPr/>
        </p:nvSpPr>
        <p:spPr>
          <a:xfrm>
            <a:off x="7772400" y="6324600"/>
            <a:ext cx="1198652"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Time</a:t>
            </a:r>
            <a:endParaRPr lang="en-US" sz="2000" dirty="0">
              <a:latin typeface="Times New Roman" pitchFamily="18" charset="0"/>
              <a:cs typeface="Times New Roman" pitchFamily="18" charset="0"/>
            </a:endParaRPr>
          </a:p>
        </p:txBody>
      </p:sp>
      <p:sp>
        <p:nvSpPr>
          <p:cNvPr id="15" name="TextBox 14"/>
          <p:cNvSpPr txBox="1"/>
          <p:nvPr/>
        </p:nvSpPr>
        <p:spPr>
          <a:xfrm>
            <a:off x="304800" y="1371600"/>
            <a:ext cx="1981200" cy="769441"/>
          </a:xfrm>
          <a:prstGeom prst="rect">
            <a:avLst/>
          </a:prstGeom>
          <a:noFill/>
        </p:spPr>
        <p:txBody>
          <a:bodyPr wrap="square" rtlCol="0">
            <a:spAutoFit/>
          </a:bodyPr>
          <a:lstStyle/>
          <a:p>
            <a:r>
              <a:rPr lang="en-US" sz="2000" dirty="0" smtClean="0">
                <a:latin typeface="Times New Roman" pitchFamily="18" charset="0"/>
                <a:cs typeface="Times New Roman" pitchFamily="18" charset="0"/>
              </a:rPr>
              <a:t>Volume</a:t>
            </a:r>
          </a:p>
          <a:p>
            <a:r>
              <a:rPr lang="en-US" sz="1200" dirty="0" smtClean="0">
                <a:latin typeface="Times New Roman" pitchFamily="18" charset="0"/>
                <a:cs typeface="Times New Roman" pitchFamily="18" charset="0"/>
              </a:rPr>
              <a:t>(more countries, more observations, more datasets)</a:t>
            </a:r>
            <a:endParaRPr lang="en-US" sz="1200" dirty="0">
              <a:latin typeface="Times New Roman" pitchFamily="18" charset="0"/>
              <a:cs typeface="Times New Roman" pitchFamily="18" charset="0"/>
            </a:endParaRPr>
          </a:p>
        </p:txBody>
      </p:sp>
      <p:pic>
        <p:nvPicPr>
          <p:cNvPr id="37894" name="Picture 6"/>
          <p:cNvPicPr>
            <a:picLocks noChangeAspect="1" noChangeArrowheads="1"/>
          </p:cNvPicPr>
          <p:nvPr/>
        </p:nvPicPr>
        <p:blipFill>
          <a:blip r:embed="rId4" cstate="print"/>
          <a:srcRect/>
          <a:stretch>
            <a:fillRect/>
          </a:stretch>
        </p:blipFill>
        <p:spPr bwMode="auto">
          <a:xfrm>
            <a:off x="1516294" y="2133600"/>
            <a:ext cx="4441005" cy="1600200"/>
          </a:xfrm>
          <a:prstGeom prst="rect">
            <a:avLst/>
          </a:prstGeom>
          <a:noFill/>
          <a:ln w="9525">
            <a:noFill/>
            <a:miter lim="800000"/>
            <a:headEnd/>
            <a:tailEnd/>
          </a:ln>
        </p:spPr>
      </p:pic>
      <p:sp>
        <p:nvSpPr>
          <p:cNvPr id="16" name="TextBox 15"/>
          <p:cNvSpPr txBox="1"/>
          <p:nvPr/>
        </p:nvSpPr>
        <p:spPr>
          <a:xfrm>
            <a:off x="1066800" y="5204460"/>
            <a:ext cx="1524000" cy="646331"/>
          </a:xfrm>
          <a:prstGeom prst="rect">
            <a:avLst/>
          </a:prstGeom>
          <a:solidFill>
            <a:schemeClr val="bg1"/>
          </a:solidFill>
        </p:spPr>
        <p:txBody>
          <a:bodyPr wrap="square" rtlCol="0">
            <a:spAutoFit/>
          </a:bodyPr>
          <a:lstStyle/>
          <a:p>
            <a:r>
              <a:rPr lang="en-US" dirty="0" smtClean="0"/>
              <a:t>Today’s baseline</a:t>
            </a:r>
            <a:endParaRPr lang="en-US" dirty="0"/>
          </a:p>
        </p:txBody>
      </p:sp>
      <p:sp>
        <p:nvSpPr>
          <p:cNvPr id="21" name="Rectangle 20"/>
          <p:cNvSpPr/>
          <p:nvPr/>
        </p:nvSpPr>
        <p:spPr>
          <a:xfrm>
            <a:off x="3657600" y="4911090"/>
            <a:ext cx="1524000" cy="194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248400" y="3855720"/>
            <a:ext cx="1524000" cy="646331"/>
          </a:xfrm>
          <a:prstGeom prst="rect">
            <a:avLst/>
          </a:prstGeom>
          <a:solidFill>
            <a:schemeClr val="bg1"/>
          </a:solidFill>
        </p:spPr>
        <p:txBody>
          <a:bodyPr wrap="square">
            <a:spAutoFit/>
          </a:bodyPr>
          <a:lstStyle/>
          <a:p>
            <a:r>
              <a:rPr lang="en-US" dirty="0" smtClean="0"/>
              <a:t>Year 5 baseline</a:t>
            </a:r>
          </a:p>
        </p:txBody>
      </p:sp>
      <p:cxnSp>
        <p:nvCxnSpPr>
          <p:cNvPr id="24" name="Straight Arrow Connector 23"/>
          <p:cNvCxnSpPr/>
          <p:nvPr/>
        </p:nvCxnSpPr>
        <p:spPr>
          <a:xfrm flipV="1">
            <a:off x="2667000" y="4953000"/>
            <a:ext cx="9906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257800" y="3886200"/>
            <a:ext cx="9906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52600" y="3657600"/>
            <a:ext cx="1905000" cy="230832"/>
          </a:xfrm>
          <a:prstGeom prst="rect">
            <a:avLst/>
          </a:prstGeom>
          <a:noFill/>
        </p:spPr>
        <p:txBody>
          <a:bodyPr wrap="square" rtlCol="0">
            <a:spAutoFit/>
          </a:bodyPr>
          <a:lstStyle/>
          <a:p>
            <a:r>
              <a:rPr lang="en-US" sz="900" i="1" dirty="0" smtClean="0"/>
              <a:t>Source: arthursclipart.org</a:t>
            </a:r>
            <a:endParaRPr lang="en-US"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22051" y="1"/>
            <a:ext cx="9166052" cy="6858000"/>
          </a:xfrm>
          <a:prstGeom prst="rect">
            <a:avLst/>
          </a:prstGeom>
          <a:noFill/>
          <a:ln w="9525">
            <a:noFill/>
            <a:miter lim="800000"/>
            <a:headEnd/>
            <a:tailEnd/>
          </a:ln>
        </p:spPr>
      </p:pic>
      <p:sp>
        <p:nvSpPr>
          <p:cNvPr id="3" name="Title 1"/>
          <p:cNvSpPr txBox="1">
            <a:spLocks/>
          </p:cNvSpPr>
          <p:nvPr/>
        </p:nvSpPr>
        <p:spPr>
          <a:xfrm>
            <a:off x="381000" y="457200"/>
            <a:ext cx="8763000" cy="591312"/>
          </a:xfrm>
          <a:prstGeom prst="rect">
            <a:avLst/>
          </a:prstGeom>
          <a:solidFill>
            <a:schemeClr val="bg1"/>
          </a:solidFill>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How the data arrive @STA</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r>
              <a:rPr lang="en-US" sz="4000" dirty="0" smtClean="0"/>
              <a:t>What it takes to get the data today...</a:t>
            </a:r>
            <a:endParaRPr lang="en-US" sz="2200" dirty="0"/>
          </a:p>
        </p:txBody>
      </p:sp>
      <p:sp>
        <p:nvSpPr>
          <p:cNvPr id="3" name="Content Placeholder 2"/>
          <p:cNvSpPr>
            <a:spLocks noGrp="1"/>
          </p:cNvSpPr>
          <p:nvPr>
            <p:ph idx="1"/>
          </p:nvPr>
        </p:nvSpPr>
        <p:spPr>
          <a:xfrm>
            <a:off x="457200" y="1752600"/>
            <a:ext cx="8229600" cy="4572000"/>
          </a:xfrm>
        </p:spPr>
        <p:txBody>
          <a:bodyPr/>
          <a:lstStyle/>
          <a:p>
            <a:pPr>
              <a:buNone/>
            </a:pPr>
            <a:r>
              <a:rPr lang="en-US" sz="2000" dirty="0" smtClean="0"/>
              <a:t>Example for our statistical publications (IFS, BOPSY, DOTSY, GFSY)</a:t>
            </a:r>
          </a:p>
          <a:p>
            <a:r>
              <a:rPr lang="en-US" sz="2000" dirty="0" smtClean="0"/>
              <a:t>1,200 report forms per month that can be processed </a:t>
            </a:r>
          </a:p>
          <a:p>
            <a:pPr lvl="1"/>
            <a:r>
              <a:rPr lang="en-US" sz="2000" dirty="0" smtClean="0"/>
              <a:t>Avg of 4 receipts processed per day per person </a:t>
            </a:r>
          </a:p>
          <a:p>
            <a:pPr lvl="1"/>
            <a:r>
              <a:rPr lang="en-US" sz="2000" dirty="0" smtClean="0"/>
              <a:t>Avg 8% submissions can’t be processes</a:t>
            </a:r>
          </a:p>
          <a:p>
            <a:pPr lvl="1"/>
            <a:r>
              <a:rPr lang="en-US" sz="2000" dirty="0" smtClean="0"/>
              <a:t>40% of staff are contractual, retraining at least every 4 years...</a:t>
            </a:r>
            <a:endParaRPr lang="en-US" sz="2000" dirty="0"/>
          </a:p>
        </p:txBody>
      </p:sp>
      <p:pic>
        <p:nvPicPr>
          <p:cNvPr id="3074" name="Picture 2"/>
          <p:cNvPicPr>
            <a:picLocks noChangeAspect="1" noChangeArrowheads="1"/>
          </p:cNvPicPr>
          <p:nvPr/>
        </p:nvPicPr>
        <p:blipFill>
          <a:blip r:embed="rId3" cstate="print"/>
          <a:srcRect/>
          <a:stretch>
            <a:fillRect/>
          </a:stretch>
        </p:blipFill>
        <p:spPr bwMode="auto">
          <a:xfrm>
            <a:off x="2743200" y="3657600"/>
            <a:ext cx="5382447" cy="2571750"/>
          </a:xfrm>
          <a:prstGeom prst="rect">
            <a:avLst/>
          </a:prstGeom>
          <a:noFill/>
          <a:ln w="9525">
            <a:solidFill>
              <a:schemeClr val="tx1"/>
            </a:solidFill>
            <a:miter lim="800000"/>
            <a:headEnd/>
            <a:tailEnd/>
          </a:ln>
        </p:spPr>
      </p:pic>
      <p:sp>
        <p:nvSpPr>
          <p:cNvPr id="5" name="Rectangle 4"/>
          <p:cNvSpPr/>
          <p:nvPr/>
        </p:nvSpPr>
        <p:spPr>
          <a:xfrm>
            <a:off x="685800" y="3886200"/>
            <a:ext cx="1905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This form can be processed but only after:</a:t>
            </a:r>
          </a:p>
          <a:p>
            <a:pPr>
              <a:buFont typeface="Wingdings" pitchFamily="2" charset="2"/>
              <a:buChar char="Ø"/>
            </a:pPr>
            <a:r>
              <a:rPr lang="en-US" sz="1400" dirty="0" smtClean="0">
                <a:solidFill>
                  <a:schemeClr val="tx1"/>
                </a:solidFill>
              </a:rPr>
              <a:t> adding zeros </a:t>
            </a:r>
          </a:p>
          <a:p>
            <a:pPr>
              <a:buFont typeface="Wingdings" pitchFamily="2" charset="2"/>
              <a:buChar char="Ø"/>
            </a:pPr>
            <a:r>
              <a:rPr lang="en-US" sz="1400" dirty="0" smtClean="0">
                <a:solidFill>
                  <a:schemeClr val="tx1"/>
                </a:solidFill>
              </a:rPr>
              <a:t>realigning rows</a:t>
            </a:r>
          </a:p>
          <a:p>
            <a:pPr>
              <a:buFont typeface="Wingdings" pitchFamily="2" charset="2"/>
              <a:buChar char="Ø"/>
            </a:pPr>
            <a:r>
              <a:rPr lang="en-US" sz="1400" dirty="0" smtClean="0">
                <a:solidFill>
                  <a:schemeClr val="tx1"/>
                </a:solidFill>
              </a:rPr>
              <a:t> adding non-reported xrate (not shown)</a:t>
            </a:r>
          </a:p>
          <a:p>
            <a:pPr algn="ctr"/>
            <a:endParaRPr lang="en-US" sz="1400" dirty="0">
              <a:solidFill>
                <a:schemeClr val="tx1"/>
              </a:solidFill>
            </a:endParaRPr>
          </a:p>
        </p:txBody>
      </p:sp>
      <p:cxnSp>
        <p:nvCxnSpPr>
          <p:cNvPr id="7" name="Straight Arrow Connector 6"/>
          <p:cNvCxnSpPr/>
          <p:nvPr/>
        </p:nvCxnSpPr>
        <p:spPr>
          <a:xfrm flipV="1">
            <a:off x="1981200" y="4038600"/>
            <a:ext cx="29718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4876800"/>
            <a:ext cx="2895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5334000"/>
            <a:ext cx="25908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 of Data Validation </a:t>
            </a:r>
            <a:endParaRPr lang="en-US" sz="3600" dirty="0"/>
          </a:p>
        </p:txBody>
      </p:sp>
      <p:pic>
        <p:nvPicPr>
          <p:cNvPr id="1026" name="Picture 2"/>
          <p:cNvPicPr>
            <a:picLocks noChangeAspect="1" noChangeArrowheads="1"/>
          </p:cNvPicPr>
          <p:nvPr/>
        </p:nvPicPr>
        <p:blipFill>
          <a:blip r:embed="rId4" cstate="print"/>
          <a:srcRect/>
          <a:stretch>
            <a:fillRect/>
          </a:stretch>
        </p:blipFill>
        <p:spPr bwMode="auto">
          <a:xfrm>
            <a:off x="533400" y="2005013"/>
            <a:ext cx="8229600" cy="228897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57187" y="1981200"/>
            <a:ext cx="8482013" cy="239418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6675" y="1985963"/>
            <a:ext cx="8896253" cy="2509837"/>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47625" y="1976439"/>
            <a:ext cx="9020175" cy="255209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ox(in)">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Organizational Considerations</a:t>
            </a:r>
            <a:endParaRPr lang="en-US" sz="3600" dirty="0"/>
          </a:p>
        </p:txBody>
      </p:sp>
      <p:graphicFrame>
        <p:nvGraphicFramePr>
          <p:cNvPr id="7" name="Table 6"/>
          <p:cNvGraphicFramePr>
            <a:graphicFrameLocks noGrp="1"/>
          </p:cNvGraphicFramePr>
          <p:nvPr/>
        </p:nvGraphicFramePr>
        <p:xfrm>
          <a:off x="457200" y="1524000"/>
          <a:ext cx="2209799" cy="4282676"/>
        </p:xfrm>
        <a:graphic>
          <a:graphicData uri="http://schemas.openxmlformats.org/drawingml/2006/table">
            <a:tbl>
              <a:tblPr/>
              <a:tblGrid>
                <a:gridCol w="2209799"/>
              </a:tblGrid>
              <a:tr h="420323">
                <a:tc>
                  <a:txBody>
                    <a:bodyPr/>
                    <a:lstStyle/>
                    <a:p>
                      <a:pPr algn="ctr" rtl="0" fontAlgn="t"/>
                      <a:r>
                        <a:rPr lang="en-US" sz="1600" b="1" i="0" u="none" strike="noStrike" dirty="0" smtClean="0">
                          <a:solidFill>
                            <a:srgbClr val="FFFFFF"/>
                          </a:solidFill>
                          <a:latin typeface="Calibri"/>
                        </a:rPr>
                        <a:t>STA </a:t>
                      </a:r>
                    </a:p>
                    <a:p>
                      <a:pPr algn="ctr" rtl="0" fontAlgn="t"/>
                      <a:r>
                        <a:rPr lang="en-US" sz="1600" b="1" i="0" u="none" strike="noStrike" dirty="0" smtClean="0">
                          <a:solidFill>
                            <a:srgbClr val="FFFFFF"/>
                          </a:solidFill>
                          <a:latin typeface="Calibri"/>
                        </a:rPr>
                        <a:t>Topical Domains</a:t>
                      </a:r>
                    </a:p>
                    <a:p>
                      <a:pPr algn="ctr" rtl="0" fontAlgn="t"/>
                      <a:endParaRPr lang="en-US" sz="1600" b="1" i="0" u="none" strike="noStrike" dirty="0">
                        <a:solidFill>
                          <a:srgbClr val="FFFFFF"/>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521222">
                <a:tc>
                  <a:txBody>
                    <a:bodyPr/>
                    <a:lstStyle/>
                    <a:p>
                      <a:pPr algn="ctr" rtl="0" fontAlgn="t"/>
                      <a:r>
                        <a:rPr lang="en-US" sz="1600" b="0" i="0" u="none" strike="noStrike" dirty="0" smtClean="0">
                          <a:solidFill>
                            <a:srgbClr val="000000"/>
                          </a:solidFill>
                          <a:latin typeface="Calibri"/>
                        </a:rPr>
                        <a:t>External Sector</a:t>
                      </a:r>
                    </a:p>
                    <a:p>
                      <a:pPr algn="ctr" rtl="0" fontAlgn="t"/>
                      <a:r>
                        <a:rPr lang="en-US" sz="1600" b="0" i="1" u="none" strike="noStrike" dirty="0" smtClean="0">
                          <a:solidFill>
                            <a:srgbClr val="000000"/>
                          </a:solidFill>
                          <a:latin typeface="Calibri"/>
                        </a:rPr>
                        <a:t>   BOP/IIP, CPIS, Reserves...</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800002">
                <a:tc>
                  <a:txBody>
                    <a:bodyPr/>
                    <a:lstStyle/>
                    <a:p>
                      <a:pPr algn="ctr" rtl="0" fontAlgn="t"/>
                      <a:r>
                        <a:rPr lang="en-US" sz="1600" b="0" i="0" u="none" strike="noStrike" dirty="0" smtClean="0">
                          <a:solidFill>
                            <a:srgbClr val="000000"/>
                          </a:solidFill>
                          <a:latin typeface="Calibri"/>
                        </a:rPr>
                        <a:t>Monetary</a:t>
                      </a:r>
                      <a:r>
                        <a:rPr lang="en-US" sz="1600" b="0" i="0" u="none" strike="noStrike" baseline="0" dirty="0" smtClean="0">
                          <a:solidFill>
                            <a:srgbClr val="000000"/>
                          </a:solidFill>
                          <a:latin typeface="Calibri"/>
                        </a:rPr>
                        <a:t> Sector</a:t>
                      </a:r>
                      <a:endParaRPr lang="en-US" sz="1600" b="0" i="0" u="none" strike="noStrike" dirty="0" smtClean="0">
                        <a:solidFill>
                          <a:srgbClr val="000000"/>
                        </a:solidFill>
                        <a:latin typeface="Calibri"/>
                      </a:endParaRPr>
                    </a:p>
                    <a:p>
                      <a:pPr algn="ctr" rtl="0" fontAlgn="t"/>
                      <a:r>
                        <a:rPr lang="en-US" sz="1600" b="0" i="1" u="none" strike="noStrike" dirty="0" smtClean="0">
                          <a:solidFill>
                            <a:srgbClr val="000000"/>
                          </a:solidFill>
                          <a:latin typeface="Calibri"/>
                        </a:rPr>
                        <a:t>   MFS/IFS,</a:t>
                      </a:r>
                      <a:r>
                        <a:rPr lang="en-US" sz="1600" b="0" i="1" u="none" strike="noStrike" baseline="0" dirty="0" smtClean="0">
                          <a:solidFill>
                            <a:srgbClr val="000000"/>
                          </a:solidFill>
                          <a:latin typeface="Calibri"/>
                        </a:rPr>
                        <a:t> </a:t>
                      </a:r>
                      <a:r>
                        <a:rPr lang="en-US" sz="1600" b="0" i="1" u="none" strike="noStrike" dirty="0" smtClean="0">
                          <a:solidFill>
                            <a:srgbClr val="000000"/>
                          </a:solidFill>
                          <a:latin typeface="Calibri"/>
                        </a:rPr>
                        <a:t>COFER/INFER </a:t>
                      </a:r>
                      <a:r>
                        <a:rPr lang="en-US" sz="1600" b="0" i="0" u="none" strike="noStrike" dirty="0">
                          <a:solidFill>
                            <a:srgbClr val="000000"/>
                          </a:solidFill>
                          <a:latin typeface="Calibri"/>
                        </a:rPr>
                        <a:t> </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0611">
                <a:tc>
                  <a:txBody>
                    <a:bodyPr/>
                    <a:lstStyle/>
                    <a:p>
                      <a:pPr algn="ctr" rtl="0" fontAlgn="t"/>
                      <a:r>
                        <a:rPr lang="en-US" sz="1600" b="0" i="0" u="none" strike="noStrike" dirty="0" smtClean="0">
                          <a:solidFill>
                            <a:srgbClr val="000000"/>
                          </a:solidFill>
                          <a:latin typeface="Calibri"/>
                        </a:rPr>
                        <a:t>Real Sector</a:t>
                      </a:r>
                    </a:p>
                    <a:p>
                      <a:pPr algn="ctr" rtl="0" fontAlgn="t"/>
                      <a:r>
                        <a:rPr lang="en-US" sz="1600" b="0" i="1" u="none" strike="noStrike" dirty="0" smtClean="0">
                          <a:solidFill>
                            <a:srgbClr val="000000"/>
                          </a:solidFill>
                          <a:latin typeface="Calibri"/>
                        </a:rPr>
                        <a:t>   NA,</a:t>
                      </a:r>
                      <a:r>
                        <a:rPr lang="en-US" sz="1600" b="0" i="1" u="none" strike="noStrike" baseline="0" dirty="0" smtClean="0">
                          <a:solidFill>
                            <a:srgbClr val="000000"/>
                          </a:solidFill>
                          <a:latin typeface="Calibri"/>
                        </a:rPr>
                        <a:t> Prices, Trade, Employment</a:t>
                      </a:r>
                    </a:p>
                    <a:p>
                      <a:pPr algn="ctr" rtl="0" fontAlgn="t"/>
                      <a:endParaRPr lang="en-US" sz="1600" b="0" i="1"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r>
              <a:tr h="521222">
                <a:tc>
                  <a:txBody>
                    <a:bodyPr/>
                    <a:lstStyle/>
                    <a:p>
                      <a:pPr algn="ctr" rtl="0" fontAlgn="t"/>
                      <a:r>
                        <a:rPr lang="en-US" sz="1600" b="0" i="0" u="none" strike="noStrike" dirty="0" smtClean="0">
                          <a:solidFill>
                            <a:srgbClr val="000000"/>
                          </a:solidFill>
                          <a:latin typeface="Calibri"/>
                        </a:rPr>
                        <a:t>Fiscal Sector</a:t>
                      </a:r>
                    </a:p>
                    <a:p>
                      <a:pPr algn="ctr" rtl="0" fontAlgn="t"/>
                      <a:r>
                        <a:rPr lang="en-US" sz="1600" b="0" i="1" u="none" strike="noStrike" dirty="0" smtClean="0">
                          <a:solidFill>
                            <a:srgbClr val="000000"/>
                          </a:solidFill>
                          <a:latin typeface="Calibri"/>
                        </a:rPr>
                        <a:t>   GFSY</a:t>
                      </a:r>
                    </a:p>
                    <a:p>
                      <a:pPr algn="ctr" rtl="0" fontAlgn="t"/>
                      <a:endParaRPr lang="en-US" sz="1600" b="0" i="1"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0611">
                <a:tc>
                  <a:txBody>
                    <a:bodyPr/>
                    <a:lstStyle/>
                    <a:p>
                      <a:pPr algn="ctr" rtl="0" fontAlgn="t"/>
                      <a:r>
                        <a:rPr lang="en-US" sz="1600" b="0" i="0" u="none" strike="noStrike" dirty="0" smtClean="0">
                          <a:solidFill>
                            <a:srgbClr val="000000"/>
                          </a:solidFill>
                          <a:latin typeface="Calibri"/>
                        </a:rPr>
                        <a:t>Dissemination Standards</a:t>
                      </a:r>
                    </a:p>
                    <a:p>
                      <a:pPr algn="ctr" rtl="0" fontAlgn="t"/>
                      <a:r>
                        <a:rPr lang="en-US" sz="1600" b="0" i="1" u="none" strike="noStrike" dirty="0" smtClean="0">
                          <a:solidFill>
                            <a:srgbClr val="000000"/>
                          </a:solidFill>
                          <a:latin typeface="Calibri"/>
                        </a:rPr>
                        <a:t>   SDDS, GDDS, DQAF</a:t>
                      </a:r>
                      <a:endParaRPr lang="en-US" sz="1600" b="0" i="1"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alpha val="83922"/>
                      </a:srgbClr>
                    </a:solidFill>
                  </a:tcPr>
                </a:tc>
              </a:tr>
            </a:tbl>
          </a:graphicData>
        </a:graphic>
      </p:graphicFrame>
      <p:graphicFrame>
        <p:nvGraphicFramePr>
          <p:cNvPr id="6" name="Table 5"/>
          <p:cNvGraphicFramePr>
            <a:graphicFrameLocks noGrp="1"/>
          </p:cNvGraphicFramePr>
          <p:nvPr/>
        </p:nvGraphicFramePr>
        <p:xfrm>
          <a:off x="3352800" y="1528498"/>
          <a:ext cx="1752601" cy="4258892"/>
        </p:xfrm>
        <a:graphic>
          <a:graphicData uri="http://schemas.openxmlformats.org/drawingml/2006/table">
            <a:tbl>
              <a:tblPr/>
              <a:tblGrid>
                <a:gridCol w="1752601"/>
              </a:tblGrid>
              <a:tr h="555583">
                <a:tc>
                  <a:txBody>
                    <a:bodyPr/>
                    <a:lstStyle/>
                    <a:p>
                      <a:pPr algn="ctr" rtl="0" fontAlgn="t"/>
                      <a:r>
                        <a:rPr lang="en-US" sz="1600" b="1" i="0" u="none" strike="noStrike" dirty="0" smtClean="0">
                          <a:solidFill>
                            <a:srgbClr val="FFFFFF"/>
                          </a:solidFill>
                          <a:latin typeface="Calibri"/>
                        </a:rPr>
                        <a:t>Pre-2007</a:t>
                      </a:r>
                      <a:endParaRPr lang="en-US" sz="1600" b="1" i="0" u="none" strike="noStrike" dirty="0">
                        <a:solidFill>
                          <a:srgbClr val="FFFFFF"/>
                        </a:solidFill>
                        <a:latin typeface="Calibri"/>
                      </a:endParaRPr>
                    </a:p>
                    <a:p>
                      <a:pPr algn="ctr" rtl="0" fontAlgn="t"/>
                      <a:r>
                        <a:rPr lang="en-US" sz="1600" b="1" i="0" u="none" strike="noStrike" dirty="0" smtClean="0">
                          <a:solidFill>
                            <a:srgbClr val="FFFFFF"/>
                          </a:solidFill>
                          <a:latin typeface="Calibri"/>
                        </a:rPr>
                        <a:t>Decentralized </a:t>
                      </a:r>
                      <a:r>
                        <a:rPr lang="en-US" sz="1600" b="1" i="0" u="none" strike="noStrike" baseline="0" dirty="0" smtClean="0">
                          <a:solidFill>
                            <a:srgbClr val="FFFFFF"/>
                          </a:solidFill>
                          <a:latin typeface="Calibri"/>
                        </a:rPr>
                        <a:t> Data Operations</a:t>
                      </a:r>
                      <a:endParaRPr lang="en-US" sz="1600" b="1" i="0" u="none" strike="noStrike" dirty="0" smtClean="0">
                        <a:solidFill>
                          <a:srgbClr val="FFFFFF"/>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r>
              <a:tr h="507406">
                <a:tc>
                  <a:txBody>
                    <a:bodyPr/>
                    <a:lstStyle/>
                    <a:p>
                      <a:pPr algn="ctr" fontAlgn="t"/>
                      <a:r>
                        <a:rPr lang="en-US" sz="1600" b="0" i="0" u="none" strike="noStrike" dirty="0" smtClean="0">
                          <a:solidFill>
                            <a:srgbClr val="000000"/>
                          </a:solidFill>
                          <a:latin typeface="Calibri"/>
                        </a:rPr>
                        <a:t>1-2</a:t>
                      </a:r>
                      <a:r>
                        <a:rPr lang="en-US" sz="1600" b="0" i="0" u="none" strike="noStrike" baseline="0" dirty="0" smtClean="0">
                          <a:solidFill>
                            <a:srgbClr val="000000"/>
                          </a:solidFill>
                          <a:latin typeface="Calibri"/>
                        </a:rPr>
                        <a:t> </a:t>
                      </a:r>
                      <a:r>
                        <a:rPr lang="en-US" sz="1600" b="0" i="0" u="none" strike="noStrike" dirty="0" smtClean="0">
                          <a:solidFill>
                            <a:srgbClr val="000000"/>
                          </a:solidFill>
                          <a:latin typeface="Calibri"/>
                        </a:rPr>
                        <a:t>divisions</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762386">
                <a:tc>
                  <a:txBody>
                    <a:bodyPr/>
                    <a:lstStyle/>
                    <a:p>
                      <a:pPr algn="ctr" fontAlgn="t"/>
                      <a:r>
                        <a:rPr lang="en-US" sz="1600" b="0" i="0" u="none" strike="noStrike" dirty="0" smtClean="0">
                          <a:solidFill>
                            <a:srgbClr val="000000"/>
                          </a:solidFill>
                          <a:latin typeface="Calibri"/>
                        </a:rPr>
                        <a:t>1-3 </a:t>
                      </a:r>
                      <a:r>
                        <a:rPr lang="en-US" sz="1600" b="0" i="0" u="none" strike="noStrike" baseline="0" dirty="0" smtClean="0">
                          <a:solidFill>
                            <a:srgbClr val="000000"/>
                          </a:solidFill>
                          <a:latin typeface="Calibri"/>
                        </a:rPr>
                        <a:t>divisions</a:t>
                      </a:r>
                    </a:p>
                    <a:p>
                      <a:pPr algn="ctr" fontAlgn="t"/>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990214">
                <a:tc>
                  <a:txBody>
                    <a:bodyPr/>
                    <a:lstStyle/>
                    <a:p>
                      <a:pPr algn="ctr" rtl="0" fontAlgn="t"/>
                      <a:r>
                        <a:rPr lang="en-US" sz="1600" b="0" i="0" u="none" strike="noStrike" dirty="0" smtClean="0">
                          <a:solidFill>
                            <a:srgbClr val="000000"/>
                          </a:solidFill>
                          <a:latin typeface="Calibri"/>
                        </a:rPr>
                        <a:t>1 division</a:t>
                      </a:r>
                    </a:p>
                    <a:p>
                      <a:pPr algn="ctr" rtl="0" fontAlgn="t"/>
                      <a:endParaRPr lang="en-US" sz="1600" b="0" i="0" u="none" strike="noStrike" dirty="0" smtClean="0">
                        <a:solidFill>
                          <a:srgbClr val="000000"/>
                        </a:solidFill>
                        <a:latin typeface="Calibri"/>
                      </a:endParaRPr>
                    </a:p>
                    <a:p>
                      <a:pPr algn="ctr" rtl="0" fontAlgn="t"/>
                      <a:endParaRPr lang="en-US" sz="1600" b="0" i="0" u="none" strike="noStrike"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r>
              <a:tr h="762000">
                <a:tc>
                  <a:txBody>
                    <a:bodyPr/>
                    <a:lstStyle/>
                    <a:p>
                      <a:pPr algn="ctr" rtl="0" fontAlgn="t"/>
                      <a:r>
                        <a:rPr lang="en-US" sz="1600" b="0" i="0" u="none" strike="noStrike" dirty="0" smtClean="0">
                          <a:solidFill>
                            <a:srgbClr val="000000"/>
                          </a:solidFill>
                          <a:latin typeface="Calibri"/>
                        </a:rPr>
                        <a:t>1 division</a:t>
                      </a:r>
                      <a:endParaRPr lang="en-US" sz="16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1610">
                <a:tc>
                  <a:txBody>
                    <a:bodyPr/>
                    <a:lstStyle/>
                    <a:p>
                      <a:pPr algn="ctr" rtl="0" fontAlgn="t"/>
                      <a:r>
                        <a:rPr lang="en-US" sz="1600" b="0" i="0" u="none" strike="noStrike" dirty="0" smtClean="0">
                          <a:solidFill>
                            <a:srgbClr val="000000"/>
                          </a:solidFill>
                          <a:latin typeface="Calibri"/>
                        </a:rPr>
                        <a:t>1 -2 </a:t>
                      </a:r>
                      <a:r>
                        <a:rPr lang="en-US" sz="1600" b="0" i="0" u="none" strike="noStrike" baseline="0" dirty="0" smtClean="0">
                          <a:solidFill>
                            <a:srgbClr val="000000"/>
                          </a:solidFill>
                          <a:latin typeface="Calibri"/>
                        </a:rPr>
                        <a:t>divisions</a:t>
                      </a:r>
                    </a:p>
                    <a:p>
                      <a:pPr algn="ctr" rtl="0" fontAlgn="t"/>
                      <a:endParaRPr lang="en-US" sz="1600" b="0" i="0" u="none" strike="noStrike" baseline="0"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alpha val="83922"/>
                      </a:srgbClr>
                    </a:solidFill>
                  </a:tcPr>
                </a:tc>
              </a:tr>
            </a:tbl>
          </a:graphicData>
        </a:graphic>
      </p:graphicFrame>
      <p:graphicFrame>
        <p:nvGraphicFramePr>
          <p:cNvPr id="8" name="Table 7"/>
          <p:cNvGraphicFramePr>
            <a:graphicFrameLocks noGrp="1"/>
          </p:cNvGraphicFramePr>
          <p:nvPr/>
        </p:nvGraphicFramePr>
        <p:xfrm>
          <a:off x="5791200" y="1558290"/>
          <a:ext cx="2209800" cy="4258892"/>
        </p:xfrm>
        <a:graphic>
          <a:graphicData uri="http://schemas.openxmlformats.org/drawingml/2006/table">
            <a:tbl>
              <a:tblPr/>
              <a:tblGrid>
                <a:gridCol w="1524000"/>
                <a:gridCol w="685800"/>
              </a:tblGrid>
              <a:tr h="555583">
                <a:tc gridSpan="2">
                  <a:txBody>
                    <a:bodyPr/>
                    <a:lstStyle/>
                    <a:p>
                      <a:pPr algn="ctr" rtl="0" fontAlgn="t"/>
                      <a:r>
                        <a:rPr lang="en-US" sz="1600" b="1" i="0" u="none" strike="noStrike" dirty="0" smtClean="0">
                          <a:solidFill>
                            <a:srgbClr val="FFFFFF"/>
                          </a:solidFill>
                          <a:latin typeface="Calibri"/>
                        </a:rPr>
                        <a:t>2007</a:t>
                      </a:r>
                      <a:endParaRPr lang="en-US" sz="1600" b="1" i="0" u="none" strike="noStrike" dirty="0">
                        <a:solidFill>
                          <a:srgbClr val="FFFFFF"/>
                        </a:solidFill>
                        <a:latin typeface="Calibri"/>
                      </a:endParaRPr>
                    </a:p>
                    <a:p>
                      <a:pPr algn="ctr" rtl="0" fontAlgn="t"/>
                      <a:r>
                        <a:rPr lang="en-US" sz="1600" b="1" i="0" u="none" strike="noStrike" dirty="0" smtClean="0">
                          <a:solidFill>
                            <a:srgbClr val="FFFFFF"/>
                          </a:solidFill>
                          <a:latin typeface="Calibri"/>
                        </a:rPr>
                        <a:t>Centralized </a:t>
                      </a:r>
                      <a:r>
                        <a:rPr lang="en-US" sz="1600" b="1" i="0" u="none" strike="noStrike" baseline="0" dirty="0" smtClean="0">
                          <a:solidFill>
                            <a:srgbClr val="FFFFFF"/>
                          </a:solidFill>
                          <a:latin typeface="Calibri"/>
                        </a:rPr>
                        <a:t> Data Operations</a:t>
                      </a:r>
                      <a:endParaRPr lang="en-US" sz="1600" b="1" i="0" u="none" strike="noStrike" dirty="0" smtClean="0">
                        <a:solidFill>
                          <a:srgbClr val="FFFFFF"/>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hMerge="1">
                  <a:txBody>
                    <a:bodyPr/>
                    <a:lstStyle/>
                    <a:p>
                      <a:pPr algn="ctr" rtl="0" fontAlgn="t"/>
                      <a:endParaRPr lang="en-US" sz="1600" b="1" i="0" u="none" strike="noStrike" dirty="0" smtClean="0">
                        <a:solidFill>
                          <a:srgbClr val="FFFFFF"/>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507406">
                <a:tc>
                  <a:txBody>
                    <a:bodyPr/>
                    <a:lstStyle/>
                    <a:p>
                      <a:pPr algn="ctr" fontAlgn="t"/>
                      <a:r>
                        <a:rPr lang="en-US" sz="1600" b="0" i="0" u="none" strike="noStrike" dirty="0" smtClean="0">
                          <a:solidFill>
                            <a:srgbClr val="000000"/>
                          </a:solidFill>
                          <a:latin typeface="Calibri"/>
                        </a:rPr>
                        <a:t>1  division</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rowSpan="5">
                  <a:txBody>
                    <a:bodyPr/>
                    <a:lstStyle/>
                    <a:p>
                      <a:pPr algn="ctr" fontAlgn="t"/>
                      <a:endParaRPr lang="en-US" sz="1600" b="0" i="0" u="none" strike="noStrike" dirty="0" smtClean="0">
                        <a:solidFill>
                          <a:srgbClr val="000000"/>
                        </a:solidFill>
                        <a:latin typeface="Calibri"/>
                      </a:endParaRPr>
                    </a:p>
                    <a:p>
                      <a:pPr algn="ctr" fontAlgn="t"/>
                      <a:endParaRPr lang="en-US" sz="1600" b="0" i="0" u="none" strike="noStrike" dirty="0" smtClean="0">
                        <a:solidFill>
                          <a:srgbClr val="000000"/>
                        </a:solidFill>
                        <a:latin typeface="Calibri"/>
                      </a:endParaRPr>
                    </a:p>
                    <a:p>
                      <a:pPr algn="ctr" fontAlgn="t"/>
                      <a:endParaRPr lang="en-US" sz="1600" b="0" i="0" u="none" strike="noStrike" dirty="0" smtClean="0">
                        <a:solidFill>
                          <a:srgbClr val="000000"/>
                        </a:solidFill>
                        <a:latin typeface="Calibri"/>
                      </a:endParaRPr>
                    </a:p>
                    <a:p>
                      <a:pPr algn="ctr" fontAlgn="t"/>
                      <a:endParaRPr lang="en-US" sz="1600" b="0" i="0" u="none" strike="noStrike" dirty="0" smtClean="0">
                        <a:solidFill>
                          <a:srgbClr val="000000"/>
                        </a:solidFill>
                        <a:latin typeface="Calibri"/>
                      </a:endParaRPr>
                    </a:p>
                    <a:p>
                      <a:pPr algn="ctr" fontAlgn="t"/>
                      <a:endParaRPr lang="en-US" sz="1600" b="0" i="0" u="none" strike="noStrike" dirty="0" smtClean="0">
                        <a:solidFill>
                          <a:srgbClr val="000000"/>
                        </a:solidFill>
                        <a:latin typeface="Calibri"/>
                      </a:endParaRPr>
                    </a:p>
                    <a:p>
                      <a:pPr algn="ctr" rtl="0" fontAlgn="t"/>
                      <a:endParaRPr lang="en-US" sz="1600" b="0" i="0" u="none" strike="noStrike" baseline="0" dirty="0" smtClean="0">
                        <a:solidFill>
                          <a:srgbClr val="000000"/>
                        </a:solidFill>
                        <a:latin typeface="Calibri"/>
                      </a:endParaRPr>
                    </a:p>
                    <a:p>
                      <a:pPr algn="ctr" rtl="0" fontAlgn="t"/>
                      <a:r>
                        <a:rPr lang="en-US" sz="1600" b="0" i="0" u="none" strike="noStrike" baseline="0" dirty="0" smtClean="0">
                          <a:solidFill>
                            <a:srgbClr val="000000"/>
                          </a:solidFill>
                          <a:latin typeface="Calibri"/>
                        </a:rPr>
                        <a:t>New </a:t>
                      </a:r>
                    </a:p>
                    <a:p>
                      <a:pPr algn="ctr" rtl="0" fontAlgn="t"/>
                      <a:r>
                        <a:rPr lang="en-US" sz="1600" b="0" i="0" u="none" strike="noStrike" baseline="0" dirty="0" smtClean="0">
                          <a:solidFill>
                            <a:srgbClr val="000000"/>
                          </a:solidFill>
                          <a:latin typeface="Calibri"/>
                        </a:rPr>
                        <a:t>SI</a:t>
                      </a:r>
                    </a:p>
                    <a:p>
                      <a:pPr algn="ctr" rtl="0" fontAlgn="t"/>
                      <a:r>
                        <a:rPr lang="en-US" sz="1600" b="0" i="0" u="none" strike="noStrike" baseline="0" dirty="0" smtClean="0">
                          <a:solidFill>
                            <a:srgbClr val="000000"/>
                          </a:solidFill>
                          <a:latin typeface="Calibri"/>
                        </a:rPr>
                        <a:t>division</a:t>
                      </a:r>
                    </a:p>
                    <a:p>
                      <a:pPr algn="ctr" rtl="0" fontAlgn="t"/>
                      <a:r>
                        <a:rPr lang="en-US" sz="1600" b="0" i="0" u="none" strike="noStrike" baseline="0" dirty="0" smtClean="0">
                          <a:solidFill>
                            <a:srgbClr val="000000"/>
                          </a:solidFill>
                          <a:latin typeface="Calibri"/>
                        </a:rPr>
                        <a:t>(data)</a:t>
                      </a: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762386">
                <a:tc>
                  <a:txBody>
                    <a:bodyPr/>
                    <a:lstStyle/>
                    <a:p>
                      <a:pPr algn="ctr" fontAlgn="t"/>
                      <a:r>
                        <a:rPr lang="en-US" sz="1600" b="0" i="0" u="none" strike="noStrike" dirty="0" smtClean="0">
                          <a:solidFill>
                            <a:srgbClr val="000000"/>
                          </a:solidFill>
                          <a:latin typeface="Calibri"/>
                        </a:rPr>
                        <a:t>1 </a:t>
                      </a:r>
                      <a:r>
                        <a:rPr lang="en-US" sz="1600" b="0" i="0" u="none" strike="noStrike" baseline="0" dirty="0" smtClean="0">
                          <a:solidFill>
                            <a:srgbClr val="000000"/>
                          </a:solidFill>
                          <a:latin typeface="Calibri"/>
                        </a:rPr>
                        <a:t> division</a:t>
                      </a:r>
                    </a:p>
                    <a:p>
                      <a:pPr algn="ctr" fontAlgn="t"/>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pPr algn="ctr" fontAlgn="t"/>
                      <a:endParaRPr lang="en-US" sz="14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990214">
                <a:tc>
                  <a:txBody>
                    <a:bodyPr/>
                    <a:lstStyle/>
                    <a:p>
                      <a:pPr algn="ctr" rtl="0" fontAlgn="t"/>
                      <a:r>
                        <a:rPr lang="en-US" sz="1600" b="0" i="0" u="none" strike="noStrike" dirty="0" smtClean="0">
                          <a:solidFill>
                            <a:srgbClr val="000000"/>
                          </a:solidFill>
                          <a:latin typeface="Calibri"/>
                        </a:rPr>
                        <a:t>1 division</a:t>
                      </a:r>
                    </a:p>
                    <a:p>
                      <a:pPr algn="ctr" rtl="0" fontAlgn="t"/>
                      <a:endParaRPr lang="en-US" sz="1600" b="0" i="0" u="none" strike="noStrike" dirty="0" smtClean="0">
                        <a:solidFill>
                          <a:srgbClr val="000000"/>
                        </a:solidFill>
                        <a:latin typeface="Calibri"/>
                      </a:endParaRPr>
                    </a:p>
                    <a:p>
                      <a:pPr algn="ctr" rtl="0" fontAlgn="t"/>
                      <a:endParaRPr lang="en-US" sz="1600" b="0" i="0" u="none" strike="noStrike"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vMerge="1">
                  <a:txBody>
                    <a:bodyPr/>
                    <a:lstStyle/>
                    <a:p>
                      <a:pPr algn="ctr" rtl="0" fontAlgn="t"/>
                      <a:endParaRPr lang="en-US" sz="1600" b="0" i="0" u="none" strike="noStrike"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r>
              <a:tr h="762000">
                <a:tc>
                  <a:txBody>
                    <a:bodyPr/>
                    <a:lstStyle/>
                    <a:p>
                      <a:pPr algn="ctr" rtl="0" fontAlgn="t"/>
                      <a:r>
                        <a:rPr lang="en-US" sz="1600" b="0" i="0" u="none" strike="noStrike" dirty="0" smtClean="0">
                          <a:solidFill>
                            <a:srgbClr val="000000"/>
                          </a:solidFill>
                          <a:latin typeface="Calibri"/>
                        </a:rPr>
                        <a:t>1 division</a:t>
                      </a:r>
                      <a:endParaRPr lang="en-US" sz="16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pPr algn="ctr" rtl="0" fontAlgn="t"/>
                      <a:endParaRPr lang="en-US" sz="1600" b="0" i="0" u="none" strike="noStrike" dirty="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1610">
                <a:tc>
                  <a:txBody>
                    <a:bodyPr/>
                    <a:lstStyle/>
                    <a:p>
                      <a:pPr algn="ctr" rtl="0" fontAlgn="t"/>
                      <a:r>
                        <a:rPr lang="en-US" sz="1600" b="0" i="0" u="none" strike="noStrike" dirty="0" smtClean="0">
                          <a:solidFill>
                            <a:srgbClr val="000000"/>
                          </a:solidFill>
                          <a:latin typeface="Calibri"/>
                        </a:rPr>
                        <a:t>1 </a:t>
                      </a:r>
                      <a:r>
                        <a:rPr lang="en-US" sz="1600" b="0" i="0" u="none" strike="noStrike" baseline="0" dirty="0" smtClean="0">
                          <a:solidFill>
                            <a:srgbClr val="000000"/>
                          </a:solidFill>
                          <a:latin typeface="Calibri"/>
                        </a:rPr>
                        <a:t>division</a:t>
                      </a:r>
                    </a:p>
                    <a:p>
                      <a:pPr algn="ctr" rtl="0" fontAlgn="t"/>
                      <a:endParaRPr lang="en-US" sz="1600" b="0" i="0" u="none" strike="noStrike" baseline="0"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alpha val="83922"/>
                      </a:srgbClr>
                    </a:solidFill>
                  </a:tcPr>
                </a:tc>
                <a:tc vMerge="1">
                  <a:txBody>
                    <a:bodyPr/>
                    <a:lstStyle/>
                    <a:p>
                      <a:pPr algn="ctr" rtl="0" fontAlgn="t"/>
                      <a:endParaRPr lang="en-US" sz="1600" b="0" i="0" u="none" strike="noStrike" baseline="0" dirty="0" smtClean="0">
                        <a:solidFill>
                          <a:srgbClr val="000000"/>
                        </a:solidFill>
                        <a:latin typeface="Calibri"/>
                      </a:endParaRPr>
                    </a:p>
                  </a:txBody>
                  <a:tcPr marL="8843" marR="8843" marT="88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CFF">
                        <a:alpha val="84000"/>
                      </a:srgbClr>
                    </a:solidFill>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8|7.2|6.4"/>
</p:tagLst>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ETISPresentation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METISPresentation1</Template>
  <TotalTime>2014</TotalTime>
  <Words>3263</Words>
  <Application>Microsoft Office PowerPoint</Application>
  <PresentationFormat>On-screen Show (4:3)</PresentationFormat>
  <Paragraphs>253</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METISPresentation1</vt:lpstr>
      <vt:lpstr>STATheme</vt:lpstr>
      <vt:lpstr>1_Textured</vt:lpstr>
      <vt:lpstr>Flow</vt:lpstr>
      <vt:lpstr>   Evolving our Business Model for Statistical Production  MSIS Conference, May 2012  Ann McPhail, IMF Statistics Department   </vt:lpstr>
      <vt:lpstr>Drivers of Change</vt:lpstr>
      <vt:lpstr>Our position in the value chain?</vt:lpstr>
      <vt:lpstr>Product growth over the past 10 years</vt:lpstr>
      <vt:lpstr>Directional Impact over next 5 years</vt:lpstr>
      <vt:lpstr>Slide 6</vt:lpstr>
      <vt:lpstr>What it takes to get the data today...</vt:lpstr>
      <vt:lpstr>Types of Data Validation </vt:lpstr>
      <vt:lpstr>Organizational Considerations</vt:lpstr>
      <vt:lpstr>Recent Developments</vt:lpstr>
      <vt:lpstr>Governance – a missing link</vt:lpstr>
      <vt:lpstr>Opportunities</vt:lpstr>
    </vt:vector>
  </TitlesOfParts>
  <Company>International Monetary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in Metadata at the IMF</dc:title>
  <dc:creator>Ann McPhail</dc:creator>
  <cp:lastModifiedBy>draveloson</cp:lastModifiedBy>
  <cp:revision>163</cp:revision>
  <cp:lastPrinted>2006-12-07T22:58:23Z</cp:lastPrinted>
  <dcterms:created xsi:type="dcterms:W3CDTF">2012-01-30T18:40:32Z</dcterms:created>
  <dcterms:modified xsi:type="dcterms:W3CDTF">2012-05-21T11:44:16Z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TC100435421033</vt:lpwstr>
  </property>
  <property fmtid="{D5CDD505-2E9C-101B-9397-08002B2CF9AE}" pid="3" name="_AdHocReviewCycleID">
    <vt:i4>-1043205648</vt:i4>
  </property>
  <property fmtid="{D5CDD505-2E9C-101B-9397-08002B2CF9AE}" pid="4" name="_NewReviewCycle">
    <vt:lpwstr/>
  </property>
  <property fmtid="{D5CDD505-2E9C-101B-9397-08002B2CF9AE}" pid="5" name="_EmailSubject">
    <vt:lpwstr>Updated slides for opening session: attn Gareth, Yutong</vt:lpwstr>
  </property>
  <property fmtid="{D5CDD505-2E9C-101B-9397-08002B2CF9AE}" pid="6" name="_AuthorEmail">
    <vt:lpwstr>AMCPHAIL@imf.org</vt:lpwstr>
  </property>
  <property fmtid="{D5CDD505-2E9C-101B-9397-08002B2CF9AE}" pid="7" name="_AuthorEmailDisplayName">
    <vt:lpwstr>McPhail, Ann</vt:lpwstr>
  </property>
  <property fmtid="{D5CDD505-2E9C-101B-9397-08002B2CF9AE}" pid="8" name="_PreviousAdHocReviewCycleID">
    <vt:i4>-2081237633</vt:i4>
  </property>
</Properties>
</file>