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notesMasterIdLst>
    <p:notesMasterId r:id="rId11"/>
  </p:notesMasterIdLst>
  <p:sldIdLst>
    <p:sldId id="274" r:id="rId2"/>
    <p:sldId id="312" r:id="rId3"/>
    <p:sldId id="313" r:id="rId4"/>
    <p:sldId id="314" r:id="rId5"/>
    <p:sldId id="315" r:id="rId6"/>
    <p:sldId id="316" r:id="rId7"/>
    <p:sldId id="317" r:id="rId8"/>
    <p:sldId id="306" r:id="rId9"/>
    <p:sldId id="307" r:id="rId10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AB23B"/>
    <a:srgbClr val="0493AC"/>
    <a:srgbClr val="FAA50F"/>
    <a:srgbClr val="F0F0F0"/>
    <a:srgbClr val="9A9A9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618" autoAdjust="0"/>
    <p:restoredTop sz="83834" autoAdjust="0"/>
  </p:normalViewPr>
  <p:slideViewPr>
    <p:cSldViewPr>
      <p:cViewPr>
        <p:scale>
          <a:sx n="84" d="100"/>
          <a:sy n="84" d="100"/>
        </p:scale>
        <p:origin x="-630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C0A7BF-8AEA-42C5-80AE-74570A1A65AD}" type="datetimeFigureOut">
              <a:rPr lang="sv-SE" smtClean="0"/>
              <a:pPr/>
              <a:t>2012-05-19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5320A2-202F-4EB4-BA20-8EB10E01F102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5320A2-202F-4EB4-BA20-8EB10E01F102}" type="slidenum">
              <a:rPr lang="sv-SE" smtClean="0"/>
              <a:pPr/>
              <a:t>1</a:t>
            </a:fld>
            <a:endParaRPr lang="sv-S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9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10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11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1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258888" y="2130425"/>
            <a:ext cx="6626225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F4D1-35E4-46BA-AF81-4FD86FB65BBB}" type="datetimeFigureOut">
              <a:rPr lang="sv-SE" smtClean="0"/>
              <a:pPr/>
              <a:t>2012-05-19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  <p:grpSp>
        <p:nvGrpSpPr>
          <p:cNvPr id="12" name="Grupp 12"/>
          <p:cNvGrpSpPr/>
          <p:nvPr/>
        </p:nvGrpSpPr>
        <p:grpSpPr>
          <a:xfrm>
            <a:off x="8604504" y="3342694"/>
            <a:ext cx="539496" cy="3158140"/>
            <a:chOff x="1643042" y="428604"/>
            <a:chExt cx="539496" cy="3158140"/>
          </a:xfrm>
        </p:grpSpPr>
        <p:pic>
          <p:nvPicPr>
            <p:cNvPr id="7" name="Bildobjekt 6" descr="BA10756.jpg"/>
            <p:cNvPicPr>
              <a:picLocks noChangeAspect="1"/>
            </p:cNvPicPr>
            <p:nvPr userDrawn="1"/>
          </p:nvPicPr>
          <p:blipFill>
            <a:blip r:embed="rId2" cstate="print"/>
            <a:stretch>
              <a:fillRect/>
            </a:stretch>
          </p:blipFill>
          <p:spPr>
            <a:xfrm>
              <a:off x="1643042" y="428604"/>
              <a:ext cx="539496" cy="539496"/>
            </a:xfrm>
            <a:prstGeom prst="rect">
              <a:avLst/>
            </a:prstGeom>
          </p:spPr>
        </p:pic>
        <p:pic>
          <p:nvPicPr>
            <p:cNvPr id="8" name="Bildobjekt 7" descr="iStock_000002716975XSmall.jpg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>
              <a:off x="1643042" y="2382004"/>
              <a:ext cx="539496" cy="539496"/>
            </a:xfrm>
            <a:prstGeom prst="rect">
              <a:avLst/>
            </a:prstGeom>
          </p:spPr>
        </p:pic>
        <p:pic>
          <p:nvPicPr>
            <p:cNvPr id="9" name="Bildobjekt 8" descr="iStock_000006202820XSmall.jpg"/>
            <p:cNvPicPr>
              <a:picLocks noChangeAspect="1"/>
            </p:cNvPicPr>
            <p:nvPr userDrawn="1"/>
          </p:nvPicPr>
          <p:blipFill>
            <a:blip r:embed="rId4" cstate="print"/>
            <a:stretch>
              <a:fillRect/>
            </a:stretch>
          </p:blipFill>
          <p:spPr>
            <a:xfrm>
              <a:off x="1643042" y="1721922"/>
              <a:ext cx="539496" cy="539496"/>
            </a:xfrm>
            <a:prstGeom prst="rect">
              <a:avLst/>
            </a:prstGeom>
          </p:spPr>
        </p:pic>
        <p:pic>
          <p:nvPicPr>
            <p:cNvPr id="10" name="Bildobjekt 9" descr="MK10676.jpg"/>
            <p:cNvPicPr>
              <a:picLocks noChangeAspect="1"/>
            </p:cNvPicPr>
            <p:nvPr userDrawn="1"/>
          </p:nvPicPr>
          <p:blipFill>
            <a:blip r:embed="rId5" cstate="print"/>
            <a:stretch>
              <a:fillRect/>
            </a:stretch>
          </p:blipFill>
          <p:spPr>
            <a:xfrm>
              <a:off x="1643042" y="1071546"/>
              <a:ext cx="539496" cy="539496"/>
            </a:xfrm>
            <a:prstGeom prst="rect">
              <a:avLst/>
            </a:prstGeom>
          </p:spPr>
        </p:pic>
        <p:pic>
          <p:nvPicPr>
            <p:cNvPr id="11" name="Bildobjekt 10" descr="iStock_000000753328XSmall.jpg"/>
            <p:cNvPicPr>
              <a:picLocks noChangeAspect="1"/>
            </p:cNvPicPr>
            <p:nvPr userDrawn="1"/>
          </p:nvPicPr>
          <p:blipFill>
            <a:blip r:embed="rId6" cstate="print"/>
            <a:stretch>
              <a:fillRect/>
            </a:stretch>
          </p:blipFill>
          <p:spPr>
            <a:xfrm>
              <a:off x="1643042" y="3047248"/>
              <a:ext cx="539496" cy="539496"/>
            </a:xfrm>
            <a:prstGeom prst="rect">
              <a:avLst/>
            </a:prstGeom>
          </p:spPr>
        </p:pic>
      </p:grpSp>
      <p:pic>
        <p:nvPicPr>
          <p:cNvPr id="15" name="Bildobjekt 14" descr="SCB-logga_grey.png"/>
          <p:cNvPicPr>
            <a:picLocks noChangeAspect="1"/>
          </p:cNvPicPr>
          <p:nvPr/>
        </p:nvPicPr>
        <p:blipFill>
          <a:blip r:embed="rId7" cstate="print"/>
          <a:srcRect t="5209" r="15358" b="2083"/>
          <a:stretch>
            <a:fillRect/>
          </a:stretch>
        </p:blipFill>
        <p:spPr>
          <a:xfrm>
            <a:off x="0" y="0"/>
            <a:ext cx="1142976" cy="6357958"/>
          </a:xfrm>
          <a:prstGeom prst="rect">
            <a:avLst/>
          </a:prstGeom>
        </p:spPr>
      </p:pic>
      <p:pic>
        <p:nvPicPr>
          <p:cNvPr id="21" name="Bildobjekt 20" descr="SCB-logga_grey.png"/>
          <p:cNvPicPr>
            <a:picLocks noChangeAspect="1"/>
          </p:cNvPicPr>
          <p:nvPr userDrawn="1"/>
        </p:nvPicPr>
        <p:blipFill>
          <a:blip r:embed="rId7" cstate="print"/>
          <a:srcRect t="5209" r="15358" b="2083"/>
          <a:stretch>
            <a:fillRect/>
          </a:stretch>
        </p:blipFill>
        <p:spPr>
          <a:xfrm>
            <a:off x="0" y="0"/>
            <a:ext cx="1142976" cy="6357958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F4D1-35E4-46BA-AF81-4FD86FB65BBB}" type="datetimeFigureOut">
              <a:rPr lang="sv-SE" smtClean="0"/>
              <a:pPr/>
              <a:t>2012-05-19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F4D1-35E4-46BA-AF81-4FD86FB65BBB}" type="datetimeFigureOut">
              <a:rPr lang="sv-SE" smtClean="0"/>
              <a:pPr/>
              <a:t>2012-05-19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248907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0" y="273050"/>
            <a:ext cx="4114800" cy="58531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250699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F4D1-35E4-46BA-AF81-4FD86FB65BBB}" type="datetimeFigureOut">
              <a:rPr lang="sv-SE" smtClean="0"/>
              <a:pPr/>
              <a:t>2012-05-19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F4D1-35E4-46BA-AF81-4FD86FB65BBB}" type="datetimeFigureOut">
              <a:rPr lang="sv-SE" smtClean="0"/>
              <a:pPr/>
              <a:t>2012-05-19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F4D1-35E4-46BA-AF81-4FD86FB65BBB}" type="datetimeFigureOut">
              <a:rPr lang="sv-SE" smtClean="0"/>
              <a:pPr/>
              <a:t>2012-05-19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F4D1-35E4-46BA-AF81-4FD86FB65BBB}" type="datetimeFigureOut">
              <a:rPr lang="sv-SE" smtClean="0"/>
              <a:pPr/>
              <a:t>2012-05-19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F4D1-35E4-46BA-AF81-4FD86FB65BBB}" type="datetimeFigureOut">
              <a:rPr lang="sv-SE" smtClean="0"/>
              <a:pPr/>
              <a:t>2012-05-19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Rubrikbild">
    <p:bg>
      <p:bgPr>
        <a:solidFill>
          <a:srgbClr val="FAA50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258888" y="2130425"/>
            <a:ext cx="6626225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F4D1-35E4-46BA-AF81-4FD86FB65BBB}" type="datetimeFigureOut">
              <a:rPr lang="sv-SE" smtClean="0"/>
              <a:pPr/>
              <a:t>2012-05-19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  <p:grpSp>
        <p:nvGrpSpPr>
          <p:cNvPr id="12" name="Grupp 12"/>
          <p:cNvGrpSpPr/>
          <p:nvPr/>
        </p:nvGrpSpPr>
        <p:grpSpPr>
          <a:xfrm>
            <a:off x="8604504" y="3342694"/>
            <a:ext cx="539496" cy="3158140"/>
            <a:chOff x="1643042" y="428604"/>
            <a:chExt cx="539496" cy="3158140"/>
          </a:xfrm>
        </p:grpSpPr>
        <p:pic>
          <p:nvPicPr>
            <p:cNvPr id="7" name="Bildobjekt 6" descr="BA10756.jpg"/>
            <p:cNvPicPr>
              <a:picLocks noChangeAspect="1"/>
            </p:cNvPicPr>
            <p:nvPr userDrawn="1"/>
          </p:nvPicPr>
          <p:blipFill>
            <a:blip r:embed="rId2" cstate="print"/>
            <a:stretch>
              <a:fillRect/>
            </a:stretch>
          </p:blipFill>
          <p:spPr>
            <a:xfrm>
              <a:off x="1643042" y="428604"/>
              <a:ext cx="539496" cy="539496"/>
            </a:xfrm>
            <a:prstGeom prst="rect">
              <a:avLst/>
            </a:prstGeom>
          </p:spPr>
        </p:pic>
        <p:pic>
          <p:nvPicPr>
            <p:cNvPr id="8" name="Bildobjekt 7" descr="iStock_000002716975XSmall.jpg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>
              <a:off x="1643042" y="2382004"/>
              <a:ext cx="539496" cy="539496"/>
            </a:xfrm>
            <a:prstGeom prst="rect">
              <a:avLst/>
            </a:prstGeom>
          </p:spPr>
        </p:pic>
        <p:pic>
          <p:nvPicPr>
            <p:cNvPr id="9" name="Bildobjekt 8" descr="iStock_000006202820XSmall.jpg"/>
            <p:cNvPicPr>
              <a:picLocks noChangeAspect="1"/>
            </p:cNvPicPr>
            <p:nvPr userDrawn="1"/>
          </p:nvPicPr>
          <p:blipFill>
            <a:blip r:embed="rId4" cstate="print"/>
            <a:stretch>
              <a:fillRect/>
            </a:stretch>
          </p:blipFill>
          <p:spPr>
            <a:xfrm>
              <a:off x="1643042" y="1721922"/>
              <a:ext cx="539496" cy="539496"/>
            </a:xfrm>
            <a:prstGeom prst="rect">
              <a:avLst/>
            </a:prstGeom>
          </p:spPr>
        </p:pic>
        <p:pic>
          <p:nvPicPr>
            <p:cNvPr id="10" name="Bildobjekt 9" descr="MK10676.jpg"/>
            <p:cNvPicPr>
              <a:picLocks noChangeAspect="1"/>
            </p:cNvPicPr>
            <p:nvPr userDrawn="1"/>
          </p:nvPicPr>
          <p:blipFill>
            <a:blip r:embed="rId5" cstate="print"/>
            <a:stretch>
              <a:fillRect/>
            </a:stretch>
          </p:blipFill>
          <p:spPr>
            <a:xfrm>
              <a:off x="1643042" y="1071546"/>
              <a:ext cx="539496" cy="539496"/>
            </a:xfrm>
            <a:prstGeom prst="rect">
              <a:avLst/>
            </a:prstGeom>
          </p:spPr>
        </p:pic>
        <p:pic>
          <p:nvPicPr>
            <p:cNvPr id="11" name="Bildobjekt 10" descr="iStock_000000753328XSmall.jpg"/>
            <p:cNvPicPr>
              <a:picLocks noChangeAspect="1"/>
            </p:cNvPicPr>
            <p:nvPr userDrawn="1"/>
          </p:nvPicPr>
          <p:blipFill>
            <a:blip r:embed="rId6" cstate="print"/>
            <a:stretch>
              <a:fillRect/>
            </a:stretch>
          </p:blipFill>
          <p:spPr>
            <a:xfrm>
              <a:off x="1643042" y="3047248"/>
              <a:ext cx="539496" cy="539496"/>
            </a:xfrm>
            <a:prstGeom prst="rect">
              <a:avLst/>
            </a:prstGeom>
          </p:spPr>
        </p:pic>
      </p:grpSp>
      <p:pic>
        <p:nvPicPr>
          <p:cNvPr id="15" name="Bildobjekt 14" descr="SCB-logga_orange.png"/>
          <p:cNvPicPr>
            <a:picLocks noChangeAspect="1"/>
          </p:cNvPicPr>
          <p:nvPr/>
        </p:nvPicPr>
        <p:blipFill>
          <a:blip r:embed="rId7" cstate="print"/>
          <a:srcRect t="5209" r="20649" b="2106"/>
          <a:stretch>
            <a:fillRect/>
          </a:stretch>
        </p:blipFill>
        <p:spPr>
          <a:xfrm>
            <a:off x="0" y="7200"/>
            <a:ext cx="1071538" cy="6286520"/>
          </a:xfrm>
          <a:prstGeom prst="rect">
            <a:avLst/>
          </a:prstGeom>
        </p:spPr>
      </p:pic>
      <p:pic>
        <p:nvPicPr>
          <p:cNvPr id="21" name="Bildobjekt 20" descr="SCB-logga_orange.png"/>
          <p:cNvPicPr>
            <a:picLocks noChangeAspect="1"/>
          </p:cNvPicPr>
          <p:nvPr userDrawn="1"/>
        </p:nvPicPr>
        <p:blipFill>
          <a:blip r:embed="rId7" cstate="print"/>
          <a:srcRect t="5209" r="20649" b="2106"/>
          <a:stretch>
            <a:fillRect/>
          </a:stretch>
        </p:blipFill>
        <p:spPr>
          <a:xfrm>
            <a:off x="0" y="7200"/>
            <a:ext cx="1071538" cy="628652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Rubrikbild">
    <p:bg>
      <p:bgPr>
        <a:solidFill>
          <a:srgbClr val="0493A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258888" y="2130425"/>
            <a:ext cx="6626225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F4D1-35E4-46BA-AF81-4FD86FB65BBB}" type="datetimeFigureOut">
              <a:rPr lang="sv-SE" smtClean="0"/>
              <a:pPr/>
              <a:t>2012-05-19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  <p:grpSp>
        <p:nvGrpSpPr>
          <p:cNvPr id="12" name="Grupp 12"/>
          <p:cNvGrpSpPr/>
          <p:nvPr/>
        </p:nvGrpSpPr>
        <p:grpSpPr>
          <a:xfrm>
            <a:off x="8604504" y="3342694"/>
            <a:ext cx="539496" cy="3158140"/>
            <a:chOff x="1643042" y="428604"/>
            <a:chExt cx="539496" cy="3158140"/>
          </a:xfrm>
        </p:grpSpPr>
        <p:pic>
          <p:nvPicPr>
            <p:cNvPr id="7" name="Bildobjekt 6" descr="BA10756.jpg"/>
            <p:cNvPicPr>
              <a:picLocks noChangeAspect="1"/>
            </p:cNvPicPr>
            <p:nvPr userDrawn="1"/>
          </p:nvPicPr>
          <p:blipFill>
            <a:blip r:embed="rId2" cstate="print"/>
            <a:stretch>
              <a:fillRect/>
            </a:stretch>
          </p:blipFill>
          <p:spPr>
            <a:xfrm>
              <a:off x="1643042" y="428604"/>
              <a:ext cx="539496" cy="539496"/>
            </a:xfrm>
            <a:prstGeom prst="rect">
              <a:avLst/>
            </a:prstGeom>
          </p:spPr>
        </p:pic>
        <p:pic>
          <p:nvPicPr>
            <p:cNvPr id="8" name="Bildobjekt 7" descr="iStock_000002716975XSmall.jpg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>
              <a:off x="1643042" y="2382004"/>
              <a:ext cx="539496" cy="539496"/>
            </a:xfrm>
            <a:prstGeom prst="rect">
              <a:avLst/>
            </a:prstGeom>
          </p:spPr>
        </p:pic>
        <p:pic>
          <p:nvPicPr>
            <p:cNvPr id="9" name="Bildobjekt 8" descr="iStock_000006202820XSmall.jpg"/>
            <p:cNvPicPr>
              <a:picLocks noChangeAspect="1"/>
            </p:cNvPicPr>
            <p:nvPr userDrawn="1"/>
          </p:nvPicPr>
          <p:blipFill>
            <a:blip r:embed="rId4" cstate="print"/>
            <a:stretch>
              <a:fillRect/>
            </a:stretch>
          </p:blipFill>
          <p:spPr>
            <a:xfrm>
              <a:off x="1643042" y="1721922"/>
              <a:ext cx="539496" cy="539496"/>
            </a:xfrm>
            <a:prstGeom prst="rect">
              <a:avLst/>
            </a:prstGeom>
          </p:spPr>
        </p:pic>
        <p:pic>
          <p:nvPicPr>
            <p:cNvPr id="10" name="Bildobjekt 9" descr="MK10676.jpg"/>
            <p:cNvPicPr>
              <a:picLocks noChangeAspect="1"/>
            </p:cNvPicPr>
            <p:nvPr userDrawn="1"/>
          </p:nvPicPr>
          <p:blipFill>
            <a:blip r:embed="rId5" cstate="print"/>
            <a:stretch>
              <a:fillRect/>
            </a:stretch>
          </p:blipFill>
          <p:spPr>
            <a:xfrm>
              <a:off x="1643042" y="1071546"/>
              <a:ext cx="539496" cy="539496"/>
            </a:xfrm>
            <a:prstGeom prst="rect">
              <a:avLst/>
            </a:prstGeom>
          </p:spPr>
        </p:pic>
        <p:pic>
          <p:nvPicPr>
            <p:cNvPr id="11" name="Bildobjekt 10" descr="iStock_000000753328XSmall.jpg"/>
            <p:cNvPicPr>
              <a:picLocks noChangeAspect="1"/>
            </p:cNvPicPr>
            <p:nvPr userDrawn="1"/>
          </p:nvPicPr>
          <p:blipFill>
            <a:blip r:embed="rId6" cstate="print"/>
            <a:stretch>
              <a:fillRect/>
            </a:stretch>
          </p:blipFill>
          <p:spPr>
            <a:xfrm>
              <a:off x="1643042" y="3047248"/>
              <a:ext cx="539496" cy="539496"/>
            </a:xfrm>
            <a:prstGeom prst="rect">
              <a:avLst/>
            </a:prstGeom>
          </p:spPr>
        </p:pic>
      </p:grpSp>
      <p:pic>
        <p:nvPicPr>
          <p:cNvPr id="15" name="Bildobjekt 14" descr="SCB-logga_blue.png"/>
          <p:cNvPicPr>
            <a:picLocks noChangeAspect="1"/>
          </p:cNvPicPr>
          <p:nvPr/>
        </p:nvPicPr>
        <p:blipFill>
          <a:blip r:embed="rId7" cstate="print"/>
          <a:srcRect t="5209" r="15790" b="2083"/>
          <a:stretch>
            <a:fillRect/>
          </a:stretch>
        </p:blipFill>
        <p:spPr>
          <a:xfrm>
            <a:off x="0" y="0"/>
            <a:ext cx="1142976" cy="6357958"/>
          </a:xfrm>
          <a:prstGeom prst="rect">
            <a:avLst/>
          </a:prstGeom>
        </p:spPr>
      </p:pic>
      <p:pic>
        <p:nvPicPr>
          <p:cNvPr id="21" name="Bildobjekt 20" descr="SCB-logga_blue.png"/>
          <p:cNvPicPr>
            <a:picLocks noChangeAspect="1"/>
          </p:cNvPicPr>
          <p:nvPr userDrawn="1"/>
        </p:nvPicPr>
        <p:blipFill>
          <a:blip r:embed="rId7" cstate="print"/>
          <a:srcRect t="5209" r="15790" b="2083"/>
          <a:stretch>
            <a:fillRect/>
          </a:stretch>
        </p:blipFill>
        <p:spPr>
          <a:xfrm>
            <a:off x="0" y="0"/>
            <a:ext cx="1142976" cy="635795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3_Rubrikbild">
    <p:bg>
      <p:bgPr>
        <a:solidFill>
          <a:srgbClr val="9AB23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258888" y="2130425"/>
            <a:ext cx="6626225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F4D1-35E4-46BA-AF81-4FD86FB65BBB}" type="datetimeFigureOut">
              <a:rPr lang="sv-SE" smtClean="0"/>
              <a:pPr/>
              <a:t>2012-05-19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  <p:grpSp>
        <p:nvGrpSpPr>
          <p:cNvPr id="12" name="Grupp 12"/>
          <p:cNvGrpSpPr/>
          <p:nvPr/>
        </p:nvGrpSpPr>
        <p:grpSpPr>
          <a:xfrm>
            <a:off x="8604504" y="3342694"/>
            <a:ext cx="539496" cy="3158140"/>
            <a:chOff x="1643042" y="428604"/>
            <a:chExt cx="539496" cy="3158140"/>
          </a:xfrm>
        </p:grpSpPr>
        <p:pic>
          <p:nvPicPr>
            <p:cNvPr id="7" name="Bildobjekt 6" descr="BA10756.jpg"/>
            <p:cNvPicPr>
              <a:picLocks noChangeAspect="1"/>
            </p:cNvPicPr>
            <p:nvPr userDrawn="1"/>
          </p:nvPicPr>
          <p:blipFill>
            <a:blip r:embed="rId2" cstate="print"/>
            <a:stretch>
              <a:fillRect/>
            </a:stretch>
          </p:blipFill>
          <p:spPr>
            <a:xfrm>
              <a:off x="1643042" y="428604"/>
              <a:ext cx="539496" cy="539496"/>
            </a:xfrm>
            <a:prstGeom prst="rect">
              <a:avLst/>
            </a:prstGeom>
          </p:spPr>
        </p:pic>
        <p:pic>
          <p:nvPicPr>
            <p:cNvPr id="8" name="Bildobjekt 7" descr="iStock_000002716975XSmall.jpg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>
              <a:off x="1643042" y="2382004"/>
              <a:ext cx="539496" cy="539496"/>
            </a:xfrm>
            <a:prstGeom prst="rect">
              <a:avLst/>
            </a:prstGeom>
          </p:spPr>
        </p:pic>
        <p:pic>
          <p:nvPicPr>
            <p:cNvPr id="9" name="Bildobjekt 8" descr="iStock_000006202820XSmall.jpg"/>
            <p:cNvPicPr>
              <a:picLocks noChangeAspect="1"/>
            </p:cNvPicPr>
            <p:nvPr userDrawn="1"/>
          </p:nvPicPr>
          <p:blipFill>
            <a:blip r:embed="rId4" cstate="print"/>
            <a:stretch>
              <a:fillRect/>
            </a:stretch>
          </p:blipFill>
          <p:spPr>
            <a:xfrm>
              <a:off x="1643042" y="1721922"/>
              <a:ext cx="539496" cy="539496"/>
            </a:xfrm>
            <a:prstGeom prst="rect">
              <a:avLst/>
            </a:prstGeom>
          </p:spPr>
        </p:pic>
        <p:pic>
          <p:nvPicPr>
            <p:cNvPr id="10" name="Bildobjekt 9" descr="MK10676.jpg"/>
            <p:cNvPicPr>
              <a:picLocks noChangeAspect="1"/>
            </p:cNvPicPr>
            <p:nvPr userDrawn="1"/>
          </p:nvPicPr>
          <p:blipFill>
            <a:blip r:embed="rId5" cstate="print"/>
            <a:stretch>
              <a:fillRect/>
            </a:stretch>
          </p:blipFill>
          <p:spPr>
            <a:xfrm>
              <a:off x="1643042" y="1071546"/>
              <a:ext cx="539496" cy="539496"/>
            </a:xfrm>
            <a:prstGeom prst="rect">
              <a:avLst/>
            </a:prstGeom>
          </p:spPr>
        </p:pic>
        <p:pic>
          <p:nvPicPr>
            <p:cNvPr id="11" name="Bildobjekt 10" descr="iStock_000000753328XSmall.jpg"/>
            <p:cNvPicPr>
              <a:picLocks noChangeAspect="1"/>
            </p:cNvPicPr>
            <p:nvPr userDrawn="1"/>
          </p:nvPicPr>
          <p:blipFill>
            <a:blip r:embed="rId6" cstate="print"/>
            <a:stretch>
              <a:fillRect/>
            </a:stretch>
          </p:blipFill>
          <p:spPr>
            <a:xfrm>
              <a:off x="1643042" y="3047248"/>
              <a:ext cx="539496" cy="539496"/>
            </a:xfrm>
            <a:prstGeom prst="rect">
              <a:avLst/>
            </a:prstGeom>
          </p:spPr>
        </p:pic>
      </p:grpSp>
      <p:pic>
        <p:nvPicPr>
          <p:cNvPr id="15" name="Bildobjekt 14" descr="SCB-logga_green.png"/>
          <p:cNvPicPr>
            <a:picLocks noChangeAspect="1"/>
          </p:cNvPicPr>
          <p:nvPr/>
        </p:nvPicPr>
        <p:blipFill>
          <a:blip r:embed="rId7" cstate="print"/>
          <a:srcRect t="21192" r="39131" b="23179"/>
          <a:stretch>
            <a:fillRect/>
          </a:stretch>
        </p:blipFill>
        <p:spPr>
          <a:xfrm>
            <a:off x="0" y="691076"/>
            <a:ext cx="857255" cy="6000792"/>
          </a:xfrm>
          <a:prstGeom prst="rect">
            <a:avLst/>
          </a:prstGeom>
        </p:spPr>
      </p:pic>
      <p:pic>
        <p:nvPicPr>
          <p:cNvPr id="21" name="Bildobjekt 20" descr="SCB-logga_green.png"/>
          <p:cNvPicPr>
            <a:picLocks noChangeAspect="1"/>
          </p:cNvPicPr>
          <p:nvPr userDrawn="1"/>
        </p:nvPicPr>
        <p:blipFill>
          <a:blip r:embed="rId7" cstate="print"/>
          <a:srcRect t="21192" r="39131" b="23179"/>
          <a:stretch>
            <a:fillRect/>
          </a:stretch>
        </p:blipFill>
        <p:spPr>
          <a:xfrm>
            <a:off x="0" y="691076"/>
            <a:ext cx="857255" cy="600079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4_Rubrikbild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258888" y="2130425"/>
            <a:ext cx="6626225" cy="147002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F4D1-35E4-46BA-AF81-4FD86FB65BBB}" type="datetimeFigureOut">
              <a:rPr lang="sv-SE" smtClean="0"/>
              <a:pPr/>
              <a:t>2012-05-19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  <p:grpSp>
        <p:nvGrpSpPr>
          <p:cNvPr id="12" name="Grupp 12"/>
          <p:cNvGrpSpPr/>
          <p:nvPr/>
        </p:nvGrpSpPr>
        <p:grpSpPr>
          <a:xfrm>
            <a:off x="8604504" y="3342694"/>
            <a:ext cx="539496" cy="3158140"/>
            <a:chOff x="1643042" y="428604"/>
            <a:chExt cx="539496" cy="3158140"/>
          </a:xfrm>
        </p:grpSpPr>
        <p:pic>
          <p:nvPicPr>
            <p:cNvPr id="7" name="Bildobjekt 6" descr="BA10756.jpg"/>
            <p:cNvPicPr>
              <a:picLocks noChangeAspect="1"/>
            </p:cNvPicPr>
            <p:nvPr userDrawn="1"/>
          </p:nvPicPr>
          <p:blipFill>
            <a:blip r:embed="rId2" cstate="print"/>
            <a:stretch>
              <a:fillRect/>
            </a:stretch>
          </p:blipFill>
          <p:spPr>
            <a:xfrm>
              <a:off x="1643042" y="428604"/>
              <a:ext cx="539496" cy="539496"/>
            </a:xfrm>
            <a:prstGeom prst="rect">
              <a:avLst/>
            </a:prstGeom>
          </p:spPr>
        </p:pic>
        <p:pic>
          <p:nvPicPr>
            <p:cNvPr id="8" name="Bildobjekt 7" descr="iStock_000002716975XSmall.jpg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>
              <a:off x="1643042" y="2382004"/>
              <a:ext cx="539496" cy="539496"/>
            </a:xfrm>
            <a:prstGeom prst="rect">
              <a:avLst/>
            </a:prstGeom>
          </p:spPr>
        </p:pic>
        <p:pic>
          <p:nvPicPr>
            <p:cNvPr id="9" name="Bildobjekt 8" descr="iStock_000006202820XSmall.jpg"/>
            <p:cNvPicPr>
              <a:picLocks noChangeAspect="1"/>
            </p:cNvPicPr>
            <p:nvPr userDrawn="1"/>
          </p:nvPicPr>
          <p:blipFill>
            <a:blip r:embed="rId4" cstate="print"/>
            <a:stretch>
              <a:fillRect/>
            </a:stretch>
          </p:blipFill>
          <p:spPr>
            <a:xfrm>
              <a:off x="1643042" y="1721922"/>
              <a:ext cx="539496" cy="539496"/>
            </a:xfrm>
            <a:prstGeom prst="rect">
              <a:avLst/>
            </a:prstGeom>
          </p:spPr>
        </p:pic>
        <p:pic>
          <p:nvPicPr>
            <p:cNvPr id="10" name="Bildobjekt 9" descr="MK10676.jpg"/>
            <p:cNvPicPr>
              <a:picLocks noChangeAspect="1"/>
            </p:cNvPicPr>
            <p:nvPr userDrawn="1"/>
          </p:nvPicPr>
          <p:blipFill>
            <a:blip r:embed="rId5" cstate="print"/>
            <a:stretch>
              <a:fillRect/>
            </a:stretch>
          </p:blipFill>
          <p:spPr>
            <a:xfrm>
              <a:off x="1643042" y="1071546"/>
              <a:ext cx="539496" cy="539496"/>
            </a:xfrm>
            <a:prstGeom prst="rect">
              <a:avLst/>
            </a:prstGeom>
          </p:spPr>
        </p:pic>
        <p:pic>
          <p:nvPicPr>
            <p:cNvPr id="11" name="Bildobjekt 10" descr="iStock_000000753328XSmall.jpg"/>
            <p:cNvPicPr>
              <a:picLocks noChangeAspect="1"/>
            </p:cNvPicPr>
            <p:nvPr userDrawn="1"/>
          </p:nvPicPr>
          <p:blipFill>
            <a:blip r:embed="rId6" cstate="print"/>
            <a:stretch>
              <a:fillRect/>
            </a:stretch>
          </p:blipFill>
          <p:spPr>
            <a:xfrm>
              <a:off x="1643042" y="3047248"/>
              <a:ext cx="539496" cy="539496"/>
            </a:xfrm>
            <a:prstGeom prst="rect">
              <a:avLst/>
            </a:prstGeom>
          </p:spPr>
        </p:pic>
      </p:grpSp>
      <p:pic>
        <p:nvPicPr>
          <p:cNvPr id="14" name="Bildobjekt 13" descr="SCB-logga_lila.png"/>
          <p:cNvPicPr>
            <a:picLocks noChangeAspect="1"/>
          </p:cNvPicPr>
          <p:nvPr/>
        </p:nvPicPr>
        <p:blipFill>
          <a:blip r:embed="rId7" cstate="print"/>
          <a:srcRect t="3335"/>
          <a:stretch>
            <a:fillRect/>
          </a:stretch>
        </p:blipFill>
        <p:spPr>
          <a:xfrm>
            <a:off x="-32" y="71414"/>
            <a:ext cx="1181227" cy="6629286"/>
          </a:xfrm>
          <a:prstGeom prst="rect">
            <a:avLst/>
          </a:prstGeom>
        </p:spPr>
      </p:pic>
      <p:pic>
        <p:nvPicPr>
          <p:cNvPr id="21" name="Bildobjekt 20" descr="SCB-logga_lila.png"/>
          <p:cNvPicPr>
            <a:picLocks noChangeAspect="1"/>
          </p:cNvPicPr>
          <p:nvPr userDrawn="1"/>
        </p:nvPicPr>
        <p:blipFill>
          <a:blip r:embed="rId7" cstate="print"/>
          <a:srcRect t="3335"/>
          <a:stretch>
            <a:fillRect/>
          </a:stretch>
        </p:blipFill>
        <p:spPr>
          <a:xfrm>
            <a:off x="-32" y="71414"/>
            <a:ext cx="1181227" cy="662928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258887" y="4406900"/>
            <a:ext cx="7235825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258887" y="2906713"/>
            <a:ext cx="7235825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F4D1-35E4-46BA-AF81-4FD86FB65BBB}" type="datetimeFigureOut">
              <a:rPr lang="sv-SE" smtClean="0"/>
              <a:pPr/>
              <a:t>2012-05-19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256370" y="274638"/>
            <a:ext cx="6628743" cy="11430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1258888" y="1600200"/>
            <a:ext cx="3236912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247571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F4D1-35E4-46BA-AF81-4FD86FB65BBB}" type="datetimeFigureOut">
              <a:rPr lang="sv-SE" smtClean="0"/>
              <a:pPr/>
              <a:t>2012-05-19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256371" y="274638"/>
            <a:ext cx="6639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258888" y="1535113"/>
            <a:ext cx="3238500" cy="639762"/>
          </a:xfrm>
        </p:spPr>
        <p:txBody>
          <a:bodyPr anchor="b">
            <a:no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1258888" y="2174875"/>
            <a:ext cx="32385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3236231" cy="639762"/>
          </a:xfrm>
        </p:spPr>
        <p:txBody>
          <a:bodyPr anchor="b">
            <a:no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323623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F4D1-35E4-46BA-AF81-4FD86FB65BBB}" type="datetimeFigureOut">
              <a:rPr lang="sv-SE" smtClean="0"/>
              <a:pPr/>
              <a:t>2012-05-19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1256370" y="378212"/>
            <a:ext cx="743042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256370" y="1600200"/>
            <a:ext cx="7430429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1263804" y="6492899"/>
            <a:ext cx="13269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E2F1F4D1-35E4-46BA-AF81-4FD86FB65BBB}" type="datetimeFigureOut">
              <a:rPr lang="sv-SE" smtClean="0"/>
              <a:pPr/>
              <a:t>2012-05-19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7010432" y="64928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7" name="Bildobjekt 6" descr="logga.png"/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>
          <a:xfrm>
            <a:off x="-32" y="757556"/>
            <a:ext cx="652218" cy="5345750"/>
          </a:xfrm>
          <a:prstGeom prst="rect">
            <a:avLst/>
          </a:prstGeom>
        </p:spPr>
      </p:pic>
      <p:pic>
        <p:nvPicPr>
          <p:cNvPr id="11" name="Bildobjekt 10" descr="kvadrater_lodrat.png"/>
          <p:cNvPicPr>
            <a:picLocks noChangeAspect="1"/>
          </p:cNvPicPr>
          <p:nvPr/>
        </p:nvPicPr>
        <p:blipFill>
          <a:blip r:embed="rId18" cstate="print"/>
          <a:stretch>
            <a:fillRect/>
          </a:stretch>
        </p:blipFill>
        <p:spPr>
          <a:xfrm>
            <a:off x="8856032" y="4347304"/>
            <a:ext cx="288000" cy="1796340"/>
          </a:xfrm>
          <a:prstGeom prst="rect">
            <a:avLst/>
          </a:prstGeom>
        </p:spPr>
      </p:pic>
      <p:pic>
        <p:nvPicPr>
          <p:cNvPr id="9" name="Bildobjekt 8" descr="kvadrater_lodrat.png"/>
          <p:cNvPicPr>
            <a:picLocks noChangeAspect="1"/>
          </p:cNvPicPr>
          <p:nvPr/>
        </p:nvPicPr>
        <p:blipFill>
          <a:blip r:embed="rId18" cstate="print"/>
          <a:stretch>
            <a:fillRect/>
          </a:stretch>
        </p:blipFill>
        <p:spPr>
          <a:xfrm>
            <a:off x="8856032" y="4347304"/>
            <a:ext cx="288000" cy="179634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70" r:id="rId2"/>
    <p:sldLayoutId id="2147483666" r:id="rId3"/>
    <p:sldLayoutId id="2147483667" r:id="rId4"/>
    <p:sldLayoutId id="2147483668" r:id="rId5"/>
    <p:sldLayoutId id="2147483669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  <p:sldLayoutId id="2147483677" r:id="rId13"/>
    <p:sldLayoutId id="2147483678" r:id="rId14"/>
    <p:sldLayoutId id="2147483679" r:id="rId15"/>
  </p:sldLayoutIdLst>
  <p:txStyles>
    <p:titleStyle>
      <a:lvl1pPr algn="l" defTabSz="914400" rtl="0" eaLnBrk="1" latinLnBrk="0" hangingPunct="1">
        <a:spcBef>
          <a:spcPct val="0"/>
        </a:spcBef>
        <a:buNone/>
        <a:defRPr sz="4200" kern="1200">
          <a:solidFill>
            <a:schemeClr val="tx1">
              <a:lumMod val="50000"/>
              <a:lumOff val="50000"/>
            </a:schemeClr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ubrik 7"/>
          <p:cNvSpPr>
            <a:spLocks noGrp="1"/>
          </p:cNvSpPr>
          <p:nvPr>
            <p:ph type="ctrTitle"/>
          </p:nvPr>
        </p:nvSpPr>
        <p:spPr>
          <a:xfrm>
            <a:off x="827584" y="980728"/>
            <a:ext cx="7632848" cy="1470025"/>
          </a:xfrm>
        </p:spPr>
        <p:txBody>
          <a:bodyPr>
            <a:normAutofit/>
          </a:bodyPr>
          <a:lstStyle/>
          <a:p>
            <a:r>
              <a:rPr lang="sv-SE" dirty="0" smtClean="0"/>
              <a:t>MSIS 2012 – Statistics Sweden</a:t>
            </a:r>
            <a:endParaRPr lang="sv-SE" dirty="0"/>
          </a:p>
        </p:txBody>
      </p:sp>
      <p:sp>
        <p:nvSpPr>
          <p:cNvPr id="9" name="Underrubrik 8"/>
          <p:cNvSpPr>
            <a:spLocks noGrp="1"/>
          </p:cNvSpPr>
          <p:nvPr>
            <p:ph type="subTitle" idx="1"/>
          </p:nvPr>
        </p:nvSpPr>
        <p:spPr>
          <a:xfrm>
            <a:off x="899592" y="2924944"/>
            <a:ext cx="7488832" cy="1752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Guidance for Statistical Services</a:t>
            </a:r>
            <a:endParaRPr lang="sv-SE" sz="2800" dirty="0"/>
          </a:p>
        </p:txBody>
      </p:sp>
      <p:sp>
        <p:nvSpPr>
          <p:cNvPr id="4" name="Underrubrik 8"/>
          <p:cNvSpPr txBox="1">
            <a:spLocks/>
          </p:cNvSpPr>
          <p:nvPr/>
        </p:nvSpPr>
        <p:spPr>
          <a:xfrm>
            <a:off x="1115616" y="5661248"/>
            <a:ext cx="5832648" cy="10081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spcBef>
                <a:spcPct val="20000"/>
              </a:spcBef>
              <a:buClr>
                <a:schemeClr val="accent1"/>
              </a:buClr>
            </a:pPr>
            <a:r>
              <a:rPr lang="sv-SE" sz="1600" dirty="0" smtClean="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rPr>
              <a:t>Jakob Engdahl  ( </a:t>
            </a:r>
            <a:r>
              <a:rPr lang="sv-SE" sz="1600" dirty="0" err="1" smtClean="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rPr>
              <a:t>jakob.engdahl@scb.se</a:t>
            </a:r>
            <a:r>
              <a:rPr lang="sv-SE" sz="1600" dirty="0" smtClean="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rPr>
              <a:t> )</a:t>
            </a:r>
          </a:p>
          <a:p>
            <a:pPr lvl="0">
              <a:spcBef>
                <a:spcPct val="20000"/>
              </a:spcBef>
              <a:buClr>
                <a:schemeClr val="accent1"/>
              </a:buClr>
            </a:pPr>
            <a:r>
              <a:rPr lang="sv-SE" sz="1600" dirty="0" err="1" smtClean="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rPr>
              <a:t>Head</a:t>
            </a:r>
            <a:r>
              <a:rPr lang="sv-SE" sz="1600" dirty="0" smtClean="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rPr>
              <a:t> of </a:t>
            </a:r>
            <a:r>
              <a:rPr lang="sv-SE" sz="1600" dirty="0" err="1" smtClean="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rPr>
              <a:t>Architecture</a:t>
            </a:r>
            <a:r>
              <a:rPr lang="sv-SE" sz="1600" dirty="0" smtClean="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rPr>
              <a:t> and </a:t>
            </a:r>
            <a:r>
              <a:rPr lang="sv-SE" sz="1600" dirty="0" err="1" smtClean="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rPr>
              <a:t>Strategy</a:t>
            </a:r>
            <a:r>
              <a:rPr lang="sv-SE" sz="1600" dirty="0" smtClean="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v-SE" sz="1600" dirty="0" err="1" smtClean="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rPr>
              <a:t>unit</a:t>
            </a:r>
            <a:r>
              <a:rPr lang="sv-SE" sz="1600" dirty="0" smtClean="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rPr>
              <a:t> – IT Department</a:t>
            </a:r>
          </a:p>
          <a:p>
            <a:pPr lvl="0">
              <a:spcBef>
                <a:spcPct val="20000"/>
              </a:spcBef>
              <a:buClr>
                <a:schemeClr val="accent1"/>
              </a:buClr>
            </a:pPr>
            <a:r>
              <a:rPr kumimoji="0" lang="sv-SE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Statistic</a:t>
            </a:r>
            <a:r>
              <a:rPr kumimoji="0" lang="sv-SE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Sweden</a:t>
            </a:r>
            <a:endParaRPr kumimoji="0" lang="sv-SE" sz="16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ubrik 1"/>
          <p:cNvSpPr>
            <a:spLocks noGrp="1"/>
          </p:cNvSpPr>
          <p:nvPr>
            <p:ph type="title"/>
          </p:nvPr>
        </p:nvSpPr>
        <p:spPr>
          <a:xfrm>
            <a:off x="1259632" y="404664"/>
            <a:ext cx="7430429" cy="1143000"/>
          </a:xfrm>
        </p:spPr>
        <p:txBody>
          <a:bodyPr>
            <a:normAutofit/>
          </a:bodyPr>
          <a:lstStyle/>
          <a:p>
            <a:r>
              <a:rPr lang="sv-SE" dirty="0" smtClean="0"/>
              <a:t>Zachman </a:t>
            </a:r>
            <a:r>
              <a:rPr lang="sv-SE" dirty="0" err="1" smtClean="0"/>
              <a:t>Framework</a:t>
            </a:r>
            <a:endParaRPr lang="sv-SE" dirty="0"/>
          </a:p>
        </p:txBody>
      </p:sp>
      <p:grpSp>
        <p:nvGrpSpPr>
          <p:cNvPr id="209" name="Grupp 208"/>
          <p:cNvGrpSpPr/>
          <p:nvPr/>
        </p:nvGrpSpPr>
        <p:grpSpPr>
          <a:xfrm>
            <a:off x="2195736" y="1340768"/>
            <a:ext cx="7153572" cy="5694352"/>
            <a:chOff x="1990428" y="1163648"/>
            <a:chExt cx="7153572" cy="5694352"/>
          </a:xfrm>
        </p:grpSpPr>
        <p:sp>
          <p:nvSpPr>
            <p:cNvPr id="109" name="Rektangel med rundade hörn 108"/>
            <p:cNvSpPr/>
            <p:nvPr/>
          </p:nvSpPr>
          <p:spPr>
            <a:xfrm>
              <a:off x="7319020" y="2213700"/>
              <a:ext cx="1224136" cy="4032448"/>
            </a:xfrm>
            <a:prstGeom prst="roundRect">
              <a:avLst>
                <a:gd name="adj" fmla="val 4984"/>
              </a:avLst>
            </a:prstGeom>
            <a:solidFill>
              <a:srgbClr val="9AB23B">
                <a:alpha val="76000"/>
              </a:srgbClr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rtlCol="0" anchor="t" anchorCtr="0"/>
            <a:lstStyle/>
            <a:p>
              <a:pPr algn="ctr">
                <a:defRPr/>
              </a:pPr>
              <a:r>
                <a:rPr lang="sv-SE" kern="0" dirty="0" smtClean="0">
                  <a:solidFill>
                    <a:prstClr val="white"/>
                  </a:solidFill>
                </a:rPr>
                <a:t>Who</a:t>
              </a:r>
              <a:endParaRPr lang="sv-SE" kern="0" dirty="0">
                <a:solidFill>
                  <a:prstClr val="white"/>
                </a:solidFill>
              </a:endParaRPr>
            </a:p>
          </p:txBody>
        </p:sp>
        <p:sp>
          <p:nvSpPr>
            <p:cNvPr id="110" name="Rektangel med rundade hörn 109"/>
            <p:cNvSpPr/>
            <p:nvPr/>
          </p:nvSpPr>
          <p:spPr>
            <a:xfrm>
              <a:off x="6022876" y="2213700"/>
              <a:ext cx="1224136" cy="4032448"/>
            </a:xfrm>
            <a:prstGeom prst="roundRect">
              <a:avLst>
                <a:gd name="adj" fmla="val 4984"/>
              </a:avLst>
            </a:prstGeom>
            <a:solidFill>
              <a:srgbClr val="9AB23B">
                <a:alpha val="76000"/>
              </a:srgbClr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rtlCol="0" anchor="t" anchorCtr="0"/>
            <a:lstStyle/>
            <a:p>
              <a:pPr algn="ctr">
                <a:defRPr/>
              </a:pPr>
              <a:r>
                <a:rPr lang="sv-SE" kern="0" dirty="0" err="1" smtClean="0">
                  <a:solidFill>
                    <a:prstClr val="white"/>
                  </a:solidFill>
                </a:rPr>
                <a:t>When</a:t>
              </a:r>
              <a:endParaRPr lang="sv-SE" kern="0" dirty="0">
                <a:solidFill>
                  <a:prstClr val="white"/>
                </a:solidFill>
              </a:endParaRPr>
            </a:p>
          </p:txBody>
        </p:sp>
        <p:sp>
          <p:nvSpPr>
            <p:cNvPr id="111" name="Rektangel med rundade hörn 110"/>
            <p:cNvSpPr/>
            <p:nvPr/>
          </p:nvSpPr>
          <p:spPr>
            <a:xfrm>
              <a:off x="4726732" y="2213700"/>
              <a:ext cx="1224136" cy="4032448"/>
            </a:xfrm>
            <a:prstGeom prst="roundRect">
              <a:avLst>
                <a:gd name="adj" fmla="val 4984"/>
              </a:avLst>
            </a:prstGeom>
            <a:solidFill>
              <a:srgbClr val="9AB23B">
                <a:alpha val="76000"/>
              </a:srgbClr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rtlCol="0" anchor="t" anchorCtr="0"/>
            <a:lstStyle/>
            <a:p>
              <a:pPr algn="ctr">
                <a:defRPr/>
              </a:pPr>
              <a:r>
                <a:rPr lang="sv-SE" kern="0" dirty="0" smtClean="0">
                  <a:solidFill>
                    <a:prstClr val="white"/>
                  </a:solidFill>
                </a:rPr>
                <a:t>What</a:t>
              </a:r>
              <a:endParaRPr lang="sv-SE" kern="0" dirty="0">
                <a:solidFill>
                  <a:prstClr val="white"/>
                </a:solidFill>
              </a:endParaRPr>
            </a:p>
          </p:txBody>
        </p:sp>
        <p:sp>
          <p:nvSpPr>
            <p:cNvPr id="112" name="Rektangel med rundade hörn 111"/>
            <p:cNvSpPr/>
            <p:nvPr/>
          </p:nvSpPr>
          <p:spPr>
            <a:xfrm>
              <a:off x="3430588" y="2213700"/>
              <a:ext cx="1224136" cy="4032448"/>
            </a:xfrm>
            <a:prstGeom prst="roundRect">
              <a:avLst>
                <a:gd name="adj" fmla="val 4984"/>
              </a:avLst>
            </a:prstGeom>
            <a:solidFill>
              <a:srgbClr val="9AB23B">
                <a:alpha val="76000"/>
              </a:srgbClr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rtlCol="0" anchor="t" anchorCtr="0"/>
            <a:lstStyle/>
            <a:p>
              <a:pPr algn="ctr">
                <a:defRPr/>
              </a:pPr>
              <a:r>
                <a:rPr lang="sv-SE" kern="0" dirty="0" smtClean="0">
                  <a:solidFill>
                    <a:prstClr val="white"/>
                  </a:solidFill>
                </a:rPr>
                <a:t>How</a:t>
              </a:r>
              <a:endParaRPr lang="sv-SE" kern="0" dirty="0">
                <a:solidFill>
                  <a:prstClr val="white"/>
                </a:solidFill>
              </a:endParaRPr>
            </a:p>
          </p:txBody>
        </p:sp>
        <p:sp>
          <p:nvSpPr>
            <p:cNvPr id="113" name="Rektangel med rundade hörn 112"/>
            <p:cNvSpPr/>
            <p:nvPr/>
          </p:nvSpPr>
          <p:spPr>
            <a:xfrm>
              <a:off x="2062436" y="2645748"/>
              <a:ext cx="6696744" cy="792088"/>
            </a:xfrm>
            <a:prstGeom prst="roundRect">
              <a:avLst>
                <a:gd name="adj" fmla="val 4984"/>
              </a:avLst>
            </a:prstGeom>
            <a:solidFill>
              <a:srgbClr val="0493AC">
                <a:alpha val="72000"/>
              </a:srgbClr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>
                <a:defRPr/>
              </a:pPr>
              <a:r>
                <a:rPr lang="sv-SE" kern="0" dirty="0" smtClean="0">
                  <a:solidFill>
                    <a:prstClr val="white"/>
                  </a:solidFill>
                </a:rPr>
                <a:t>Contextual 	</a:t>
              </a:r>
            </a:p>
          </p:txBody>
        </p:sp>
        <p:sp>
          <p:nvSpPr>
            <p:cNvPr id="114" name="Rektangel med rundade hörn 113"/>
            <p:cNvSpPr/>
            <p:nvPr/>
          </p:nvSpPr>
          <p:spPr>
            <a:xfrm>
              <a:off x="2062436" y="3509844"/>
              <a:ext cx="6696744" cy="792088"/>
            </a:xfrm>
            <a:prstGeom prst="roundRect">
              <a:avLst>
                <a:gd name="adj" fmla="val 4984"/>
              </a:avLst>
            </a:prstGeom>
            <a:solidFill>
              <a:srgbClr val="0493AC">
                <a:alpha val="72000"/>
              </a:srgbClr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>
                <a:defRPr/>
              </a:pPr>
              <a:r>
                <a:rPr lang="sv-SE" kern="0" dirty="0" smtClean="0">
                  <a:solidFill>
                    <a:prstClr val="white"/>
                  </a:solidFill>
                </a:rPr>
                <a:t>Conceptual</a:t>
              </a:r>
            </a:p>
          </p:txBody>
        </p:sp>
        <p:sp>
          <p:nvSpPr>
            <p:cNvPr id="115" name="Rektangel med rundade hörn 114"/>
            <p:cNvSpPr/>
            <p:nvPr/>
          </p:nvSpPr>
          <p:spPr>
            <a:xfrm>
              <a:off x="2062436" y="4373940"/>
              <a:ext cx="6696744" cy="792088"/>
            </a:xfrm>
            <a:prstGeom prst="roundRect">
              <a:avLst>
                <a:gd name="adj" fmla="val 4984"/>
              </a:avLst>
            </a:prstGeom>
            <a:solidFill>
              <a:srgbClr val="0493AC">
                <a:alpha val="72000"/>
              </a:srgbClr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>
                <a:defRPr/>
              </a:pPr>
              <a:r>
                <a:rPr lang="sv-SE" kern="0" dirty="0" smtClean="0">
                  <a:solidFill>
                    <a:prstClr val="white"/>
                  </a:solidFill>
                </a:rPr>
                <a:t>System Logic	</a:t>
              </a:r>
            </a:p>
          </p:txBody>
        </p:sp>
        <p:sp>
          <p:nvSpPr>
            <p:cNvPr id="116" name="Rektangel med rundade hörn 115"/>
            <p:cNvSpPr/>
            <p:nvPr/>
          </p:nvSpPr>
          <p:spPr>
            <a:xfrm>
              <a:off x="2062436" y="5238036"/>
              <a:ext cx="6696744" cy="792088"/>
            </a:xfrm>
            <a:prstGeom prst="roundRect">
              <a:avLst>
                <a:gd name="adj" fmla="val 4984"/>
              </a:avLst>
            </a:prstGeom>
            <a:solidFill>
              <a:srgbClr val="0493AC">
                <a:alpha val="72000"/>
              </a:srgbClr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>
                <a:defRPr/>
              </a:pPr>
              <a:r>
                <a:rPr lang="sv-SE" kern="0" dirty="0" smtClean="0">
                  <a:solidFill>
                    <a:prstClr val="white"/>
                  </a:solidFill>
                </a:rPr>
                <a:t>Technology</a:t>
              </a:r>
            </a:p>
          </p:txBody>
        </p:sp>
        <p:sp>
          <p:nvSpPr>
            <p:cNvPr id="117" name="Rektangel 116"/>
            <p:cNvSpPr/>
            <p:nvPr/>
          </p:nvSpPr>
          <p:spPr>
            <a:xfrm>
              <a:off x="3467241" y="2679684"/>
              <a:ext cx="1152128" cy="72394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sv-SE" sz="700" b="1" dirty="0">
                  <a:solidFill>
                    <a:prstClr val="black"/>
                  </a:solidFill>
                </a:rPr>
                <a:t>Process Identification</a:t>
              </a:r>
            </a:p>
          </p:txBody>
        </p:sp>
        <p:sp>
          <p:nvSpPr>
            <p:cNvPr id="118" name="Rektangel 117"/>
            <p:cNvSpPr/>
            <p:nvPr/>
          </p:nvSpPr>
          <p:spPr>
            <a:xfrm>
              <a:off x="3467241" y="3543681"/>
              <a:ext cx="1152128" cy="72394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sv-SE" sz="700" b="1" dirty="0">
                  <a:solidFill>
                    <a:prstClr val="black"/>
                  </a:solidFill>
                </a:rPr>
                <a:t>Process Definition</a:t>
              </a:r>
            </a:p>
          </p:txBody>
        </p:sp>
        <p:sp>
          <p:nvSpPr>
            <p:cNvPr id="119" name="Rektangel 118"/>
            <p:cNvSpPr/>
            <p:nvPr/>
          </p:nvSpPr>
          <p:spPr>
            <a:xfrm>
              <a:off x="3467241" y="5271327"/>
              <a:ext cx="1152128" cy="72394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sv-SE" sz="700" b="1" dirty="0" smtClean="0">
                  <a:solidFill>
                    <a:prstClr val="black"/>
                  </a:solidFill>
                </a:rPr>
                <a:t>Process Specification</a:t>
              </a:r>
              <a:endParaRPr lang="sv-SE" sz="700" b="1" dirty="0">
                <a:solidFill>
                  <a:prstClr val="black"/>
                </a:solidFill>
              </a:endParaRPr>
            </a:p>
          </p:txBody>
        </p:sp>
        <p:sp>
          <p:nvSpPr>
            <p:cNvPr id="120" name="Rektangel 119"/>
            <p:cNvSpPr/>
            <p:nvPr/>
          </p:nvSpPr>
          <p:spPr>
            <a:xfrm>
              <a:off x="3467241" y="4406735"/>
              <a:ext cx="1152128" cy="72394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sv-SE" sz="700" b="1" dirty="0">
                  <a:solidFill>
                    <a:prstClr val="black"/>
                  </a:solidFill>
                </a:rPr>
                <a:t>Process Representation</a:t>
              </a:r>
            </a:p>
          </p:txBody>
        </p:sp>
        <p:sp>
          <p:nvSpPr>
            <p:cNvPr id="121" name="Rektangel 120"/>
            <p:cNvSpPr/>
            <p:nvPr/>
          </p:nvSpPr>
          <p:spPr>
            <a:xfrm>
              <a:off x="4762368" y="2679684"/>
              <a:ext cx="1152128" cy="72394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sv-SE" sz="700" b="1" dirty="0" smtClean="0">
                  <a:solidFill>
                    <a:prstClr val="black"/>
                  </a:solidFill>
                </a:rPr>
                <a:t>Inventory Identification</a:t>
              </a:r>
              <a:endParaRPr lang="sv-SE" sz="700" b="1" dirty="0">
                <a:solidFill>
                  <a:prstClr val="black"/>
                </a:solidFill>
              </a:endParaRPr>
            </a:p>
          </p:txBody>
        </p:sp>
        <p:sp>
          <p:nvSpPr>
            <p:cNvPr id="122" name="Rektangel 121"/>
            <p:cNvSpPr/>
            <p:nvPr/>
          </p:nvSpPr>
          <p:spPr>
            <a:xfrm>
              <a:off x="4762368" y="3543681"/>
              <a:ext cx="1152128" cy="72394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sv-SE" sz="700" b="1" dirty="0" smtClean="0">
                  <a:solidFill>
                    <a:prstClr val="black"/>
                  </a:solidFill>
                </a:rPr>
                <a:t>Inventory Definition</a:t>
              </a:r>
              <a:endParaRPr lang="sv-SE" sz="700" b="1" dirty="0">
                <a:solidFill>
                  <a:prstClr val="black"/>
                </a:solidFill>
              </a:endParaRPr>
            </a:p>
          </p:txBody>
        </p:sp>
        <p:sp>
          <p:nvSpPr>
            <p:cNvPr id="123" name="Rektangel 122"/>
            <p:cNvSpPr/>
            <p:nvPr/>
          </p:nvSpPr>
          <p:spPr>
            <a:xfrm>
              <a:off x="4762368" y="5271327"/>
              <a:ext cx="1152128" cy="72394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sv-SE" sz="700" b="1" dirty="0" smtClean="0">
                  <a:solidFill>
                    <a:prstClr val="black"/>
                  </a:solidFill>
                </a:rPr>
                <a:t>Inventory Specification</a:t>
              </a:r>
              <a:endParaRPr lang="sv-SE" sz="700" b="1" dirty="0">
                <a:solidFill>
                  <a:prstClr val="black"/>
                </a:solidFill>
              </a:endParaRPr>
            </a:p>
          </p:txBody>
        </p:sp>
        <p:sp>
          <p:nvSpPr>
            <p:cNvPr id="124" name="Rektangel 123"/>
            <p:cNvSpPr/>
            <p:nvPr/>
          </p:nvSpPr>
          <p:spPr>
            <a:xfrm>
              <a:off x="4762368" y="4406735"/>
              <a:ext cx="1152128" cy="72394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sv-SE" sz="700" b="1" dirty="0" smtClean="0">
                  <a:solidFill>
                    <a:prstClr val="black"/>
                  </a:solidFill>
                </a:rPr>
                <a:t>Inventory Representation</a:t>
              </a:r>
              <a:endParaRPr lang="sv-SE" sz="700" b="1" dirty="0">
                <a:solidFill>
                  <a:prstClr val="black"/>
                </a:solidFill>
              </a:endParaRPr>
            </a:p>
          </p:txBody>
        </p:sp>
        <p:sp>
          <p:nvSpPr>
            <p:cNvPr id="125" name="Rektangel 124"/>
            <p:cNvSpPr/>
            <p:nvPr/>
          </p:nvSpPr>
          <p:spPr>
            <a:xfrm>
              <a:off x="6059182" y="2679684"/>
              <a:ext cx="1152128" cy="72394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sv-SE" sz="700" b="1" dirty="0" smtClean="0">
                  <a:solidFill>
                    <a:prstClr val="black"/>
                  </a:solidFill>
                </a:rPr>
                <a:t>Timing Identification</a:t>
              </a:r>
              <a:endParaRPr lang="sv-SE" sz="700" b="1" dirty="0">
                <a:solidFill>
                  <a:prstClr val="black"/>
                </a:solidFill>
              </a:endParaRPr>
            </a:p>
          </p:txBody>
        </p:sp>
        <p:sp>
          <p:nvSpPr>
            <p:cNvPr id="126" name="Rektangel 125"/>
            <p:cNvSpPr/>
            <p:nvPr/>
          </p:nvSpPr>
          <p:spPr>
            <a:xfrm>
              <a:off x="6059182" y="3543681"/>
              <a:ext cx="1152128" cy="72394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sv-SE" sz="700" b="1" dirty="0" smtClean="0">
                  <a:solidFill>
                    <a:prstClr val="black"/>
                  </a:solidFill>
                </a:rPr>
                <a:t>Timing Definition</a:t>
              </a:r>
              <a:endParaRPr lang="sv-SE" sz="700" b="1" dirty="0">
                <a:solidFill>
                  <a:prstClr val="black"/>
                </a:solidFill>
              </a:endParaRPr>
            </a:p>
          </p:txBody>
        </p:sp>
        <p:sp>
          <p:nvSpPr>
            <p:cNvPr id="127" name="Rektangel 126"/>
            <p:cNvSpPr/>
            <p:nvPr/>
          </p:nvSpPr>
          <p:spPr>
            <a:xfrm>
              <a:off x="6059182" y="5271327"/>
              <a:ext cx="1152128" cy="72394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sv-SE" sz="700" b="1" dirty="0" smtClean="0">
                  <a:solidFill>
                    <a:prstClr val="black"/>
                  </a:solidFill>
                </a:rPr>
                <a:t>Timing Specification</a:t>
              </a:r>
              <a:endParaRPr lang="sv-SE" sz="700" b="1" dirty="0">
                <a:solidFill>
                  <a:prstClr val="black"/>
                </a:solidFill>
              </a:endParaRPr>
            </a:p>
          </p:txBody>
        </p:sp>
        <p:sp>
          <p:nvSpPr>
            <p:cNvPr id="128" name="Rektangel 127"/>
            <p:cNvSpPr/>
            <p:nvPr/>
          </p:nvSpPr>
          <p:spPr>
            <a:xfrm>
              <a:off x="6059182" y="4406735"/>
              <a:ext cx="1152128" cy="72394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sv-SE" sz="700" b="1" dirty="0" smtClean="0">
                  <a:solidFill>
                    <a:prstClr val="black"/>
                  </a:solidFill>
                </a:rPr>
                <a:t>Timing Representation</a:t>
              </a:r>
              <a:endParaRPr lang="sv-SE" sz="700" b="1" dirty="0">
                <a:solidFill>
                  <a:prstClr val="black"/>
                </a:solidFill>
              </a:endParaRPr>
            </a:p>
          </p:txBody>
        </p:sp>
        <p:sp>
          <p:nvSpPr>
            <p:cNvPr id="129" name="Rektangel 128"/>
            <p:cNvSpPr/>
            <p:nvPr/>
          </p:nvSpPr>
          <p:spPr>
            <a:xfrm>
              <a:off x="7354308" y="2679684"/>
              <a:ext cx="1260855" cy="72394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sv-SE" sz="700" b="1" dirty="0" err="1" smtClean="0">
                  <a:solidFill>
                    <a:prstClr val="black"/>
                  </a:solidFill>
                </a:rPr>
                <a:t>Responsibility</a:t>
              </a:r>
              <a:r>
                <a:rPr lang="sv-SE" sz="700" b="1" dirty="0" smtClean="0">
                  <a:solidFill>
                    <a:prstClr val="black"/>
                  </a:solidFill>
                </a:rPr>
                <a:t> Identification</a:t>
              </a:r>
              <a:endParaRPr lang="sv-SE" sz="700" b="1" dirty="0">
                <a:solidFill>
                  <a:prstClr val="black"/>
                </a:solidFill>
              </a:endParaRPr>
            </a:p>
          </p:txBody>
        </p:sp>
        <p:sp>
          <p:nvSpPr>
            <p:cNvPr id="130" name="Rektangel 129"/>
            <p:cNvSpPr/>
            <p:nvPr/>
          </p:nvSpPr>
          <p:spPr>
            <a:xfrm>
              <a:off x="7354309" y="3543681"/>
              <a:ext cx="1152128" cy="72394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sv-SE" sz="700" b="1" dirty="0" err="1" smtClean="0">
                  <a:solidFill>
                    <a:prstClr val="black"/>
                  </a:solidFill>
                </a:rPr>
                <a:t>Responsibility</a:t>
              </a:r>
              <a:r>
                <a:rPr lang="sv-SE" sz="700" b="1" dirty="0" smtClean="0">
                  <a:solidFill>
                    <a:prstClr val="black"/>
                  </a:solidFill>
                </a:rPr>
                <a:t> Definition</a:t>
              </a:r>
              <a:endParaRPr lang="sv-SE" sz="700" b="1" dirty="0">
                <a:solidFill>
                  <a:prstClr val="black"/>
                </a:solidFill>
              </a:endParaRPr>
            </a:p>
          </p:txBody>
        </p:sp>
        <p:sp>
          <p:nvSpPr>
            <p:cNvPr id="131" name="Rektangel 130"/>
            <p:cNvSpPr/>
            <p:nvPr/>
          </p:nvSpPr>
          <p:spPr>
            <a:xfrm>
              <a:off x="7354308" y="5271327"/>
              <a:ext cx="1332863" cy="72394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sv-SE" sz="700" b="1" dirty="0" err="1" smtClean="0">
                  <a:solidFill>
                    <a:prstClr val="black"/>
                  </a:solidFill>
                </a:rPr>
                <a:t>Responsibility</a:t>
              </a:r>
              <a:r>
                <a:rPr lang="sv-SE" sz="700" b="1" dirty="0" smtClean="0">
                  <a:solidFill>
                    <a:prstClr val="black"/>
                  </a:solidFill>
                </a:rPr>
                <a:t> Specification</a:t>
              </a:r>
              <a:endParaRPr lang="sv-SE" sz="700" b="1" dirty="0">
                <a:solidFill>
                  <a:prstClr val="black"/>
                </a:solidFill>
              </a:endParaRPr>
            </a:p>
          </p:txBody>
        </p:sp>
        <p:sp>
          <p:nvSpPr>
            <p:cNvPr id="132" name="Rektangel 131"/>
            <p:cNvSpPr/>
            <p:nvPr/>
          </p:nvSpPr>
          <p:spPr>
            <a:xfrm>
              <a:off x="7354308" y="4406735"/>
              <a:ext cx="1332864" cy="72394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sv-SE" sz="700" b="1" dirty="0" err="1" smtClean="0">
                  <a:solidFill>
                    <a:prstClr val="black"/>
                  </a:solidFill>
                </a:rPr>
                <a:t>Responsibility</a:t>
              </a:r>
              <a:r>
                <a:rPr lang="sv-SE" sz="700" b="1" dirty="0" smtClean="0">
                  <a:solidFill>
                    <a:prstClr val="black"/>
                  </a:solidFill>
                </a:rPr>
                <a:t> Representation</a:t>
              </a:r>
              <a:endParaRPr lang="sv-SE" sz="700" b="1" dirty="0">
                <a:solidFill>
                  <a:prstClr val="black"/>
                </a:solidFill>
              </a:endParaRPr>
            </a:p>
          </p:txBody>
        </p:sp>
        <p:pic>
          <p:nvPicPr>
            <p:cNvPr id="133" name="Picture 12" descr="C:\eget\download\MC900432599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790628" y="2861772"/>
              <a:ext cx="458372" cy="458372"/>
            </a:xfrm>
            <a:prstGeom prst="rect">
              <a:avLst/>
            </a:prstGeom>
            <a:noFill/>
          </p:spPr>
        </p:pic>
        <p:pic>
          <p:nvPicPr>
            <p:cNvPr id="134" name="Picture 12" descr="C:\eget\download\MC900432599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086772" y="2861772"/>
              <a:ext cx="458372" cy="458372"/>
            </a:xfrm>
            <a:prstGeom prst="rect">
              <a:avLst/>
            </a:prstGeom>
            <a:noFill/>
          </p:spPr>
        </p:pic>
        <p:pic>
          <p:nvPicPr>
            <p:cNvPr id="135" name="Picture 12" descr="C:\eget\download\MC900432599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382916" y="2861772"/>
              <a:ext cx="458372" cy="458372"/>
            </a:xfrm>
            <a:prstGeom prst="rect">
              <a:avLst/>
            </a:prstGeom>
            <a:noFill/>
          </p:spPr>
        </p:pic>
        <p:pic>
          <p:nvPicPr>
            <p:cNvPr id="136" name="Picture 12" descr="C:\eget\download\MC900432599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679060" y="2861772"/>
              <a:ext cx="458372" cy="458372"/>
            </a:xfrm>
            <a:prstGeom prst="rect">
              <a:avLst/>
            </a:prstGeom>
            <a:noFill/>
          </p:spPr>
        </p:pic>
        <p:grpSp>
          <p:nvGrpSpPr>
            <p:cNvPr id="137" name="Grupp 101"/>
            <p:cNvGrpSpPr/>
            <p:nvPr/>
          </p:nvGrpSpPr>
          <p:grpSpPr>
            <a:xfrm>
              <a:off x="3718620" y="3725868"/>
              <a:ext cx="648072" cy="360040"/>
              <a:chOff x="2051720" y="476672"/>
              <a:chExt cx="648072" cy="360040"/>
            </a:xfrm>
          </p:grpSpPr>
          <p:sp>
            <p:nvSpPr>
              <p:cNvPr id="138" name="Rektangel 137"/>
              <p:cNvSpPr/>
              <p:nvPr/>
            </p:nvSpPr>
            <p:spPr>
              <a:xfrm>
                <a:off x="2123728" y="476672"/>
                <a:ext cx="144016" cy="7200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>
                  <a:solidFill>
                    <a:prstClr val="white"/>
                  </a:solidFill>
                </a:endParaRPr>
              </a:p>
            </p:txBody>
          </p:sp>
          <p:sp>
            <p:nvSpPr>
              <p:cNvPr id="139" name="Rektangel 138"/>
              <p:cNvSpPr/>
              <p:nvPr/>
            </p:nvSpPr>
            <p:spPr>
              <a:xfrm>
                <a:off x="2339752" y="620688"/>
                <a:ext cx="144016" cy="7200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>
                  <a:solidFill>
                    <a:prstClr val="white"/>
                  </a:solidFill>
                </a:endParaRPr>
              </a:p>
            </p:txBody>
          </p:sp>
          <p:sp>
            <p:nvSpPr>
              <p:cNvPr id="140" name="Rektangel 139"/>
              <p:cNvSpPr/>
              <p:nvPr/>
            </p:nvSpPr>
            <p:spPr>
              <a:xfrm>
                <a:off x="2051720" y="764704"/>
                <a:ext cx="144016" cy="7200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>
                  <a:solidFill>
                    <a:prstClr val="white"/>
                  </a:solidFill>
                </a:endParaRPr>
              </a:p>
            </p:txBody>
          </p:sp>
          <p:cxnSp>
            <p:nvCxnSpPr>
              <p:cNvPr id="141" name="Rak 140"/>
              <p:cNvCxnSpPr>
                <a:stCxn id="138" idx="3"/>
                <a:endCxn id="139" idx="1"/>
              </p:cNvCxnSpPr>
              <p:nvPr/>
            </p:nvCxnSpPr>
            <p:spPr>
              <a:xfrm>
                <a:off x="2267744" y="512676"/>
                <a:ext cx="72008" cy="14401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2" name="Rak 141"/>
              <p:cNvCxnSpPr>
                <a:stCxn id="140" idx="3"/>
                <a:endCxn id="139" idx="1"/>
              </p:cNvCxnSpPr>
              <p:nvPr/>
            </p:nvCxnSpPr>
            <p:spPr>
              <a:xfrm flipV="1">
                <a:off x="2195736" y="656692"/>
                <a:ext cx="144016" cy="14401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3" name="Rektangel 142"/>
              <p:cNvSpPr/>
              <p:nvPr/>
            </p:nvSpPr>
            <p:spPr>
              <a:xfrm>
                <a:off x="2555776" y="692696"/>
                <a:ext cx="144016" cy="7200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>
                  <a:solidFill>
                    <a:prstClr val="white"/>
                  </a:solidFill>
                </a:endParaRPr>
              </a:p>
            </p:txBody>
          </p:sp>
          <p:cxnSp>
            <p:nvCxnSpPr>
              <p:cNvPr id="144" name="Rak 143"/>
              <p:cNvCxnSpPr>
                <a:stCxn id="139" idx="3"/>
                <a:endCxn id="143" idx="1"/>
              </p:cNvCxnSpPr>
              <p:nvPr/>
            </p:nvCxnSpPr>
            <p:spPr>
              <a:xfrm>
                <a:off x="2483768" y="656692"/>
                <a:ext cx="72008" cy="7200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5" name="Grupp 119"/>
            <p:cNvGrpSpPr/>
            <p:nvPr/>
          </p:nvGrpSpPr>
          <p:grpSpPr>
            <a:xfrm>
              <a:off x="5086772" y="3797876"/>
              <a:ext cx="504056" cy="144016"/>
              <a:chOff x="2195736" y="404664"/>
              <a:chExt cx="504056" cy="144016"/>
            </a:xfrm>
          </p:grpSpPr>
          <p:sp>
            <p:nvSpPr>
              <p:cNvPr id="146" name="Ellips 145"/>
              <p:cNvSpPr/>
              <p:nvPr/>
            </p:nvSpPr>
            <p:spPr>
              <a:xfrm>
                <a:off x="2195736" y="404664"/>
                <a:ext cx="72008" cy="72008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>
                  <a:solidFill>
                    <a:prstClr val="white"/>
                  </a:solidFill>
                </a:endParaRPr>
              </a:p>
            </p:txBody>
          </p:sp>
          <p:sp>
            <p:nvSpPr>
              <p:cNvPr id="147" name="Ellips 146"/>
              <p:cNvSpPr/>
              <p:nvPr/>
            </p:nvSpPr>
            <p:spPr>
              <a:xfrm>
                <a:off x="2411760" y="476672"/>
                <a:ext cx="72008" cy="72008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>
                  <a:solidFill>
                    <a:prstClr val="white"/>
                  </a:solidFill>
                </a:endParaRPr>
              </a:p>
            </p:txBody>
          </p:sp>
          <p:sp>
            <p:nvSpPr>
              <p:cNvPr id="148" name="Ellips 147"/>
              <p:cNvSpPr/>
              <p:nvPr/>
            </p:nvSpPr>
            <p:spPr>
              <a:xfrm>
                <a:off x="2627784" y="476672"/>
                <a:ext cx="72008" cy="72008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>
                  <a:solidFill>
                    <a:prstClr val="white"/>
                  </a:solidFill>
                </a:endParaRPr>
              </a:p>
            </p:txBody>
          </p:sp>
          <p:cxnSp>
            <p:nvCxnSpPr>
              <p:cNvPr id="149" name="Rak 148"/>
              <p:cNvCxnSpPr>
                <a:stCxn id="146" idx="6"/>
                <a:endCxn id="147" idx="2"/>
              </p:cNvCxnSpPr>
              <p:nvPr/>
            </p:nvCxnSpPr>
            <p:spPr>
              <a:xfrm>
                <a:off x="2267744" y="440668"/>
                <a:ext cx="144016" cy="7200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0" name="Rak 149"/>
              <p:cNvCxnSpPr>
                <a:stCxn id="147" idx="6"/>
                <a:endCxn id="148" idx="2"/>
              </p:cNvCxnSpPr>
              <p:nvPr/>
            </p:nvCxnSpPr>
            <p:spPr>
              <a:xfrm>
                <a:off x="2483768" y="512676"/>
                <a:ext cx="14401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1" name="Grupp 128"/>
            <p:cNvGrpSpPr/>
            <p:nvPr/>
          </p:nvGrpSpPr>
          <p:grpSpPr>
            <a:xfrm>
              <a:off x="6382916" y="3869884"/>
              <a:ext cx="405759" cy="176514"/>
              <a:chOff x="2195736" y="548680"/>
              <a:chExt cx="405759" cy="176514"/>
            </a:xfrm>
          </p:grpSpPr>
          <p:sp>
            <p:nvSpPr>
              <p:cNvPr id="152" name="Frihandsfigur 151"/>
              <p:cNvSpPr/>
              <p:nvPr/>
            </p:nvSpPr>
            <p:spPr>
              <a:xfrm flipV="1">
                <a:off x="2250281" y="566738"/>
                <a:ext cx="127471" cy="45719"/>
              </a:xfrm>
              <a:custGeom>
                <a:avLst/>
                <a:gdLst>
                  <a:gd name="connsiteX0" fmla="*/ 0 w 971550"/>
                  <a:gd name="connsiteY0" fmla="*/ 84137 h 102394"/>
                  <a:gd name="connsiteX1" fmla="*/ 371475 w 971550"/>
                  <a:gd name="connsiteY1" fmla="*/ 88900 h 102394"/>
                  <a:gd name="connsiteX2" fmla="*/ 666750 w 971550"/>
                  <a:gd name="connsiteY2" fmla="*/ 3175 h 102394"/>
                  <a:gd name="connsiteX3" fmla="*/ 971550 w 971550"/>
                  <a:gd name="connsiteY3" fmla="*/ 69850 h 102394"/>
                  <a:gd name="connsiteX4" fmla="*/ 971550 w 971550"/>
                  <a:gd name="connsiteY4" fmla="*/ 69850 h 102394"/>
                  <a:gd name="connsiteX5" fmla="*/ 971550 w 971550"/>
                  <a:gd name="connsiteY5" fmla="*/ 69850 h 1023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971550" h="102394">
                    <a:moveTo>
                      <a:pt x="0" y="84137"/>
                    </a:moveTo>
                    <a:cubicBezTo>
                      <a:pt x="130175" y="93265"/>
                      <a:pt x="260350" y="102394"/>
                      <a:pt x="371475" y="88900"/>
                    </a:cubicBezTo>
                    <a:cubicBezTo>
                      <a:pt x="482600" y="75406"/>
                      <a:pt x="566738" y="6350"/>
                      <a:pt x="666750" y="3175"/>
                    </a:cubicBezTo>
                    <a:cubicBezTo>
                      <a:pt x="766762" y="0"/>
                      <a:pt x="971550" y="69850"/>
                      <a:pt x="971550" y="69850"/>
                    </a:cubicBezTo>
                    <a:lnTo>
                      <a:pt x="971550" y="69850"/>
                    </a:lnTo>
                    <a:lnTo>
                      <a:pt x="971550" y="69850"/>
                    </a:ln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sv-SE">
                  <a:solidFill>
                    <a:prstClr val="black"/>
                  </a:solidFill>
                </a:endParaRPr>
              </a:p>
            </p:txBody>
          </p:sp>
          <p:sp>
            <p:nvSpPr>
              <p:cNvPr id="153" name="Ellips 152"/>
              <p:cNvSpPr/>
              <p:nvPr/>
            </p:nvSpPr>
            <p:spPr>
              <a:xfrm>
                <a:off x="2195736" y="548680"/>
                <a:ext cx="45719" cy="4571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>
                  <a:solidFill>
                    <a:prstClr val="white"/>
                  </a:solidFill>
                </a:endParaRPr>
              </a:p>
            </p:txBody>
          </p:sp>
          <p:sp>
            <p:nvSpPr>
              <p:cNvPr id="154" name="Ellips 153"/>
              <p:cNvSpPr/>
              <p:nvPr/>
            </p:nvSpPr>
            <p:spPr>
              <a:xfrm>
                <a:off x="2383631" y="548680"/>
                <a:ext cx="45719" cy="4571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>
                  <a:solidFill>
                    <a:prstClr val="white"/>
                  </a:solidFill>
                </a:endParaRPr>
              </a:p>
            </p:txBody>
          </p:sp>
          <p:sp>
            <p:nvSpPr>
              <p:cNvPr id="155" name="Ellips 154"/>
              <p:cNvSpPr/>
              <p:nvPr/>
            </p:nvSpPr>
            <p:spPr>
              <a:xfrm>
                <a:off x="2383631" y="669131"/>
                <a:ext cx="45719" cy="4571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>
                  <a:solidFill>
                    <a:prstClr val="white"/>
                  </a:solidFill>
                </a:endParaRPr>
              </a:p>
            </p:txBody>
          </p:sp>
          <p:sp>
            <p:nvSpPr>
              <p:cNvPr id="156" name="Frihandsfigur 155"/>
              <p:cNvSpPr/>
              <p:nvPr/>
            </p:nvSpPr>
            <p:spPr>
              <a:xfrm rot="15621821" flipV="1">
                <a:off x="2370252" y="613678"/>
                <a:ext cx="106757" cy="45719"/>
              </a:xfrm>
              <a:custGeom>
                <a:avLst/>
                <a:gdLst>
                  <a:gd name="connsiteX0" fmla="*/ 0 w 971550"/>
                  <a:gd name="connsiteY0" fmla="*/ 84137 h 102394"/>
                  <a:gd name="connsiteX1" fmla="*/ 371475 w 971550"/>
                  <a:gd name="connsiteY1" fmla="*/ 88900 h 102394"/>
                  <a:gd name="connsiteX2" fmla="*/ 666750 w 971550"/>
                  <a:gd name="connsiteY2" fmla="*/ 3175 h 102394"/>
                  <a:gd name="connsiteX3" fmla="*/ 971550 w 971550"/>
                  <a:gd name="connsiteY3" fmla="*/ 69850 h 102394"/>
                  <a:gd name="connsiteX4" fmla="*/ 971550 w 971550"/>
                  <a:gd name="connsiteY4" fmla="*/ 69850 h 102394"/>
                  <a:gd name="connsiteX5" fmla="*/ 971550 w 971550"/>
                  <a:gd name="connsiteY5" fmla="*/ 69850 h 1023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971550" h="102394">
                    <a:moveTo>
                      <a:pt x="0" y="84137"/>
                    </a:moveTo>
                    <a:cubicBezTo>
                      <a:pt x="130175" y="93265"/>
                      <a:pt x="260350" y="102394"/>
                      <a:pt x="371475" y="88900"/>
                    </a:cubicBezTo>
                    <a:cubicBezTo>
                      <a:pt x="482600" y="75406"/>
                      <a:pt x="566738" y="6350"/>
                      <a:pt x="666750" y="3175"/>
                    </a:cubicBezTo>
                    <a:cubicBezTo>
                      <a:pt x="766762" y="0"/>
                      <a:pt x="971550" y="69850"/>
                      <a:pt x="971550" y="69850"/>
                    </a:cubicBezTo>
                    <a:lnTo>
                      <a:pt x="971550" y="69850"/>
                    </a:lnTo>
                    <a:lnTo>
                      <a:pt x="971550" y="69850"/>
                    </a:ln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sv-SE">
                  <a:solidFill>
                    <a:prstClr val="black"/>
                  </a:solidFill>
                </a:endParaRPr>
              </a:p>
            </p:txBody>
          </p:sp>
          <p:sp>
            <p:nvSpPr>
              <p:cNvPr id="157" name="Ellips 156"/>
              <p:cNvSpPr/>
              <p:nvPr/>
            </p:nvSpPr>
            <p:spPr>
              <a:xfrm>
                <a:off x="2555776" y="669131"/>
                <a:ext cx="45719" cy="4571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>
                  <a:solidFill>
                    <a:prstClr val="white"/>
                  </a:solidFill>
                </a:endParaRPr>
              </a:p>
            </p:txBody>
          </p:sp>
          <p:sp>
            <p:nvSpPr>
              <p:cNvPr id="158" name="Frihandsfigur 157"/>
              <p:cNvSpPr/>
              <p:nvPr/>
            </p:nvSpPr>
            <p:spPr>
              <a:xfrm flipV="1">
                <a:off x="2425129" y="679475"/>
                <a:ext cx="127471" cy="45719"/>
              </a:xfrm>
              <a:custGeom>
                <a:avLst/>
                <a:gdLst>
                  <a:gd name="connsiteX0" fmla="*/ 0 w 971550"/>
                  <a:gd name="connsiteY0" fmla="*/ 84137 h 102394"/>
                  <a:gd name="connsiteX1" fmla="*/ 371475 w 971550"/>
                  <a:gd name="connsiteY1" fmla="*/ 88900 h 102394"/>
                  <a:gd name="connsiteX2" fmla="*/ 666750 w 971550"/>
                  <a:gd name="connsiteY2" fmla="*/ 3175 h 102394"/>
                  <a:gd name="connsiteX3" fmla="*/ 971550 w 971550"/>
                  <a:gd name="connsiteY3" fmla="*/ 69850 h 102394"/>
                  <a:gd name="connsiteX4" fmla="*/ 971550 w 971550"/>
                  <a:gd name="connsiteY4" fmla="*/ 69850 h 102394"/>
                  <a:gd name="connsiteX5" fmla="*/ 971550 w 971550"/>
                  <a:gd name="connsiteY5" fmla="*/ 69850 h 1023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971550" h="102394">
                    <a:moveTo>
                      <a:pt x="0" y="84137"/>
                    </a:moveTo>
                    <a:cubicBezTo>
                      <a:pt x="130175" y="93265"/>
                      <a:pt x="260350" y="102394"/>
                      <a:pt x="371475" y="88900"/>
                    </a:cubicBezTo>
                    <a:cubicBezTo>
                      <a:pt x="482600" y="75406"/>
                      <a:pt x="566738" y="6350"/>
                      <a:pt x="666750" y="3175"/>
                    </a:cubicBezTo>
                    <a:cubicBezTo>
                      <a:pt x="766762" y="0"/>
                      <a:pt x="971550" y="69850"/>
                      <a:pt x="971550" y="69850"/>
                    </a:cubicBezTo>
                    <a:lnTo>
                      <a:pt x="971550" y="69850"/>
                    </a:lnTo>
                    <a:lnTo>
                      <a:pt x="971550" y="69850"/>
                    </a:ln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sv-SE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159" name="Grupp 139"/>
            <p:cNvGrpSpPr/>
            <p:nvPr/>
          </p:nvGrpSpPr>
          <p:grpSpPr>
            <a:xfrm>
              <a:off x="3718620" y="4589964"/>
              <a:ext cx="648072" cy="360040"/>
              <a:chOff x="2051720" y="476672"/>
              <a:chExt cx="648072" cy="360040"/>
            </a:xfrm>
            <a:solidFill>
              <a:schemeClr val="accent3">
                <a:lumMod val="40000"/>
                <a:lumOff val="60000"/>
              </a:schemeClr>
            </a:solidFill>
          </p:grpSpPr>
          <p:sp>
            <p:nvSpPr>
              <p:cNvPr id="160" name="Rektangel 159"/>
              <p:cNvSpPr/>
              <p:nvPr/>
            </p:nvSpPr>
            <p:spPr>
              <a:xfrm>
                <a:off x="2123728" y="476672"/>
                <a:ext cx="144016" cy="72008"/>
              </a:xfrm>
              <a:prstGeom prst="rect">
                <a:avLst/>
              </a:prstGeom>
              <a:grpFill/>
              <a:ln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>
                  <a:solidFill>
                    <a:prstClr val="white"/>
                  </a:solidFill>
                </a:endParaRPr>
              </a:p>
            </p:txBody>
          </p:sp>
          <p:sp>
            <p:nvSpPr>
              <p:cNvPr id="161" name="Rektangel 160"/>
              <p:cNvSpPr/>
              <p:nvPr/>
            </p:nvSpPr>
            <p:spPr>
              <a:xfrm>
                <a:off x="2339752" y="620688"/>
                <a:ext cx="144016" cy="72008"/>
              </a:xfrm>
              <a:prstGeom prst="rect">
                <a:avLst/>
              </a:prstGeom>
              <a:grpFill/>
              <a:ln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>
                  <a:solidFill>
                    <a:prstClr val="white"/>
                  </a:solidFill>
                </a:endParaRPr>
              </a:p>
            </p:txBody>
          </p:sp>
          <p:sp>
            <p:nvSpPr>
              <p:cNvPr id="162" name="Rektangel 161"/>
              <p:cNvSpPr/>
              <p:nvPr/>
            </p:nvSpPr>
            <p:spPr>
              <a:xfrm>
                <a:off x="2051720" y="764704"/>
                <a:ext cx="144016" cy="72008"/>
              </a:xfrm>
              <a:prstGeom prst="rect">
                <a:avLst/>
              </a:prstGeom>
              <a:grpFill/>
              <a:ln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>
                  <a:solidFill>
                    <a:prstClr val="white"/>
                  </a:solidFill>
                </a:endParaRPr>
              </a:p>
            </p:txBody>
          </p:sp>
          <p:cxnSp>
            <p:nvCxnSpPr>
              <p:cNvPr id="163" name="Rak 162"/>
              <p:cNvCxnSpPr>
                <a:stCxn id="160" idx="3"/>
                <a:endCxn id="161" idx="1"/>
              </p:cNvCxnSpPr>
              <p:nvPr/>
            </p:nvCxnSpPr>
            <p:spPr>
              <a:xfrm>
                <a:off x="2267744" y="512676"/>
                <a:ext cx="72008" cy="144016"/>
              </a:xfrm>
              <a:prstGeom prst="line">
                <a:avLst/>
              </a:prstGeom>
              <a:grpFill/>
              <a:ln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Rak 163"/>
              <p:cNvCxnSpPr>
                <a:stCxn id="162" idx="3"/>
                <a:endCxn id="161" idx="1"/>
              </p:cNvCxnSpPr>
              <p:nvPr/>
            </p:nvCxnSpPr>
            <p:spPr>
              <a:xfrm flipV="1">
                <a:off x="2195736" y="656692"/>
                <a:ext cx="144016" cy="144016"/>
              </a:xfrm>
              <a:prstGeom prst="line">
                <a:avLst/>
              </a:prstGeom>
              <a:grpFill/>
              <a:ln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5" name="Rektangel 164"/>
              <p:cNvSpPr/>
              <p:nvPr/>
            </p:nvSpPr>
            <p:spPr>
              <a:xfrm>
                <a:off x="2555776" y="692696"/>
                <a:ext cx="144016" cy="72008"/>
              </a:xfrm>
              <a:prstGeom prst="rect">
                <a:avLst/>
              </a:prstGeom>
              <a:grpFill/>
              <a:ln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>
                  <a:solidFill>
                    <a:prstClr val="white"/>
                  </a:solidFill>
                </a:endParaRPr>
              </a:p>
            </p:txBody>
          </p:sp>
          <p:cxnSp>
            <p:nvCxnSpPr>
              <p:cNvPr id="166" name="Rak 165"/>
              <p:cNvCxnSpPr>
                <a:stCxn id="161" idx="3"/>
                <a:endCxn id="165" idx="1"/>
              </p:cNvCxnSpPr>
              <p:nvPr/>
            </p:nvCxnSpPr>
            <p:spPr>
              <a:xfrm>
                <a:off x="2483768" y="656692"/>
                <a:ext cx="72008" cy="72008"/>
              </a:xfrm>
              <a:prstGeom prst="line">
                <a:avLst/>
              </a:prstGeom>
              <a:grpFill/>
              <a:ln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7" name="Grupp 147"/>
            <p:cNvGrpSpPr/>
            <p:nvPr/>
          </p:nvGrpSpPr>
          <p:grpSpPr>
            <a:xfrm>
              <a:off x="5086772" y="4661972"/>
              <a:ext cx="504056" cy="144016"/>
              <a:chOff x="2195736" y="404664"/>
              <a:chExt cx="504056" cy="144016"/>
            </a:xfrm>
            <a:solidFill>
              <a:schemeClr val="accent3">
                <a:lumMod val="40000"/>
                <a:lumOff val="60000"/>
              </a:schemeClr>
            </a:solidFill>
          </p:grpSpPr>
          <p:sp>
            <p:nvSpPr>
              <p:cNvPr id="168" name="Ellips 167"/>
              <p:cNvSpPr/>
              <p:nvPr/>
            </p:nvSpPr>
            <p:spPr>
              <a:xfrm>
                <a:off x="2195736" y="404664"/>
                <a:ext cx="72008" cy="72008"/>
              </a:xfrm>
              <a:prstGeom prst="ellipse">
                <a:avLst/>
              </a:prstGeom>
              <a:grpFill/>
              <a:ln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>
                  <a:solidFill>
                    <a:prstClr val="white"/>
                  </a:solidFill>
                </a:endParaRPr>
              </a:p>
            </p:txBody>
          </p:sp>
          <p:sp>
            <p:nvSpPr>
              <p:cNvPr id="169" name="Ellips 168"/>
              <p:cNvSpPr/>
              <p:nvPr/>
            </p:nvSpPr>
            <p:spPr>
              <a:xfrm>
                <a:off x="2411760" y="476672"/>
                <a:ext cx="72008" cy="72008"/>
              </a:xfrm>
              <a:prstGeom prst="ellipse">
                <a:avLst/>
              </a:prstGeom>
              <a:grpFill/>
              <a:ln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>
                  <a:solidFill>
                    <a:prstClr val="white"/>
                  </a:solidFill>
                </a:endParaRPr>
              </a:p>
            </p:txBody>
          </p:sp>
          <p:sp>
            <p:nvSpPr>
              <p:cNvPr id="170" name="Ellips 169"/>
              <p:cNvSpPr/>
              <p:nvPr/>
            </p:nvSpPr>
            <p:spPr>
              <a:xfrm>
                <a:off x="2627784" y="476672"/>
                <a:ext cx="72008" cy="72008"/>
              </a:xfrm>
              <a:prstGeom prst="ellipse">
                <a:avLst/>
              </a:prstGeom>
              <a:grpFill/>
              <a:ln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>
                  <a:solidFill>
                    <a:prstClr val="white"/>
                  </a:solidFill>
                </a:endParaRPr>
              </a:p>
            </p:txBody>
          </p:sp>
          <p:cxnSp>
            <p:nvCxnSpPr>
              <p:cNvPr id="171" name="Rak 170"/>
              <p:cNvCxnSpPr>
                <a:stCxn id="168" idx="6"/>
                <a:endCxn id="169" idx="2"/>
              </p:cNvCxnSpPr>
              <p:nvPr/>
            </p:nvCxnSpPr>
            <p:spPr>
              <a:xfrm>
                <a:off x="2267744" y="440668"/>
                <a:ext cx="144016" cy="72008"/>
              </a:xfrm>
              <a:prstGeom prst="line">
                <a:avLst/>
              </a:prstGeom>
              <a:grpFill/>
              <a:ln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Rak 171"/>
              <p:cNvCxnSpPr>
                <a:stCxn id="169" idx="6"/>
                <a:endCxn id="170" idx="2"/>
              </p:cNvCxnSpPr>
              <p:nvPr/>
            </p:nvCxnSpPr>
            <p:spPr>
              <a:xfrm>
                <a:off x="2483768" y="512676"/>
                <a:ext cx="144016" cy="0"/>
              </a:xfrm>
              <a:prstGeom prst="line">
                <a:avLst/>
              </a:prstGeom>
              <a:grpFill/>
              <a:ln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3" name="Grupp 153"/>
            <p:cNvGrpSpPr/>
            <p:nvPr/>
          </p:nvGrpSpPr>
          <p:grpSpPr>
            <a:xfrm>
              <a:off x="6382916" y="4733980"/>
              <a:ext cx="405759" cy="176514"/>
              <a:chOff x="2195736" y="548680"/>
              <a:chExt cx="405759" cy="176514"/>
            </a:xfrm>
            <a:solidFill>
              <a:schemeClr val="bg1"/>
            </a:solidFill>
          </p:grpSpPr>
          <p:sp>
            <p:nvSpPr>
              <p:cNvPr id="174" name="Frihandsfigur 173"/>
              <p:cNvSpPr/>
              <p:nvPr/>
            </p:nvSpPr>
            <p:spPr>
              <a:xfrm flipV="1">
                <a:off x="2250281" y="566738"/>
                <a:ext cx="127471" cy="45719"/>
              </a:xfrm>
              <a:custGeom>
                <a:avLst/>
                <a:gdLst>
                  <a:gd name="connsiteX0" fmla="*/ 0 w 971550"/>
                  <a:gd name="connsiteY0" fmla="*/ 84137 h 102394"/>
                  <a:gd name="connsiteX1" fmla="*/ 371475 w 971550"/>
                  <a:gd name="connsiteY1" fmla="*/ 88900 h 102394"/>
                  <a:gd name="connsiteX2" fmla="*/ 666750 w 971550"/>
                  <a:gd name="connsiteY2" fmla="*/ 3175 h 102394"/>
                  <a:gd name="connsiteX3" fmla="*/ 971550 w 971550"/>
                  <a:gd name="connsiteY3" fmla="*/ 69850 h 102394"/>
                  <a:gd name="connsiteX4" fmla="*/ 971550 w 971550"/>
                  <a:gd name="connsiteY4" fmla="*/ 69850 h 102394"/>
                  <a:gd name="connsiteX5" fmla="*/ 971550 w 971550"/>
                  <a:gd name="connsiteY5" fmla="*/ 69850 h 1023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971550" h="102394">
                    <a:moveTo>
                      <a:pt x="0" y="84137"/>
                    </a:moveTo>
                    <a:cubicBezTo>
                      <a:pt x="130175" y="93265"/>
                      <a:pt x="260350" y="102394"/>
                      <a:pt x="371475" y="88900"/>
                    </a:cubicBezTo>
                    <a:cubicBezTo>
                      <a:pt x="482600" y="75406"/>
                      <a:pt x="566738" y="6350"/>
                      <a:pt x="666750" y="3175"/>
                    </a:cubicBezTo>
                    <a:cubicBezTo>
                      <a:pt x="766762" y="0"/>
                      <a:pt x="971550" y="69850"/>
                      <a:pt x="971550" y="69850"/>
                    </a:cubicBezTo>
                    <a:lnTo>
                      <a:pt x="971550" y="69850"/>
                    </a:lnTo>
                    <a:lnTo>
                      <a:pt x="971550" y="69850"/>
                    </a:lnTo>
                  </a:path>
                </a:pathLst>
              </a:custGeom>
              <a:grpFill/>
              <a:ln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sv-SE">
                  <a:solidFill>
                    <a:prstClr val="black"/>
                  </a:solidFill>
                </a:endParaRPr>
              </a:p>
            </p:txBody>
          </p:sp>
          <p:sp>
            <p:nvSpPr>
              <p:cNvPr id="175" name="Ellips 174"/>
              <p:cNvSpPr/>
              <p:nvPr/>
            </p:nvSpPr>
            <p:spPr>
              <a:xfrm>
                <a:off x="2195736" y="548680"/>
                <a:ext cx="45719" cy="45719"/>
              </a:xfrm>
              <a:prstGeom prst="ellipse">
                <a:avLst/>
              </a:prstGeom>
              <a:grpFill/>
              <a:ln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>
                  <a:solidFill>
                    <a:prstClr val="white"/>
                  </a:solidFill>
                </a:endParaRPr>
              </a:p>
            </p:txBody>
          </p:sp>
          <p:sp>
            <p:nvSpPr>
              <p:cNvPr id="176" name="Ellips 175"/>
              <p:cNvSpPr/>
              <p:nvPr/>
            </p:nvSpPr>
            <p:spPr>
              <a:xfrm>
                <a:off x="2383631" y="548680"/>
                <a:ext cx="45719" cy="45719"/>
              </a:xfrm>
              <a:prstGeom prst="ellipse">
                <a:avLst/>
              </a:prstGeom>
              <a:grpFill/>
              <a:ln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>
                  <a:solidFill>
                    <a:prstClr val="white"/>
                  </a:solidFill>
                </a:endParaRPr>
              </a:p>
            </p:txBody>
          </p:sp>
          <p:sp>
            <p:nvSpPr>
              <p:cNvPr id="177" name="Ellips 176"/>
              <p:cNvSpPr/>
              <p:nvPr/>
            </p:nvSpPr>
            <p:spPr>
              <a:xfrm>
                <a:off x="2383631" y="669131"/>
                <a:ext cx="45719" cy="45719"/>
              </a:xfrm>
              <a:prstGeom prst="ellipse">
                <a:avLst/>
              </a:prstGeom>
              <a:grpFill/>
              <a:ln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>
                  <a:solidFill>
                    <a:prstClr val="white"/>
                  </a:solidFill>
                </a:endParaRPr>
              </a:p>
            </p:txBody>
          </p:sp>
          <p:sp>
            <p:nvSpPr>
              <p:cNvPr id="178" name="Frihandsfigur 177"/>
              <p:cNvSpPr/>
              <p:nvPr/>
            </p:nvSpPr>
            <p:spPr>
              <a:xfrm rot="15621821" flipV="1">
                <a:off x="2370252" y="613678"/>
                <a:ext cx="106757" cy="45719"/>
              </a:xfrm>
              <a:custGeom>
                <a:avLst/>
                <a:gdLst>
                  <a:gd name="connsiteX0" fmla="*/ 0 w 971550"/>
                  <a:gd name="connsiteY0" fmla="*/ 84137 h 102394"/>
                  <a:gd name="connsiteX1" fmla="*/ 371475 w 971550"/>
                  <a:gd name="connsiteY1" fmla="*/ 88900 h 102394"/>
                  <a:gd name="connsiteX2" fmla="*/ 666750 w 971550"/>
                  <a:gd name="connsiteY2" fmla="*/ 3175 h 102394"/>
                  <a:gd name="connsiteX3" fmla="*/ 971550 w 971550"/>
                  <a:gd name="connsiteY3" fmla="*/ 69850 h 102394"/>
                  <a:gd name="connsiteX4" fmla="*/ 971550 w 971550"/>
                  <a:gd name="connsiteY4" fmla="*/ 69850 h 102394"/>
                  <a:gd name="connsiteX5" fmla="*/ 971550 w 971550"/>
                  <a:gd name="connsiteY5" fmla="*/ 69850 h 1023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971550" h="102394">
                    <a:moveTo>
                      <a:pt x="0" y="84137"/>
                    </a:moveTo>
                    <a:cubicBezTo>
                      <a:pt x="130175" y="93265"/>
                      <a:pt x="260350" y="102394"/>
                      <a:pt x="371475" y="88900"/>
                    </a:cubicBezTo>
                    <a:cubicBezTo>
                      <a:pt x="482600" y="75406"/>
                      <a:pt x="566738" y="6350"/>
                      <a:pt x="666750" y="3175"/>
                    </a:cubicBezTo>
                    <a:cubicBezTo>
                      <a:pt x="766762" y="0"/>
                      <a:pt x="971550" y="69850"/>
                      <a:pt x="971550" y="69850"/>
                    </a:cubicBezTo>
                    <a:lnTo>
                      <a:pt x="971550" y="69850"/>
                    </a:lnTo>
                    <a:lnTo>
                      <a:pt x="971550" y="69850"/>
                    </a:lnTo>
                  </a:path>
                </a:pathLst>
              </a:custGeom>
              <a:grpFill/>
              <a:ln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sv-SE">
                  <a:solidFill>
                    <a:prstClr val="black"/>
                  </a:solidFill>
                </a:endParaRPr>
              </a:p>
            </p:txBody>
          </p:sp>
          <p:sp>
            <p:nvSpPr>
              <p:cNvPr id="179" name="Ellips 178"/>
              <p:cNvSpPr/>
              <p:nvPr/>
            </p:nvSpPr>
            <p:spPr>
              <a:xfrm>
                <a:off x="2555776" y="669131"/>
                <a:ext cx="45719" cy="45719"/>
              </a:xfrm>
              <a:prstGeom prst="ellipse">
                <a:avLst/>
              </a:prstGeom>
              <a:grpFill/>
              <a:ln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>
                  <a:solidFill>
                    <a:prstClr val="white"/>
                  </a:solidFill>
                </a:endParaRPr>
              </a:p>
            </p:txBody>
          </p:sp>
          <p:sp>
            <p:nvSpPr>
              <p:cNvPr id="180" name="Frihandsfigur 179"/>
              <p:cNvSpPr/>
              <p:nvPr/>
            </p:nvSpPr>
            <p:spPr>
              <a:xfrm flipV="1">
                <a:off x="2425129" y="679475"/>
                <a:ext cx="127471" cy="45719"/>
              </a:xfrm>
              <a:custGeom>
                <a:avLst/>
                <a:gdLst>
                  <a:gd name="connsiteX0" fmla="*/ 0 w 971550"/>
                  <a:gd name="connsiteY0" fmla="*/ 84137 h 102394"/>
                  <a:gd name="connsiteX1" fmla="*/ 371475 w 971550"/>
                  <a:gd name="connsiteY1" fmla="*/ 88900 h 102394"/>
                  <a:gd name="connsiteX2" fmla="*/ 666750 w 971550"/>
                  <a:gd name="connsiteY2" fmla="*/ 3175 h 102394"/>
                  <a:gd name="connsiteX3" fmla="*/ 971550 w 971550"/>
                  <a:gd name="connsiteY3" fmla="*/ 69850 h 102394"/>
                  <a:gd name="connsiteX4" fmla="*/ 971550 w 971550"/>
                  <a:gd name="connsiteY4" fmla="*/ 69850 h 102394"/>
                  <a:gd name="connsiteX5" fmla="*/ 971550 w 971550"/>
                  <a:gd name="connsiteY5" fmla="*/ 69850 h 1023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971550" h="102394">
                    <a:moveTo>
                      <a:pt x="0" y="84137"/>
                    </a:moveTo>
                    <a:cubicBezTo>
                      <a:pt x="130175" y="93265"/>
                      <a:pt x="260350" y="102394"/>
                      <a:pt x="371475" y="88900"/>
                    </a:cubicBezTo>
                    <a:cubicBezTo>
                      <a:pt x="482600" y="75406"/>
                      <a:pt x="566738" y="6350"/>
                      <a:pt x="666750" y="3175"/>
                    </a:cubicBezTo>
                    <a:cubicBezTo>
                      <a:pt x="766762" y="0"/>
                      <a:pt x="971550" y="69850"/>
                      <a:pt x="971550" y="69850"/>
                    </a:cubicBezTo>
                    <a:lnTo>
                      <a:pt x="971550" y="69850"/>
                    </a:lnTo>
                    <a:lnTo>
                      <a:pt x="971550" y="69850"/>
                    </a:lnTo>
                  </a:path>
                </a:pathLst>
              </a:custGeom>
              <a:grpFill/>
              <a:ln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sv-SE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181" name="Grupp 161"/>
            <p:cNvGrpSpPr/>
            <p:nvPr/>
          </p:nvGrpSpPr>
          <p:grpSpPr>
            <a:xfrm>
              <a:off x="3718620" y="5526068"/>
              <a:ext cx="648072" cy="360040"/>
              <a:chOff x="2051720" y="476672"/>
              <a:chExt cx="648072" cy="360040"/>
            </a:xfrm>
            <a:solidFill>
              <a:schemeClr val="accent2">
                <a:lumMod val="40000"/>
                <a:lumOff val="60000"/>
              </a:schemeClr>
            </a:solidFill>
          </p:grpSpPr>
          <p:sp>
            <p:nvSpPr>
              <p:cNvPr id="182" name="Rektangel 181"/>
              <p:cNvSpPr/>
              <p:nvPr/>
            </p:nvSpPr>
            <p:spPr>
              <a:xfrm>
                <a:off x="2123728" y="476672"/>
                <a:ext cx="144016" cy="72008"/>
              </a:xfrm>
              <a:prstGeom prst="rect">
                <a:avLst/>
              </a:prstGeom>
              <a:grpFill/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>
                  <a:solidFill>
                    <a:prstClr val="white"/>
                  </a:solidFill>
                </a:endParaRPr>
              </a:p>
            </p:txBody>
          </p:sp>
          <p:sp>
            <p:nvSpPr>
              <p:cNvPr id="183" name="Rektangel 182"/>
              <p:cNvSpPr/>
              <p:nvPr/>
            </p:nvSpPr>
            <p:spPr>
              <a:xfrm>
                <a:off x="2339752" y="620688"/>
                <a:ext cx="144016" cy="72008"/>
              </a:xfrm>
              <a:prstGeom prst="rect">
                <a:avLst/>
              </a:prstGeom>
              <a:grpFill/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>
                  <a:solidFill>
                    <a:prstClr val="white"/>
                  </a:solidFill>
                </a:endParaRPr>
              </a:p>
            </p:txBody>
          </p:sp>
          <p:sp>
            <p:nvSpPr>
              <p:cNvPr id="184" name="Rektangel 183"/>
              <p:cNvSpPr/>
              <p:nvPr/>
            </p:nvSpPr>
            <p:spPr>
              <a:xfrm>
                <a:off x="2051720" y="764704"/>
                <a:ext cx="144016" cy="72008"/>
              </a:xfrm>
              <a:prstGeom prst="rect">
                <a:avLst/>
              </a:prstGeom>
              <a:grpFill/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>
                  <a:solidFill>
                    <a:prstClr val="white"/>
                  </a:solidFill>
                </a:endParaRPr>
              </a:p>
            </p:txBody>
          </p:sp>
          <p:cxnSp>
            <p:nvCxnSpPr>
              <p:cNvPr id="185" name="Rak 184"/>
              <p:cNvCxnSpPr>
                <a:stCxn id="182" idx="3"/>
                <a:endCxn id="183" idx="1"/>
              </p:cNvCxnSpPr>
              <p:nvPr/>
            </p:nvCxnSpPr>
            <p:spPr>
              <a:xfrm>
                <a:off x="2267744" y="512676"/>
                <a:ext cx="72008" cy="144016"/>
              </a:xfrm>
              <a:prstGeom prst="line">
                <a:avLst/>
              </a:prstGeom>
              <a:grpFill/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6" name="Rak 185"/>
              <p:cNvCxnSpPr>
                <a:stCxn id="184" idx="3"/>
                <a:endCxn id="183" idx="1"/>
              </p:cNvCxnSpPr>
              <p:nvPr/>
            </p:nvCxnSpPr>
            <p:spPr>
              <a:xfrm flipV="1">
                <a:off x="2195736" y="656692"/>
                <a:ext cx="144016" cy="144016"/>
              </a:xfrm>
              <a:prstGeom prst="line">
                <a:avLst/>
              </a:prstGeom>
              <a:grpFill/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7" name="Rektangel 186"/>
              <p:cNvSpPr/>
              <p:nvPr/>
            </p:nvSpPr>
            <p:spPr>
              <a:xfrm>
                <a:off x="2555776" y="692696"/>
                <a:ext cx="144016" cy="72008"/>
              </a:xfrm>
              <a:prstGeom prst="rect">
                <a:avLst/>
              </a:prstGeom>
              <a:grpFill/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>
                  <a:solidFill>
                    <a:prstClr val="white"/>
                  </a:solidFill>
                </a:endParaRPr>
              </a:p>
            </p:txBody>
          </p:sp>
          <p:cxnSp>
            <p:nvCxnSpPr>
              <p:cNvPr id="188" name="Rak 187"/>
              <p:cNvCxnSpPr>
                <a:stCxn id="183" idx="3"/>
                <a:endCxn id="187" idx="1"/>
              </p:cNvCxnSpPr>
              <p:nvPr/>
            </p:nvCxnSpPr>
            <p:spPr>
              <a:xfrm>
                <a:off x="2483768" y="656692"/>
                <a:ext cx="72008" cy="72008"/>
              </a:xfrm>
              <a:prstGeom prst="line">
                <a:avLst/>
              </a:prstGeom>
              <a:grpFill/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9" name="Grupp 169"/>
            <p:cNvGrpSpPr/>
            <p:nvPr/>
          </p:nvGrpSpPr>
          <p:grpSpPr>
            <a:xfrm>
              <a:off x="5086772" y="5598076"/>
              <a:ext cx="504056" cy="144016"/>
              <a:chOff x="2195736" y="404664"/>
              <a:chExt cx="504056" cy="144016"/>
            </a:xfrm>
            <a:solidFill>
              <a:schemeClr val="accent2">
                <a:lumMod val="40000"/>
                <a:lumOff val="60000"/>
              </a:schemeClr>
            </a:solidFill>
          </p:grpSpPr>
          <p:sp>
            <p:nvSpPr>
              <p:cNvPr id="190" name="Ellips 189"/>
              <p:cNvSpPr/>
              <p:nvPr/>
            </p:nvSpPr>
            <p:spPr>
              <a:xfrm>
                <a:off x="2195736" y="404664"/>
                <a:ext cx="72008" cy="72008"/>
              </a:xfrm>
              <a:prstGeom prst="ellipse">
                <a:avLst/>
              </a:prstGeom>
              <a:grpFill/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>
                  <a:solidFill>
                    <a:prstClr val="white"/>
                  </a:solidFill>
                </a:endParaRPr>
              </a:p>
            </p:txBody>
          </p:sp>
          <p:sp>
            <p:nvSpPr>
              <p:cNvPr id="191" name="Ellips 190"/>
              <p:cNvSpPr/>
              <p:nvPr/>
            </p:nvSpPr>
            <p:spPr>
              <a:xfrm>
                <a:off x="2411760" y="476672"/>
                <a:ext cx="72008" cy="72008"/>
              </a:xfrm>
              <a:prstGeom prst="ellipse">
                <a:avLst/>
              </a:prstGeom>
              <a:grpFill/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>
                  <a:solidFill>
                    <a:prstClr val="white"/>
                  </a:solidFill>
                </a:endParaRPr>
              </a:p>
            </p:txBody>
          </p:sp>
          <p:sp>
            <p:nvSpPr>
              <p:cNvPr id="192" name="Ellips 191"/>
              <p:cNvSpPr/>
              <p:nvPr/>
            </p:nvSpPr>
            <p:spPr>
              <a:xfrm>
                <a:off x="2627784" y="476672"/>
                <a:ext cx="72008" cy="72008"/>
              </a:xfrm>
              <a:prstGeom prst="ellipse">
                <a:avLst/>
              </a:prstGeom>
              <a:grpFill/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>
                  <a:solidFill>
                    <a:prstClr val="white"/>
                  </a:solidFill>
                </a:endParaRPr>
              </a:p>
            </p:txBody>
          </p:sp>
          <p:cxnSp>
            <p:nvCxnSpPr>
              <p:cNvPr id="193" name="Rak 192"/>
              <p:cNvCxnSpPr>
                <a:stCxn id="190" idx="6"/>
                <a:endCxn id="191" idx="2"/>
              </p:cNvCxnSpPr>
              <p:nvPr/>
            </p:nvCxnSpPr>
            <p:spPr>
              <a:xfrm>
                <a:off x="2267744" y="440668"/>
                <a:ext cx="144016" cy="72008"/>
              </a:xfrm>
              <a:prstGeom prst="line">
                <a:avLst/>
              </a:prstGeom>
              <a:grpFill/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4" name="Rak 193"/>
              <p:cNvCxnSpPr>
                <a:stCxn id="191" idx="6"/>
                <a:endCxn id="192" idx="2"/>
              </p:cNvCxnSpPr>
              <p:nvPr/>
            </p:nvCxnSpPr>
            <p:spPr>
              <a:xfrm>
                <a:off x="2483768" y="512676"/>
                <a:ext cx="144016" cy="0"/>
              </a:xfrm>
              <a:prstGeom prst="line">
                <a:avLst/>
              </a:prstGeom>
              <a:grpFill/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95" name="Grupp 175"/>
            <p:cNvGrpSpPr/>
            <p:nvPr/>
          </p:nvGrpSpPr>
          <p:grpSpPr>
            <a:xfrm>
              <a:off x="6382916" y="5670084"/>
              <a:ext cx="405759" cy="176514"/>
              <a:chOff x="2195736" y="548680"/>
              <a:chExt cx="405759" cy="176514"/>
            </a:xfrm>
            <a:solidFill>
              <a:schemeClr val="accent2">
                <a:lumMod val="40000"/>
                <a:lumOff val="60000"/>
              </a:schemeClr>
            </a:solidFill>
          </p:grpSpPr>
          <p:sp>
            <p:nvSpPr>
              <p:cNvPr id="196" name="Frihandsfigur 195"/>
              <p:cNvSpPr/>
              <p:nvPr/>
            </p:nvSpPr>
            <p:spPr>
              <a:xfrm flipV="1">
                <a:off x="2250281" y="566738"/>
                <a:ext cx="127471" cy="45719"/>
              </a:xfrm>
              <a:custGeom>
                <a:avLst/>
                <a:gdLst>
                  <a:gd name="connsiteX0" fmla="*/ 0 w 971550"/>
                  <a:gd name="connsiteY0" fmla="*/ 84137 h 102394"/>
                  <a:gd name="connsiteX1" fmla="*/ 371475 w 971550"/>
                  <a:gd name="connsiteY1" fmla="*/ 88900 h 102394"/>
                  <a:gd name="connsiteX2" fmla="*/ 666750 w 971550"/>
                  <a:gd name="connsiteY2" fmla="*/ 3175 h 102394"/>
                  <a:gd name="connsiteX3" fmla="*/ 971550 w 971550"/>
                  <a:gd name="connsiteY3" fmla="*/ 69850 h 102394"/>
                  <a:gd name="connsiteX4" fmla="*/ 971550 w 971550"/>
                  <a:gd name="connsiteY4" fmla="*/ 69850 h 102394"/>
                  <a:gd name="connsiteX5" fmla="*/ 971550 w 971550"/>
                  <a:gd name="connsiteY5" fmla="*/ 69850 h 1023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971550" h="102394">
                    <a:moveTo>
                      <a:pt x="0" y="84137"/>
                    </a:moveTo>
                    <a:cubicBezTo>
                      <a:pt x="130175" y="93265"/>
                      <a:pt x="260350" y="102394"/>
                      <a:pt x="371475" y="88900"/>
                    </a:cubicBezTo>
                    <a:cubicBezTo>
                      <a:pt x="482600" y="75406"/>
                      <a:pt x="566738" y="6350"/>
                      <a:pt x="666750" y="3175"/>
                    </a:cubicBezTo>
                    <a:cubicBezTo>
                      <a:pt x="766762" y="0"/>
                      <a:pt x="971550" y="69850"/>
                      <a:pt x="971550" y="69850"/>
                    </a:cubicBezTo>
                    <a:lnTo>
                      <a:pt x="971550" y="69850"/>
                    </a:lnTo>
                    <a:lnTo>
                      <a:pt x="971550" y="69850"/>
                    </a:lnTo>
                  </a:path>
                </a:pathLst>
              </a:custGeom>
              <a:grpFill/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sv-SE">
                  <a:solidFill>
                    <a:prstClr val="black"/>
                  </a:solidFill>
                </a:endParaRPr>
              </a:p>
            </p:txBody>
          </p:sp>
          <p:sp>
            <p:nvSpPr>
              <p:cNvPr id="197" name="Ellips 196"/>
              <p:cNvSpPr/>
              <p:nvPr/>
            </p:nvSpPr>
            <p:spPr>
              <a:xfrm>
                <a:off x="2195736" y="548680"/>
                <a:ext cx="45719" cy="45719"/>
              </a:xfrm>
              <a:prstGeom prst="ellipse">
                <a:avLst/>
              </a:prstGeom>
              <a:grpFill/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>
                  <a:solidFill>
                    <a:prstClr val="white"/>
                  </a:solidFill>
                </a:endParaRPr>
              </a:p>
            </p:txBody>
          </p:sp>
          <p:sp>
            <p:nvSpPr>
              <p:cNvPr id="198" name="Ellips 197"/>
              <p:cNvSpPr/>
              <p:nvPr/>
            </p:nvSpPr>
            <p:spPr>
              <a:xfrm>
                <a:off x="2383631" y="548680"/>
                <a:ext cx="45719" cy="45719"/>
              </a:xfrm>
              <a:prstGeom prst="ellipse">
                <a:avLst/>
              </a:prstGeom>
              <a:grpFill/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>
                  <a:solidFill>
                    <a:prstClr val="white"/>
                  </a:solidFill>
                </a:endParaRPr>
              </a:p>
            </p:txBody>
          </p:sp>
          <p:sp>
            <p:nvSpPr>
              <p:cNvPr id="199" name="Ellips 198"/>
              <p:cNvSpPr/>
              <p:nvPr/>
            </p:nvSpPr>
            <p:spPr>
              <a:xfrm>
                <a:off x="2383631" y="669131"/>
                <a:ext cx="45719" cy="45719"/>
              </a:xfrm>
              <a:prstGeom prst="ellipse">
                <a:avLst/>
              </a:prstGeom>
              <a:grpFill/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>
                  <a:solidFill>
                    <a:prstClr val="white"/>
                  </a:solidFill>
                </a:endParaRPr>
              </a:p>
            </p:txBody>
          </p:sp>
          <p:sp>
            <p:nvSpPr>
              <p:cNvPr id="200" name="Frihandsfigur 199"/>
              <p:cNvSpPr/>
              <p:nvPr/>
            </p:nvSpPr>
            <p:spPr>
              <a:xfrm rot="15621821" flipV="1">
                <a:off x="2370252" y="613678"/>
                <a:ext cx="106757" cy="45719"/>
              </a:xfrm>
              <a:custGeom>
                <a:avLst/>
                <a:gdLst>
                  <a:gd name="connsiteX0" fmla="*/ 0 w 971550"/>
                  <a:gd name="connsiteY0" fmla="*/ 84137 h 102394"/>
                  <a:gd name="connsiteX1" fmla="*/ 371475 w 971550"/>
                  <a:gd name="connsiteY1" fmla="*/ 88900 h 102394"/>
                  <a:gd name="connsiteX2" fmla="*/ 666750 w 971550"/>
                  <a:gd name="connsiteY2" fmla="*/ 3175 h 102394"/>
                  <a:gd name="connsiteX3" fmla="*/ 971550 w 971550"/>
                  <a:gd name="connsiteY3" fmla="*/ 69850 h 102394"/>
                  <a:gd name="connsiteX4" fmla="*/ 971550 w 971550"/>
                  <a:gd name="connsiteY4" fmla="*/ 69850 h 102394"/>
                  <a:gd name="connsiteX5" fmla="*/ 971550 w 971550"/>
                  <a:gd name="connsiteY5" fmla="*/ 69850 h 1023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971550" h="102394">
                    <a:moveTo>
                      <a:pt x="0" y="84137"/>
                    </a:moveTo>
                    <a:cubicBezTo>
                      <a:pt x="130175" y="93265"/>
                      <a:pt x="260350" y="102394"/>
                      <a:pt x="371475" y="88900"/>
                    </a:cubicBezTo>
                    <a:cubicBezTo>
                      <a:pt x="482600" y="75406"/>
                      <a:pt x="566738" y="6350"/>
                      <a:pt x="666750" y="3175"/>
                    </a:cubicBezTo>
                    <a:cubicBezTo>
                      <a:pt x="766762" y="0"/>
                      <a:pt x="971550" y="69850"/>
                      <a:pt x="971550" y="69850"/>
                    </a:cubicBezTo>
                    <a:lnTo>
                      <a:pt x="971550" y="69850"/>
                    </a:lnTo>
                    <a:lnTo>
                      <a:pt x="971550" y="69850"/>
                    </a:lnTo>
                  </a:path>
                </a:pathLst>
              </a:custGeom>
              <a:grpFill/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sv-SE">
                  <a:solidFill>
                    <a:prstClr val="black"/>
                  </a:solidFill>
                </a:endParaRPr>
              </a:p>
            </p:txBody>
          </p:sp>
          <p:sp>
            <p:nvSpPr>
              <p:cNvPr id="201" name="Ellips 200"/>
              <p:cNvSpPr/>
              <p:nvPr/>
            </p:nvSpPr>
            <p:spPr>
              <a:xfrm>
                <a:off x="2555776" y="669131"/>
                <a:ext cx="45719" cy="45719"/>
              </a:xfrm>
              <a:prstGeom prst="ellipse">
                <a:avLst/>
              </a:prstGeom>
              <a:grpFill/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>
                  <a:solidFill>
                    <a:prstClr val="white"/>
                  </a:solidFill>
                </a:endParaRPr>
              </a:p>
            </p:txBody>
          </p:sp>
          <p:sp>
            <p:nvSpPr>
              <p:cNvPr id="202" name="Frihandsfigur 201"/>
              <p:cNvSpPr/>
              <p:nvPr/>
            </p:nvSpPr>
            <p:spPr>
              <a:xfrm flipV="1">
                <a:off x="2425129" y="679475"/>
                <a:ext cx="127471" cy="45719"/>
              </a:xfrm>
              <a:custGeom>
                <a:avLst/>
                <a:gdLst>
                  <a:gd name="connsiteX0" fmla="*/ 0 w 971550"/>
                  <a:gd name="connsiteY0" fmla="*/ 84137 h 102394"/>
                  <a:gd name="connsiteX1" fmla="*/ 371475 w 971550"/>
                  <a:gd name="connsiteY1" fmla="*/ 88900 h 102394"/>
                  <a:gd name="connsiteX2" fmla="*/ 666750 w 971550"/>
                  <a:gd name="connsiteY2" fmla="*/ 3175 h 102394"/>
                  <a:gd name="connsiteX3" fmla="*/ 971550 w 971550"/>
                  <a:gd name="connsiteY3" fmla="*/ 69850 h 102394"/>
                  <a:gd name="connsiteX4" fmla="*/ 971550 w 971550"/>
                  <a:gd name="connsiteY4" fmla="*/ 69850 h 102394"/>
                  <a:gd name="connsiteX5" fmla="*/ 971550 w 971550"/>
                  <a:gd name="connsiteY5" fmla="*/ 69850 h 1023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971550" h="102394">
                    <a:moveTo>
                      <a:pt x="0" y="84137"/>
                    </a:moveTo>
                    <a:cubicBezTo>
                      <a:pt x="130175" y="93265"/>
                      <a:pt x="260350" y="102394"/>
                      <a:pt x="371475" y="88900"/>
                    </a:cubicBezTo>
                    <a:cubicBezTo>
                      <a:pt x="482600" y="75406"/>
                      <a:pt x="566738" y="6350"/>
                      <a:pt x="666750" y="3175"/>
                    </a:cubicBezTo>
                    <a:cubicBezTo>
                      <a:pt x="766762" y="0"/>
                      <a:pt x="971550" y="69850"/>
                      <a:pt x="971550" y="69850"/>
                    </a:cubicBezTo>
                    <a:lnTo>
                      <a:pt x="971550" y="69850"/>
                    </a:lnTo>
                    <a:lnTo>
                      <a:pt x="971550" y="69850"/>
                    </a:lnTo>
                  </a:path>
                </a:pathLst>
              </a:custGeom>
              <a:grpFill/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sv-SE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203" name="Rektangel 202"/>
            <p:cNvSpPr/>
            <p:nvPr/>
          </p:nvSpPr>
          <p:spPr>
            <a:xfrm>
              <a:off x="5977548" y="1163648"/>
              <a:ext cx="1677496" cy="5544616"/>
            </a:xfrm>
            <a:prstGeom prst="rect">
              <a:avLst/>
            </a:prstGeom>
            <a:gradFill>
              <a:gsLst>
                <a:gs pos="70000">
                  <a:schemeClr val="bg1"/>
                </a:gs>
                <a:gs pos="0">
                  <a:schemeClr val="bg1">
                    <a:alpha val="79000"/>
                  </a:schemeClr>
                </a:gs>
                <a:gs pos="0">
                  <a:schemeClr val="bg1">
                    <a:alpha val="7600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prstClr val="white"/>
                </a:solidFill>
              </a:endParaRPr>
            </a:p>
          </p:txBody>
        </p:sp>
        <p:sp>
          <p:nvSpPr>
            <p:cNvPr id="204" name="Rektangel 203"/>
            <p:cNvSpPr/>
            <p:nvPr/>
          </p:nvSpPr>
          <p:spPr>
            <a:xfrm>
              <a:off x="7466504" y="1313384"/>
              <a:ext cx="1677496" cy="554461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prstClr val="white"/>
                </a:solidFill>
              </a:endParaRPr>
            </a:p>
          </p:txBody>
        </p:sp>
        <p:sp>
          <p:nvSpPr>
            <p:cNvPr id="205" name="Rektangel 204"/>
            <p:cNvSpPr/>
            <p:nvPr/>
          </p:nvSpPr>
          <p:spPr>
            <a:xfrm rot="5400000">
              <a:off x="4150668" y="3005788"/>
              <a:ext cx="1440160" cy="5760640"/>
            </a:xfrm>
            <a:prstGeom prst="rect">
              <a:avLst/>
            </a:prstGeom>
            <a:gradFill>
              <a:gsLst>
                <a:gs pos="49000">
                  <a:schemeClr val="bg1"/>
                </a:gs>
                <a:gs pos="17000">
                  <a:schemeClr val="bg1">
                    <a:alpha val="38000"/>
                  </a:schemeClr>
                </a:gs>
                <a:gs pos="0">
                  <a:schemeClr val="bg1">
                    <a:alpha val="3800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prstClr val="white"/>
                </a:solidFill>
              </a:endParaRPr>
            </a:p>
          </p:txBody>
        </p:sp>
      </p:grpSp>
      <p:sp>
        <p:nvSpPr>
          <p:cNvPr id="206" name="textruta 205"/>
          <p:cNvSpPr txBox="1"/>
          <p:nvPr/>
        </p:nvSpPr>
        <p:spPr>
          <a:xfrm>
            <a:off x="2473052" y="1484784"/>
            <a:ext cx="61900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 smtClean="0"/>
              <a:t>Interrogatives</a:t>
            </a:r>
            <a:r>
              <a:rPr lang="en-GB" sz="2000" b="1" i="1" dirty="0" smtClean="0"/>
              <a:t>:  How, What, Who, Where, When and Why</a:t>
            </a:r>
            <a:endParaRPr lang="sv-SE" sz="2000" b="1" dirty="0"/>
          </a:p>
        </p:txBody>
      </p:sp>
      <p:sp>
        <p:nvSpPr>
          <p:cNvPr id="207" name="Höger 206"/>
          <p:cNvSpPr/>
          <p:nvPr/>
        </p:nvSpPr>
        <p:spPr>
          <a:xfrm>
            <a:off x="2473052" y="1844824"/>
            <a:ext cx="4392488" cy="288032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08" name="Höger 207"/>
          <p:cNvSpPr/>
          <p:nvPr/>
        </p:nvSpPr>
        <p:spPr>
          <a:xfrm rot="5400000">
            <a:off x="240804" y="4005064"/>
            <a:ext cx="3168352" cy="288032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11" name="textruta 210"/>
          <p:cNvSpPr txBox="1"/>
          <p:nvPr/>
        </p:nvSpPr>
        <p:spPr>
          <a:xfrm rot="16200000">
            <a:off x="202090" y="3755748"/>
            <a:ext cx="26377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Levels/Perspectives</a:t>
            </a:r>
            <a:endParaRPr lang="sv-SE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GSBPM and GSIM</a:t>
            </a:r>
            <a:endParaRPr lang="sv-SE" dirty="0"/>
          </a:p>
        </p:txBody>
      </p:sp>
      <p:sp>
        <p:nvSpPr>
          <p:cNvPr id="100" name="Rektangel med rundade hörn 99"/>
          <p:cNvSpPr/>
          <p:nvPr/>
        </p:nvSpPr>
        <p:spPr>
          <a:xfrm>
            <a:off x="2555776" y="2276872"/>
            <a:ext cx="4104456" cy="2664296"/>
          </a:xfrm>
          <a:prstGeom prst="roundRect">
            <a:avLst>
              <a:gd name="adj" fmla="val 3499"/>
            </a:avLst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t" anchorCtr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Business </a:t>
            </a:r>
            <a:r>
              <a:rPr kumimoji="0" lang="sv-SE" sz="18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Knowledge</a:t>
            </a:r>
            <a:r>
              <a:rPr kumimoji="0" lang="sv-SE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</a:p>
        </p:txBody>
      </p:sp>
      <p:sp>
        <p:nvSpPr>
          <p:cNvPr id="101" name="Rektangel med rundade hörn 100"/>
          <p:cNvSpPr/>
          <p:nvPr/>
        </p:nvSpPr>
        <p:spPr>
          <a:xfrm>
            <a:off x="5292080" y="2708920"/>
            <a:ext cx="1224136" cy="2088232"/>
          </a:xfrm>
          <a:prstGeom prst="roundRect">
            <a:avLst>
              <a:gd name="adj" fmla="val 4984"/>
            </a:avLst>
          </a:prstGeom>
          <a:solidFill>
            <a:srgbClr val="9AB23B">
              <a:alpha val="76000"/>
            </a:srgbClr>
          </a:solidFill>
          <a:ln w="25400" cap="flat" cmpd="sng" algn="ctr">
            <a:solidFill>
              <a:sysClr val="windowText" lastClr="000000"/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What</a:t>
            </a:r>
            <a:endParaRPr kumimoji="0" lang="sv-SE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02" name="Rektangel med rundade hörn 101"/>
          <p:cNvSpPr/>
          <p:nvPr/>
        </p:nvSpPr>
        <p:spPr>
          <a:xfrm>
            <a:off x="3995936" y="2708920"/>
            <a:ext cx="1224136" cy="2088232"/>
          </a:xfrm>
          <a:prstGeom prst="roundRect">
            <a:avLst>
              <a:gd name="adj" fmla="val 4984"/>
            </a:avLst>
          </a:prstGeom>
          <a:solidFill>
            <a:srgbClr val="9AB23B">
              <a:alpha val="76000"/>
            </a:srgbClr>
          </a:solidFill>
          <a:ln w="25400" cap="flat" cmpd="sng" algn="ctr">
            <a:solidFill>
              <a:sysClr val="windowText" lastClr="000000"/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How</a:t>
            </a:r>
            <a:endParaRPr kumimoji="0" lang="sv-SE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03" name="Rektangel med rundade hörn 102"/>
          <p:cNvSpPr/>
          <p:nvPr/>
        </p:nvSpPr>
        <p:spPr>
          <a:xfrm>
            <a:off x="2627784" y="3068960"/>
            <a:ext cx="3960440" cy="792088"/>
          </a:xfrm>
          <a:prstGeom prst="roundRect">
            <a:avLst>
              <a:gd name="adj" fmla="val 4984"/>
            </a:avLst>
          </a:prstGeom>
          <a:solidFill>
            <a:srgbClr val="0493AC">
              <a:alpha val="72000"/>
            </a:srgbClr>
          </a:solidFill>
          <a:ln w="25400" cap="flat" cmpd="sng" algn="ctr">
            <a:solidFill>
              <a:sysClr val="windowText" lastClr="000000"/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Contextual 	</a:t>
            </a:r>
          </a:p>
        </p:txBody>
      </p:sp>
      <p:sp>
        <p:nvSpPr>
          <p:cNvPr id="104" name="Rektangel med rundade hörn 103"/>
          <p:cNvSpPr/>
          <p:nvPr/>
        </p:nvSpPr>
        <p:spPr>
          <a:xfrm>
            <a:off x="2627784" y="3933056"/>
            <a:ext cx="3960440" cy="792088"/>
          </a:xfrm>
          <a:prstGeom prst="roundRect">
            <a:avLst>
              <a:gd name="adj" fmla="val 4984"/>
            </a:avLst>
          </a:prstGeom>
          <a:solidFill>
            <a:srgbClr val="0493AC">
              <a:alpha val="72000"/>
            </a:srgbClr>
          </a:solidFill>
          <a:ln w="25400" cap="flat" cmpd="sng" algn="ctr">
            <a:solidFill>
              <a:sysClr val="windowText" lastClr="000000"/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Conceptual</a:t>
            </a:r>
          </a:p>
        </p:txBody>
      </p:sp>
      <p:sp>
        <p:nvSpPr>
          <p:cNvPr id="105" name="Rektangel 104"/>
          <p:cNvSpPr/>
          <p:nvPr/>
        </p:nvSpPr>
        <p:spPr>
          <a:xfrm>
            <a:off x="4032589" y="3102896"/>
            <a:ext cx="1152128" cy="723945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7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Process Identification</a:t>
            </a:r>
          </a:p>
        </p:txBody>
      </p:sp>
      <p:sp>
        <p:nvSpPr>
          <p:cNvPr id="106" name="Rektangel 105"/>
          <p:cNvSpPr/>
          <p:nvPr/>
        </p:nvSpPr>
        <p:spPr>
          <a:xfrm>
            <a:off x="4032589" y="3966893"/>
            <a:ext cx="1152128" cy="723945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7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Process Definition</a:t>
            </a:r>
          </a:p>
        </p:txBody>
      </p:sp>
      <p:sp>
        <p:nvSpPr>
          <p:cNvPr id="107" name="Rektangel 106"/>
          <p:cNvSpPr/>
          <p:nvPr/>
        </p:nvSpPr>
        <p:spPr>
          <a:xfrm>
            <a:off x="5327716" y="3102896"/>
            <a:ext cx="1152128" cy="723945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7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Inventory Identification</a:t>
            </a:r>
          </a:p>
        </p:txBody>
      </p:sp>
      <p:sp>
        <p:nvSpPr>
          <p:cNvPr id="108" name="Rektangel 107"/>
          <p:cNvSpPr/>
          <p:nvPr/>
        </p:nvSpPr>
        <p:spPr>
          <a:xfrm>
            <a:off x="5327716" y="3966893"/>
            <a:ext cx="1152128" cy="723945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7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Inventory Definition</a:t>
            </a:r>
          </a:p>
        </p:txBody>
      </p:sp>
      <p:pic>
        <p:nvPicPr>
          <p:cNvPr id="200" name="Picture 12" descr="C:\eget\download\MC900432599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5976" y="3284984"/>
            <a:ext cx="458372" cy="458372"/>
          </a:xfrm>
          <a:prstGeom prst="rect">
            <a:avLst/>
          </a:prstGeom>
          <a:noFill/>
        </p:spPr>
      </p:pic>
      <p:pic>
        <p:nvPicPr>
          <p:cNvPr id="201" name="Picture 12" descr="C:\eget\download\MC900432599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3284984"/>
            <a:ext cx="458372" cy="458372"/>
          </a:xfrm>
          <a:prstGeom prst="rect">
            <a:avLst/>
          </a:prstGeom>
          <a:noFill/>
        </p:spPr>
      </p:pic>
      <p:grpSp>
        <p:nvGrpSpPr>
          <p:cNvPr id="202" name="Grupp 101"/>
          <p:cNvGrpSpPr/>
          <p:nvPr/>
        </p:nvGrpSpPr>
        <p:grpSpPr>
          <a:xfrm>
            <a:off x="4283968" y="4149080"/>
            <a:ext cx="648072" cy="360040"/>
            <a:chOff x="2051720" y="476672"/>
            <a:chExt cx="648072" cy="360040"/>
          </a:xfrm>
        </p:grpSpPr>
        <p:sp>
          <p:nvSpPr>
            <p:cNvPr id="203" name="Rektangel 202"/>
            <p:cNvSpPr/>
            <p:nvPr/>
          </p:nvSpPr>
          <p:spPr>
            <a:xfrm>
              <a:off x="2123728" y="476672"/>
              <a:ext cx="144016" cy="7200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prstClr val="white"/>
                </a:solidFill>
              </a:endParaRPr>
            </a:p>
          </p:txBody>
        </p:sp>
        <p:sp>
          <p:nvSpPr>
            <p:cNvPr id="204" name="Rektangel 203"/>
            <p:cNvSpPr/>
            <p:nvPr/>
          </p:nvSpPr>
          <p:spPr>
            <a:xfrm>
              <a:off x="2339752" y="620688"/>
              <a:ext cx="144016" cy="7200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prstClr val="white"/>
                </a:solidFill>
              </a:endParaRPr>
            </a:p>
          </p:txBody>
        </p:sp>
        <p:sp>
          <p:nvSpPr>
            <p:cNvPr id="205" name="Rektangel 204"/>
            <p:cNvSpPr/>
            <p:nvPr/>
          </p:nvSpPr>
          <p:spPr>
            <a:xfrm>
              <a:off x="2051720" y="764704"/>
              <a:ext cx="144016" cy="7200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prstClr val="white"/>
                </a:solidFill>
              </a:endParaRPr>
            </a:p>
          </p:txBody>
        </p:sp>
        <p:cxnSp>
          <p:nvCxnSpPr>
            <p:cNvPr id="206" name="Rak 205"/>
            <p:cNvCxnSpPr>
              <a:stCxn id="203" idx="3"/>
              <a:endCxn id="204" idx="1"/>
            </p:cNvCxnSpPr>
            <p:nvPr/>
          </p:nvCxnSpPr>
          <p:spPr>
            <a:xfrm>
              <a:off x="2267744" y="512676"/>
              <a:ext cx="72008" cy="1440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7" name="Rak 206"/>
            <p:cNvCxnSpPr>
              <a:stCxn id="205" idx="3"/>
              <a:endCxn id="204" idx="1"/>
            </p:cNvCxnSpPr>
            <p:nvPr/>
          </p:nvCxnSpPr>
          <p:spPr>
            <a:xfrm flipV="1">
              <a:off x="2195736" y="656692"/>
              <a:ext cx="144016" cy="1440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8" name="Rektangel 207"/>
            <p:cNvSpPr/>
            <p:nvPr/>
          </p:nvSpPr>
          <p:spPr>
            <a:xfrm>
              <a:off x="2555776" y="692696"/>
              <a:ext cx="144016" cy="7200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prstClr val="white"/>
                </a:solidFill>
              </a:endParaRPr>
            </a:p>
          </p:txBody>
        </p:sp>
        <p:cxnSp>
          <p:nvCxnSpPr>
            <p:cNvPr id="209" name="Rak 208"/>
            <p:cNvCxnSpPr>
              <a:stCxn id="204" idx="3"/>
              <a:endCxn id="208" idx="1"/>
            </p:cNvCxnSpPr>
            <p:nvPr/>
          </p:nvCxnSpPr>
          <p:spPr>
            <a:xfrm>
              <a:off x="2483768" y="656692"/>
              <a:ext cx="72008" cy="7200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0" name="Grupp 119"/>
          <p:cNvGrpSpPr/>
          <p:nvPr/>
        </p:nvGrpSpPr>
        <p:grpSpPr>
          <a:xfrm>
            <a:off x="5652120" y="4221088"/>
            <a:ext cx="504056" cy="144016"/>
            <a:chOff x="2195736" y="404664"/>
            <a:chExt cx="504056" cy="144016"/>
          </a:xfrm>
        </p:grpSpPr>
        <p:sp>
          <p:nvSpPr>
            <p:cNvPr id="211" name="Ellips 210"/>
            <p:cNvSpPr/>
            <p:nvPr/>
          </p:nvSpPr>
          <p:spPr>
            <a:xfrm>
              <a:off x="2195736" y="404664"/>
              <a:ext cx="72008" cy="7200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prstClr val="white"/>
                </a:solidFill>
              </a:endParaRPr>
            </a:p>
          </p:txBody>
        </p:sp>
        <p:sp>
          <p:nvSpPr>
            <p:cNvPr id="212" name="Ellips 211"/>
            <p:cNvSpPr/>
            <p:nvPr/>
          </p:nvSpPr>
          <p:spPr>
            <a:xfrm>
              <a:off x="2411760" y="476672"/>
              <a:ext cx="72008" cy="7200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prstClr val="white"/>
                </a:solidFill>
              </a:endParaRPr>
            </a:p>
          </p:txBody>
        </p:sp>
        <p:sp>
          <p:nvSpPr>
            <p:cNvPr id="213" name="Ellips 212"/>
            <p:cNvSpPr/>
            <p:nvPr/>
          </p:nvSpPr>
          <p:spPr>
            <a:xfrm>
              <a:off x="2627784" y="476672"/>
              <a:ext cx="72008" cy="7200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prstClr val="white"/>
                </a:solidFill>
              </a:endParaRPr>
            </a:p>
          </p:txBody>
        </p:sp>
        <p:cxnSp>
          <p:nvCxnSpPr>
            <p:cNvPr id="214" name="Rak 213"/>
            <p:cNvCxnSpPr>
              <a:stCxn id="211" idx="6"/>
              <a:endCxn id="212" idx="2"/>
            </p:cNvCxnSpPr>
            <p:nvPr/>
          </p:nvCxnSpPr>
          <p:spPr>
            <a:xfrm>
              <a:off x="2267744" y="440668"/>
              <a:ext cx="144016" cy="7200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Rak 214"/>
            <p:cNvCxnSpPr>
              <a:stCxn id="212" idx="6"/>
              <a:endCxn id="213" idx="2"/>
            </p:cNvCxnSpPr>
            <p:nvPr/>
          </p:nvCxnSpPr>
          <p:spPr>
            <a:xfrm>
              <a:off x="2483768" y="512676"/>
              <a:ext cx="14401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7" name="Grupp 202"/>
          <p:cNvGrpSpPr/>
          <p:nvPr/>
        </p:nvGrpSpPr>
        <p:grpSpPr>
          <a:xfrm>
            <a:off x="4211960" y="3356992"/>
            <a:ext cx="864096" cy="324036"/>
            <a:chOff x="2051720" y="1916832"/>
            <a:chExt cx="1152128" cy="432048"/>
          </a:xfrm>
        </p:grpSpPr>
        <p:sp>
          <p:nvSpPr>
            <p:cNvPr id="218" name="Rektangel 217"/>
            <p:cNvSpPr/>
            <p:nvPr/>
          </p:nvSpPr>
          <p:spPr>
            <a:xfrm>
              <a:off x="2051720" y="1988840"/>
              <a:ext cx="1152128" cy="360040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GSBPM</a:t>
              </a:r>
              <a:endParaRPr kumimoji="0" lang="sv-SE" sz="18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19" name="Rektangel 218"/>
            <p:cNvSpPr/>
            <p:nvPr/>
          </p:nvSpPr>
          <p:spPr>
            <a:xfrm>
              <a:off x="2267744" y="1916832"/>
              <a:ext cx="216024" cy="72008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20" name="Rektangel 219"/>
            <p:cNvSpPr/>
            <p:nvPr/>
          </p:nvSpPr>
          <p:spPr>
            <a:xfrm>
              <a:off x="2771800" y="1916832"/>
              <a:ext cx="216024" cy="72008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237" name="Grupp 236"/>
          <p:cNvGrpSpPr/>
          <p:nvPr/>
        </p:nvGrpSpPr>
        <p:grpSpPr>
          <a:xfrm>
            <a:off x="5508104" y="3356992"/>
            <a:ext cx="864096" cy="324036"/>
            <a:chOff x="8032184" y="2810501"/>
            <a:chExt cx="864096" cy="324036"/>
          </a:xfrm>
        </p:grpSpPr>
        <p:sp>
          <p:nvSpPr>
            <p:cNvPr id="223" name="Rektangel 222"/>
            <p:cNvSpPr/>
            <p:nvPr/>
          </p:nvSpPr>
          <p:spPr>
            <a:xfrm>
              <a:off x="8032184" y="2864507"/>
              <a:ext cx="864096" cy="270030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GSIM</a:t>
              </a:r>
              <a:endParaRPr kumimoji="0" lang="sv-SE" sz="18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24" name="Rektangel 223"/>
            <p:cNvSpPr/>
            <p:nvPr/>
          </p:nvSpPr>
          <p:spPr>
            <a:xfrm>
              <a:off x="8194202" y="2810501"/>
              <a:ext cx="162018" cy="54006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25" name="Rektangel 224"/>
            <p:cNvSpPr/>
            <p:nvPr/>
          </p:nvSpPr>
          <p:spPr>
            <a:xfrm>
              <a:off x="8572244" y="2810501"/>
              <a:ext cx="162018" cy="54006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238" name="Grupp 237"/>
          <p:cNvGrpSpPr/>
          <p:nvPr/>
        </p:nvGrpSpPr>
        <p:grpSpPr>
          <a:xfrm>
            <a:off x="4139952" y="4221088"/>
            <a:ext cx="1008112" cy="343787"/>
            <a:chOff x="6732240" y="2509149"/>
            <a:chExt cx="1008112" cy="343787"/>
          </a:xfrm>
        </p:grpSpPr>
        <p:sp>
          <p:nvSpPr>
            <p:cNvPr id="221" name="Rektangel 220"/>
            <p:cNvSpPr/>
            <p:nvPr/>
          </p:nvSpPr>
          <p:spPr>
            <a:xfrm>
              <a:off x="6732240" y="2564904"/>
              <a:ext cx="1008112" cy="288032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05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Process flow </a:t>
              </a:r>
              <a:r>
                <a:rPr kumimoji="0" lang="sv-SE" sz="1050" b="1" i="0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model</a:t>
              </a:r>
              <a:endParaRPr kumimoji="0" lang="sv-SE" sz="11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30" name="Rektangel 229"/>
            <p:cNvSpPr/>
            <p:nvPr/>
          </p:nvSpPr>
          <p:spPr>
            <a:xfrm>
              <a:off x="6974610" y="2509149"/>
              <a:ext cx="162018" cy="54006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31" name="Rektangel 230"/>
            <p:cNvSpPr/>
            <p:nvPr/>
          </p:nvSpPr>
          <p:spPr>
            <a:xfrm>
              <a:off x="7352652" y="2509149"/>
              <a:ext cx="162018" cy="54006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240" name="Grupp 239"/>
          <p:cNvGrpSpPr/>
          <p:nvPr/>
        </p:nvGrpSpPr>
        <p:grpSpPr>
          <a:xfrm>
            <a:off x="5436096" y="4221088"/>
            <a:ext cx="936104" cy="343787"/>
            <a:chOff x="7164288" y="2005093"/>
            <a:chExt cx="936104" cy="343787"/>
          </a:xfrm>
        </p:grpSpPr>
        <p:sp>
          <p:nvSpPr>
            <p:cNvPr id="226" name="Rektangel 225"/>
            <p:cNvSpPr/>
            <p:nvPr/>
          </p:nvSpPr>
          <p:spPr>
            <a:xfrm>
              <a:off x="7402114" y="2005093"/>
              <a:ext cx="162018" cy="73314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27" name="Rektangel 226"/>
            <p:cNvSpPr/>
            <p:nvPr/>
          </p:nvSpPr>
          <p:spPr>
            <a:xfrm>
              <a:off x="7780156" y="2005093"/>
              <a:ext cx="162018" cy="73314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16" name="Rektangel 215"/>
            <p:cNvSpPr/>
            <p:nvPr/>
          </p:nvSpPr>
          <p:spPr>
            <a:xfrm>
              <a:off x="7164288" y="2060848"/>
              <a:ext cx="936104" cy="288032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05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GSIM CRM</a:t>
              </a:r>
            </a:p>
          </p:txBody>
        </p:sp>
      </p:grpSp>
      <p:grpSp>
        <p:nvGrpSpPr>
          <p:cNvPr id="257" name="Grupp 256"/>
          <p:cNvGrpSpPr/>
          <p:nvPr/>
        </p:nvGrpSpPr>
        <p:grpSpPr>
          <a:xfrm>
            <a:off x="4139952" y="4149080"/>
            <a:ext cx="2307684" cy="483956"/>
            <a:chOff x="873246" y="6079976"/>
            <a:chExt cx="2307684" cy="483956"/>
          </a:xfrm>
        </p:grpSpPr>
        <p:sp>
          <p:nvSpPr>
            <p:cNvPr id="241" name="Rektangel 240"/>
            <p:cNvSpPr/>
            <p:nvPr/>
          </p:nvSpPr>
          <p:spPr>
            <a:xfrm>
              <a:off x="2172818" y="6135731"/>
              <a:ext cx="1008112" cy="212177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9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GSIM CRM</a:t>
              </a:r>
            </a:p>
          </p:txBody>
        </p:sp>
        <p:sp>
          <p:nvSpPr>
            <p:cNvPr id="242" name="Rektangel 241"/>
            <p:cNvSpPr/>
            <p:nvPr/>
          </p:nvSpPr>
          <p:spPr>
            <a:xfrm>
              <a:off x="873246" y="6135731"/>
              <a:ext cx="1008112" cy="212177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Process flow </a:t>
              </a:r>
              <a:r>
                <a:rPr kumimoji="0" lang="sv-SE" sz="800" b="1" i="0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model</a:t>
              </a:r>
              <a:endParaRPr kumimoji="0" lang="sv-SE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47" name="Rektangel 246"/>
            <p:cNvSpPr/>
            <p:nvPr/>
          </p:nvSpPr>
          <p:spPr>
            <a:xfrm>
              <a:off x="2410644" y="6079976"/>
              <a:ext cx="162018" cy="54006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48" name="Rektangel 247"/>
            <p:cNvSpPr/>
            <p:nvPr/>
          </p:nvSpPr>
          <p:spPr>
            <a:xfrm>
              <a:off x="2788686" y="6079976"/>
              <a:ext cx="162018" cy="54006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49" name="Rektangel 248"/>
            <p:cNvSpPr/>
            <p:nvPr/>
          </p:nvSpPr>
          <p:spPr>
            <a:xfrm>
              <a:off x="2410644" y="6295256"/>
              <a:ext cx="162018" cy="54006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50" name="Rektangel 249"/>
            <p:cNvSpPr/>
            <p:nvPr/>
          </p:nvSpPr>
          <p:spPr>
            <a:xfrm>
              <a:off x="2788686" y="6295256"/>
              <a:ext cx="162018" cy="54006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51" name="Rektangel 250"/>
            <p:cNvSpPr/>
            <p:nvPr/>
          </p:nvSpPr>
          <p:spPr>
            <a:xfrm>
              <a:off x="1115616" y="6079976"/>
              <a:ext cx="162018" cy="54006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52" name="Rektangel 251"/>
            <p:cNvSpPr/>
            <p:nvPr/>
          </p:nvSpPr>
          <p:spPr>
            <a:xfrm>
              <a:off x="1493658" y="6079976"/>
              <a:ext cx="162018" cy="54006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53" name="Rektangel 252"/>
            <p:cNvSpPr/>
            <p:nvPr/>
          </p:nvSpPr>
          <p:spPr>
            <a:xfrm>
              <a:off x="1115616" y="6295256"/>
              <a:ext cx="162018" cy="54006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54" name="Rektangel 253"/>
            <p:cNvSpPr/>
            <p:nvPr/>
          </p:nvSpPr>
          <p:spPr>
            <a:xfrm>
              <a:off x="1493658" y="6295256"/>
              <a:ext cx="162018" cy="54006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55" name="Rektangel 254"/>
            <p:cNvSpPr/>
            <p:nvPr/>
          </p:nvSpPr>
          <p:spPr>
            <a:xfrm>
              <a:off x="873246" y="6351755"/>
              <a:ext cx="2300848" cy="212177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800" b="1" i="0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Unified</a:t>
              </a:r>
              <a:r>
                <a:rPr kumimoji="0" lang="sv-SE" sz="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</a:t>
              </a:r>
              <a:r>
                <a:rPr kumimoji="0" lang="sv-SE" sz="800" b="1" i="0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model</a:t>
              </a:r>
              <a:r>
                <a:rPr kumimoji="0" lang="sv-SE" sz="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(Information flow)</a:t>
              </a:r>
              <a:endParaRPr kumimoji="0" lang="sv-SE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56" name="Rektangel med rundade hörn 255"/>
          <p:cNvSpPr/>
          <p:nvPr/>
        </p:nvSpPr>
        <p:spPr>
          <a:xfrm>
            <a:off x="4067944" y="4109156"/>
            <a:ext cx="2376264" cy="543980"/>
          </a:xfrm>
          <a:prstGeom prst="roundRect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10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10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10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10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10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" grpId="0" animBg="1"/>
      <p:bldP spid="256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Unified</a:t>
            </a:r>
            <a:r>
              <a:rPr lang="sv-SE" dirty="0" smtClean="0"/>
              <a:t> </a:t>
            </a:r>
            <a:r>
              <a:rPr lang="sv-SE" dirty="0" err="1" smtClean="0"/>
              <a:t>model</a:t>
            </a:r>
            <a:endParaRPr lang="sv-SE" dirty="0"/>
          </a:p>
        </p:txBody>
      </p:sp>
      <p:grpSp>
        <p:nvGrpSpPr>
          <p:cNvPr id="71" name="Grupp 70"/>
          <p:cNvGrpSpPr/>
          <p:nvPr/>
        </p:nvGrpSpPr>
        <p:grpSpPr>
          <a:xfrm>
            <a:off x="755576" y="1988840"/>
            <a:ext cx="7992888" cy="3456384"/>
            <a:chOff x="539552" y="2348880"/>
            <a:chExt cx="7992888" cy="3456384"/>
          </a:xfrm>
        </p:grpSpPr>
        <p:sp>
          <p:nvSpPr>
            <p:cNvPr id="72" name="Rektangel med rundade hörn 71"/>
            <p:cNvSpPr/>
            <p:nvPr/>
          </p:nvSpPr>
          <p:spPr>
            <a:xfrm>
              <a:off x="539552" y="2348880"/>
              <a:ext cx="7992888" cy="3456384"/>
            </a:xfrm>
            <a:prstGeom prst="roundRect">
              <a:avLst>
                <a:gd name="adj" fmla="val 2824"/>
              </a:avLst>
            </a:prstGeom>
            <a:solidFill>
              <a:srgbClr val="9BBB59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73" name="Femhörning 72"/>
            <p:cNvSpPr/>
            <p:nvPr/>
          </p:nvSpPr>
          <p:spPr>
            <a:xfrm>
              <a:off x="2627784" y="4005064"/>
              <a:ext cx="1800200" cy="648072"/>
            </a:xfrm>
            <a:prstGeom prst="homePlate">
              <a:avLst/>
            </a:prstGeom>
            <a:solidFill>
              <a:srgbClr val="8064A2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rPr>
                <a:t>GSBPM -process</a:t>
              </a:r>
            </a:p>
          </p:txBody>
        </p:sp>
        <p:sp>
          <p:nvSpPr>
            <p:cNvPr id="74" name="Rektangel med rundade hörn 73"/>
            <p:cNvSpPr/>
            <p:nvPr/>
          </p:nvSpPr>
          <p:spPr>
            <a:xfrm>
              <a:off x="755576" y="4005064"/>
              <a:ext cx="1224136" cy="648072"/>
            </a:xfrm>
            <a:prstGeom prst="roundRect">
              <a:avLst>
                <a:gd name="adj" fmla="val 4984"/>
              </a:avLst>
            </a:prstGeom>
            <a:solidFill>
              <a:srgbClr val="4F81BD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8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rPr>
                <a:t>GSIM-Object</a:t>
              </a:r>
              <a:endParaRPr kumimoji="0" lang="sv-S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75" name="Rektangel med rundade hörn 74"/>
            <p:cNvSpPr/>
            <p:nvPr/>
          </p:nvSpPr>
          <p:spPr>
            <a:xfrm>
              <a:off x="755576" y="4869160"/>
              <a:ext cx="1224136" cy="648072"/>
            </a:xfrm>
            <a:prstGeom prst="roundRect">
              <a:avLst>
                <a:gd name="adj" fmla="val 4984"/>
              </a:avLst>
            </a:prstGeom>
            <a:solidFill>
              <a:srgbClr val="4F81BD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8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rPr>
                <a:t>GSIM-Object</a:t>
              </a:r>
              <a:endParaRPr kumimoji="0" lang="sv-S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cxnSp>
          <p:nvCxnSpPr>
            <p:cNvPr id="76" name="Rak pil 75"/>
            <p:cNvCxnSpPr>
              <a:stCxn id="74" idx="3"/>
              <a:endCxn id="73" idx="1"/>
            </p:cNvCxnSpPr>
            <p:nvPr/>
          </p:nvCxnSpPr>
          <p:spPr>
            <a:xfrm>
              <a:off x="1979712" y="4329100"/>
              <a:ext cx="648072" cy="0"/>
            </a:xfrm>
            <a:prstGeom prst="straightConnector1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  <a:tailEnd type="arrow"/>
            </a:ln>
            <a:effectLst/>
          </p:spPr>
        </p:cxnSp>
        <p:cxnSp>
          <p:nvCxnSpPr>
            <p:cNvPr id="77" name="Rak pil 76"/>
            <p:cNvCxnSpPr>
              <a:stCxn id="75" idx="3"/>
              <a:endCxn id="73" idx="1"/>
            </p:cNvCxnSpPr>
            <p:nvPr/>
          </p:nvCxnSpPr>
          <p:spPr>
            <a:xfrm flipV="1">
              <a:off x="1979712" y="4329100"/>
              <a:ext cx="648072" cy="864096"/>
            </a:xfrm>
            <a:prstGeom prst="straightConnector1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  <a:tailEnd type="arrow"/>
            </a:ln>
            <a:effectLst/>
          </p:spPr>
        </p:cxnSp>
        <p:sp>
          <p:nvSpPr>
            <p:cNvPr id="78" name="Rektangel med rundade hörn 77"/>
            <p:cNvSpPr/>
            <p:nvPr/>
          </p:nvSpPr>
          <p:spPr>
            <a:xfrm>
              <a:off x="4932040" y="4005064"/>
              <a:ext cx="1224136" cy="648072"/>
            </a:xfrm>
            <a:prstGeom prst="roundRect">
              <a:avLst>
                <a:gd name="adj" fmla="val 4984"/>
              </a:avLst>
            </a:prstGeom>
            <a:solidFill>
              <a:srgbClr val="4F81BD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8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rPr>
                <a:t>GSIM-Object</a:t>
              </a:r>
              <a:endParaRPr kumimoji="0" lang="sv-S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cxnSp>
          <p:nvCxnSpPr>
            <p:cNvPr id="79" name="Rak pil 78"/>
            <p:cNvCxnSpPr>
              <a:stCxn id="73" idx="3"/>
              <a:endCxn id="78" idx="1"/>
            </p:cNvCxnSpPr>
            <p:nvPr/>
          </p:nvCxnSpPr>
          <p:spPr>
            <a:xfrm>
              <a:off x="4427984" y="4329100"/>
              <a:ext cx="504056" cy="0"/>
            </a:xfrm>
            <a:prstGeom prst="straightConnector1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  <a:tailEnd type="arrow"/>
            </a:ln>
            <a:effectLst/>
          </p:spPr>
        </p:cxnSp>
        <p:cxnSp>
          <p:nvCxnSpPr>
            <p:cNvPr id="80" name="Rak pil 79"/>
            <p:cNvCxnSpPr>
              <a:stCxn id="78" idx="3"/>
              <a:endCxn id="81" idx="1"/>
            </p:cNvCxnSpPr>
            <p:nvPr/>
          </p:nvCxnSpPr>
          <p:spPr>
            <a:xfrm flipV="1">
              <a:off x="6156176" y="3248980"/>
              <a:ext cx="432048" cy="1080120"/>
            </a:xfrm>
            <a:prstGeom prst="straightConnector1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  <a:tailEnd type="arrow"/>
            </a:ln>
            <a:effectLst/>
          </p:spPr>
        </p:cxnSp>
        <p:sp>
          <p:nvSpPr>
            <p:cNvPr id="81" name="Femhörning 80"/>
            <p:cNvSpPr/>
            <p:nvPr/>
          </p:nvSpPr>
          <p:spPr>
            <a:xfrm>
              <a:off x="6588224" y="2924944"/>
              <a:ext cx="1800200" cy="648072"/>
            </a:xfrm>
            <a:prstGeom prst="homePlate">
              <a:avLst/>
            </a:prstGeom>
            <a:solidFill>
              <a:srgbClr val="8064A2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rPr>
                <a:t>GSBPM -process</a:t>
              </a:r>
            </a:p>
          </p:txBody>
        </p:sp>
        <p:cxnSp>
          <p:nvCxnSpPr>
            <p:cNvPr id="82" name="Rak pil 81"/>
            <p:cNvCxnSpPr>
              <a:stCxn id="75" idx="3"/>
              <a:endCxn id="87" idx="1"/>
            </p:cNvCxnSpPr>
            <p:nvPr/>
          </p:nvCxnSpPr>
          <p:spPr>
            <a:xfrm>
              <a:off x="1979712" y="5193196"/>
              <a:ext cx="2304256" cy="0"/>
            </a:xfrm>
            <a:prstGeom prst="straightConnector1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  <a:tailEnd type="arrow"/>
            </a:ln>
            <a:effectLst/>
          </p:spPr>
        </p:cxnSp>
        <p:cxnSp>
          <p:nvCxnSpPr>
            <p:cNvPr id="83" name="Rak pil 82"/>
            <p:cNvCxnSpPr>
              <a:stCxn id="84" idx="3"/>
              <a:endCxn id="85" idx="1"/>
            </p:cNvCxnSpPr>
            <p:nvPr/>
          </p:nvCxnSpPr>
          <p:spPr>
            <a:xfrm>
              <a:off x="2555776" y="3248980"/>
              <a:ext cx="1224136" cy="0"/>
            </a:xfrm>
            <a:prstGeom prst="straightConnector1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  <a:tailEnd type="arrow"/>
            </a:ln>
            <a:effectLst/>
          </p:spPr>
        </p:cxnSp>
        <p:sp>
          <p:nvSpPr>
            <p:cNvPr id="84" name="Femhörning 83"/>
            <p:cNvSpPr/>
            <p:nvPr/>
          </p:nvSpPr>
          <p:spPr>
            <a:xfrm>
              <a:off x="755576" y="2924944"/>
              <a:ext cx="1800200" cy="648072"/>
            </a:xfrm>
            <a:prstGeom prst="homePlate">
              <a:avLst/>
            </a:prstGeom>
            <a:solidFill>
              <a:srgbClr val="8064A2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rPr>
                <a:t>GSBPM -process</a:t>
              </a:r>
            </a:p>
          </p:txBody>
        </p:sp>
        <p:sp>
          <p:nvSpPr>
            <p:cNvPr id="85" name="Rektangel med rundade hörn 84"/>
            <p:cNvSpPr/>
            <p:nvPr/>
          </p:nvSpPr>
          <p:spPr>
            <a:xfrm>
              <a:off x="3779912" y="2924944"/>
              <a:ext cx="1224136" cy="648072"/>
            </a:xfrm>
            <a:prstGeom prst="roundRect">
              <a:avLst>
                <a:gd name="adj" fmla="val 4984"/>
              </a:avLst>
            </a:prstGeom>
            <a:solidFill>
              <a:srgbClr val="4F81BD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8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rPr>
                <a:t>GSIM-Object</a:t>
              </a:r>
              <a:endParaRPr kumimoji="0" lang="sv-S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cxnSp>
          <p:nvCxnSpPr>
            <p:cNvPr id="86" name="Rak pil 85"/>
            <p:cNvCxnSpPr>
              <a:stCxn id="85" idx="3"/>
              <a:endCxn id="81" idx="1"/>
            </p:cNvCxnSpPr>
            <p:nvPr/>
          </p:nvCxnSpPr>
          <p:spPr>
            <a:xfrm>
              <a:off x="5004048" y="3248980"/>
              <a:ext cx="1584176" cy="0"/>
            </a:xfrm>
            <a:prstGeom prst="straightConnector1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  <a:tailEnd type="arrow"/>
            </a:ln>
            <a:effectLst/>
          </p:spPr>
        </p:cxnSp>
        <p:sp>
          <p:nvSpPr>
            <p:cNvPr id="87" name="Femhörning 86"/>
            <p:cNvSpPr/>
            <p:nvPr/>
          </p:nvSpPr>
          <p:spPr>
            <a:xfrm>
              <a:off x="4283968" y="4869160"/>
              <a:ext cx="1800200" cy="648072"/>
            </a:xfrm>
            <a:prstGeom prst="homePlate">
              <a:avLst/>
            </a:prstGeom>
            <a:solidFill>
              <a:srgbClr val="8064A2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rPr>
                <a:t>GSBPM -process</a:t>
              </a:r>
            </a:p>
          </p:txBody>
        </p:sp>
        <p:sp>
          <p:nvSpPr>
            <p:cNvPr id="88" name="Rektangel med rundade hörn 87"/>
            <p:cNvSpPr/>
            <p:nvPr/>
          </p:nvSpPr>
          <p:spPr>
            <a:xfrm>
              <a:off x="6732240" y="4869160"/>
              <a:ext cx="1224136" cy="648072"/>
            </a:xfrm>
            <a:prstGeom prst="roundRect">
              <a:avLst>
                <a:gd name="adj" fmla="val 4984"/>
              </a:avLst>
            </a:prstGeom>
            <a:solidFill>
              <a:srgbClr val="4F81BD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8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rPr>
                <a:t>GSIM-Object</a:t>
              </a:r>
              <a:endParaRPr kumimoji="0" lang="sv-S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cxnSp>
          <p:nvCxnSpPr>
            <p:cNvPr id="89" name="Rak pil 88"/>
            <p:cNvCxnSpPr>
              <a:stCxn id="87" idx="3"/>
              <a:endCxn id="88" idx="1"/>
            </p:cNvCxnSpPr>
            <p:nvPr/>
          </p:nvCxnSpPr>
          <p:spPr>
            <a:xfrm>
              <a:off x="6084168" y="5193196"/>
              <a:ext cx="648072" cy="0"/>
            </a:xfrm>
            <a:prstGeom prst="straightConnector1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  <a:tailEnd type="arrow"/>
            </a:ln>
            <a:effectLst/>
          </p:spPr>
        </p:cxnSp>
        <p:sp>
          <p:nvSpPr>
            <p:cNvPr id="90" name="textruta 89"/>
            <p:cNvSpPr txBox="1"/>
            <p:nvPr/>
          </p:nvSpPr>
          <p:spPr>
            <a:xfrm>
              <a:off x="2915816" y="2420888"/>
              <a:ext cx="33770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800" b="1" i="0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Unified</a:t>
              </a:r>
              <a:r>
                <a:rPr kumimoji="0" lang="sv-SE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 </a:t>
              </a:r>
              <a:r>
                <a:rPr kumimoji="0" lang="sv-SE" sz="1800" b="1" i="0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model</a:t>
              </a:r>
              <a:r>
                <a:rPr kumimoji="0" lang="sv-SE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 – information flow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15616" y="378212"/>
            <a:ext cx="7571183" cy="1143000"/>
          </a:xfrm>
        </p:spPr>
        <p:txBody>
          <a:bodyPr>
            <a:normAutofit/>
          </a:bodyPr>
          <a:lstStyle/>
          <a:p>
            <a:r>
              <a:rPr lang="sv-SE" dirty="0" smtClean="0"/>
              <a:t>From </a:t>
            </a:r>
            <a:r>
              <a:rPr lang="sv-SE" i="1" dirty="0" smtClean="0"/>
              <a:t>Business </a:t>
            </a:r>
            <a:r>
              <a:rPr lang="sv-SE" dirty="0" smtClean="0"/>
              <a:t>to </a:t>
            </a:r>
            <a:r>
              <a:rPr lang="sv-SE" i="1" dirty="0" smtClean="0"/>
              <a:t>Systems</a:t>
            </a:r>
            <a:endParaRPr lang="sv-SE" i="1" dirty="0"/>
          </a:p>
        </p:txBody>
      </p:sp>
      <p:sp>
        <p:nvSpPr>
          <p:cNvPr id="23" name="Rektangel med rundade hörn 22"/>
          <p:cNvSpPr/>
          <p:nvPr/>
        </p:nvSpPr>
        <p:spPr>
          <a:xfrm>
            <a:off x="1403648" y="1772816"/>
            <a:ext cx="4104456" cy="2664296"/>
          </a:xfrm>
          <a:prstGeom prst="roundRect">
            <a:avLst>
              <a:gd name="adj" fmla="val 3499"/>
            </a:avLst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t" anchorCtr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Business </a:t>
            </a:r>
            <a:r>
              <a:rPr kumimoji="0" lang="sv-SE" sz="1800" b="1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Knowledge</a:t>
            </a:r>
            <a:r>
              <a:rPr kumimoji="0" lang="sv-SE" sz="1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</a:p>
        </p:txBody>
      </p:sp>
      <p:sp>
        <p:nvSpPr>
          <p:cNvPr id="24" name="Rektangel med rundade hörn 23"/>
          <p:cNvSpPr/>
          <p:nvPr/>
        </p:nvSpPr>
        <p:spPr>
          <a:xfrm>
            <a:off x="4139952" y="2204864"/>
            <a:ext cx="1224136" cy="2088232"/>
          </a:xfrm>
          <a:prstGeom prst="roundRect">
            <a:avLst>
              <a:gd name="adj" fmla="val 4984"/>
            </a:avLst>
          </a:prstGeom>
          <a:solidFill>
            <a:srgbClr val="9AB23B">
              <a:alpha val="76000"/>
            </a:srgbClr>
          </a:solidFill>
          <a:ln w="25400" cap="flat" cmpd="sng" algn="ctr">
            <a:solidFill>
              <a:sysClr val="windowText" lastClr="000000"/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What</a:t>
            </a:r>
            <a:endParaRPr kumimoji="0" lang="sv-SE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25" name="Rektangel med rundade hörn 24"/>
          <p:cNvSpPr/>
          <p:nvPr/>
        </p:nvSpPr>
        <p:spPr>
          <a:xfrm>
            <a:off x="2843808" y="2204864"/>
            <a:ext cx="1224136" cy="2088232"/>
          </a:xfrm>
          <a:prstGeom prst="roundRect">
            <a:avLst>
              <a:gd name="adj" fmla="val 4984"/>
            </a:avLst>
          </a:prstGeom>
          <a:solidFill>
            <a:srgbClr val="9AB23B">
              <a:alpha val="76000"/>
            </a:srgbClr>
          </a:solidFill>
          <a:ln w="25400" cap="flat" cmpd="sng" algn="ctr">
            <a:solidFill>
              <a:sysClr val="windowText" lastClr="000000"/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How</a:t>
            </a:r>
            <a:endParaRPr kumimoji="0" lang="sv-SE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26" name="Rektangel med rundade hörn 25"/>
          <p:cNvSpPr/>
          <p:nvPr/>
        </p:nvSpPr>
        <p:spPr>
          <a:xfrm>
            <a:off x="1475656" y="2564904"/>
            <a:ext cx="3960440" cy="792088"/>
          </a:xfrm>
          <a:prstGeom prst="roundRect">
            <a:avLst>
              <a:gd name="adj" fmla="val 4984"/>
            </a:avLst>
          </a:prstGeom>
          <a:solidFill>
            <a:srgbClr val="0493AC">
              <a:alpha val="72000"/>
            </a:srgbClr>
          </a:solidFill>
          <a:ln w="25400" cap="flat" cmpd="sng" algn="ctr">
            <a:solidFill>
              <a:sysClr val="windowText" lastClr="000000"/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Contextual 	</a:t>
            </a:r>
          </a:p>
        </p:txBody>
      </p:sp>
      <p:sp>
        <p:nvSpPr>
          <p:cNvPr id="27" name="Rektangel med rundade hörn 26"/>
          <p:cNvSpPr/>
          <p:nvPr/>
        </p:nvSpPr>
        <p:spPr>
          <a:xfrm>
            <a:off x="1475656" y="3429000"/>
            <a:ext cx="3960440" cy="792088"/>
          </a:xfrm>
          <a:prstGeom prst="roundRect">
            <a:avLst>
              <a:gd name="adj" fmla="val 4984"/>
            </a:avLst>
          </a:prstGeom>
          <a:solidFill>
            <a:srgbClr val="0493AC">
              <a:alpha val="72000"/>
            </a:srgbClr>
          </a:solidFill>
          <a:ln w="25400" cap="flat" cmpd="sng" algn="ctr">
            <a:solidFill>
              <a:sysClr val="windowText" lastClr="000000"/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Conceptual</a:t>
            </a:r>
          </a:p>
        </p:txBody>
      </p:sp>
      <p:sp>
        <p:nvSpPr>
          <p:cNvPr id="28" name="Rektangel 27"/>
          <p:cNvSpPr/>
          <p:nvPr/>
        </p:nvSpPr>
        <p:spPr>
          <a:xfrm>
            <a:off x="2880461" y="2598840"/>
            <a:ext cx="1152128" cy="723945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7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Process Identification</a:t>
            </a:r>
          </a:p>
        </p:txBody>
      </p:sp>
      <p:sp>
        <p:nvSpPr>
          <p:cNvPr id="29" name="Rektangel 28"/>
          <p:cNvSpPr/>
          <p:nvPr/>
        </p:nvSpPr>
        <p:spPr>
          <a:xfrm>
            <a:off x="2880461" y="3462837"/>
            <a:ext cx="1152128" cy="723945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7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Process Definition</a:t>
            </a:r>
          </a:p>
        </p:txBody>
      </p:sp>
      <p:sp>
        <p:nvSpPr>
          <p:cNvPr id="30" name="Rektangel 29"/>
          <p:cNvSpPr/>
          <p:nvPr/>
        </p:nvSpPr>
        <p:spPr>
          <a:xfrm>
            <a:off x="4175588" y="2598840"/>
            <a:ext cx="1152128" cy="723945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7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Inventory Identification</a:t>
            </a:r>
          </a:p>
        </p:txBody>
      </p:sp>
      <p:sp>
        <p:nvSpPr>
          <p:cNvPr id="31" name="Rektangel 30"/>
          <p:cNvSpPr/>
          <p:nvPr/>
        </p:nvSpPr>
        <p:spPr>
          <a:xfrm>
            <a:off x="4175588" y="3462837"/>
            <a:ext cx="1152128" cy="723945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7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Inventory Definition</a:t>
            </a:r>
          </a:p>
        </p:txBody>
      </p:sp>
      <p:sp>
        <p:nvSpPr>
          <p:cNvPr id="32" name="Rektangel 31"/>
          <p:cNvSpPr/>
          <p:nvPr/>
        </p:nvSpPr>
        <p:spPr>
          <a:xfrm>
            <a:off x="4249276" y="3687459"/>
            <a:ext cx="1008112" cy="212177"/>
          </a:xfrm>
          <a:prstGeom prst="rect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GSIM CRM</a:t>
            </a:r>
          </a:p>
        </p:txBody>
      </p:sp>
      <p:grpSp>
        <p:nvGrpSpPr>
          <p:cNvPr id="33" name="Grupp 202"/>
          <p:cNvGrpSpPr/>
          <p:nvPr/>
        </p:nvGrpSpPr>
        <p:grpSpPr>
          <a:xfrm>
            <a:off x="3028568" y="2852936"/>
            <a:ext cx="864096" cy="324036"/>
            <a:chOff x="2051720" y="1916832"/>
            <a:chExt cx="1152128" cy="432048"/>
          </a:xfrm>
        </p:grpSpPr>
        <p:sp>
          <p:nvSpPr>
            <p:cNvPr id="34" name="Rektangel 33"/>
            <p:cNvSpPr/>
            <p:nvPr/>
          </p:nvSpPr>
          <p:spPr>
            <a:xfrm>
              <a:off x="2051720" y="1988840"/>
              <a:ext cx="1152128" cy="360040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GSBPM</a:t>
              </a:r>
              <a:endParaRPr kumimoji="0" lang="sv-SE" sz="18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5" name="Rektangel 34"/>
            <p:cNvSpPr/>
            <p:nvPr/>
          </p:nvSpPr>
          <p:spPr>
            <a:xfrm>
              <a:off x="2267744" y="1916832"/>
              <a:ext cx="216024" cy="72008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6" name="Rektangel 35"/>
            <p:cNvSpPr/>
            <p:nvPr/>
          </p:nvSpPr>
          <p:spPr>
            <a:xfrm>
              <a:off x="2771800" y="1916832"/>
              <a:ext cx="216024" cy="72008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37" name="Rektangel 36"/>
          <p:cNvSpPr/>
          <p:nvPr/>
        </p:nvSpPr>
        <p:spPr>
          <a:xfrm>
            <a:off x="2949704" y="3687459"/>
            <a:ext cx="1008112" cy="212177"/>
          </a:xfrm>
          <a:prstGeom prst="rect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8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Process flow </a:t>
            </a:r>
            <a:r>
              <a:rPr kumimoji="0" lang="sv-SE" sz="800" b="1" i="0" u="none" strike="noStrike" kern="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model</a:t>
            </a:r>
            <a:endParaRPr kumimoji="0" lang="sv-SE" sz="900" b="1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38" name="Grupp 207"/>
          <p:cNvGrpSpPr/>
          <p:nvPr/>
        </p:nvGrpSpPr>
        <p:grpSpPr>
          <a:xfrm>
            <a:off x="3192074" y="2852936"/>
            <a:ext cx="1997106" cy="1048054"/>
            <a:chOff x="541040" y="1916832"/>
            <a:chExt cx="2662808" cy="1397405"/>
          </a:xfrm>
        </p:grpSpPr>
        <p:sp>
          <p:nvSpPr>
            <p:cNvPr id="39" name="Rektangel 38"/>
            <p:cNvSpPr/>
            <p:nvPr/>
          </p:nvSpPr>
          <p:spPr>
            <a:xfrm>
              <a:off x="2051720" y="1988840"/>
              <a:ext cx="1152128" cy="360040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GSIM</a:t>
              </a:r>
              <a:endParaRPr kumimoji="0" lang="sv-SE" sz="18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0" name="Rektangel 39"/>
            <p:cNvSpPr/>
            <p:nvPr/>
          </p:nvSpPr>
          <p:spPr>
            <a:xfrm>
              <a:off x="2267744" y="1916832"/>
              <a:ext cx="216024" cy="72008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1" name="Rektangel 40"/>
            <p:cNvSpPr/>
            <p:nvPr/>
          </p:nvSpPr>
          <p:spPr>
            <a:xfrm>
              <a:off x="2771800" y="1916832"/>
              <a:ext cx="216024" cy="72008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2" name="Rektangel 41"/>
            <p:cNvSpPr/>
            <p:nvPr/>
          </p:nvSpPr>
          <p:spPr>
            <a:xfrm>
              <a:off x="2267744" y="2955189"/>
              <a:ext cx="216024" cy="72008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3" name="Rektangel 42"/>
            <p:cNvSpPr/>
            <p:nvPr/>
          </p:nvSpPr>
          <p:spPr>
            <a:xfrm>
              <a:off x="2771800" y="2955189"/>
              <a:ext cx="216024" cy="72008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4" name="Rektangel 43"/>
            <p:cNvSpPr/>
            <p:nvPr/>
          </p:nvSpPr>
          <p:spPr>
            <a:xfrm>
              <a:off x="2267744" y="3242229"/>
              <a:ext cx="216024" cy="72008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5" name="Rektangel 44"/>
            <p:cNvSpPr/>
            <p:nvPr/>
          </p:nvSpPr>
          <p:spPr>
            <a:xfrm>
              <a:off x="2771800" y="3242229"/>
              <a:ext cx="216024" cy="72008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6" name="Rektangel 45"/>
            <p:cNvSpPr/>
            <p:nvPr/>
          </p:nvSpPr>
          <p:spPr>
            <a:xfrm>
              <a:off x="541040" y="2955189"/>
              <a:ext cx="216024" cy="72008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7" name="Rektangel 46"/>
            <p:cNvSpPr/>
            <p:nvPr/>
          </p:nvSpPr>
          <p:spPr>
            <a:xfrm>
              <a:off x="1045096" y="2955189"/>
              <a:ext cx="216024" cy="72008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8" name="Rektangel 47"/>
            <p:cNvSpPr/>
            <p:nvPr/>
          </p:nvSpPr>
          <p:spPr>
            <a:xfrm>
              <a:off x="541040" y="3242229"/>
              <a:ext cx="216024" cy="72008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9" name="Rektangel 48"/>
            <p:cNvSpPr/>
            <p:nvPr/>
          </p:nvSpPr>
          <p:spPr>
            <a:xfrm>
              <a:off x="1045096" y="3242229"/>
              <a:ext cx="216024" cy="72008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50" name="Rektangel 49"/>
          <p:cNvSpPr/>
          <p:nvPr/>
        </p:nvSpPr>
        <p:spPr>
          <a:xfrm>
            <a:off x="2949704" y="3903483"/>
            <a:ext cx="2300848" cy="212177"/>
          </a:xfrm>
          <a:prstGeom prst="rect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800" b="1" i="0" u="none" strike="noStrike" kern="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Unified</a:t>
            </a:r>
            <a:r>
              <a:rPr kumimoji="0" lang="sv-SE" sz="8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sv-SE" sz="800" b="1" i="0" u="none" strike="noStrike" kern="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model</a:t>
            </a:r>
            <a:r>
              <a:rPr kumimoji="0" lang="sv-SE" sz="8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(Information flow)</a:t>
            </a:r>
            <a:endParaRPr kumimoji="0" lang="sv-SE" sz="900" b="1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0" name="Rektangel med rundade hörn 69"/>
          <p:cNvSpPr/>
          <p:nvPr/>
        </p:nvSpPr>
        <p:spPr>
          <a:xfrm>
            <a:off x="5868144" y="4365104"/>
            <a:ext cx="2592288" cy="864096"/>
          </a:xfrm>
          <a:prstGeom prst="roundRect">
            <a:avLst>
              <a:gd name="adj" fmla="val 3499"/>
            </a:avLst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t" anchorCtr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400" b="1" kern="0" dirty="0" smtClean="0">
                <a:solidFill>
                  <a:prstClr val="black"/>
                </a:solidFill>
                <a:latin typeface="Calibri"/>
              </a:rPr>
              <a:t> </a:t>
            </a:r>
            <a:endParaRPr kumimoji="0" lang="sv-SE" sz="18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1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Architecture</a:t>
            </a:r>
            <a:r>
              <a:rPr kumimoji="0" lang="sv-SE" sz="1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sv-SE" sz="1800" b="1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Knowledge</a:t>
            </a:r>
            <a:r>
              <a:rPr kumimoji="0" lang="sv-SE" sz="1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</a:t>
            </a:r>
            <a:br>
              <a:rPr kumimoji="0" lang="sv-SE" sz="1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</a:br>
            <a:r>
              <a:rPr kumimoji="0" lang="sv-SE" sz="1800" b="1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Principles</a:t>
            </a:r>
            <a:r>
              <a:rPr kumimoji="0" lang="sv-SE" sz="1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of SOA </a:t>
            </a:r>
          </a:p>
        </p:txBody>
      </p:sp>
      <p:grpSp>
        <p:nvGrpSpPr>
          <p:cNvPr id="110" name="Grupp 109"/>
          <p:cNvGrpSpPr/>
          <p:nvPr/>
        </p:nvGrpSpPr>
        <p:grpSpPr>
          <a:xfrm>
            <a:off x="1403648" y="4437112"/>
            <a:ext cx="4104456" cy="1728192"/>
            <a:chOff x="2411760" y="4437112"/>
            <a:chExt cx="4104456" cy="1728192"/>
          </a:xfrm>
        </p:grpSpPr>
        <p:sp>
          <p:nvSpPr>
            <p:cNvPr id="111" name="Rektangel med rundade hörn 110"/>
            <p:cNvSpPr/>
            <p:nvPr/>
          </p:nvSpPr>
          <p:spPr>
            <a:xfrm>
              <a:off x="2411760" y="4797152"/>
              <a:ext cx="4104456" cy="1368152"/>
            </a:xfrm>
            <a:prstGeom prst="roundRect">
              <a:avLst>
                <a:gd name="adj" fmla="val 3499"/>
              </a:avLst>
            </a:prstGeom>
            <a:solidFill>
              <a:sysClr val="window" lastClr="FFFFFF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t" anchorCtr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System </a:t>
              </a:r>
              <a:r>
                <a:rPr kumimoji="0" lang="sv-SE" sz="1800" b="1" i="0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Knowledge</a:t>
              </a:r>
              <a:endParaRPr kumimoji="0" lang="sv-SE" sz="1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2" name="Rektangel med rundade hörn 111"/>
            <p:cNvSpPr/>
            <p:nvPr/>
          </p:nvSpPr>
          <p:spPr>
            <a:xfrm>
              <a:off x="2483768" y="5229200"/>
              <a:ext cx="3960440" cy="792088"/>
            </a:xfrm>
            <a:prstGeom prst="roundRect">
              <a:avLst>
                <a:gd name="adj" fmla="val 4984"/>
              </a:avLst>
            </a:prstGeom>
            <a:solidFill>
              <a:srgbClr val="0493AC">
                <a:alpha val="72000"/>
              </a:srgbClr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rPr>
                <a:t>System Logic	</a:t>
              </a:r>
            </a:p>
          </p:txBody>
        </p:sp>
        <p:sp>
          <p:nvSpPr>
            <p:cNvPr id="113" name="Rektangel 112"/>
            <p:cNvSpPr/>
            <p:nvPr/>
          </p:nvSpPr>
          <p:spPr>
            <a:xfrm>
              <a:off x="3888573" y="5261995"/>
              <a:ext cx="1152128" cy="723945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t" anchorCtr="0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7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Process Representation</a:t>
              </a:r>
            </a:p>
          </p:txBody>
        </p:sp>
        <p:sp>
          <p:nvSpPr>
            <p:cNvPr id="114" name="Rektangel 113"/>
            <p:cNvSpPr/>
            <p:nvPr/>
          </p:nvSpPr>
          <p:spPr>
            <a:xfrm>
              <a:off x="5183700" y="5261995"/>
              <a:ext cx="1152128" cy="723945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t" anchorCtr="0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7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Inventory Representation</a:t>
              </a:r>
            </a:p>
          </p:txBody>
        </p:sp>
        <p:grpSp>
          <p:nvGrpSpPr>
            <p:cNvPr id="115" name="Grupp 274"/>
            <p:cNvGrpSpPr/>
            <p:nvPr/>
          </p:nvGrpSpPr>
          <p:grpSpPr>
            <a:xfrm>
              <a:off x="4139952" y="5445224"/>
              <a:ext cx="648072" cy="360040"/>
              <a:chOff x="2051720" y="476672"/>
              <a:chExt cx="648072" cy="360040"/>
            </a:xfrm>
            <a:solidFill>
              <a:srgbClr val="9BBB59">
                <a:lumMod val="40000"/>
                <a:lumOff val="60000"/>
              </a:srgbClr>
            </a:solidFill>
          </p:grpSpPr>
          <p:sp>
            <p:nvSpPr>
              <p:cNvPr id="123" name="Rektangel 122"/>
              <p:cNvSpPr/>
              <p:nvPr/>
            </p:nvSpPr>
            <p:spPr>
              <a:xfrm>
                <a:off x="2123728" y="476672"/>
                <a:ext cx="144016" cy="72008"/>
              </a:xfrm>
              <a:prstGeom prst="rect">
                <a:avLst/>
              </a:prstGeom>
              <a:grpFill/>
              <a:ln w="25400" cap="flat" cmpd="sng" algn="ctr">
                <a:solidFill>
                  <a:srgbClr val="9BBB59">
                    <a:lumMod val="75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v-SE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24" name="Rektangel 123"/>
              <p:cNvSpPr/>
              <p:nvPr/>
            </p:nvSpPr>
            <p:spPr>
              <a:xfrm>
                <a:off x="2339752" y="620688"/>
                <a:ext cx="144016" cy="72008"/>
              </a:xfrm>
              <a:prstGeom prst="rect">
                <a:avLst/>
              </a:prstGeom>
              <a:grpFill/>
              <a:ln w="25400" cap="flat" cmpd="sng" algn="ctr">
                <a:solidFill>
                  <a:srgbClr val="9BBB59">
                    <a:lumMod val="75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v-SE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25" name="Rektangel 124"/>
              <p:cNvSpPr/>
              <p:nvPr/>
            </p:nvSpPr>
            <p:spPr>
              <a:xfrm>
                <a:off x="2051720" y="764704"/>
                <a:ext cx="144016" cy="72008"/>
              </a:xfrm>
              <a:prstGeom prst="rect">
                <a:avLst/>
              </a:prstGeom>
              <a:grpFill/>
              <a:ln w="25400" cap="flat" cmpd="sng" algn="ctr">
                <a:solidFill>
                  <a:srgbClr val="9BBB59">
                    <a:lumMod val="75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v-SE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cxnSp>
            <p:nvCxnSpPr>
              <p:cNvPr id="126" name="Rak 125"/>
              <p:cNvCxnSpPr>
                <a:stCxn id="123" idx="3"/>
                <a:endCxn id="124" idx="1"/>
              </p:cNvCxnSpPr>
              <p:nvPr/>
            </p:nvCxnSpPr>
            <p:spPr>
              <a:xfrm>
                <a:off x="2267744" y="512676"/>
                <a:ext cx="72008" cy="144016"/>
              </a:xfrm>
              <a:prstGeom prst="line">
                <a:avLst/>
              </a:prstGeom>
              <a:grpFill/>
              <a:ln w="9525" cap="flat" cmpd="sng" algn="ctr">
                <a:solidFill>
                  <a:srgbClr val="9BBB59">
                    <a:lumMod val="75000"/>
                  </a:srgbClr>
                </a:solidFill>
                <a:prstDash val="solid"/>
              </a:ln>
              <a:effectLst/>
            </p:spPr>
          </p:cxnSp>
          <p:cxnSp>
            <p:nvCxnSpPr>
              <p:cNvPr id="127" name="Rak 126"/>
              <p:cNvCxnSpPr>
                <a:stCxn id="125" idx="3"/>
                <a:endCxn id="124" idx="1"/>
              </p:cNvCxnSpPr>
              <p:nvPr/>
            </p:nvCxnSpPr>
            <p:spPr>
              <a:xfrm flipV="1">
                <a:off x="2195736" y="656692"/>
                <a:ext cx="144016" cy="144016"/>
              </a:xfrm>
              <a:prstGeom prst="line">
                <a:avLst/>
              </a:prstGeom>
              <a:grpFill/>
              <a:ln w="9525" cap="flat" cmpd="sng" algn="ctr">
                <a:solidFill>
                  <a:srgbClr val="9BBB59">
                    <a:lumMod val="75000"/>
                  </a:srgbClr>
                </a:solidFill>
                <a:prstDash val="solid"/>
              </a:ln>
              <a:effectLst/>
            </p:spPr>
          </p:cxnSp>
          <p:sp>
            <p:nvSpPr>
              <p:cNvPr id="128" name="Rektangel 127"/>
              <p:cNvSpPr/>
              <p:nvPr/>
            </p:nvSpPr>
            <p:spPr>
              <a:xfrm>
                <a:off x="2555776" y="692696"/>
                <a:ext cx="144016" cy="72008"/>
              </a:xfrm>
              <a:prstGeom prst="rect">
                <a:avLst/>
              </a:prstGeom>
              <a:grpFill/>
              <a:ln w="25400" cap="flat" cmpd="sng" algn="ctr">
                <a:solidFill>
                  <a:srgbClr val="9BBB59">
                    <a:lumMod val="75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v-SE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cxnSp>
            <p:nvCxnSpPr>
              <p:cNvPr id="129" name="Rak 128"/>
              <p:cNvCxnSpPr>
                <a:stCxn id="124" idx="3"/>
                <a:endCxn id="128" idx="1"/>
              </p:cNvCxnSpPr>
              <p:nvPr/>
            </p:nvCxnSpPr>
            <p:spPr>
              <a:xfrm>
                <a:off x="2483768" y="656692"/>
                <a:ext cx="72008" cy="72008"/>
              </a:xfrm>
              <a:prstGeom prst="line">
                <a:avLst/>
              </a:prstGeom>
              <a:grpFill/>
              <a:ln w="9525" cap="flat" cmpd="sng" algn="ctr">
                <a:solidFill>
                  <a:srgbClr val="9BBB59">
                    <a:lumMod val="75000"/>
                  </a:srgbClr>
                </a:solidFill>
                <a:prstDash val="solid"/>
              </a:ln>
              <a:effectLst/>
            </p:spPr>
          </p:cxnSp>
        </p:grpSp>
        <p:grpSp>
          <p:nvGrpSpPr>
            <p:cNvPr id="116" name="Grupp 284"/>
            <p:cNvGrpSpPr/>
            <p:nvPr/>
          </p:nvGrpSpPr>
          <p:grpSpPr>
            <a:xfrm>
              <a:off x="5508104" y="5589240"/>
              <a:ext cx="504056" cy="144016"/>
              <a:chOff x="2195736" y="404664"/>
              <a:chExt cx="504056" cy="144016"/>
            </a:xfrm>
            <a:solidFill>
              <a:srgbClr val="9BBB59">
                <a:lumMod val="40000"/>
                <a:lumOff val="60000"/>
              </a:srgbClr>
            </a:solidFill>
          </p:grpSpPr>
          <p:sp>
            <p:nvSpPr>
              <p:cNvPr id="118" name="Ellips 117"/>
              <p:cNvSpPr/>
              <p:nvPr/>
            </p:nvSpPr>
            <p:spPr>
              <a:xfrm>
                <a:off x="2195736" y="404664"/>
                <a:ext cx="72008" cy="72008"/>
              </a:xfrm>
              <a:prstGeom prst="ellipse">
                <a:avLst/>
              </a:prstGeom>
              <a:grpFill/>
              <a:ln w="25400" cap="flat" cmpd="sng" algn="ctr">
                <a:solidFill>
                  <a:srgbClr val="9BBB59">
                    <a:lumMod val="75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v-SE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19" name="Ellips 118"/>
              <p:cNvSpPr/>
              <p:nvPr/>
            </p:nvSpPr>
            <p:spPr>
              <a:xfrm>
                <a:off x="2411760" y="476672"/>
                <a:ext cx="72008" cy="72008"/>
              </a:xfrm>
              <a:prstGeom prst="ellipse">
                <a:avLst/>
              </a:prstGeom>
              <a:grpFill/>
              <a:ln w="25400" cap="flat" cmpd="sng" algn="ctr">
                <a:solidFill>
                  <a:srgbClr val="9BBB59">
                    <a:lumMod val="75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v-SE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20" name="Ellips 119"/>
              <p:cNvSpPr/>
              <p:nvPr/>
            </p:nvSpPr>
            <p:spPr>
              <a:xfrm>
                <a:off x="2627784" y="476672"/>
                <a:ext cx="72008" cy="72008"/>
              </a:xfrm>
              <a:prstGeom prst="ellipse">
                <a:avLst/>
              </a:prstGeom>
              <a:grpFill/>
              <a:ln w="25400" cap="flat" cmpd="sng" algn="ctr">
                <a:solidFill>
                  <a:srgbClr val="9BBB59">
                    <a:lumMod val="75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v-SE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cxnSp>
            <p:nvCxnSpPr>
              <p:cNvPr id="121" name="Rak 120"/>
              <p:cNvCxnSpPr>
                <a:stCxn id="118" idx="6"/>
                <a:endCxn id="119" idx="2"/>
              </p:cNvCxnSpPr>
              <p:nvPr/>
            </p:nvCxnSpPr>
            <p:spPr>
              <a:xfrm>
                <a:off x="2267744" y="440668"/>
                <a:ext cx="144016" cy="72008"/>
              </a:xfrm>
              <a:prstGeom prst="line">
                <a:avLst/>
              </a:prstGeom>
              <a:grpFill/>
              <a:ln w="9525" cap="flat" cmpd="sng" algn="ctr">
                <a:solidFill>
                  <a:srgbClr val="9BBB59">
                    <a:lumMod val="75000"/>
                  </a:srgbClr>
                </a:solidFill>
                <a:prstDash val="solid"/>
              </a:ln>
              <a:effectLst/>
            </p:spPr>
          </p:cxnSp>
          <p:cxnSp>
            <p:nvCxnSpPr>
              <p:cNvPr id="122" name="Rak 121"/>
              <p:cNvCxnSpPr>
                <a:stCxn id="119" idx="6"/>
                <a:endCxn id="120" idx="2"/>
              </p:cNvCxnSpPr>
              <p:nvPr/>
            </p:nvCxnSpPr>
            <p:spPr>
              <a:xfrm>
                <a:off x="2483768" y="512676"/>
                <a:ext cx="144016" cy="0"/>
              </a:xfrm>
              <a:prstGeom prst="line">
                <a:avLst/>
              </a:prstGeom>
              <a:grpFill/>
              <a:ln w="9525" cap="flat" cmpd="sng" algn="ctr">
                <a:solidFill>
                  <a:srgbClr val="9BBB59">
                    <a:lumMod val="75000"/>
                  </a:srgbClr>
                </a:solidFill>
                <a:prstDash val="solid"/>
              </a:ln>
              <a:effectLst/>
            </p:spPr>
          </p:cxnSp>
        </p:grpSp>
        <p:sp>
          <p:nvSpPr>
            <p:cNvPr id="117" name="Ned 116"/>
            <p:cNvSpPr/>
            <p:nvPr/>
          </p:nvSpPr>
          <p:spPr>
            <a:xfrm>
              <a:off x="5004048" y="4437112"/>
              <a:ext cx="216024" cy="720080"/>
            </a:xfrm>
            <a:prstGeom prst="downArrow">
              <a:avLst/>
            </a:prstGeom>
            <a:solidFill>
              <a:sysClr val="windowText" lastClr="000000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9" name="Svängd 68"/>
          <p:cNvSpPr/>
          <p:nvPr/>
        </p:nvSpPr>
        <p:spPr>
          <a:xfrm rot="5400000" flipV="1">
            <a:off x="4716016" y="4005064"/>
            <a:ext cx="432048" cy="1872208"/>
          </a:xfrm>
          <a:prstGeom prst="bentArrow">
            <a:avLst/>
          </a:prstGeom>
          <a:solidFill>
            <a:sysClr val="windowText" lastClr="000000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 animBg="1"/>
      <p:bldP spid="6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15616" y="378212"/>
            <a:ext cx="7571183" cy="1143000"/>
          </a:xfrm>
        </p:spPr>
        <p:txBody>
          <a:bodyPr>
            <a:normAutofit/>
          </a:bodyPr>
          <a:lstStyle/>
          <a:p>
            <a:r>
              <a:rPr lang="sv-SE" dirty="0" smtClean="0"/>
              <a:t>SOA </a:t>
            </a:r>
            <a:r>
              <a:rPr lang="sv-SE" dirty="0" err="1" smtClean="0"/>
              <a:t>Principles</a:t>
            </a:r>
            <a:endParaRPr lang="sv-SE" i="1" dirty="0"/>
          </a:p>
        </p:txBody>
      </p:sp>
      <p:sp>
        <p:nvSpPr>
          <p:cNvPr id="53" name="Platshållare för innehåll 6"/>
          <p:cNvSpPr>
            <a:spLocks noGrp="1"/>
          </p:cNvSpPr>
          <p:nvPr>
            <p:ph idx="1"/>
          </p:nvPr>
        </p:nvSpPr>
        <p:spPr>
          <a:xfrm>
            <a:off x="1256370" y="1600200"/>
            <a:ext cx="7430429" cy="4525963"/>
          </a:xfrm>
        </p:spPr>
        <p:txBody>
          <a:bodyPr/>
          <a:lstStyle/>
          <a:p>
            <a:r>
              <a:rPr lang="sv-SE" sz="2800" dirty="0" err="1" smtClean="0"/>
              <a:t>Standardized</a:t>
            </a:r>
            <a:r>
              <a:rPr lang="sv-SE" sz="2800" dirty="0" smtClean="0"/>
              <a:t> Service </a:t>
            </a:r>
            <a:r>
              <a:rPr lang="sv-SE" sz="2800" dirty="0" err="1" smtClean="0"/>
              <a:t>Contract</a:t>
            </a:r>
            <a:endParaRPr lang="sv-SE" sz="2800" dirty="0" smtClean="0"/>
          </a:p>
          <a:p>
            <a:r>
              <a:rPr lang="sv-SE" sz="2800" dirty="0" smtClean="0"/>
              <a:t>Service </a:t>
            </a:r>
            <a:r>
              <a:rPr lang="sv-SE" sz="2800" dirty="0" err="1" smtClean="0"/>
              <a:t>Loose</a:t>
            </a:r>
            <a:r>
              <a:rPr lang="sv-SE" sz="2800" dirty="0" smtClean="0"/>
              <a:t> </a:t>
            </a:r>
            <a:r>
              <a:rPr lang="sv-SE" sz="2800" dirty="0" err="1" smtClean="0"/>
              <a:t>Coupling</a:t>
            </a:r>
            <a:endParaRPr lang="sv-SE" sz="2800" dirty="0" smtClean="0"/>
          </a:p>
          <a:p>
            <a:r>
              <a:rPr lang="sv-SE" sz="2800" dirty="0" smtClean="0"/>
              <a:t>Service </a:t>
            </a:r>
            <a:r>
              <a:rPr lang="sv-SE" sz="2800" dirty="0" err="1" smtClean="0"/>
              <a:t>Abstraction</a:t>
            </a:r>
            <a:endParaRPr lang="sv-SE" sz="2800" dirty="0" smtClean="0"/>
          </a:p>
          <a:p>
            <a:r>
              <a:rPr lang="sv-SE" sz="2800" dirty="0" smtClean="0"/>
              <a:t>Service </a:t>
            </a:r>
            <a:r>
              <a:rPr lang="sv-SE" sz="2800" dirty="0" err="1" smtClean="0"/>
              <a:t>Reusability</a:t>
            </a:r>
            <a:endParaRPr lang="sv-SE" sz="2800" dirty="0" smtClean="0"/>
          </a:p>
          <a:p>
            <a:r>
              <a:rPr lang="sv-SE" sz="2800" dirty="0" smtClean="0"/>
              <a:t>Service </a:t>
            </a:r>
            <a:r>
              <a:rPr lang="sv-SE" sz="2800" dirty="0" err="1" smtClean="0"/>
              <a:t>Autonomy</a:t>
            </a:r>
            <a:endParaRPr lang="sv-SE" sz="2800" dirty="0" smtClean="0"/>
          </a:p>
          <a:p>
            <a:r>
              <a:rPr lang="sv-SE" sz="2800" dirty="0" smtClean="0"/>
              <a:t>Service </a:t>
            </a:r>
            <a:r>
              <a:rPr lang="sv-SE" sz="2800" dirty="0" err="1" smtClean="0"/>
              <a:t>Statelessness</a:t>
            </a:r>
            <a:endParaRPr lang="sv-SE" sz="2800" dirty="0" smtClean="0"/>
          </a:p>
          <a:p>
            <a:r>
              <a:rPr lang="sv-SE" sz="2800" dirty="0" smtClean="0"/>
              <a:t>Service </a:t>
            </a:r>
            <a:r>
              <a:rPr lang="sv-SE" sz="2800" dirty="0" err="1" smtClean="0"/>
              <a:t>Discoverability</a:t>
            </a:r>
            <a:endParaRPr lang="sv-SE" sz="2800" dirty="0" smtClean="0"/>
          </a:p>
          <a:p>
            <a:r>
              <a:rPr lang="sv-SE" sz="2800" dirty="0" smtClean="0"/>
              <a:t>Service Composability</a:t>
            </a:r>
          </a:p>
          <a:p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15616" y="378212"/>
            <a:ext cx="7571183" cy="1143000"/>
          </a:xfrm>
        </p:spPr>
        <p:txBody>
          <a:bodyPr>
            <a:normAutofit/>
          </a:bodyPr>
          <a:lstStyle/>
          <a:p>
            <a:r>
              <a:rPr lang="sv-SE" dirty="0" smtClean="0"/>
              <a:t>SOA </a:t>
            </a:r>
            <a:r>
              <a:rPr lang="sv-SE" dirty="0" err="1" smtClean="0"/>
              <a:t>Pitfalls</a:t>
            </a:r>
            <a:endParaRPr lang="sv-SE" i="1" dirty="0"/>
          </a:p>
        </p:txBody>
      </p:sp>
      <p:sp>
        <p:nvSpPr>
          <p:cNvPr id="53" name="Platshållare för innehåll 6"/>
          <p:cNvSpPr>
            <a:spLocks noGrp="1"/>
          </p:cNvSpPr>
          <p:nvPr>
            <p:ph idx="1"/>
          </p:nvPr>
        </p:nvSpPr>
        <p:spPr>
          <a:xfrm>
            <a:off x="1256370" y="1600200"/>
            <a:ext cx="7430429" cy="4525963"/>
          </a:xfrm>
        </p:spPr>
        <p:txBody>
          <a:bodyPr/>
          <a:lstStyle/>
          <a:p>
            <a:r>
              <a:rPr lang="en-US" b="1" dirty="0" smtClean="0"/>
              <a:t>Exposing existing tools as services</a:t>
            </a:r>
          </a:p>
          <a:p>
            <a:pPr lvl="1"/>
            <a:r>
              <a:rPr lang="en-US" dirty="0" smtClean="0"/>
              <a:t>Only tools aligned with the GSBPM should be </a:t>
            </a:r>
            <a:r>
              <a:rPr lang="en-US" dirty="0" smtClean="0"/>
              <a:t>considered</a:t>
            </a:r>
            <a:endParaRPr lang="en-US" dirty="0" smtClean="0"/>
          </a:p>
          <a:p>
            <a:pPr lvl="1"/>
            <a:r>
              <a:rPr lang="en-US" dirty="0" smtClean="0"/>
              <a:t>Encapsulating </a:t>
            </a:r>
            <a:r>
              <a:rPr lang="en-US" dirty="0" smtClean="0"/>
              <a:t>generic tools is a technology first approach</a:t>
            </a:r>
          </a:p>
          <a:p>
            <a:endParaRPr lang="en-GB" b="1" dirty="0" smtClean="0"/>
          </a:p>
          <a:p>
            <a:r>
              <a:rPr lang="en-GB" b="1" dirty="0" smtClean="0"/>
              <a:t>Translating GSIM-Objects into information services</a:t>
            </a:r>
          </a:p>
          <a:p>
            <a:pPr lvl="1"/>
            <a:r>
              <a:rPr lang="en-GB" dirty="0" smtClean="0"/>
              <a:t>Encapsulating the “GSIM-Nouns” will create a dependency structure that would hinder the possibilities for international collaboration</a:t>
            </a:r>
            <a:endParaRPr lang="en-US" dirty="0" smtClean="0"/>
          </a:p>
          <a:p>
            <a:endParaRPr lang="en-US" dirty="0" smtClean="0"/>
          </a:p>
          <a:p>
            <a:pPr lvl="1"/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 err="1" smtClean="0"/>
              <a:t>Conclusions</a:t>
            </a:r>
            <a:endParaRPr lang="sv-SE" dirty="0"/>
          </a:p>
        </p:txBody>
      </p:sp>
      <p:sp>
        <p:nvSpPr>
          <p:cNvPr id="7" name="Platshållare för innehåll 6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The development of a </a:t>
            </a:r>
            <a:r>
              <a:rPr lang="en-GB" i="1" dirty="0" smtClean="0"/>
              <a:t>GSIM </a:t>
            </a:r>
            <a:r>
              <a:rPr lang="en-GB" dirty="0" smtClean="0"/>
              <a:t>provides the statistical community with the next building block for international collaboration</a:t>
            </a:r>
          </a:p>
          <a:p>
            <a:endParaRPr lang="en-GB" dirty="0" smtClean="0"/>
          </a:p>
          <a:p>
            <a:r>
              <a:rPr lang="en-GB" i="1" dirty="0" smtClean="0"/>
              <a:t>Statistical Services </a:t>
            </a:r>
            <a:r>
              <a:rPr lang="en-GB" dirty="0" smtClean="0"/>
              <a:t>should encapsulate fragments of the statistical production process </a:t>
            </a:r>
          </a:p>
          <a:p>
            <a:endParaRPr lang="en-GB" i="1" dirty="0" smtClean="0"/>
          </a:p>
          <a:p>
            <a:r>
              <a:rPr lang="en-GB" i="1" dirty="0" smtClean="0"/>
              <a:t>Statistical Services </a:t>
            </a:r>
            <a:r>
              <a:rPr lang="en-GB" dirty="0" smtClean="0"/>
              <a:t>should communicate using GSIM-objects</a:t>
            </a:r>
          </a:p>
          <a:p>
            <a:endParaRPr lang="en-GB" dirty="0" smtClean="0"/>
          </a:p>
          <a:p>
            <a:r>
              <a:rPr lang="en-GB" dirty="0" smtClean="0"/>
              <a:t>Following the </a:t>
            </a:r>
            <a:r>
              <a:rPr lang="en-GB" i="1" dirty="0" smtClean="0"/>
              <a:t>SOA Principles </a:t>
            </a:r>
            <a:r>
              <a:rPr lang="en-GB" dirty="0" smtClean="0"/>
              <a:t>allows us to avoid the pitfalls</a:t>
            </a:r>
            <a:endParaRPr lang="sv-SE" dirty="0" smtClean="0"/>
          </a:p>
          <a:p>
            <a:endParaRPr lang="sv-SE" dirty="0" smtClean="0"/>
          </a:p>
          <a:p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256370" y="2708920"/>
            <a:ext cx="7430429" cy="1143000"/>
          </a:xfrm>
        </p:spPr>
        <p:txBody>
          <a:bodyPr>
            <a:normAutofit/>
          </a:bodyPr>
          <a:lstStyle/>
          <a:p>
            <a:r>
              <a:rPr lang="sv-SE" dirty="0" err="1" smtClean="0"/>
              <a:t>Thank</a:t>
            </a:r>
            <a:r>
              <a:rPr lang="sv-SE" dirty="0" smtClean="0"/>
              <a:t> you for your </a:t>
            </a:r>
            <a:r>
              <a:rPr lang="sv-SE" dirty="0" err="1" smtClean="0"/>
              <a:t>attention</a:t>
            </a: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B-Mall 2010">
  <a:themeElements>
    <a:clrScheme name="Temafärger-SCB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AA50F"/>
      </a:accent1>
      <a:accent2>
        <a:srgbClr val="9A9A9A"/>
      </a:accent2>
      <a:accent3>
        <a:srgbClr val="F0F0F0"/>
      </a:accent3>
      <a:accent4>
        <a:srgbClr val="0493AC"/>
      </a:accent4>
      <a:accent5>
        <a:srgbClr val="9AB23B"/>
      </a:accent5>
      <a:accent6>
        <a:srgbClr val="71277A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1200" dirty="0"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SCB-Mall 2010</Template>
  <TotalTime>5032</TotalTime>
  <Words>301</Words>
  <Application>Microsoft Office PowerPoint</Application>
  <PresentationFormat>Bildspel på skärmen (4:3)</PresentationFormat>
  <Paragraphs>107</Paragraphs>
  <Slides>9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9</vt:i4>
      </vt:variant>
    </vt:vector>
  </HeadingPairs>
  <TitlesOfParts>
    <vt:vector size="10" baseType="lpstr">
      <vt:lpstr>SCB-Mall 2010</vt:lpstr>
      <vt:lpstr>MSIS 2012 – Statistics Sweden</vt:lpstr>
      <vt:lpstr>Zachman Framework</vt:lpstr>
      <vt:lpstr>GSBPM and GSIM</vt:lpstr>
      <vt:lpstr>Unified model</vt:lpstr>
      <vt:lpstr>From Business to Systems</vt:lpstr>
      <vt:lpstr>SOA Principles</vt:lpstr>
      <vt:lpstr>SOA Pitfalls</vt:lpstr>
      <vt:lpstr>Conclusions</vt:lpstr>
      <vt:lpstr>Thank you for your attention</vt:lpstr>
    </vt:vector>
  </TitlesOfParts>
  <Company>SCB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Triton – ett gemensamt verktyg för insamling och granskning</dc:title>
  <dc:creator>Cecilia Wass</dc:creator>
  <cp:lastModifiedBy>scbjaen</cp:lastModifiedBy>
  <cp:revision>72</cp:revision>
  <dcterms:created xsi:type="dcterms:W3CDTF">2010-10-13T08:19:27Z</dcterms:created>
  <dcterms:modified xsi:type="dcterms:W3CDTF">2012-05-19T15:35:52Z</dcterms:modified>
</cp:coreProperties>
</file>