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0" r:id="rId1"/>
  </p:sldMasterIdLst>
  <p:notesMasterIdLst>
    <p:notesMasterId r:id="rId28"/>
  </p:notesMasterIdLst>
  <p:sldIdLst>
    <p:sldId id="257" r:id="rId2"/>
    <p:sldId id="259" r:id="rId3"/>
    <p:sldId id="283" r:id="rId4"/>
    <p:sldId id="261" r:id="rId5"/>
    <p:sldId id="260" r:id="rId6"/>
    <p:sldId id="263" r:id="rId7"/>
    <p:sldId id="28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7" r:id="rId20"/>
    <p:sldId id="277" r:id="rId21"/>
    <p:sldId id="281" r:id="rId22"/>
    <p:sldId id="290" r:id="rId23"/>
    <p:sldId id="291" r:id="rId24"/>
    <p:sldId id="292" r:id="rId25"/>
    <p:sldId id="293" r:id="rId26"/>
    <p:sldId id="288" r:id="rId27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00B8"/>
    <a:srgbClr val="0000CC"/>
    <a:srgbClr val="3399FF"/>
    <a:srgbClr val="5757FF"/>
    <a:srgbClr val="3333FF"/>
    <a:srgbClr val="FF99FF"/>
    <a:srgbClr val="F985D2"/>
    <a:srgbClr val="FFCCFF"/>
    <a:srgbClr val="898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7" autoAdjust="0"/>
    <p:restoredTop sz="94602" autoAdjust="0"/>
  </p:normalViewPr>
  <p:slideViewPr>
    <p:cSldViewPr>
      <p:cViewPr varScale="1">
        <p:scale>
          <a:sx n="106" d="100"/>
          <a:sy n="106" d="100"/>
        </p:scale>
        <p:origin x="-10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2844" y="1254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3E640-57C8-4697-98F3-444CEC78D463}" type="datetimeFigureOut">
              <a:rPr kumimoji="1" lang="ja-JP" altLang="en-US" smtClean="0"/>
              <a:pPr/>
              <a:t>2012/5/8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331DE-3C49-41C2-8F56-01E75BE818B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331DE-3C49-41C2-8F56-01E75BE818B0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331DE-3C49-41C2-8F56-01E75BE818B0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331DE-3C49-41C2-8F56-01E75BE818B0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331DE-3C49-41C2-8F56-01E75BE818B0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331DE-3C49-41C2-8F56-01E75BE818B0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331DE-3C49-41C2-8F56-01E75BE818B0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331DE-3C49-41C2-8F56-01E75BE818B0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331DE-3C49-41C2-8F56-01E75BE818B0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331DE-3C49-41C2-8F56-01E75BE818B0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331DE-3C49-41C2-8F56-01E75BE818B0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331DE-3C49-41C2-8F56-01E75BE818B0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331DE-3C49-41C2-8F56-01E75BE818B0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331DE-3C49-41C2-8F56-01E75BE818B0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331DE-3C49-41C2-8F56-01E75BE818B0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331DE-3C49-41C2-8F56-01E75BE818B0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331DE-3C49-41C2-8F56-01E75BE818B0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331DE-3C49-41C2-8F56-01E75BE818B0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331DE-3C49-41C2-8F56-01E75BE818B0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331DE-3C49-41C2-8F56-01E75BE818B0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331DE-3C49-41C2-8F56-01E75BE818B0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331DE-3C49-41C2-8F56-01E75BE818B0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331DE-3C49-41C2-8F56-01E75BE818B0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331DE-3C49-41C2-8F56-01E75BE818B0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331DE-3C49-41C2-8F56-01E75BE818B0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331DE-3C49-41C2-8F56-01E75BE818B0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331DE-3C49-41C2-8F56-01E75BE818B0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6A89-28E3-4145-BED0-874119EC656C}" type="datetimeFigureOut">
              <a:rPr kumimoji="1" lang="ja-JP" altLang="en-US" smtClean="0"/>
              <a:pPr/>
              <a:t>2012/5/8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7513-2194-43A5-BC2D-C7639FEFCFA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6A89-28E3-4145-BED0-874119EC656C}" type="datetimeFigureOut">
              <a:rPr kumimoji="1" lang="ja-JP" altLang="en-US" smtClean="0"/>
              <a:pPr/>
              <a:t>2012/5/8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7513-2194-43A5-BC2D-C7639FEFCFA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6A89-28E3-4145-BED0-874119EC656C}" type="datetimeFigureOut">
              <a:rPr kumimoji="1" lang="ja-JP" altLang="en-US" smtClean="0"/>
              <a:pPr/>
              <a:t>2012/5/8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7513-2194-43A5-BC2D-C7639FEFCFA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6A89-28E3-4145-BED0-874119EC656C}" type="datetimeFigureOut">
              <a:rPr kumimoji="1" lang="ja-JP" altLang="en-US" smtClean="0"/>
              <a:pPr/>
              <a:t>2012/5/8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7513-2194-43A5-BC2D-C7639FEFCFA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6A89-28E3-4145-BED0-874119EC656C}" type="datetimeFigureOut">
              <a:rPr kumimoji="1" lang="ja-JP" altLang="en-US" smtClean="0"/>
              <a:pPr/>
              <a:t>2012/5/8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7513-2194-43A5-BC2D-C7639FEFCFA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6A89-28E3-4145-BED0-874119EC656C}" type="datetimeFigureOut">
              <a:rPr kumimoji="1" lang="ja-JP" altLang="en-US" smtClean="0"/>
              <a:pPr/>
              <a:t>2012/5/8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7513-2194-43A5-BC2D-C7639FEFCFA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6A89-28E3-4145-BED0-874119EC656C}" type="datetimeFigureOut">
              <a:rPr kumimoji="1" lang="ja-JP" altLang="en-US" smtClean="0"/>
              <a:pPr/>
              <a:t>2012/5/8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7513-2194-43A5-BC2D-C7639FEFCFA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6A89-28E3-4145-BED0-874119EC656C}" type="datetimeFigureOut">
              <a:rPr kumimoji="1" lang="ja-JP" altLang="en-US" smtClean="0"/>
              <a:pPr/>
              <a:t>2012/5/8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7513-2194-43A5-BC2D-C7639FEFCFA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6A89-28E3-4145-BED0-874119EC656C}" type="datetimeFigureOut">
              <a:rPr kumimoji="1" lang="ja-JP" altLang="en-US" smtClean="0"/>
              <a:pPr/>
              <a:t>2012/5/8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7513-2194-43A5-BC2D-C7639FEFCFA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6A89-28E3-4145-BED0-874119EC656C}" type="datetimeFigureOut">
              <a:rPr kumimoji="1" lang="ja-JP" altLang="en-US" smtClean="0"/>
              <a:pPr/>
              <a:t>2012/5/8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7513-2194-43A5-BC2D-C7639FEFCFA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6A89-28E3-4145-BED0-874119EC656C}" type="datetimeFigureOut">
              <a:rPr kumimoji="1" lang="ja-JP" altLang="en-US" smtClean="0"/>
              <a:pPr/>
              <a:t>2012/5/8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7513-2194-43A5-BC2D-C7639FEFCFA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56A89-28E3-4145-BED0-874119EC656C}" type="datetimeFigureOut">
              <a:rPr kumimoji="1" lang="ja-JP" altLang="en-US" smtClean="0"/>
              <a:pPr/>
              <a:t>2012/5/8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A7513-2194-43A5-BC2D-C7639FEFCFA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-stat.go.jp/SG1/estat/eStatTopPortalE.do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ハート 12"/>
          <p:cNvSpPr/>
          <p:nvPr/>
        </p:nvSpPr>
        <p:spPr>
          <a:xfrm rot="13454728" flipV="1">
            <a:off x="583833" y="3233992"/>
            <a:ext cx="234503" cy="42866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ハート 17"/>
          <p:cNvSpPr/>
          <p:nvPr/>
        </p:nvSpPr>
        <p:spPr>
          <a:xfrm rot="7375474" flipV="1">
            <a:off x="1521119" y="4739579"/>
            <a:ext cx="290002" cy="470031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ハート 13"/>
          <p:cNvSpPr/>
          <p:nvPr/>
        </p:nvSpPr>
        <p:spPr>
          <a:xfrm rot="10800000" flipV="1">
            <a:off x="8110800" y="288000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ハート 15"/>
          <p:cNvSpPr/>
          <p:nvPr/>
        </p:nvSpPr>
        <p:spPr>
          <a:xfrm rot="19200000" flipV="1">
            <a:off x="8298000" y="810000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ハート 16"/>
          <p:cNvSpPr/>
          <p:nvPr/>
        </p:nvSpPr>
        <p:spPr>
          <a:xfrm rot="2400000" flipV="1">
            <a:off x="7920000" y="810000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ハート 18"/>
          <p:cNvSpPr/>
          <p:nvPr/>
        </p:nvSpPr>
        <p:spPr>
          <a:xfrm rot="15000000" flipV="1">
            <a:off x="8406000" y="468000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ハート 22"/>
          <p:cNvSpPr/>
          <p:nvPr/>
        </p:nvSpPr>
        <p:spPr>
          <a:xfrm rot="6600000" flipV="1">
            <a:off x="7812000" y="468000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ハート 27"/>
          <p:cNvSpPr/>
          <p:nvPr/>
        </p:nvSpPr>
        <p:spPr>
          <a:xfrm rot="6999405" flipV="1">
            <a:off x="7148037" y="3837353"/>
            <a:ext cx="359671" cy="66895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>
              <a:rot lat="3013985" lon="18763845" rev="1929731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ハート 34"/>
          <p:cNvSpPr/>
          <p:nvPr/>
        </p:nvSpPr>
        <p:spPr>
          <a:xfrm rot="3480043" flipV="1">
            <a:off x="5088485" y="40970"/>
            <a:ext cx="282786" cy="52570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ハート 36"/>
          <p:cNvSpPr/>
          <p:nvPr/>
        </p:nvSpPr>
        <p:spPr>
          <a:xfrm rot="17450357" flipV="1">
            <a:off x="2786736" y="104279"/>
            <a:ext cx="244125" cy="508443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ハート 19"/>
          <p:cNvSpPr/>
          <p:nvPr/>
        </p:nvSpPr>
        <p:spPr>
          <a:xfrm rot="19200000" flipV="1">
            <a:off x="8310761" y="805459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サブタイトル 20"/>
          <p:cNvSpPr>
            <a:spLocks noGrp="1"/>
          </p:cNvSpPr>
          <p:nvPr>
            <p:ph type="subTitle" idx="1"/>
          </p:nvPr>
        </p:nvSpPr>
        <p:spPr>
          <a:xfrm>
            <a:off x="395536" y="4005064"/>
            <a:ext cx="8352928" cy="792088"/>
          </a:xfrm>
        </p:spPr>
        <p:txBody>
          <a:bodyPr>
            <a:norm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</a:rPr>
              <a:t>Meeting on the Management of Statistical Information Systems (MSIS 2012)</a:t>
            </a:r>
          </a:p>
          <a:p>
            <a:r>
              <a:rPr lang="en-US" altLang="ja-JP" sz="2000" dirty="0" smtClean="0">
                <a:solidFill>
                  <a:schemeClr val="tx1"/>
                </a:solidFill>
              </a:rPr>
              <a:t>Washington, DC, 21-23 May 2012</a:t>
            </a:r>
          </a:p>
          <a:p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2" name="タイトル 2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496944" cy="1872208"/>
          </a:xfrm>
        </p:spPr>
        <p:txBody>
          <a:bodyPr>
            <a:noAutofit/>
          </a:bodyPr>
          <a:lstStyle/>
          <a:p>
            <a:pPr algn="l"/>
            <a:r>
              <a:rPr lang="en-US" altLang="ja-JP" sz="2800" dirty="0" smtClean="0"/>
              <a:t>Development of Inter-Ministry Information System for Official Statistics (IMISOS) </a:t>
            </a:r>
            <a:br>
              <a:rPr lang="en-US" altLang="ja-JP" sz="2800" dirty="0" smtClean="0"/>
            </a:br>
            <a:r>
              <a:rPr lang="en-US" altLang="ja-JP" sz="2800" dirty="0" smtClean="0"/>
              <a:t>under the efforts for The Optimization Plan of Operations and Systems for Statistical Work </a:t>
            </a:r>
            <a:endParaRPr kumimoji="1" lang="ja-JP" altLang="en-US" sz="2800" dirty="0"/>
          </a:p>
        </p:txBody>
      </p:sp>
      <p:sp>
        <p:nvSpPr>
          <p:cNvPr id="25" name="サブタイトル 20"/>
          <p:cNvSpPr txBox="1">
            <a:spLocks/>
          </p:cNvSpPr>
          <p:nvPr/>
        </p:nvSpPr>
        <p:spPr>
          <a:xfrm>
            <a:off x="467544" y="5076219"/>
            <a:ext cx="835292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800" dirty="0" err="1" smtClean="0"/>
              <a:t>Shunsuke</a:t>
            </a:r>
            <a:r>
              <a:rPr lang="en-US" altLang="ja-JP" sz="2800" dirty="0" smtClean="0"/>
              <a:t> Kimura and Ken Hoshino</a:t>
            </a:r>
            <a:endParaRPr kumimoji="1" lang="ja-JP" alt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サブタイトル 20"/>
          <p:cNvSpPr txBox="1">
            <a:spLocks/>
          </p:cNvSpPr>
          <p:nvPr/>
        </p:nvSpPr>
        <p:spPr>
          <a:xfrm>
            <a:off x="467544" y="5445224"/>
            <a:ext cx="835292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000" dirty="0" smtClean="0"/>
              <a:t>Ministry of Internal Affairs and Communications of Japan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89575" y="5977735"/>
            <a:ext cx="3627583" cy="781851"/>
            <a:chOff x="17855" y="6031525"/>
            <a:chExt cx="3627583" cy="781851"/>
          </a:xfrm>
        </p:grpSpPr>
        <p:sp>
          <p:nvSpPr>
            <p:cNvPr id="32" name="タイトル 1"/>
            <p:cNvSpPr txBox="1">
              <a:spLocks/>
            </p:cNvSpPr>
            <p:nvPr/>
          </p:nvSpPr>
          <p:spPr>
            <a:xfrm>
              <a:off x="1557206" y="6220365"/>
              <a:ext cx="2088232" cy="59301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Statistics Bureau,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Ministry of Internal Affairs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000" dirty="0" smtClean="0">
                  <a:latin typeface="Century" pitchFamily="18" charset="0"/>
                  <a:ea typeface="ＭＳ 明朝" pitchFamily="17" charset="-128"/>
                  <a:cs typeface="+mj-cs"/>
                </a:rPr>
                <a:t>and Communications</a:t>
              </a:r>
              <a:endPara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ＭＳ 明朝" pitchFamily="17" charset="-128"/>
                <a:cs typeface="+mj-cs"/>
              </a:endParaRPr>
            </a:p>
          </p:txBody>
        </p:sp>
        <p:pic>
          <p:nvPicPr>
            <p:cNvPr id="33" name="図 32" descr="イメージデザイン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55" y="6031525"/>
              <a:ext cx="1549527" cy="756095"/>
            </a:xfrm>
            <a:prstGeom prst="rect">
              <a:avLst/>
            </a:prstGeom>
          </p:spPr>
        </p:pic>
      </p:grpSp>
      <p:sp>
        <p:nvSpPr>
          <p:cNvPr id="26" name="サブタイトル 20"/>
          <p:cNvSpPr txBox="1">
            <a:spLocks/>
          </p:cNvSpPr>
          <p:nvPr/>
        </p:nvSpPr>
        <p:spPr>
          <a:xfrm>
            <a:off x="107504" y="620688"/>
            <a:ext cx="892899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4400" dirty="0" smtClean="0"/>
              <a:t>Experiences of Architecture in Japan</a:t>
            </a:r>
            <a:endParaRPr kumimoji="1" lang="ja-JP" alt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8" grpId="0" animBg="1"/>
      <p:bldP spid="35" grpId="0" animBg="1"/>
      <p:bldP spid="37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ハート 12"/>
          <p:cNvSpPr/>
          <p:nvPr/>
        </p:nvSpPr>
        <p:spPr>
          <a:xfrm rot="13454728" flipV="1">
            <a:off x="583833" y="3233992"/>
            <a:ext cx="234503" cy="42866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ハート 17"/>
          <p:cNvSpPr/>
          <p:nvPr/>
        </p:nvSpPr>
        <p:spPr>
          <a:xfrm rot="7375474" flipV="1">
            <a:off x="1521119" y="4739579"/>
            <a:ext cx="290002" cy="470031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ハート 13"/>
          <p:cNvSpPr/>
          <p:nvPr/>
        </p:nvSpPr>
        <p:spPr>
          <a:xfrm rot="10800000" flipV="1">
            <a:off x="8110800" y="116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ハート 15"/>
          <p:cNvSpPr/>
          <p:nvPr/>
        </p:nvSpPr>
        <p:spPr>
          <a:xfrm rot="19200000" flipV="1">
            <a:off x="8298000" y="5143056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ハート 16"/>
          <p:cNvSpPr/>
          <p:nvPr/>
        </p:nvSpPr>
        <p:spPr>
          <a:xfrm rot="2400000" flipV="1">
            <a:off x="7920000" y="1686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ハート 18"/>
          <p:cNvSpPr/>
          <p:nvPr/>
        </p:nvSpPr>
        <p:spPr>
          <a:xfrm rot="15000000" flipV="1">
            <a:off x="8406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ハート 22"/>
          <p:cNvSpPr/>
          <p:nvPr/>
        </p:nvSpPr>
        <p:spPr>
          <a:xfrm rot="6600000" flipV="1">
            <a:off x="7812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ハート 27"/>
          <p:cNvSpPr/>
          <p:nvPr/>
        </p:nvSpPr>
        <p:spPr>
          <a:xfrm rot="6999405" flipV="1">
            <a:off x="7148037" y="3837353"/>
            <a:ext cx="359671" cy="66895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>
              <a:rot lat="3013985" lon="18763845" rev="1929731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ハート 34"/>
          <p:cNvSpPr/>
          <p:nvPr/>
        </p:nvSpPr>
        <p:spPr>
          <a:xfrm rot="3480043" flipV="1">
            <a:off x="5088485" y="903304"/>
            <a:ext cx="282786" cy="52570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ハート 36"/>
          <p:cNvSpPr/>
          <p:nvPr/>
        </p:nvSpPr>
        <p:spPr>
          <a:xfrm rot="17450357" flipV="1">
            <a:off x="2786736" y="966613"/>
            <a:ext cx="244125" cy="508443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ハート 19"/>
          <p:cNvSpPr/>
          <p:nvPr/>
        </p:nvSpPr>
        <p:spPr>
          <a:xfrm rot="19200000" flipV="1">
            <a:off x="8310761" y="1682131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32"/>
          <p:cNvGrpSpPr/>
          <p:nvPr/>
        </p:nvGrpSpPr>
        <p:grpSpPr>
          <a:xfrm>
            <a:off x="89575" y="5977735"/>
            <a:ext cx="3627583" cy="781851"/>
            <a:chOff x="17855" y="6031525"/>
            <a:chExt cx="3627583" cy="781851"/>
          </a:xfrm>
        </p:grpSpPr>
        <p:sp>
          <p:nvSpPr>
            <p:cNvPr id="24" name="タイトル 1"/>
            <p:cNvSpPr txBox="1">
              <a:spLocks/>
            </p:cNvSpPr>
            <p:nvPr/>
          </p:nvSpPr>
          <p:spPr>
            <a:xfrm>
              <a:off x="1557206" y="6220365"/>
              <a:ext cx="2088232" cy="59301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Statistics Bureau,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Ministry of Internal Affairs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000" dirty="0" smtClean="0">
                  <a:latin typeface="Century" pitchFamily="18" charset="0"/>
                  <a:ea typeface="ＭＳ 明朝" pitchFamily="17" charset="-128"/>
                  <a:cs typeface="+mj-cs"/>
                </a:rPr>
                <a:t>and Communications</a:t>
              </a:r>
              <a:endPara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ＭＳ 明朝" pitchFamily="17" charset="-128"/>
                <a:cs typeface="+mj-cs"/>
              </a:endParaRPr>
            </a:p>
          </p:txBody>
        </p:sp>
        <p:pic>
          <p:nvPicPr>
            <p:cNvPr id="26" name="図 25" descr="イメージデザイン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55" y="6031525"/>
              <a:ext cx="1549527" cy="756095"/>
            </a:xfrm>
            <a:prstGeom prst="rect">
              <a:avLst/>
            </a:prstGeom>
          </p:spPr>
        </p:pic>
      </p:grpSp>
      <p:sp>
        <p:nvSpPr>
          <p:cNvPr id="22" name="サブタイトル 20"/>
          <p:cNvSpPr txBox="1">
            <a:spLocks/>
          </p:cNvSpPr>
          <p:nvPr/>
        </p:nvSpPr>
        <p:spPr>
          <a:xfrm>
            <a:off x="116469" y="575575"/>
            <a:ext cx="8928992" cy="1557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lang="en-US" altLang="ja-JP" sz="3200" noProof="0" dirty="0" smtClean="0"/>
              <a:t> Regional Statistics Analysis System </a:t>
            </a:r>
            <a:endParaRPr lang="en-US" altLang="ja-JP" sz="3200" dirty="0" smtClean="0"/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Users can browse principal data such as population and the total </a:t>
            </a:r>
          </a:p>
          <a:p>
            <a:pPr lvl="1">
              <a:spcBef>
                <a:spcPct val="20000"/>
              </a:spcBef>
              <a:defRPr/>
            </a:pPr>
            <a:r>
              <a:rPr lang="en-US" altLang="ja-JP" sz="2400" dirty="0" smtClean="0"/>
              <a:t>     land area of each prefecture and municipality in detail</a:t>
            </a:r>
          </a:p>
        </p:txBody>
      </p:sp>
      <p:pic>
        <p:nvPicPr>
          <p:cNvPr id="27" name="図 2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7701" y="2188204"/>
            <a:ext cx="6866667" cy="374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正方形/長方形 2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2. Effective Information Management (</a:t>
            </a:r>
            <a:r>
              <a:rPr lang="en-US" altLang="ja-JP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Dissemination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)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GS創英角ｺﾞｼｯｸUB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8" grpId="0" animBg="1"/>
      <p:bldP spid="35" grpId="0" animBg="1"/>
      <p:bldP spid="37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ハート 12"/>
          <p:cNvSpPr/>
          <p:nvPr/>
        </p:nvSpPr>
        <p:spPr>
          <a:xfrm rot="13454728" flipV="1">
            <a:off x="583833" y="3233992"/>
            <a:ext cx="234503" cy="42866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ハート 17"/>
          <p:cNvSpPr/>
          <p:nvPr/>
        </p:nvSpPr>
        <p:spPr>
          <a:xfrm rot="7375474" flipV="1">
            <a:off x="1521119" y="4739579"/>
            <a:ext cx="290002" cy="470031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ハート 13"/>
          <p:cNvSpPr/>
          <p:nvPr/>
        </p:nvSpPr>
        <p:spPr>
          <a:xfrm rot="10800000" flipV="1">
            <a:off x="8110800" y="116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ハート 15"/>
          <p:cNvSpPr/>
          <p:nvPr/>
        </p:nvSpPr>
        <p:spPr>
          <a:xfrm rot="19200000" flipV="1">
            <a:off x="8298000" y="5143056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ハート 16"/>
          <p:cNvSpPr/>
          <p:nvPr/>
        </p:nvSpPr>
        <p:spPr>
          <a:xfrm rot="2400000" flipV="1">
            <a:off x="7920000" y="1686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ハート 18"/>
          <p:cNvSpPr/>
          <p:nvPr/>
        </p:nvSpPr>
        <p:spPr>
          <a:xfrm rot="15000000" flipV="1">
            <a:off x="8406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ハート 22"/>
          <p:cNvSpPr/>
          <p:nvPr/>
        </p:nvSpPr>
        <p:spPr>
          <a:xfrm rot="6600000" flipV="1">
            <a:off x="7812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ハート 27"/>
          <p:cNvSpPr/>
          <p:nvPr/>
        </p:nvSpPr>
        <p:spPr>
          <a:xfrm rot="6999405" flipV="1">
            <a:off x="7148037" y="3837353"/>
            <a:ext cx="359671" cy="66895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>
              <a:rot lat="3013985" lon="18763845" rev="1929731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ハート 34"/>
          <p:cNvSpPr/>
          <p:nvPr/>
        </p:nvSpPr>
        <p:spPr>
          <a:xfrm rot="3480043" flipV="1">
            <a:off x="5088485" y="903304"/>
            <a:ext cx="282786" cy="52570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ハート 36"/>
          <p:cNvSpPr/>
          <p:nvPr/>
        </p:nvSpPr>
        <p:spPr>
          <a:xfrm rot="17450357" flipV="1">
            <a:off x="2786736" y="966613"/>
            <a:ext cx="244125" cy="508443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ハート 19"/>
          <p:cNvSpPr/>
          <p:nvPr/>
        </p:nvSpPr>
        <p:spPr>
          <a:xfrm rot="19200000" flipV="1">
            <a:off x="8310761" y="1682131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32"/>
          <p:cNvGrpSpPr/>
          <p:nvPr/>
        </p:nvGrpSpPr>
        <p:grpSpPr>
          <a:xfrm>
            <a:off x="89575" y="5977735"/>
            <a:ext cx="3627583" cy="781851"/>
            <a:chOff x="17855" y="6031525"/>
            <a:chExt cx="3627583" cy="781851"/>
          </a:xfrm>
        </p:grpSpPr>
        <p:sp>
          <p:nvSpPr>
            <p:cNvPr id="24" name="タイトル 1"/>
            <p:cNvSpPr txBox="1">
              <a:spLocks/>
            </p:cNvSpPr>
            <p:nvPr/>
          </p:nvSpPr>
          <p:spPr>
            <a:xfrm>
              <a:off x="1557206" y="6220365"/>
              <a:ext cx="2088232" cy="59301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Statistics Bureau,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Ministry of Internal Affairs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000" dirty="0" smtClean="0">
                  <a:latin typeface="Century" pitchFamily="18" charset="0"/>
                  <a:ea typeface="ＭＳ 明朝" pitchFamily="17" charset="-128"/>
                  <a:cs typeface="+mj-cs"/>
                </a:rPr>
                <a:t>and Communications</a:t>
              </a:r>
              <a:endPara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ＭＳ 明朝" pitchFamily="17" charset="-128"/>
                <a:cs typeface="+mj-cs"/>
              </a:endParaRPr>
            </a:p>
          </p:txBody>
        </p:sp>
        <p:pic>
          <p:nvPicPr>
            <p:cNvPr id="26" name="図 25" descr="イメージデザイン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55" y="6031525"/>
              <a:ext cx="1549527" cy="756095"/>
            </a:xfrm>
            <a:prstGeom prst="rect">
              <a:avLst/>
            </a:prstGeom>
          </p:spPr>
        </p:pic>
      </p:grpSp>
      <p:sp>
        <p:nvSpPr>
          <p:cNvPr id="22" name="サブタイトル 20"/>
          <p:cNvSpPr txBox="1">
            <a:spLocks/>
          </p:cNvSpPr>
          <p:nvPr/>
        </p:nvSpPr>
        <p:spPr>
          <a:xfrm>
            <a:off x="116469" y="503855"/>
            <a:ext cx="8928992" cy="2349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lang="en-US" altLang="ja-JP" sz="3200" noProof="0" dirty="0" smtClean="0"/>
              <a:t> </a:t>
            </a:r>
            <a:r>
              <a:rPr lang="en-US" altLang="ja-JP" sz="3200" dirty="0" smtClean="0"/>
              <a:t>Statistical Geographical Information</a:t>
            </a:r>
            <a:r>
              <a:rPr lang="en-US" altLang="ja-JP" sz="3200" noProof="0" dirty="0" smtClean="0"/>
              <a:t> System </a:t>
            </a:r>
            <a:endParaRPr lang="en-US" altLang="ja-JP" sz="3200" dirty="0" smtClean="0"/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Users can download statistical data together with geographic </a:t>
            </a:r>
          </a:p>
          <a:p>
            <a:pPr lvl="1">
              <a:spcBef>
                <a:spcPct val="20000"/>
              </a:spcBef>
              <a:defRPr/>
            </a:pPr>
            <a:r>
              <a:rPr lang="en-US" altLang="ja-JP" sz="2400" dirty="0" smtClean="0"/>
              <a:t>     information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concerning prefectures, municipalities, and </a:t>
            </a:r>
            <a:r>
              <a:rPr lang="en-US" altLang="ja-JP" sz="2400" u="sng" dirty="0" smtClean="0"/>
              <a:t>more small areas </a:t>
            </a:r>
          </a:p>
          <a:p>
            <a:pPr lvl="1">
              <a:spcBef>
                <a:spcPct val="20000"/>
              </a:spcBef>
              <a:defRPr/>
            </a:pPr>
            <a:r>
              <a:rPr lang="en-US" altLang="ja-JP" sz="2400" dirty="0" smtClean="0"/>
              <a:t>     such as “500m×500m Mesh Statistics”</a:t>
            </a:r>
          </a:p>
          <a:p>
            <a:pPr lvl="1">
              <a:spcBef>
                <a:spcPct val="20000"/>
              </a:spcBef>
              <a:defRPr/>
            </a:pPr>
            <a:endParaRPr lang="en-US" altLang="ja-JP" sz="2400" dirty="0" smtClean="0"/>
          </a:p>
        </p:txBody>
      </p:sp>
      <p:pic>
        <p:nvPicPr>
          <p:cNvPr id="25" name="図 2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6813" y="2861901"/>
            <a:ext cx="6068572" cy="308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正方形/長方形 26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2. Effective Information Management (</a:t>
            </a:r>
            <a:r>
              <a:rPr lang="en-US" altLang="ja-JP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Dissemination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)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GS創英角ｺﾞｼｯｸUB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8" grpId="0" animBg="1"/>
      <p:bldP spid="35" grpId="0" animBg="1"/>
      <p:bldP spid="37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ハート 12"/>
          <p:cNvSpPr/>
          <p:nvPr/>
        </p:nvSpPr>
        <p:spPr>
          <a:xfrm rot="13454728" flipV="1">
            <a:off x="583833" y="3233992"/>
            <a:ext cx="234503" cy="42866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ハート 17"/>
          <p:cNvSpPr/>
          <p:nvPr/>
        </p:nvSpPr>
        <p:spPr>
          <a:xfrm rot="7375474" flipV="1">
            <a:off x="1521119" y="4739579"/>
            <a:ext cx="290002" cy="470031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ハート 13"/>
          <p:cNvSpPr/>
          <p:nvPr/>
        </p:nvSpPr>
        <p:spPr>
          <a:xfrm rot="10800000" flipV="1">
            <a:off x="8110800" y="116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ハート 15"/>
          <p:cNvSpPr/>
          <p:nvPr/>
        </p:nvSpPr>
        <p:spPr>
          <a:xfrm rot="19200000" flipV="1">
            <a:off x="8298000" y="5143056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ハート 16"/>
          <p:cNvSpPr/>
          <p:nvPr/>
        </p:nvSpPr>
        <p:spPr>
          <a:xfrm rot="2400000" flipV="1">
            <a:off x="7920000" y="1686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ハート 18"/>
          <p:cNvSpPr/>
          <p:nvPr/>
        </p:nvSpPr>
        <p:spPr>
          <a:xfrm rot="15000000" flipV="1">
            <a:off x="8406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ハート 22"/>
          <p:cNvSpPr/>
          <p:nvPr/>
        </p:nvSpPr>
        <p:spPr>
          <a:xfrm rot="6600000" flipV="1">
            <a:off x="7812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ハート 27"/>
          <p:cNvSpPr/>
          <p:nvPr/>
        </p:nvSpPr>
        <p:spPr>
          <a:xfrm rot="6999405" flipV="1">
            <a:off x="7148037" y="3837353"/>
            <a:ext cx="359671" cy="66895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>
              <a:rot lat="3013985" lon="18763845" rev="1929731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ハート 34"/>
          <p:cNvSpPr/>
          <p:nvPr/>
        </p:nvSpPr>
        <p:spPr>
          <a:xfrm rot="3480043" flipV="1">
            <a:off x="5088485" y="903304"/>
            <a:ext cx="282786" cy="52570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ハート 36"/>
          <p:cNvSpPr/>
          <p:nvPr/>
        </p:nvSpPr>
        <p:spPr>
          <a:xfrm rot="17450357" flipV="1">
            <a:off x="2786736" y="966613"/>
            <a:ext cx="244125" cy="508443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ハート 19"/>
          <p:cNvSpPr/>
          <p:nvPr/>
        </p:nvSpPr>
        <p:spPr>
          <a:xfrm rot="19200000" flipV="1">
            <a:off x="8310761" y="1682131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32"/>
          <p:cNvGrpSpPr/>
          <p:nvPr/>
        </p:nvGrpSpPr>
        <p:grpSpPr>
          <a:xfrm>
            <a:off x="89575" y="5977735"/>
            <a:ext cx="3627583" cy="781851"/>
            <a:chOff x="17855" y="6031525"/>
            <a:chExt cx="3627583" cy="781851"/>
          </a:xfrm>
        </p:grpSpPr>
        <p:sp>
          <p:nvSpPr>
            <p:cNvPr id="24" name="タイトル 1"/>
            <p:cNvSpPr txBox="1">
              <a:spLocks/>
            </p:cNvSpPr>
            <p:nvPr/>
          </p:nvSpPr>
          <p:spPr>
            <a:xfrm>
              <a:off x="1557206" y="6220365"/>
              <a:ext cx="2088232" cy="59301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Statistics Bureau,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Ministry of Internal Affairs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000" dirty="0" smtClean="0">
                  <a:latin typeface="Century" pitchFamily="18" charset="0"/>
                  <a:ea typeface="ＭＳ 明朝" pitchFamily="17" charset="-128"/>
                  <a:cs typeface="+mj-cs"/>
                </a:rPr>
                <a:t>and Communications</a:t>
              </a:r>
              <a:endPara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ＭＳ 明朝" pitchFamily="17" charset="-128"/>
                <a:cs typeface="+mj-cs"/>
              </a:endParaRPr>
            </a:p>
          </p:txBody>
        </p:sp>
        <p:pic>
          <p:nvPicPr>
            <p:cNvPr id="26" name="図 25" descr="イメージデザイン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55" y="6031525"/>
              <a:ext cx="1549527" cy="756095"/>
            </a:xfrm>
            <a:prstGeom prst="rect">
              <a:avLst/>
            </a:prstGeom>
          </p:spPr>
        </p:pic>
      </p:grpSp>
      <p:sp>
        <p:nvSpPr>
          <p:cNvPr id="22" name="サブタイトル 20"/>
          <p:cNvSpPr txBox="1">
            <a:spLocks/>
          </p:cNvSpPr>
          <p:nvPr/>
        </p:nvSpPr>
        <p:spPr>
          <a:xfrm>
            <a:off x="116469" y="548680"/>
            <a:ext cx="8928992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en-US" altLang="ja-JP" sz="3200" dirty="0" smtClean="0"/>
              <a:t> Statistical Geographical Information System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Users can easily grasp the situation concerning </a:t>
            </a:r>
            <a:r>
              <a:rPr lang="en-US" altLang="ja-JP" sz="2400" u="sng" dirty="0" smtClean="0"/>
              <a:t>the merger of </a:t>
            </a:r>
          </a:p>
          <a:p>
            <a:pPr lvl="1">
              <a:spcBef>
                <a:spcPct val="20000"/>
              </a:spcBef>
              <a:defRPr/>
            </a:pPr>
            <a:r>
              <a:rPr lang="en-US" altLang="ja-JP" sz="2400" dirty="0" smtClean="0"/>
              <a:t>     </a:t>
            </a:r>
            <a:r>
              <a:rPr lang="en-US" altLang="ja-JP" sz="2400" u="sng" dirty="0" smtClean="0"/>
              <a:t>municipalities</a:t>
            </a:r>
          </a:p>
          <a:p>
            <a:pPr lvl="1">
              <a:spcBef>
                <a:spcPct val="20000"/>
              </a:spcBef>
              <a:defRPr/>
            </a:pPr>
            <a:endParaRPr lang="en-US" altLang="ja-JP" sz="2400" dirty="0" smtClean="0"/>
          </a:p>
        </p:txBody>
      </p:sp>
      <p:pic>
        <p:nvPicPr>
          <p:cNvPr id="27" name="図 2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141" y="2065310"/>
            <a:ext cx="7004572" cy="382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正方形/長方形 2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2. Effective Information Management (</a:t>
            </a:r>
            <a:r>
              <a:rPr lang="en-US" altLang="ja-JP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Dissemination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)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GS創英角ｺﾞｼｯｸUB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8" grpId="0" animBg="1"/>
      <p:bldP spid="35" grpId="0" animBg="1"/>
      <p:bldP spid="37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サブタイトル 20"/>
          <p:cNvSpPr txBox="1">
            <a:spLocks/>
          </p:cNvSpPr>
          <p:nvPr/>
        </p:nvSpPr>
        <p:spPr>
          <a:xfrm>
            <a:off x="116469" y="548680"/>
            <a:ext cx="8928992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en-US" altLang="ja-JP" sz="3200" dirty="0" smtClean="0"/>
              <a:t> Emergency measures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The e-Stat contributed to providing information about </a:t>
            </a:r>
          </a:p>
          <a:p>
            <a:pPr lvl="1">
              <a:spcBef>
                <a:spcPct val="20000"/>
              </a:spcBef>
              <a:defRPr/>
            </a:pPr>
            <a:r>
              <a:rPr lang="en-US" altLang="ja-JP" sz="2400" dirty="0" smtClean="0"/>
              <a:t>    “The Great East Japan Earthquake”</a:t>
            </a:r>
          </a:p>
          <a:p>
            <a:pPr lvl="1">
              <a:spcBef>
                <a:spcPct val="20000"/>
              </a:spcBef>
              <a:defRPr/>
            </a:pPr>
            <a:endParaRPr lang="en-US" altLang="ja-JP" sz="2400" dirty="0" smtClean="0"/>
          </a:p>
        </p:txBody>
      </p:sp>
      <p:pic>
        <p:nvPicPr>
          <p:cNvPr id="25" name="図 24" descr="sinsui0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1141" y="1943727"/>
            <a:ext cx="3556000" cy="4065422"/>
          </a:xfrm>
          <a:prstGeom prst="rect">
            <a:avLst/>
          </a:prstGeom>
        </p:spPr>
      </p:pic>
      <p:grpSp>
        <p:nvGrpSpPr>
          <p:cNvPr id="2" name="グループ化 32"/>
          <p:cNvGrpSpPr/>
          <p:nvPr/>
        </p:nvGrpSpPr>
        <p:grpSpPr>
          <a:xfrm>
            <a:off x="89575" y="5977735"/>
            <a:ext cx="3627583" cy="781851"/>
            <a:chOff x="17855" y="6031525"/>
            <a:chExt cx="3627583" cy="781851"/>
          </a:xfrm>
        </p:grpSpPr>
        <p:sp>
          <p:nvSpPr>
            <p:cNvPr id="24" name="タイトル 1"/>
            <p:cNvSpPr txBox="1">
              <a:spLocks/>
            </p:cNvSpPr>
            <p:nvPr/>
          </p:nvSpPr>
          <p:spPr>
            <a:xfrm>
              <a:off x="1557206" y="6220365"/>
              <a:ext cx="2088232" cy="59301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Statistics Bureau,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Ministry of Internal Affairs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000" dirty="0" smtClean="0">
                  <a:latin typeface="Century" pitchFamily="18" charset="0"/>
                  <a:ea typeface="ＭＳ 明朝" pitchFamily="17" charset="-128"/>
                  <a:cs typeface="+mj-cs"/>
                </a:rPr>
                <a:t>and Communications</a:t>
              </a:r>
              <a:endPara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ＭＳ 明朝" pitchFamily="17" charset="-128"/>
                <a:cs typeface="+mj-cs"/>
              </a:endParaRPr>
            </a:p>
          </p:txBody>
        </p:sp>
        <p:pic>
          <p:nvPicPr>
            <p:cNvPr id="26" name="図 25" descr="イメージデザイン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55" y="6031525"/>
              <a:ext cx="1549527" cy="756095"/>
            </a:xfrm>
            <a:prstGeom prst="rect">
              <a:avLst/>
            </a:prstGeom>
          </p:spPr>
        </p:pic>
      </p:grpSp>
      <p:sp>
        <p:nvSpPr>
          <p:cNvPr id="29" name="サブタイトル 20"/>
          <p:cNvSpPr txBox="1">
            <a:spLocks/>
          </p:cNvSpPr>
          <p:nvPr/>
        </p:nvSpPr>
        <p:spPr>
          <a:xfrm>
            <a:off x="3986683" y="4968063"/>
            <a:ext cx="4968552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>
              <a:spcBef>
                <a:spcPct val="20000"/>
              </a:spcBef>
              <a:defRPr/>
            </a:pPr>
            <a:r>
              <a:rPr lang="en-US" altLang="ja-JP" i="1" dirty="0" smtClean="0"/>
              <a:t>For example, we had posted the map of the flooded area, and number of population and households there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2. Effective Information Management (</a:t>
            </a:r>
            <a:r>
              <a:rPr lang="en-US" altLang="ja-JP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Dissemination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)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GS創英角ｺﾞｼｯｸUB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ハート 12"/>
          <p:cNvSpPr/>
          <p:nvPr/>
        </p:nvSpPr>
        <p:spPr>
          <a:xfrm rot="13454728" flipV="1">
            <a:off x="583833" y="3233992"/>
            <a:ext cx="234503" cy="42866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ハート 17"/>
          <p:cNvSpPr/>
          <p:nvPr/>
        </p:nvSpPr>
        <p:spPr>
          <a:xfrm rot="7375474" flipV="1">
            <a:off x="1521119" y="4739579"/>
            <a:ext cx="290002" cy="470031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ハート 13"/>
          <p:cNvSpPr/>
          <p:nvPr/>
        </p:nvSpPr>
        <p:spPr>
          <a:xfrm rot="10800000" flipV="1">
            <a:off x="8110800" y="116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ハート 15"/>
          <p:cNvSpPr/>
          <p:nvPr/>
        </p:nvSpPr>
        <p:spPr>
          <a:xfrm rot="19200000" flipV="1">
            <a:off x="8298000" y="5143056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ハート 16"/>
          <p:cNvSpPr/>
          <p:nvPr/>
        </p:nvSpPr>
        <p:spPr>
          <a:xfrm rot="2400000" flipV="1">
            <a:off x="7920000" y="1686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ハート 18"/>
          <p:cNvSpPr/>
          <p:nvPr/>
        </p:nvSpPr>
        <p:spPr>
          <a:xfrm rot="15000000" flipV="1">
            <a:off x="8406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ハート 22"/>
          <p:cNvSpPr/>
          <p:nvPr/>
        </p:nvSpPr>
        <p:spPr>
          <a:xfrm rot="6600000" flipV="1">
            <a:off x="7812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ハート 27"/>
          <p:cNvSpPr/>
          <p:nvPr/>
        </p:nvSpPr>
        <p:spPr>
          <a:xfrm rot="6999405" flipV="1">
            <a:off x="7148037" y="3837353"/>
            <a:ext cx="359671" cy="66895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>
              <a:rot lat="3013985" lon="18763845" rev="1929731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ハート 34"/>
          <p:cNvSpPr/>
          <p:nvPr/>
        </p:nvSpPr>
        <p:spPr>
          <a:xfrm rot="3480043" flipV="1">
            <a:off x="5088485" y="903304"/>
            <a:ext cx="282786" cy="52570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ハート 36"/>
          <p:cNvSpPr/>
          <p:nvPr/>
        </p:nvSpPr>
        <p:spPr>
          <a:xfrm rot="17450357" flipV="1">
            <a:off x="2786736" y="966613"/>
            <a:ext cx="244125" cy="508443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ハート 19"/>
          <p:cNvSpPr/>
          <p:nvPr/>
        </p:nvSpPr>
        <p:spPr>
          <a:xfrm rot="19200000" flipV="1">
            <a:off x="8310761" y="1682131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32"/>
          <p:cNvGrpSpPr/>
          <p:nvPr/>
        </p:nvGrpSpPr>
        <p:grpSpPr>
          <a:xfrm>
            <a:off x="89575" y="5977735"/>
            <a:ext cx="3627583" cy="781851"/>
            <a:chOff x="17855" y="6031525"/>
            <a:chExt cx="3627583" cy="781851"/>
          </a:xfrm>
        </p:grpSpPr>
        <p:sp>
          <p:nvSpPr>
            <p:cNvPr id="24" name="タイトル 1"/>
            <p:cNvSpPr txBox="1">
              <a:spLocks/>
            </p:cNvSpPr>
            <p:nvPr/>
          </p:nvSpPr>
          <p:spPr>
            <a:xfrm>
              <a:off x="1557206" y="6220365"/>
              <a:ext cx="2088232" cy="59301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Statistics Bureau,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Ministry of Internal Affairs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000" dirty="0" smtClean="0">
                  <a:latin typeface="Century" pitchFamily="18" charset="0"/>
                  <a:ea typeface="ＭＳ 明朝" pitchFamily="17" charset="-128"/>
                  <a:cs typeface="+mj-cs"/>
                </a:rPr>
                <a:t>and Communications</a:t>
              </a:r>
              <a:endPara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ＭＳ 明朝" pitchFamily="17" charset="-128"/>
                <a:cs typeface="+mj-cs"/>
              </a:endParaRPr>
            </a:p>
          </p:txBody>
        </p:sp>
        <p:pic>
          <p:nvPicPr>
            <p:cNvPr id="26" name="図 25" descr="イメージデザイン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55" y="6031525"/>
              <a:ext cx="1549527" cy="756095"/>
            </a:xfrm>
            <a:prstGeom prst="rect">
              <a:avLst/>
            </a:prstGeom>
          </p:spPr>
        </p:pic>
      </p:grpSp>
      <p:sp>
        <p:nvSpPr>
          <p:cNvPr id="22" name="サブタイトル 20"/>
          <p:cNvSpPr txBox="1">
            <a:spLocks/>
          </p:cNvSpPr>
          <p:nvPr/>
        </p:nvSpPr>
        <p:spPr>
          <a:xfrm>
            <a:off x="116469" y="503567"/>
            <a:ext cx="8928992" cy="1629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en-US" altLang="ja-JP" sz="3200" dirty="0" smtClean="0"/>
              <a:t> Survey respondents have been complicated to </a:t>
            </a:r>
          </a:p>
          <a:p>
            <a:pPr>
              <a:spcBef>
                <a:spcPct val="20000"/>
              </a:spcBef>
              <a:defRPr/>
            </a:pPr>
            <a:r>
              <a:rPr lang="en-US" altLang="ja-JP" sz="3200" dirty="0" smtClean="0"/>
              <a:t>     respond to surveys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respect for privacy, diversification of their lifestyle and such</a:t>
            </a:r>
          </a:p>
          <a:p>
            <a:pPr lvl="1">
              <a:spcBef>
                <a:spcPct val="20000"/>
              </a:spcBef>
              <a:defRPr/>
            </a:pPr>
            <a:endParaRPr lang="en-US" altLang="ja-JP" sz="2400" dirty="0" smtClean="0"/>
          </a:p>
        </p:txBody>
      </p:sp>
      <p:sp>
        <p:nvSpPr>
          <p:cNvPr id="27" name="サブタイトル 20"/>
          <p:cNvSpPr txBox="1">
            <a:spLocks/>
          </p:cNvSpPr>
          <p:nvPr/>
        </p:nvSpPr>
        <p:spPr>
          <a:xfrm>
            <a:off x="107504" y="2232047"/>
            <a:ext cx="8928992" cy="2304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en-US" altLang="ja-JP" sz="3200" dirty="0" smtClean="0"/>
              <a:t> The “e-Survey” system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makes it possible for people and enterprises to conveniently </a:t>
            </a:r>
          </a:p>
          <a:p>
            <a:pPr lvl="1">
              <a:spcBef>
                <a:spcPct val="20000"/>
              </a:spcBef>
              <a:defRPr/>
            </a:pPr>
            <a:r>
              <a:rPr lang="en-US" altLang="ja-JP" sz="2400" dirty="0" smtClean="0"/>
              <a:t>     respond from their homes or offices via the Internet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operates under a rigorous security measure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provides automatic data editing</a:t>
            </a:r>
          </a:p>
        </p:txBody>
      </p:sp>
      <p:sp>
        <p:nvSpPr>
          <p:cNvPr id="25" name="下矢印 24"/>
          <p:cNvSpPr/>
          <p:nvPr/>
        </p:nvSpPr>
        <p:spPr>
          <a:xfrm>
            <a:off x="3347864" y="4653136"/>
            <a:ext cx="2160240" cy="405153"/>
          </a:xfrm>
          <a:prstGeom prst="down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サブタイトル 20"/>
          <p:cNvSpPr txBox="1">
            <a:spLocks/>
          </p:cNvSpPr>
          <p:nvPr/>
        </p:nvSpPr>
        <p:spPr>
          <a:xfrm>
            <a:off x="179512" y="5112079"/>
            <a:ext cx="8856985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2400" i="1" noProof="0" dirty="0" smtClean="0"/>
              <a:t> The ministries </a:t>
            </a:r>
            <a:r>
              <a:rPr lang="en-US" altLang="ja-JP" sz="2400" i="1" u="sng" noProof="0" dirty="0" smtClean="0"/>
              <a:t>need only to make an electronic questionnaire </a:t>
            </a:r>
            <a:r>
              <a:rPr lang="en-US" altLang="ja-JP" sz="2400" i="1" noProof="0" dirty="0" smtClean="0"/>
              <a:t>(Excel,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2400" i="1" dirty="0" smtClean="0"/>
              <a:t> </a:t>
            </a:r>
            <a:r>
              <a:rPr lang="en-US" altLang="ja-JP" sz="2400" i="1" noProof="0" dirty="0" smtClean="0"/>
              <a:t>PDF or HTML) to use e-Survey system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2. Effective Information Management (</a:t>
            </a:r>
            <a:r>
              <a:rPr lang="en-US" altLang="ja-JP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Collection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)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GS創英角ｺﾞｼｯｸUB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8" grpId="0" animBg="1"/>
      <p:bldP spid="35" grpId="0" animBg="1"/>
      <p:bldP spid="37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ハート 12"/>
          <p:cNvSpPr/>
          <p:nvPr/>
        </p:nvSpPr>
        <p:spPr>
          <a:xfrm rot="13454728" flipV="1">
            <a:off x="583833" y="3233992"/>
            <a:ext cx="234503" cy="42866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ハート 17"/>
          <p:cNvSpPr/>
          <p:nvPr/>
        </p:nvSpPr>
        <p:spPr>
          <a:xfrm rot="7375474" flipV="1">
            <a:off x="1521119" y="4739579"/>
            <a:ext cx="290002" cy="470031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ハート 13"/>
          <p:cNvSpPr/>
          <p:nvPr/>
        </p:nvSpPr>
        <p:spPr>
          <a:xfrm rot="10800000" flipV="1">
            <a:off x="8110800" y="116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ハート 15"/>
          <p:cNvSpPr/>
          <p:nvPr/>
        </p:nvSpPr>
        <p:spPr>
          <a:xfrm rot="19200000" flipV="1">
            <a:off x="8298000" y="5143056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ハート 16"/>
          <p:cNvSpPr/>
          <p:nvPr/>
        </p:nvSpPr>
        <p:spPr>
          <a:xfrm rot="2400000" flipV="1">
            <a:off x="7920000" y="1686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ハート 18"/>
          <p:cNvSpPr/>
          <p:nvPr/>
        </p:nvSpPr>
        <p:spPr>
          <a:xfrm rot="15000000" flipV="1">
            <a:off x="8406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ハート 22"/>
          <p:cNvSpPr/>
          <p:nvPr/>
        </p:nvSpPr>
        <p:spPr>
          <a:xfrm rot="6600000" flipV="1">
            <a:off x="7812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ハート 27"/>
          <p:cNvSpPr/>
          <p:nvPr/>
        </p:nvSpPr>
        <p:spPr>
          <a:xfrm rot="6999405" flipV="1">
            <a:off x="7148037" y="3837353"/>
            <a:ext cx="359671" cy="66895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>
              <a:rot lat="3013985" lon="18763845" rev="1929731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ハート 34"/>
          <p:cNvSpPr/>
          <p:nvPr/>
        </p:nvSpPr>
        <p:spPr>
          <a:xfrm rot="3480043" flipV="1">
            <a:off x="5088485" y="903304"/>
            <a:ext cx="282786" cy="52570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ハート 36"/>
          <p:cNvSpPr/>
          <p:nvPr/>
        </p:nvSpPr>
        <p:spPr>
          <a:xfrm rot="17450357" flipV="1">
            <a:off x="2786736" y="966613"/>
            <a:ext cx="244125" cy="508443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ハート 19"/>
          <p:cNvSpPr/>
          <p:nvPr/>
        </p:nvSpPr>
        <p:spPr>
          <a:xfrm rot="19200000" flipV="1">
            <a:off x="8310761" y="1682131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32"/>
          <p:cNvGrpSpPr/>
          <p:nvPr/>
        </p:nvGrpSpPr>
        <p:grpSpPr>
          <a:xfrm>
            <a:off x="89575" y="5977735"/>
            <a:ext cx="3627583" cy="781851"/>
            <a:chOff x="17855" y="6031525"/>
            <a:chExt cx="3627583" cy="781851"/>
          </a:xfrm>
        </p:grpSpPr>
        <p:sp>
          <p:nvSpPr>
            <p:cNvPr id="24" name="タイトル 1"/>
            <p:cNvSpPr txBox="1">
              <a:spLocks/>
            </p:cNvSpPr>
            <p:nvPr/>
          </p:nvSpPr>
          <p:spPr>
            <a:xfrm>
              <a:off x="1557206" y="6220365"/>
              <a:ext cx="2088232" cy="59301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Statistics Bureau,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Ministry of Internal Affairs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000" dirty="0" smtClean="0">
                  <a:latin typeface="Century" pitchFamily="18" charset="0"/>
                  <a:ea typeface="ＭＳ 明朝" pitchFamily="17" charset="-128"/>
                  <a:cs typeface="+mj-cs"/>
                </a:rPr>
                <a:t>and Communications</a:t>
              </a:r>
              <a:endPara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ＭＳ 明朝" pitchFamily="17" charset="-128"/>
                <a:cs typeface="+mj-cs"/>
              </a:endParaRPr>
            </a:p>
          </p:txBody>
        </p:sp>
        <p:pic>
          <p:nvPicPr>
            <p:cNvPr id="26" name="図 25" descr="イメージデザイン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55" y="6031525"/>
              <a:ext cx="1549527" cy="756095"/>
            </a:xfrm>
            <a:prstGeom prst="rect">
              <a:avLst/>
            </a:prstGeom>
          </p:spPr>
        </p:pic>
      </p:grpSp>
      <p:sp>
        <p:nvSpPr>
          <p:cNvPr id="27" name="サブタイトル 20"/>
          <p:cNvSpPr txBox="1">
            <a:spLocks/>
          </p:cNvSpPr>
          <p:nvPr/>
        </p:nvSpPr>
        <p:spPr>
          <a:xfrm>
            <a:off x="107504" y="620688"/>
            <a:ext cx="8928992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en-US" altLang="ja-JP" sz="3200" dirty="0" smtClean="0"/>
              <a:t> Enumerator Management System (“EMS”)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The e-Survey system contributes to the statistical operation of </a:t>
            </a:r>
          </a:p>
          <a:p>
            <a:pPr lvl="1">
              <a:spcBef>
                <a:spcPct val="20000"/>
              </a:spcBef>
              <a:defRPr/>
            </a:pPr>
            <a:r>
              <a:rPr lang="en-US" altLang="ja-JP" sz="2400" dirty="0" smtClean="0"/>
              <a:t>    “Field works” by coordinating with EMS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The EMS enables to </a:t>
            </a:r>
            <a:r>
              <a:rPr lang="en-US" altLang="ja-JP" sz="2400" u="sng" dirty="0" smtClean="0"/>
              <a:t>relate the enumerators to the enumeration </a:t>
            </a:r>
          </a:p>
          <a:p>
            <a:pPr lvl="1">
              <a:spcBef>
                <a:spcPct val="20000"/>
              </a:spcBef>
              <a:defRPr/>
            </a:pPr>
            <a:r>
              <a:rPr lang="en-US" altLang="ja-JP" sz="2400" dirty="0" smtClean="0"/>
              <a:t>     </a:t>
            </a:r>
            <a:r>
              <a:rPr lang="en-US" altLang="ja-JP" sz="2400" u="sng" dirty="0" smtClean="0"/>
              <a:t>districts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Each enumerator can </a:t>
            </a:r>
            <a:r>
              <a:rPr lang="en-US" altLang="ja-JP" sz="2400" u="sng" dirty="0" smtClean="0"/>
              <a:t>check the online survey responses </a:t>
            </a:r>
            <a:r>
              <a:rPr lang="en-US" altLang="ja-JP" sz="2400" dirty="0" smtClean="0"/>
              <a:t>in each </a:t>
            </a:r>
          </a:p>
          <a:p>
            <a:pPr lvl="1">
              <a:spcBef>
                <a:spcPct val="20000"/>
              </a:spcBef>
              <a:defRPr/>
            </a:pPr>
            <a:r>
              <a:rPr lang="en-US" altLang="ja-JP" sz="2400" dirty="0" smtClean="0"/>
              <a:t>     enumeration district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Each enumerator </a:t>
            </a:r>
            <a:r>
              <a:rPr lang="en-US" altLang="ja-JP" sz="2400" u="sng" dirty="0" smtClean="0"/>
              <a:t>takes charge of the collection </a:t>
            </a:r>
            <a:r>
              <a:rPr lang="en-US" altLang="ja-JP" sz="2400" dirty="0" smtClean="0"/>
              <a:t>by using </a:t>
            </a:r>
          </a:p>
          <a:p>
            <a:pPr lvl="1">
              <a:spcBef>
                <a:spcPct val="20000"/>
              </a:spcBef>
              <a:defRPr/>
            </a:pPr>
            <a:r>
              <a:rPr lang="en-US" altLang="ja-JP" sz="2400" dirty="0" smtClean="0"/>
              <a:t>     together with paper questionnaire 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2. Effective Information Management (</a:t>
            </a:r>
            <a:r>
              <a:rPr lang="en-US" altLang="ja-JP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Collection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)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GS創英角ｺﾞｼｯｸUB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8" grpId="0" animBg="1"/>
      <p:bldP spid="35" grpId="0" animBg="1"/>
      <p:bldP spid="37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ハート 12"/>
          <p:cNvSpPr/>
          <p:nvPr/>
        </p:nvSpPr>
        <p:spPr>
          <a:xfrm rot="13454728" flipV="1">
            <a:off x="583833" y="3233992"/>
            <a:ext cx="234503" cy="42866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ハート 17"/>
          <p:cNvSpPr/>
          <p:nvPr/>
        </p:nvSpPr>
        <p:spPr>
          <a:xfrm rot="7375474" flipV="1">
            <a:off x="1521119" y="4739579"/>
            <a:ext cx="290002" cy="470031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ハート 13"/>
          <p:cNvSpPr/>
          <p:nvPr/>
        </p:nvSpPr>
        <p:spPr>
          <a:xfrm rot="10800000" flipV="1">
            <a:off x="8110800" y="116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ハート 15"/>
          <p:cNvSpPr/>
          <p:nvPr/>
        </p:nvSpPr>
        <p:spPr>
          <a:xfrm rot="19200000" flipV="1">
            <a:off x="8298000" y="5143056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ハート 16"/>
          <p:cNvSpPr/>
          <p:nvPr/>
        </p:nvSpPr>
        <p:spPr>
          <a:xfrm rot="2400000" flipV="1">
            <a:off x="7920000" y="1686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ハート 18"/>
          <p:cNvSpPr/>
          <p:nvPr/>
        </p:nvSpPr>
        <p:spPr>
          <a:xfrm rot="15000000" flipV="1">
            <a:off x="8406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ハート 22"/>
          <p:cNvSpPr/>
          <p:nvPr/>
        </p:nvSpPr>
        <p:spPr>
          <a:xfrm rot="6600000" flipV="1">
            <a:off x="7812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ハート 27"/>
          <p:cNvSpPr/>
          <p:nvPr/>
        </p:nvSpPr>
        <p:spPr>
          <a:xfrm rot="6999405" flipV="1">
            <a:off x="7148037" y="3837353"/>
            <a:ext cx="359671" cy="66895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>
              <a:rot lat="3013985" lon="18763845" rev="1929731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ハート 34"/>
          <p:cNvSpPr/>
          <p:nvPr/>
        </p:nvSpPr>
        <p:spPr>
          <a:xfrm rot="3480043" flipV="1">
            <a:off x="5088485" y="903304"/>
            <a:ext cx="282786" cy="52570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ハート 36"/>
          <p:cNvSpPr/>
          <p:nvPr/>
        </p:nvSpPr>
        <p:spPr>
          <a:xfrm rot="17450357" flipV="1">
            <a:off x="2786736" y="966613"/>
            <a:ext cx="244125" cy="508443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ハート 19"/>
          <p:cNvSpPr/>
          <p:nvPr/>
        </p:nvSpPr>
        <p:spPr>
          <a:xfrm rot="19200000" flipV="1">
            <a:off x="8310761" y="1682131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32"/>
          <p:cNvGrpSpPr/>
          <p:nvPr/>
        </p:nvGrpSpPr>
        <p:grpSpPr>
          <a:xfrm>
            <a:off x="89575" y="5977735"/>
            <a:ext cx="3627583" cy="781851"/>
            <a:chOff x="17855" y="6031525"/>
            <a:chExt cx="3627583" cy="781851"/>
          </a:xfrm>
        </p:grpSpPr>
        <p:sp>
          <p:nvSpPr>
            <p:cNvPr id="24" name="タイトル 1"/>
            <p:cNvSpPr txBox="1">
              <a:spLocks/>
            </p:cNvSpPr>
            <p:nvPr/>
          </p:nvSpPr>
          <p:spPr>
            <a:xfrm>
              <a:off x="1557206" y="6220365"/>
              <a:ext cx="2088232" cy="59301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Statistics Bureau,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Ministry of Internal Affairs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000" dirty="0" smtClean="0">
                  <a:latin typeface="Century" pitchFamily="18" charset="0"/>
                  <a:ea typeface="ＭＳ 明朝" pitchFamily="17" charset="-128"/>
                  <a:cs typeface="+mj-cs"/>
                </a:rPr>
                <a:t>and Communications</a:t>
              </a:r>
              <a:endPara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ＭＳ 明朝" pitchFamily="17" charset="-128"/>
                <a:cs typeface="+mj-cs"/>
              </a:endParaRPr>
            </a:p>
          </p:txBody>
        </p:sp>
        <p:pic>
          <p:nvPicPr>
            <p:cNvPr id="26" name="図 25" descr="イメージデザイン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55" y="6031525"/>
              <a:ext cx="1549527" cy="756095"/>
            </a:xfrm>
            <a:prstGeom prst="rect">
              <a:avLst/>
            </a:prstGeom>
          </p:spPr>
        </p:pic>
      </p:grpSp>
      <p:pic>
        <p:nvPicPr>
          <p:cNvPr id="22" name="図 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2722" y="2897762"/>
            <a:ext cx="6221646" cy="326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サブタイトル 20"/>
          <p:cNvSpPr txBox="1">
            <a:spLocks/>
          </p:cNvSpPr>
          <p:nvPr/>
        </p:nvSpPr>
        <p:spPr>
          <a:xfrm>
            <a:off x="116469" y="503567"/>
            <a:ext cx="8928992" cy="2277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en-US" altLang="ja-JP" sz="3200" dirty="0" smtClean="0"/>
              <a:t> The process of accessing the e-Survey system</a:t>
            </a:r>
          </a:p>
          <a:p>
            <a:pPr marL="971550" lvl="1" indent="-514350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altLang="ja-JP" sz="1600" i="1" dirty="0" smtClean="0"/>
              <a:t>Login by entering the ID and password</a:t>
            </a:r>
          </a:p>
          <a:p>
            <a:pPr marL="971550" lvl="1" indent="-514350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altLang="ja-JP" sz="1600" i="1" dirty="0" smtClean="0"/>
              <a:t>Download the electronic questionnaire from e-Survey system</a:t>
            </a:r>
          </a:p>
          <a:p>
            <a:pPr marL="971550" lvl="1" indent="-514350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altLang="ja-JP" sz="1600" i="1" dirty="0" smtClean="0"/>
              <a:t>Complete the questionnaire responses</a:t>
            </a:r>
          </a:p>
          <a:p>
            <a:pPr marL="971550" lvl="1" indent="-514350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altLang="ja-JP" sz="1600" i="1" dirty="0" smtClean="0"/>
              <a:t>Save the responses in electronic form (can be saved with password)</a:t>
            </a:r>
          </a:p>
          <a:p>
            <a:pPr marL="971550" lvl="1" indent="-514350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altLang="ja-JP" sz="1600" i="1" dirty="0" smtClean="0"/>
              <a:t>Send the responses to e-Survey system</a:t>
            </a:r>
          </a:p>
          <a:p>
            <a:pPr marL="971550" lvl="1" indent="-514350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altLang="ja-JP" sz="1600" i="1" dirty="0" smtClean="0"/>
              <a:t>Receive confirmation of the acceptance of the data of the questionnaire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2. Effective Information Management (</a:t>
            </a:r>
            <a:r>
              <a:rPr lang="en-US" altLang="ja-JP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Collection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)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GS創英角ｺﾞｼｯｸUB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8" grpId="0" animBg="1"/>
      <p:bldP spid="35" grpId="0" animBg="1"/>
      <p:bldP spid="37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ハート 12"/>
          <p:cNvSpPr/>
          <p:nvPr/>
        </p:nvSpPr>
        <p:spPr>
          <a:xfrm rot="13454728" flipV="1">
            <a:off x="583833" y="3233992"/>
            <a:ext cx="234503" cy="42866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ハート 17"/>
          <p:cNvSpPr/>
          <p:nvPr/>
        </p:nvSpPr>
        <p:spPr>
          <a:xfrm rot="7375474" flipV="1">
            <a:off x="1521119" y="4739579"/>
            <a:ext cx="290002" cy="470031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ハート 13"/>
          <p:cNvSpPr/>
          <p:nvPr/>
        </p:nvSpPr>
        <p:spPr>
          <a:xfrm rot="10800000" flipV="1">
            <a:off x="8110800" y="116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ハート 15"/>
          <p:cNvSpPr/>
          <p:nvPr/>
        </p:nvSpPr>
        <p:spPr>
          <a:xfrm rot="19200000" flipV="1">
            <a:off x="8298000" y="5143056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ハート 16"/>
          <p:cNvSpPr/>
          <p:nvPr/>
        </p:nvSpPr>
        <p:spPr>
          <a:xfrm rot="2400000" flipV="1">
            <a:off x="7920000" y="1686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ハート 18"/>
          <p:cNvSpPr/>
          <p:nvPr/>
        </p:nvSpPr>
        <p:spPr>
          <a:xfrm rot="15000000" flipV="1">
            <a:off x="8406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ハート 22"/>
          <p:cNvSpPr/>
          <p:nvPr/>
        </p:nvSpPr>
        <p:spPr>
          <a:xfrm rot="6600000" flipV="1">
            <a:off x="7812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ハート 27"/>
          <p:cNvSpPr/>
          <p:nvPr/>
        </p:nvSpPr>
        <p:spPr>
          <a:xfrm rot="6999405" flipV="1">
            <a:off x="7148037" y="3837353"/>
            <a:ext cx="359671" cy="66895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>
              <a:rot lat="3013985" lon="18763845" rev="1929731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ハート 34"/>
          <p:cNvSpPr/>
          <p:nvPr/>
        </p:nvSpPr>
        <p:spPr>
          <a:xfrm rot="3480043" flipV="1">
            <a:off x="5088485" y="903304"/>
            <a:ext cx="282786" cy="52570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ハート 36"/>
          <p:cNvSpPr/>
          <p:nvPr/>
        </p:nvSpPr>
        <p:spPr>
          <a:xfrm rot="17450357" flipV="1">
            <a:off x="2786736" y="966613"/>
            <a:ext cx="244125" cy="508443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ハート 19"/>
          <p:cNvSpPr/>
          <p:nvPr/>
        </p:nvSpPr>
        <p:spPr>
          <a:xfrm rot="19200000" flipV="1">
            <a:off x="8310761" y="1682131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32"/>
          <p:cNvGrpSpPr/>
          <p:nvPr/>
        </p:nvGrpSpPr>
        <p:grpSpPr>
          <a:xfrm>
            <a:off x="89575" y="5977735"/>
            <a:ext cx="3627583" cy="781851"/>
            <a:chOff x="17855" y="6031525"/>
            <a:chExt cx="3627583" cy="781851"/>
          </a:xfrm>
        </p:grpSpPr>
        <p:sp>
          <p:nvSpPr>
            <p:cNvPr id="24" name="タイトル 1"/>
            <p:cNvSpPr txBox="1">
              <a:spLocks/>
            </p:cNvSpPr>
            <p:nvPr/>
          </p:nvSpPr>
          <p:spPr>
            <a:xfrm>
              <a:off x="1557206" y="6220365"/>
              <a:ext cx="2088232" cy="59301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Statistics Bureau,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Ministry of Internal Affairs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000" dirty="0" smtClean="0">
                  <a:latin typeface="Century" pitchFamily="18" charset="0"/>
                  <a:ea typeface="ＭＳ 明朝" pitchFamily="17" charset="-128"/>
                  <a:cs typeface="+mj-cs"/>
                </a:rPr>
                <a:t>and Communications</a:t>
              </a:r>
              <a:endPara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ＭＳ 明朝" pitchFamily="17" charset="-128"/>
                <a:cs typeface="+mj-cs"/>
              </a:endParaRPr>
            </a:p>
          </p:txBody>
        </p:sp>
        <p:pic>
          <p:nvPicPr>
            <p:cNvPr id="26" name="図 25" descr="イメージデザイン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55" y="6031525"/>
              <a:ext cx="1549527" cy="756095"/>
            </a:xfrm>
            <a:prstGeom prst="rect">
              <a:avLst/>
            </a:prstGeom>
          </p:spPr>
        </p:pic>
      </p:grpSp>
      <p:sp>
        <p:nvSpPr>
          <p:cNvPr id="27" name="サブタイトル 20"/>
          <p:cNvSpPr txBox="1">
            <a:spLocks/>
          </p:cNvSpPr>
          <p:nvPr/>
        </p:nvSpPr>
        <p:spPr>
          <a:xfrm>
            <a:off x="107504" y="503567"/>
            <a:ext cx="8928992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en-US" altLang="ja-JP" sz="3200" dirty="0" smtClean="0"/>
              <a:t> Statistical Frame of Establishments and </a:t>
            </a:r>
          </a:p>
          <a:p>
            <a:pPr>
              <a:spcBef>
                <a:spcPct val="20000"/>
              </a:spcBef>
              <a:defRPr/>
            </a:pPr>
            <a:r>
              <a:rPr lang="en-US" altLang="ja-JP" sz="3200" dirty="0" smtClean="0"/>
              <a:t>     Enterprises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a business survey frame (database system)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has population information concerning establishments and </a:t>
            </a:r>
          </a:p>
          <a:p>
            <a:pPr lvl="1">
              <a:spcBef>
                <a:spcPct val="20000"/>
              </a:spcBef>
              <a:defRPr/>
            </a:pPr>
            <a:r>
              <a:rPr lang="en-US" altLang="ja-JP" sz="2400" dirty="0" smtClean="0"/>
              <a:t>     enterprises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assists in collecting samples and avoiding repetition of survey </a:t>
            </a:r>
          </a:p>
          <a:p>
            <a:pPr lvl="1">
              <a:spcBef>
                <a:spcPct val="20000"/>
              </a:spcBef>
              <a:defRPr/>
            </a:pPr>
            <a:r>
              <a:rPr lang="en-US" altLang="ja-JP" sz="2400" dirty="0" smtClean="0"/>
              <a:t>     respondents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manages the historical answer-record of surveyed objects</a:t>
            </a:r>
          </a:p>
        </p:txBody>
      </p:sp>
      <p:sp>
        <p:nvSpPr>
          <p:cNvPr id="22" name="サブタイトル 20"/>
          <p:cNvSpPr txBox="1">
            <a:spLocks/>
          </p:cNvSpPr>
          <p:nvPr/>
        </p:nvSpPr>
        <p:spPr>
          <a:xfrm>
            <a:off x="116469" y="4455042"/>
            <a:ext cx="8928992" cy="1422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en-US" altLang="ja-JP" sz="3200" dirty="0" smtClean="0"/>
              <a:t> Survey Items Database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records items and questionnaires used in Statistical Surveys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Users can search metadata such as definitions of items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altLang="ja-JP" sz="2400" dirty="0" smtClean="0"/>
          </a:p>
        </p:txBody>
      </p:sp>
      <p:sp>
        <p:nvSpPr>
          <p:cNvPr id="25" name="正方形/長方形 2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2. Effective Information Management (</a:t>
            </a:r>
            <a:r>
              <a:rPr lang="en-US" altLang="ja-JP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Other functions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)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GS創英角ｺﾞｼｯｸUB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8" grpId="0" animBg="1"/>
      <p:bldP spid="35" grpId="0" animBg="1"/>
      <p:bldP spid="37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ハート 12"/>
          <p:cNvSpPr/>
          <p:nvPr/>
        </p:nvSpPr>
        <p:spPr>
          <a:xfrm rot="13454728" flipV="1">
            <a:off x="583833" y="3233992"/>
            <a:ext cx="234503" cy="42866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ハート 17"/>
          <p:cNvSpPr/>
          <p:nvPr/>
        </p:nvSpPr>
        <p:spPr>
          <a:xfrm rot="7375474" flipV="1">
            <a:off x="1521119" y="4739579"/>
            <a:ext cx="290002" cy="470031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ハート 13"/>
          <p:cNvSpPr/>
          <p:nvPr/>
        </p:nvSpPr>
        <p:spPr>
          <a:xfrm rot="10800000" flipV="1">
            <a:off x="8110800" y="116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ハート 15"/>
          <p:cNvSpPr/>
          <p:nvPr/>
        </p:nvSpPr>
        <p:spPr>
          <a:xfrm rot="19200000" flipV="1">
            <a:off x="8298000" y="5143056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ハート 16"/>
          <p:cNvSpPr/>
          <p:nvPr/>
        </p:nvSpPr>
        <p:spPr>
          <a:xfrm rot="2400000" flipV="1">
            <a:off x="7920000" y="1686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ハート 18"/>
          <p:cNvSpPr/>
          <p:nvPr/>
        </p:nvSpPr>
        <p:spPr>
          <a:xfrm rot="15000000" flipV="1">
            <a:off x="8406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ハート 22"/>
          <p:cNvSpPr/>
          <p:nvPr/>
        </p:nvSpPr>
        <p:spPr>
          <a:xfrm rot="6600000" flipV="1">
            <a:off x="7812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ハート 27"/>
          <p:cNvSpPr/>
          <p:nvPr/>
        </p:nvSpPr>
        <p:spPr>
          <a:xfrm rot="6999405" flipV="1">
            <a:off x="7148037" y="3837353"/>
            <a:ext cx="359671" cy="66895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>
              <a:rot lat="3013985" lon="18763845" rev="1929731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ハート 34"/>
          <p:cNvSpPr/>
          <p:nvPr/>
        </p:nvSpPr>
        <p:spPr>
          <a:xfrm rot="3480043" flipV="1">
            <a:off x="5088485" y="903304"/>
            <a:ext cx="282786" cy="52570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ハート 36"/>
          <p:cNvSpPr/>
          <p:nvPr/>
        </p:nvSpPr>
        <p:spPr>
          <a:xfrm rot="17450357" flipV="1">
            <a:off x="2786736" y="966613"/>
            <a:ext cx="244125" cy="508443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ハート 19"/>
          <p:cNvSpPr/>
          <p:nvPr/>
        </p:nvSpPr>
        <p:spPr>
          <a:xfrm rot="19200000" flipV="1">
            <a:off x="8310761" y="1682131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32"/>
          <p:cNvGrpSpPr/>
          <p:nvPr/>
        </p:nvGrpSpPr>
        <p:grpSpPr>
          <a:xfrm>
            <a:off x="89575" y="5977735"/>
            <a:ext cx="3627583" cy="781851"/>
            <a:chOff x="17855" y="6031525"/>
            <a:chExt cx="3627583" cy="781851"/>
          </a:xfrm>
        </p:grpSpPr>
        <p:sp>
          <p:nvSpPr>
            <p:cNvPr id="24" name="タイトル 1"/>
            <p:cNvSpPr txBox="1">
              <a:spLocks/>
            </p:cNvSpPr>
            <p:nvPr/>
          </p:nvSpPr>
          <p:spPr>
            <a:xfrm>
              <a:off x="1557206" y="6220365"/>
              <a:ext cx="2088232" cy="59301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Statistics Bureau,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Ministry of Internal Affairs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000" dirty="0" smtClean="0">
                  <a:latin typeface="Century" pitchFamily="18" charset="0"/>
                  <a:ea typeface="ＭＳ 明朝" pitchFamily="17" charset="-128"/>
                  <a:cs typeface="+mj-cs"/>
                </a:rPr>
                <a:t>and Communications</a:t>
              </a:r>
              <a:endPara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ＭＳ 明朝" pitchFamily="17" charset="-128"/>
                <a:cs typeface="+mj-cs"/>
              </a:endParaRPr>
            </a:p>
          </p:txBody>
        </p:sp>
        <p:pic>
          <p:nvPicPr>
            <p:cNvPr id="26" name="図 25" descr="イメージデザイン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55" y="6031525"/>
              <a:ext cx="1549527" cy="756095"/>
            </a:xfrm>
            <a:prstGeom prst="rect">
              <a:avLst/>
            </a:prstGeom>
          </p:spPr>
        </p:pic>
      </p:grpSp>
      <p:sp>
        <p:nvSpPr>
          <p:cNvPr id="27" name="サブタイトル 20"/>
          <p:cNvSpPr txBox="1">
            <a:spLocks/>
          </p:cNvSpPr>
          <p:nvPr/>
        </p:nvSpPr>
        <p:spPr>
          <a:xfrm>
            <a:off x="107504" y="548680"/>
            <a:ext cx="8928992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en-US" altLang="ja-JP" sz="3200" dirty="0" smtClean="0"/>
              <a:t> Statistical Classification Management System</a:t>
            </a:r>
            <a:r>
              <a:rPr lang="en-US" altLang="ja-JP" sz="2400" dirty="0" smtClean="0"/>
              <a:t>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Japan Standard Industrial Classification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Japan Standard Occupational Classification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Japan Standard Commodity Classification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Classification of Diseases, Injuries and Causes of Death</a:t>
            </a:r>
            <a:endParaRPr lang="ja-JP" altLang="ja-JP" sz="2400" dirty="0" smtClean="0"/>
          </a:p>
        </p:txBody>
      </p:sp>
      <p:sp>
        <p:nvSpPr>
          <p:cNvPr id="25" name="サブタイトル 20"/>
          <p:cNvSpPr txBox="1">
            <a:spLocks/>
          </p:cNvSpPr>
          <p:nvPr/>
        </p:nvSpPr>
        <p:spPr>
          <a:xfrm>
            <a:off x="107504" y="3356992"/>
            <a:ext cx="8928992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en-US" altLang="ja-JP" sz="3200" dirty="0" smtClean="0"/>
              <a:t> Statistical Area Code Management System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manages information concerning changes regarding </a:t>
            </a:r>
          </a:p>
          <a:p>
            <a:pPr lvl="1">
              <a:spcBef>
                <a:spcPct val="20000"/>
              </a:spcBef>
              <a:defRPr/>
            </a:pPr>
            <a:r>
              <a:rPr lang="en-US" altLang="ja-JP" sz="2400" dirty="0" smtClean="0"/>
              <a:t>    municipalities such as mergers, name or boundary changes, and </a:t>
            </a:r>
          </a:p>
          <a:p>
            <a:pPr lvl="1">
              <a:spcBef>
                <a:spcPct val="20000"/>
              </a:spcBef>
              <a:defRPr/>
            </a:pPr>
            <a:r>
              <a:rPr lang="en-US" altLang="ja-JP" sz="2400" dirty="0" smtClean="0"/>
              <a:t>    a Statistical Area Code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possible to grasp these transitions via a timeline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2. Effective Information Management (</a:t>
            </a:r>
            <a:r>
              <a:rPr lang="en-US" altLang="ja-JP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Other functions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)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GS創英角ｺﾞｼｯｸUB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8" grpId="0" animBg="1"/>
      <p:bldP spid="35" grpId="0" animBg="1"/>
      <p:bldP spid="37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ハート 12"/>
          <p:cNvSpPr/>
          <p:nvPr/>
        </p:nvSpPr>
        <p:spPr>
          <a:xfrm rot="13454728" flipV="1">
            <a:off x="583833" y="3233992"/>
            <a:ext cx="234503" cy="42866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ハート 17"/>
          <p:cNvSpPr/>
          <p:nvPr/>
        </p:nvSpPr>
        <p:spPr>
          <a:xfrm rot="7375474" flipV="1">
            <a:off x="1521119" y="4739579"/>
            <a:ext cx="290002" cy="470031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ハート 13"/>
          <p:cNvSpPr/>
          <p:nvPr/>
        </p:nvSpPr>
        <p:spPr>
          <a:xfrm rot="10800000" flipV="1">
            <a:off x="8110800" y="288000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ハート 15"/>
          <p:cNvSpPr/>
          <p:nvPr/>
        </p:nvSpPr>
        <p:spPr>
          <a:xfrm rot="19200000" flipV="1">
            <a:off x="8298000" y="810000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ハート 16"/>
          <p:cNvSpPr/>
          <p:nvPr/>
        </p:nvSpPr>
        <p:spPr>
          <a:xfrm rot="2400000" flipV="1">
            <a:off x="7920000" y="810000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ハート 18"/>
          <p:cNvSpPr/>
          <p:nvPr/>
        </p:nvSpPr>
        <p:spPr>
          <a:xfrm rot="15000000" flipV="1">
            <a:off x="8406000" y="468000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ハート 22"/>
          <p:cNvSpPr/>
          <p:nvPr/>
        </p:nvSpPr>
        <p:spPr>
          <a:xfrm rot="6600000" flipV="1">
            <a:off x="7812000" y="468000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ハート 27"/>
          <p:cNvSpPr/>
          <p:nvPr/>
        </p:nvSpPr>
        <p:spPr>
          <a:xfrm rot="6999405" flipV="1">
            <a:off x="7148037" y="3837353"/>
            <a:ext cx="359671" cy="66895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>
              <a:rot lat="3013985" lon="18763845" rev="1929731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ハート 34"/>
          <p:cNvSpPr/>
          <p:nvPr/>
        </p:nvSpPr>
        <p:spPr>
          <a:xfrm rot="3480043" flipV="1">
            <a:off x="5088485" y="26632"/>
            <a:ext cx="282786" cy="52570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ハート 36"/>
          <p:cNvSpPr/>
          <p:nvPr/>
        </p:nvSpPr>
        <p:spPr>
          <a:xfrm rot="17450357" flipV="1">
            <a:off x="2786736" y="89941"/>
            <a:ext cx="244125" cy="508443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ハート 19"/>
          <p:cNvSpPr/>
          <p:nvPr/>
        </p:nvSpPr>
        <p:spPr>
          <a:xfrm rot="19200000" flipV="1">
            <a:off x="8310761" y="805459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30"/>
          <p:cNvGrpSpPr/>
          <p:nvPr/>
        </p:nvGrpSpPr>
        <p:grpSpPr>
          <a:xfrm>
            <a:off x="89575" y="5977735"/>
            <a:ext cx="3627583" cy="781851"/>
            <a:chOff x="17855" y="6031525"/>
            <a:chExt cx="3627583" cy="781851"/>
          </a:xfrm>
        </p:grpSpPr>
        <p:sp>
          <p:nvSpPr>
            <p:cNvPr id="32" name="タイトル 1"/>
            <p:cNvSpPr txBox="1">
              <a:spLocks/>
            </p:cNvSpPr>
            <p:nvPr/>
          </p:nvSpPr>
          <p:spPr>
            <a:xfrm>
              <a:off x="1557206" y="6220365"/>
              <a:ext cx="2088232" cy="59301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Statistics Bureau,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Ministry of Internal Affairs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000" dirty="0" smtClean="0">
                  <a:latin typeface="Century" pitchFamily="18" charset="0"/>
                  <a:ea typeface="ＭＳ 明朝" pitchFamily="17" charset="-128"/>
                  <a:cs typeface="+mj-cs"/>
                </a:rPr>
                <a:t>and Communications</a:t>
              </a:r>
              <a:endPara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ＭＳ 明朝" pitchFamily="17" charset="-128"/>
                <a:cs typeface="+mj-cs"/>
              </a:endParaRPr>
            </a:p>
          </p:txBody>
        </p:sp>
        <p:pic>
          <p:nvPicPr>
            <p:cNvPr id="33" name="図 32" descr="イメージデザイン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55" y="6031525"/>
              <a:ext cx="1549527" cy="756095"/>
            </a:xfrm>
            <a:prstGeom prst="rect">
              <a:avLst/>
            </a:prstGeom>
          </p:spPr>
        </p:pic>
      </p:grpSp>
      <p:sp>
        <p:nvSpPr>
          <p:cNvPr id="22" name="サブタイトル 20"/>
          <p:cNvSpPr txBox="1">
            <a:spLocks/>
          </p:cNvSpPr>
          <p:nvPr/>
        </p:nvSpPr>
        <p:spPr>
          <a:xfrm>
            <a:off x="107504" y="2492896"/>
            <a:ext cx="8928992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4400" dirty="0" smtClean="0"/>
              <a:t>3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Conclusion and Challenges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8" grpId="0" animBg="1"/>
      <p:bldP spid="35" grpId="0" animBg="1"/>
      <p:bldP spid="37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ハート 12"/>
          <p:cNvSpPr/>
          <p:nvPr/>
        </p:nvSpPr>
        <p:spPr>
          <a:xfrm rot="13454728" flipV="1">
            <a:off x="583833" y="3233992"/>
            <a:ext cx="234503" cy="42866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ハート 17"/>
          <p:cNvSpPr/>
          <p:nvPr/>
        </p:nvSpPr>
        <p:spPr>
          <a:xfrm rot="7375474" flipV="1">
            <a:off x="1521119" y="4739579"/>
            <a:ext cx="290002" cy="470031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ハート 13"/>
          <p:cNvSpPr/>
          <p:nvPr/>
        </p:nvSpPr>
        <p:spPr>
          <a:xfrm rot="10800000" flipV="1">
            <a:off x="8110800" y="288000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ハート 15"/>
          <p:cNvSpPr/>
          <p:nvPr/>
        </p:nvSpPr>
        <p:spPr>
          <a:xfrm rot="19200000" flipV="1">
            <a:off x="8298000" y="810000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ハート 16"/>
          <p:cNvSpPr/>
          <p:nvPr/>
        </p:nvSpPr>
        <p:spPr>
          <a:xfrm rot="2400000" flipV="1">
            <a:off x="7920000" y="810000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ハート 18"/>
          <p:cNvSpPr/>
          <p:nvPr/>
        </p:nvSpPr>
        <p:spPr>
          <a:xfrm rot="15000000" flipV="1">
            <a:off x="8406000" y="468000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ハート 22"/>
          <p:cNvSpPr/>
          <p:nvPr/>
        </p:nvSpPr>
        <p:spPr>
          <a:xfrm rot="6600000" flipV="1">
            <a:off x="7812000" y="468000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ハート 27"/>
          <p:cNvSpPr/>
          <p:nvPr/>
        </p:nvSpPr>
        <p:spPr>
          <a:xfrm rot="6999405" flipV="1">
            <a:off x="7148037" y="3837353"/>
            <a:ext cx="359671" cy="66895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>
              <a:rot lat="3013985" lon="18763845" rev="1929731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ハート 34"/>
          <p:cNvSpPr/>
          <p:nvPr/>
        </p:nvSpPr>
        <p:spPr>
          <a:xfrm rot="3480043" flipV="1">
            <a:off x="5088485" y="26632"/>
            <a:ext cx="282786" cy="52570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ハート 36"/>
          <p:cNvSpPr/>
          <p:nvPr/>
        </p:nvSpPr>
        <p:spPr>
          <a:xfrm rot="17450357" flipV="1">
            <a:off x="2786736" y="89941"/>
            <a:ext cx="244125" cy="508443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ハート 19"/>
          <p:cNvSpPr/>
          <p:nvPr/>
        </p:nvSpPr>
        <p:spPr>
          <a:xfrm rot="19200000" flipV="1">
            <a:off x="8310761" y="805459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タイトル 21"/>
          <p:cNvSpPr>
            <a:spLocks noGrp="1"/>
          </p:cNvSpPr>
          <p:nvPr>
            <p:ph type="ctrTitle"/>
          </p:nvPr>
        </p:nvSpPr>
        <p:spPr>
          <a:xfrm>
            <a:off x="2420725" y="260648"/>
            <a:ext cx="3816424" cy="936104"/>
          </a:xfrm>
        </p:spPr>
        <p:txBody>
          <a:bodyPr>
            <a:noAutofit/>
          </a:bodyPr>
          <a:lstStyle/>
          <a:p>
            <a:r>
              <a:rPr lang="en-US" altLang="ja-JP" sz="4800" u="sng" dirty="0" smtClean="0"/>
              <a:t>Contents</a:t>
            </a:r>
            <a:endParaRPr kumimoji="1" lang="ja-JP" altLang="en-US" sz="4800" u="sng" dirty="0"/>
          </a:p>
        </p:txBody>
      </p:sp>
      <p:grpSp>
        <p:nvGrpSpPr>
          <p:cNvPr id="31" name="グループ化 30"/>
          <p:cNvGrpSpPr/>
          <p:nvPr/>
        </p:nvGrpSpPr>
        <p:grpSpPr>
          <a:xfrm>
            <a:off x="89575" y="5977735"/>
            <a:ext cx="3627583" cy="781851"/>
            <a:chOff x="17855" y="6031525"/>
            <a:chExt cx="3627583" cy="781851"/>
          </a:xfrm>
        </p:grpSpPr>
        <p:sp>
          <p:nvSpPr>
            <p:cNvPr id="32" name="タイトル 1"/>
            <p:cNvSpPr txBox="1">
              <a:spLocks/>
            </p:cNvSpPr>
            <p:nvPr/>
          </p:nvSpPr>
          <p:spPr>
            <a:xfrm>
              <a:off x="1557206" y="6220365"/>
              <a:ext cx="2088232" cy="59301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Statistics Bureau,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Ministry of Internal Affairs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000" dirty="0" smtClean="0">
                  <a:latin typeface="Century" pitchFamily="18" charset="0"/>
                  <a:ea typeface="ＭＳ 明朝" pitchFamily="17" charset="-128"/>
                  <a:cs typeface="+mj-cs"/>
                </a:rPr>
                <a:t>and Communications</a:t>
              </a:r>
              <a:endPara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ＭＳ 明朝" pitchFamily="17" charset="-128"/>
                <a:cs typeface="+mj-cs"/>
              </a:endParaRPr>
            </a:p>
          </p:txBody>
        </p:sp>
        <p:pic>
          <p:nvPicPr>
            <p:cNvPr id="33" name="図 32" descr="イメージデザイン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55" y="6031525"/>
              <a:ext cx="1549527" cy="756095"/>
            </a:xfrm>
            <a:prstGeom prst="rect">
              <a:avLst/>
            </a:prstGeom>
          </p:spPr>
        </p:pic>
      </p:grpSp>
      <p:sp>
        <p:nvSpPr>
          <p:cNvPr id="21" name="サブタイトル 20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712968" cy="4176464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altLang="ja-JP" sz="4000" dirty="0" smtClean="0">
                <a:solidFill>
                  <a:schemeClr val="tx1"/>
                </a:solidFill>
              </a:rPr>
              <a:t>Framework of Architecture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altLang="ja-JP" sz="4000" dirty="0" smtClean="0">
                <a:solidFill>
                  <a:schemeClr val="tx1"/>
                </a:solidFill>
              </a:rPr>
              <a:t>Effective Information Management</a:t>
            </a:r>
          </a:p>
          <a:p>
            <a:pPr marL="1200150" lvl="1" indent="-742950" algn="l">
              <a:buFont typeface="+mj-lt"/>
              <a:buAutoNum type="alphaLcPeriod"/>
            </a:pPr>
            <a:r>
              <a:rPr lang="en-US" altLang="ja-JP" sz="3200" dirty="0" smtClean="0">
                <a:solidFill>
                  <a:schemeClr val="tx1"/>
                </a:solidFill>
              </a:rPr>
              <a:t>Dissemination</a:t>
            </a:r>
          </a:p>
          <a:p>
            <a:pPr marL="1200150" lvl="1" indent="-742950" algn="l">
              <a:buFont typeface="+mj-lt"/>
              <a:buAutoNum type="alphaLcPeriod"/>
            </a:pPr>
            <a:r>
              <a:rPr lang="en-US" altLang="ja-JP" sz="3200" dirty="0" smtClean="0">
                <a:solidFill>
                  <a:schemeClr val="tx1"/>
                </a:solidFill>
              </a:rPr>
              <a:t>Collection</a:t>
            </a:r>
          </a:p>
          <a:p>
            <a:pPr marL="1200150" lvl="1" indent="-742950" algn="l">
              <a:buFont typeface="+mj-lt"/>
              <a:buAutoNum type="alphaLcPeriod"/>
            </a:pPr>
            <a:r>
              <a:rPr lang="en-US" altLang="ja-JP" sz="3200" dirty="0" smtClean="0">
                <a:solidFill>
                  <a:schemeClr val="tx1"/>
                </a:solidFill>
              </a:rPr>
              <a:t>Other functions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altLang="ja-JP" sz="4000" dirty="0" smtClean="0">
                <a:solidFill>
                  <a:schemeClr val="tx1"/>
                </a:solidFill>
              </a:rPr>
              <a:t>Conclusion and Challenges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8" grpId="0" animBg="1"/>
      <p:bldP spid="35" grpId="0" animBg="1"/>
      <p:bldP spid="37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ハート 12"/>
          <p:cNvSpPr/>
          <p:nvPr/>
        </p:nvSpPr>
        <p:spPr>
          <a:xfrm rot="13454728" flipV="1">
            <a:off x="583833" y="3233992"/>
            <a:ext cx="234503" cy="42866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ハート 17"/>
          <p:cNvSpPr/>
          <p:nvPr/>
        </p:nvSpPr>
        <p:spPr>
          <a:xfrm rot="7375474" flipV="1">
            <a:off x="1521119" y="4739579"/>
            <a:ext cx="290002" cy="470031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ハート 13"/>
          <p:cNvSpPr/>
          <p:nvPr/>
        </p:nvSpPr>
        <p:spPr>
          <a:xfrm rot="10800000" flipV="1">
            <a:off x="8110800" y="116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ハート 15"/>
          <p:cNvSpPr/>
          <p:nvPr/>
        </p:nvSpPr>
        <p:spPr>
          <a:xfrm rot="19200000" flipV="1">
            <a:off x="8298000" y="5143056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ハート 16"/>
          <p:cNvSpPr/>
          <p:nvPr/>
        </p:nvSpPr>
        <p:spPr>
          <a:xfrm rot="2400000" flipV="1">
            <a:off x="7920000" y="1686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ハート 18"/>
          <p:cNvSpPr/>
          <p:nvPr/>
        </p:nvSpPr>
        <p:spPr>
          <a:xfrm rot="15000000" flipV="1">
            <a:off x="8406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ハート 22"/>
          <p:cNvSpPr/>
          <p:nvPr/>
        </p:nvSpPr>
        <p:spPr>
          <a:xfrm rot="6600000" flipV="1">
            <a:off x="7812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ハート 27"/>
          <p:cNvSpPr/>
          <p:nvPr/>
        </p:nvSpPr>
        <p:spPr>
          <a:xfrm rot="6999405" flipV="1">
            <a:off x="7148037" y="3837353"/>
            <a:ext cx="359671" cy="66895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>
              <a:rot lat="3013985" lon="18763845" rev="1929731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ハート 34"/>
          <p:cNvSpPr/>
          <p:nvPr/>
        </p:nvSpPr>
        <p:spPr>
          <a:xfrm rot="3480043" flipV="1">
            <a:off x="5088485" y="903304"/>
            <a:ext cx="282786" cy="52570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ハート 36"/>
          <p:cNvSpPr/>
          <p:nvPr/>
        </p:nvSpPr>
        <p:spPr>
          <a:xfrm rot="17450357" flipV="1">
            <a:off x="2786736" y="966613"/>
            <a:ext cx="244125" cy="508443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ハート 19"/>
          <p:cNvSpPr/>
          <p:nvPr/>
        </p:nvSpPr>
        <p:spPr>
          <a:xfrm rot="19200000" flipV="1">
            <a:off x="8310761" y="1682131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32"/>
          <p:cNvGrpSpPr/>
          <p:nvPr/>
        </p:nvGrpSpPr>
        <p:grpSpPr>
          <a:xfrm>
            <a:off x="89575" y="5977735"/>
            <a:ext cx="3627583" cy="781851"/>
            <a:chOff x="17855" y="6031525"/>
            <a:chExt cx="3627583" cy="781851"/>
          </a:xfrm>
        </p:grpSpPr>
        <p:sp>
          <p:nvSpPr>
            <p:cNvPr id="24" name="タイトル 1"/>
            <p:cNvSpPr txBox="1">
              <a:spLocks/>
            </p:cNvSpPr>
            <p:nvPr/>
          </p:nvSpPr>
          <p:spPr>
            <a:xfrm>
              <a:off x="1557206" y="6220365"/>
              <a:ext cx="2088232" cy="59301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Statistics Bureau,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Ministry of Internal Affairs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000" dirty="0" smtClean="0">
                  <a:latin typeface="Century" pitchFamily="18" charset="0"/>
                  <a:ea typeface="ＭＳ 明朝" pitchFamily="17" charset="-128"/>
                  <a:cs typeface="+mj-cs"/>
                </a:rPr>
                <a:t>and Communications</a:t>
              </a:r>
              <a:endPara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ＭＳ 明朝" pitchFamily="17" charset="-128"/>
                <a:cs typeface="+mj-cs"/>
              </a:endParaRPr>
            </a:p>
          </p:txBody>
        </p:sp>
        <p:pic>
          <p:nvPicPr>
            <p:cNvPr id="26" name="図 25" descr="イメージデザイン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55" y="6031525"/>
              <a:ext cx="1549527" cy="756095"/>
            </a:xfrm>
            <a:prstGeom prst="rect">
              <a:avLst/>
            </a:prstGeom>
          </p:spPr>
        </p:pic>
      </p:grpSp>
      <p:sp>
        <p:nvSpPr>
          <p:cNvPr id="27" name="サブタイトル 20"/>
          <p:cNvSpPr txBox="1">
            <a:spLocks/>
          </p:cNvSpPr>
          <p:nvPr/>
        </p:nvSpPr>
        <p:spPr>
          <a:xfrm>
            <a:off x="107504" y="764704"/>
            <a:ext cx="8928992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en-US" altLang="ja-JP" sz="3200" dirty="0" smtClean="0"/>
              <a:t> IMISOS proved to be successful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Users can obtain their desired statistical information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Users can obtain various useful functions which make good use </a:t>
            </a:r>
          </a:p>
          <a:p>
            <a:pPr lvl="1">
              <a:spcBef>
                <a:spcPct val="20000"/>
              </a:spcBef>
              <a:defRPr/>
            </a:pPr>
            <a:r>
              <a:rPr lang="en-US" altLang="ja-JP" sz="2400" dirty="0" smtClean="0"/>
              <a:t>     of dissemination technology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Survey respondents can conveniently and securely respond from </a:t>
            </a:r>
          </a:p>
          <a:p>
            <a:pPr lvl="1">
              <a:spcBef>
                <a:spcPct val="20000"/>
              </a:spcBef>
              <a:defRPr/>
            </a:pPr>
            <a:r>
              <a:rPr lang="en-US" altLang="ja-JP" sz="2400" dirty="0" smtClean="0"/>
              <a:t>     their homes or offices vie the Internet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Statistical systems expenditure and statistical work load can be </a:t>
            </a:r>
          </a:p>
          <a:p>
            <a:pPr lvl="1">
              <a:spcBef>
                <a:spcPct val="20000"/>
              </a:spcBef>
              <a:defRPr/>
            </a:pPr>
            <a:r>
              <a:rPr lang="en-US" altLang="ja-JP" sz="2400" dirty="0" smtClean="0"/>
              <a:t>     saved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Good cooperation of all ministries is built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3. Conclusion and Challenges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GS創英角ｺﾞｼｯｸUB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8" grpId="0" animBg="1"/>
      <p:bldP spid="35" grpId="0" animBg="1"/>
      <p:bldP spid="37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ハート 12"/>
          <p:cNvSpPr/>
          <p:nvPr/>
        </p:nvSpPr>
        <p:spPr>
          <a:xfrm rot="13454728" flipV="1">
            <a:off x="583833" y="3233992"/>
            <a:ext cx="234503" cy="42866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ハート 17"/>
          <p:cNvSpPr/>
          <p:nvPr/>
        </p:nvSpPr>
        <p:spPr>
          <a:xfrm rot="7375474" flipV="1">
            <a:off x="1521119" y="4739579"/>
            <a:ext cx="290002" cy="470031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ハート 13"/>
          <p:cNvSpPr/>
          <p:nvPr/>
        </p:nvSpPr>
        <p:spPr>
          <a:xfrm rot="10800000" flipV="1">
            <a:off x="8110800" y="116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ハート 15"/>
          <p:cNvSpPr/>
          <p:nvPr/>
        </p:nvSpPr>
        <p:spPr>
          <a:xfrm rot="19200000" flipV="1">
            <a:off x="8298000" y="5143056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ハート 16"/>
          <p:cNvSpPr/>
          <p:nvPr/>
        </p:nvSpPr>
        <p:spPr>
          <a:xfrm rot="2400000" flipV="1">
            <a:off x="7920000" y="1686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ハート 18"/>
          <p:cNvSpPr/>
          <p:nvPr/>
        </p:nvSpPr>
        <p:spPr>
          <a:xfrm rot="15000000" flipV="1">
            <a:off x="8406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ハート 22"/>
          <p:cNvSpPr/>
          <p:nvPr/>
        </p:nvSpPr>
        <p:spPr>
          <a:xfrm rot="6600000" flipV="1">
            <a:off x="7812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ハート 27"/>
          <p:cNvSpPr/>
          <p:nvPr/>
        </p:nvSpPr>
        <p:spPr>
          <a:xfrm rot="6999405" flipV="1">
            <a:off x="7148037" y="3837353"/>
            <a:ext cx="359671" cy="66895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>
              <a:rot lat="3013985" lon="18763845" rev="1929731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ハート 34"/>
          <p:cNvSpPr/>
          <p:nvPr/>
        </p:nvSpPr>
        <p:spPr>
          <a:xfrm rot="3480043" flipV="1">
            <a:off x="5088485" y="903304"/>
            <a:ext cx="282786" cy="52570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ハート 36"/>
          <p:cNvSpPr/>
          <p:nvPr/>
        </p:nvSpPr>
        <p:spPr>
          <a:xfrm rot="17450357" flipV="1">
            <a:off x="2786736" y="966613"/>
            <a:ext cx="244125" cy="508443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ハート 19"/>
          <p:cNvSpPr/>
          <p:nvPr/>
        </p:nvSpPr>
        <p:spPr>
          <a:xfrm rot="19200000" flipV="1">
            <a:off x="8310761" y="1682131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32"/>
          <p:cNvGrpSpPr/>
          <p:nvPr/>
        </p:nvGrpSpPr>
        <p:grpSpPr>
          <a:xfrm>
            <a:off x="89575" y="5977735"/>
            <a:ext cx="3627583" cy="781851"/>
            <a:chOff x="17855" y="6031525"/>
            <a:chExt cx="3627583" cy="781851"/>
          </a:xfrm>
        </p:grpSpPr>
        <p:sp>
          <p:nvSpPr>
            <p:cNvPr id="24" name="タイトル 1"/>
            <p:cNvSpPr txBox="1">
              <a:spLocks/>
            </p:cNvSpPr>
            <p:nvPr/>
          </p:nvSpPr>
          <p:spPr>
            <a:xfrm>
              <a:off x="1557206" y="6220365"/>
              <a:ext cx="2088232" cy="59301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Statistics Bureau,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Ministry of Internal Affairs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000" dirty="0" smtClean="0">
                  <a:latin typeface="Century" pitchFamily="18" charset="0"/>
                  <a:ea typeface="ＭＳ 明朝" pitchFamily="17" charset="-128"/>
                  <a:cs typeface="+mj-cs"/>
                </a:rPr>
                <a:t>and Communications</a:t>
              </a:r>
              <a:endPara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ＭＳ 明朝" pitchFamily="17" charset="-128"/>
                <a:cs typeface="+mj-cs"/>
              </a:endParaRPr>
            </a:p>
          </p:txBody>
        </p:sp>
        <p:pic>
          <p:nvPicPr>
            <p:cNvPr id="26" name="図 25" descr="イメージデザイン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55" y="6031525"/>
              <a:ext cx="1549527" cy="756095"/>
            </a:xfrm>
            <a:prstGeom prst="rect">
              <a:avLst/>
            </a:prstGeom>
          </p:spPr>
        </p:pic>
      </p:grpSp>
      <p:sp>
        <p:nvSpPr>
          <p:cNvPr id="22" name="サブタイトル 20"/>
          <p:cNvSpPr txBox="1">
            <a:spLocks/>
          </p:cNvSpPr>
          <p:nvPr/>
        </p:nvSpPr>
        <p:spPr>
          <a:xfrm>
            <a:off x="107504" y="620688"/>
            <a:ext cx="8928992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en-US" altLang="ja-JP" sz="3200" dirty="0" smtClean="0"/>
              <a:t> Statistical survey results in IMISOS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The e-Stat system delivers the data of about 450 surveys</a:t>
            </a:r>
          </a:p>
          <a:p>
            <a:pPr lvl="1">
              <a:spcBef>
                <a:spcPct val="20000"/>
              </a:spcBef>
              <a:defRPr/>
            </a:pPr>
            <a:r>
              <a:rPr lang="en-US" altLang="ja-JP" sz="2400" dirty="0" smtClean="0"/>
              <a:t>     and 870 thousand of statistical tables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Almost all of the main statistics in Japan have been stored in </a:t>
            </a:r>
          </a:p>
          <a:p>
            <a:pPr lvl="1">
              <a:spcBef>
                <a:spcPct val="20000"/>
              </a:spcBef>
              <a:defRPr/>
            </a:pPr>
            <a:r>
              <a:rPr lang="en-US" altLang="ja-JP" sz="2400" dirty="0" smtClean="0"/>
              <a:t>     IMISOS</a:t>
            </a:r>
          </a:p>
        </p:txBody>
      </p:sp>
      <p:sp>
        <p:nvSpPr>
          <p:cNvPr id="25" name="サブタイトル 20"/>
          <p:cNvSpPr txBox="1">
            <a:spLocks/>
          </p:cNvSpPr>
          <p:nvPr/>
        </p:nvSpPr>
        <p:spPr>
          <a:xfrm>
            <a:off x="107504" y="3356992"/>
            <a:ext cx="8928992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en-US" altLang="ja-JP" sz="3200" dirty="0" smtClean="0"/>
              <a:t> The number of accesses from users to e-Stat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The number of accesses has increased each year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The number in FY 2010 was more than 78 million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3. Conclusion and Challenges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GS創英角ｺﾞｼｯｸUB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8" grpId="0" animBg="1"/>
      <p:bldP spid="35" grpId="0" animBg="1"/>
      <p:bldP spid="37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ハート 12"/>
          <p:cNvSpPr/>
          <p:nvPr/>
        </p:nvSpPr>
        <p:spPr>
          <a:xfrm rot="13454728" flipV="1">
            <a:off x="583833" y="3233992"/>
            <a:ext cx="234503" cy="42866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ハート 17"/>
          <p:cNvSpPr/>
          <p:nvPr/>
        </p:nvSpPr>
        <p:spPr>
          <a:xfrm rot="7375474" flipV="1">
            <a:off x="1521119" y="4739579"/>
            <a:ext cx="290002" cy="470031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ハート 13"/>
          <p:cNvSpPr/>
          <p:nvPr/>
        </p:nvSpPr>
        <p:spPr>
          <a:xfrm rot="10800000" flipV="1">
            <a:off x="8110800" y="116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ハート 15"/>
          <p:cNvSpPr/>
          <p:nvPr/>
        </p:nvSpPr>
        <p:spPr>
          <a:xfrm rot="19200000" flipV="1">
            <a:off x="8298000" y="5143056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ハート 16"/>
          <p:cNvSpPr/>
          <p:nvPr/>
        </p:nvSpPr>
        <p:spPr>
          <a:xfrm rot="2400000" flipV="1">
            <a:off x="7920000" y="1686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ハート 18"/>
          <p:cNvSpPr/>
          <p:nvPr/>
        </p:nvSpPr>
        <p:spPr>
          <a:xfrm rot="15000000" flipV="1">
            <a:off x="8406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ハート 22"/>
          <p:cNvSpPr/>
          <p:nvPr/>
        </p:nvSpPr>
        <p:spPr>
          <a:xfrm rot="6600000" flipV="1">
            <a:off x="7812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ハート 27"/>
          <p:cNvSpPr/>
          <p:nvPr/>
        </p:nvSpPr>
        <p:spPr>
          <a:xfrm rot="6999405" flipV="1">
            <a:off x="7148037" y="3837353"/>
            <a:ext cx="359671" cy="66895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>
              <a:rot lat="3013985" lon="18763845" rev="1929731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ハート 34"/>
          <p:cNvSpPr/>
          <p:nvPr/>
        </p:nvSpPr>
        <p:spPr>
          <a:xfrm rot="3480043" flipV="1">
            <a:off x="5088485" y="903304"/>
            <a:ext cx="282786" cy="52570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ハート 36"/>
          <p:cNvSpPr/>
          <p:nvPr/>
        </p:nvSpPr>
        <p:spPr>
          <a:xfrm rot="17450357" flipV="1">
            <a:off x="2786736" y="966613"/>
            <a:ext cx="244125" cy="508443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ハート 19"/>
          <p:cNvSpPr/>
          <p:nvPr/>
        </p:nvSpPr>
        <p:spPr>
          <a:xfrm rot="19200000" flipV="1">
            <a:off x="8310761" y="1682131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32"/>
          <p:cNvGrpSpPr/>
          <p:nvPr/>
        </p:nvGrpSpPr>
        <p:grpSpPr>
          <a:xfrm>
            <a:off x="89575" y="5977735"/>
            <a:ext cx="3627583" cy="781851"/>
            <a:chOff x="17855" y="6031525"/>
            <a:chExt cx="3627583" cy="781851"/>
          </a:xfrm>
        </p:grpSpPr>
        <p:sp>
          <p:nvSpPr>
            <p:cNvPr id="24" name="タイトル 1"/>
            <p:cNvSpPr txBox="1">
              <a:spLocks/>
            </p:cNvSpPr>
            <p:nvPr/>
          </p:nvSpPr>
          <p:spPr>
            <a:xfrm>
              <a:off x="1557206" y="6220365"/>
              <a:ext cx="2088232" cy="59301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Statistics Bureau,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Ministry of Internal Affairs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000" dirty="0" smtClean="0">
                  <a:latin typeface="Century" pitchFamily="18" charset="0"/>
                  <a:ea typeface="ＭＳ 明朝" pitchFamily="17" charset="-128"/>
                  <a:cs typeface="+mj-cs"/>
                </a:rPr>
                <a:t>and Communications</a:t>
              </a:r>
              <a:endPara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ＭＳ 明朝" pitchFamily="17" charset="-128"/>
                <a:cs typeface="+mj-cs"/>
              </a:endParaRPr>
            </a:p>
          </p:txBody>
        </p:sp>
        <p:pic>
          <p:nvPicPr>
            <p:cNvPr id="26" name="図 25" descr="イメージデザイン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55" y="6031525"/>
              <a:ext cx="1549527" cy="756095"/>
            </a:xfrm>
            <a:prstGeom prst="rect">
              <a:avLst/>
            </a:prstGeom>
          </p:spPr>
        </p:pic>
      </p:grpSp>
      <p:sp>
        <p:nvSpPr>
          <p:cNvPr id="25" name="サブタイトル 20"/>
          <p:cNvSpPr txBox="1">
            <a:spLocks/>
          </p:cNvSpPr>
          <p:nvPr/>
        </p:nvSpPr>
        <p:spPr>
          <a:xfrm>
            <a:off x="107504" y="620688"/>
            <a:ext cx="892899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en-US" altLang="ja-JP" sz="3200" dirty="0" smtClean="0"/>
              <a:t> Japan’s Architecture</a:t>
            </a:r>
          </a:p>
          <a:p>
            <a:pPr marL="914400" lvl="1" indent="-457200">
              <a:spcBef>
                <a:spcPct val="20000"/>
              </a:spcBef>
              <a:defRPr/>
            </a:pPr>
            <a:r>
              <a:rPr lang="en-US" altLang="ja-JP" sz="2400" dirty="0" smtClean="0"/>
              <a:t> </a:t>
            </a:r>
          </a:p>
        </p:txBody>
      </p:sp>
      <p:grpSp>
        <p:nvGrpSpPr>
          <p:cNvPr id="47" name="グループ化 46"/>
          <p:cNvGrpSpPr/>
          <p:nvPr/>
        </p:nvGrpSpPr>
        <p:grpSpPr>
          <a:xfrm>
            <a:off x="6075139" y="2564904"/>
            <a:ext cx="2601317" cy="1310236"/>
            <a:chOff x="5508104" y="3459777"/>
            <a:chExt cx="2601317" cy="1310236"/>
          </a:xfrm>
        </p:grpSpPr>
        <p:sp>
          <p:nvSpPr>
            <p:cNvPr id="32" name="テキスト ボックス 31"/>
            <p:cNvSpPr txBox="1"/>
            <p:nvPr/>
          </p:nvSpPr>
          <p:spPr>
            <a:xfrm>
              <a:off x="5508104" y="3459777"/>
              <a:ext cx="2592000" cy="40011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HGP創英角ｺﾞｼｯｸUB" pitchFamily="50" charset="-128"/>
                </a:rPr>
                <a:t> </a:t>
              </a:r>
              <a:r>
                <a:rPr lang="en-US" altLang="ja-JP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HGP創英角ｺﾞｼｯｸUB" pitchFamily="50" charset="-128"/>
                </a:rPr>
                <a:t>The CIO Council</a:t>
              </a:r>
              <a:endParaRPr lang="en-US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endParaRPr>
            </a:p>
          </p:txBody>
        </p:sp>
        <p:sp>
          <p:nvSpPr>
            <p:cNvPr id="33" name="角丸四角形 32"/>
            <p:cNvSpPr/>
            <p:nvPr/>
          </p:nvSpPr>
          <p:spPr>
            <a:xfrm>
              <a:off x="5517421" y="3870013"/>
              <a:ext cx="2592000" cy="900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00" i="1" dirty="0" smtClean="0"/>
                <a:t>Chief Information Officers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00" i="1" dirty="0" smtClean="0"/>
                <a:t>of all the Ministries</a:t>
              </a:r>
              <a:endParaRPr lang="ja-JP" altLang="en-US" sz="1600" dirty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962637" y="2610017"/>
            <a:ext cx="2601251" cy="1310480"/>
            <a:chOff x="467544" y="3414664"/>
            <a:chExt cx="2601251" cy="1310480"/>
          </a:xfrm>
        </p:grpSpPr>
        <p:sp>
          <p:nvSpPr>
            <p:cNvPr id="38" name="テキスト ボックス 37"/>
            <p:cNvSpPr txBox="1"/>
            <p:nvPr/>
          </p:nvSpPr>
          <p:spPr>
            <a:xfrm>
              <a:off x="476795" y="3414664"/>
              <a:ext cx="2592000" cy="40011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HGP創英角ｺﾞｼｯｸUB" pitchFamily="50" charset="-128"/>
                </a:rPr>
                <a:t> </a:t>
              </a:r>
              <a:r>
                <a:rPr lang="en-US" altLang="ja-JP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HGP創英角ｺﾞｼｯｸUB" pitchFamily="50" charset="-128"/>
                </a:rPr>
                <a:t>Project team</a:t>
              </a:r>
              <a:endParaRPr lang="en-US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endParaRPr>
            </a:p>
          </p:txBody>
        </p:sp>
        <p:sp>
          <p:nvSpPr>
            <p:cNvPr id="39" name="角丸四角形 38"/>
            <p:cNvSpPr/>
            <p:nvPr/>
          </p:nvSpPr>
          <p:spPr>
            <a:xfrm>
              <a:off x="467544" y="3825188"/>
              <a:ext cx="2592288" cy="8999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00" i="1" dirty="0" smtClean="0"/>
                <a:t>Statistical Officers and Information System Officers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00" i="1" dirty="0" smtClean="0"/>
                <a:t>of all the Ministries</a:t>
              </a:r>
              <a:endParaRPr lang="ja-JP" altLang="en-US" sz="1600" dirty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  <p:sp>
        <p:nvSpPr>
          <p:cNvPr id="42" name="角丸四角形 41"/>
          <p:cNvSpPr/>
          <p:nvPr/>
        </p:nvSpPr>
        <p:spPr>
          <a:xfrm>
            <a:off x="251520" y="1700808"/>
            <a:ext cx="8639908" cy="4176464"/>
          </a:xfrm>
          <a:prstGeom prst="round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39552" y="1952692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2400" dirty="0" smtClean="0"/>
              <a:t> Communication &amp; Consensus among Ministries</a:t>
            </a:r>
            <a:endParaRPr kumimoji="1" lang="ja-JP" altLang="en-US" sz="24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39552" y="1412776"/>
            <a:ext cx="2088232" cy="51077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itchFamily="50" charset="-128"/>
              </a:rPr>
              <a:t>Integration</a:t>
            </a:r>
            <a:endParaRPr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G丸ｺﾞｼｯｸM-PRO" pitchFamily="50" charset="-128"/>
            </a:endParaRPr>
          </a:p>
        </p:txBody>
      </p:sp>
      <p:sp>
        <p:nvSpPr>
          <p:cNvPr id="49" name="ストライプ矢印 48"/>
          <p:cNvSpPr/>
          <p:nvPr/>
        </p:nvSpPr>
        <p:spPr>
          <a:xfrm>
            <a:off x="3851920" y="3051030"/>
            <a:ext cx="2016224" cy="576064"/>
          </a:xfrm>
          <a:prstGeom prst="stripedRight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線吹き出し 1 (枠付き) 50"/>
          <p:cNvSpPr/>
          <p:nvPr/>
        </p:nvSpPr>
        <p:spPr>
          <a:xfrm>
            <a:off x="611560" y="4437112"/>
            <a:ext cx="3096344" cy="936104"/>
          </a:xfrm>
          <a:prstGeom prst="borderCallout1">
            <a:avLst>
              <a:gd name="adj1" fmla="val 47799"/>
              <a:gd name="adj2" fmla="val 100005"/>
              <a:gd name="adj3" fmla="val -102005"/>
              <a:gd name="adj4" fmla="val 132258"/>
            </a:avLst>
          </a:prstGeom>
          <a:solidFill>
            <a:srgbClr val="CC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 smtClean="0">
                <a:solidFill>
                  <a:schemeClr val="tx1"/>
                </a:solidFill>
              </a:rPr>
              <a:t>Reports the progress of the Optimization Plan each year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3. Conclusion and Challenges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GS創英角ｺﾞｼｯｸUB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8" grpId="0" animBg="1"/>
      <p:bldP spid="35" grpId="0" animBg="1"/>
      <p:bldP spid="37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ハート 12"/>
          <p:cNvSpPr/>
          <p:nvPr/>
        </p:nvSpPr>
        <p:spPr>
          <a:xfrm rot="13454728" flipV="1">
            <a:off x="583833" y="3233992"/>
            <a:ext cx="234503" cy="42866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ハート 17"/>
          <p:cNvSpPr/>
          <p:nvPr/>
        </p:nvSpPr>
        <p:spPr>
          <a:xfrm rot="7375474" flipV="1">
            <a:off x="1521119" y="4739579"/>
            <a:ext cx="290002" cy="470031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ハート 13"/>
          <p:cNvSpPr/>
          <p:nvPr/>
        </p:nvSpPr>
        <p:spPr>
          <a:xfrm rot="10800000" flipV="1">
            <a:off x="8110800" y="116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ハート 15"/>
          <p:cNvSpPr/>
          <p:nvPr/>
        </p:nvSpPr>
        <p:spPr>
          <a:xfrm rot="19200000" flipV="1">
            <a:off x="8298000" y="5143056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ハート 16"/>
          <p:cNvSpPr/>
          <p:nvPr/>
        </p:nvSpPr>
        <p:spPr>
          <a:xfrm rot="2400000" flipV="1">
            <a:off x="7920000" y="1686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ハート 18"/>
          <p:cNvSpPr/>
          <p:nvPr/>
        </p:nvSpPr>
        <p:spPr>
          <a:xfrm rot="15000000" flipV="1">
            <a:off x="8406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ハート 22"/>
          <p:cNvSpPr/>
          <p:nvPr/>
        </p:nvSpPr>
        <p:spPr>
          <a:xfrm rot="6600000" flipV="1">
            <a:off x="7812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ハート 27"/>
          <p:cNvSpPr/>
          <p:nvPr/>
        </p:nvSpPr>
        <p:spPr>
          <a:xfrm rot="6999405" flipV="1">
            <a:off x="7148037" y="3837353"/>
            <a:ext cx="359671" cy="66895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>
              <a:rot lat="3013985" lon="18763845" rev="1929731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ハート 34"/>
          <p:cNvSpPr/>
          <p:nvPr/>
        </p:nvSpPr>
        <p:spPr>
          <a:xfrm rot="3480043" flipV="1">
            <a:off x="5088485" y="903304"/>
            <a:ext cx="282786" cy="52570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ハート 36"/>
          <p:cNvSpPr/>
          <p:nvPr/>
        </p:nvSpPr>
        <p:spPr>
          <a:xfrm rot="17450357" flipV="1">
            <a:off x="2786736" y="966613"/>
            <a:ext cx="244125" cy="508443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ハート 19"/>
          <p:cNvSpPr/>
          <p:nvPr/>
        </p:nvSpPr>
        <p:spPr>
          <a:xfrm rot="19200000" flipV="1">
            <a:off x="8310761" y="1682131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32"/>
          <p:cNvGrpSpPr/>
          <p:nvPr/>
        </p:nvGrpSpPr>
        <p:grpSpPr>
          <a:xfrm>
            <a:off x="89575" y="5977735"/>
            <a:ext cx="3627583" cy="781851"/>
            <a:chOff x="17855" y="6031525"/>
            <a:chExt cx="3627583" cy="781851"/>
          </a:xfrm>
        </p:grpSpPr>
        <p:sp>
          <p:nvSpPr>
            <p:cNvPr id="24" name="タイトル 1"/>
            <p:cNvSpPr txBox="1">
              <a:spLocks/>
            </p:cNvSpPr>
            <p:nvPr/>
          </p:nvSpPr>
          <p:spPr>
            <a:xfrm>
              <a:off x="1557206" y="6220365"/>
              <a:ext cx="2088232" cy="59301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Statistics Bureau,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Ministry of Internal Affairs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000" dirty="0" smtClean="0">
                  <a:latin typeface="Century" pitchFamily="18" charset="0"/>
                  <a:ea typeface="ＭＳ 明朝" pitchFamily="17" charset="-128"/>
                  <a:cs typeface="+mj-cs"/>
                </a:rPr>
                <a:t>and Communications</a:t>
              </a:r>
              <a:endPara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ＭＳ 明朝" pitchFamily="17" charset="-128"/>
                <a:cs typeface="+mj-cs"/>
              </a:endParaRPr>
            </a:p>
          </p:txBody>
        </p:sp>
        <p:pic>
          <p:nvPicPr>
            <p:cNvPr id="26" name="図 25" descr="イメージデザイン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55" y="6031525"/>
              <a:ext cx="1549527" cy="756095"/>
            </a:xfrm>
            <a:prstGeom prst="rect">
              <a:avLst/>
            </a:prstGeom>
          </p:spPr>
        </p:pic>
      </p:grpSp>
      <p:sp>
        <p:nvSpPr>
          <p:cNvPr id="29" name="サブタイトル 20"/>
          <p:cNvSpPr txBox="1">
            <a:spLocks/>
          </p:cNvSpPr>
          <p:nvPr/>
        </p:nvSpPr>
        <p:spPr>
          <a:xfrm>
            <a:off x="107504" y="620688"/>
            <a:ext cx="892899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en-US" altLang="ja-JP" sz="3200" dirty="0" smtClean="0"/>
              <a:t> Japan’s Architecture</a:t>
            </a:r>
          </a:p>
        </p:txBody>
      </p:sp>
      <p:sp>
        <p:nvSpPr>
          <p:cNvPr id="31" name="角丸四角形 30"/>
          <p:cNvSpPr/>
          <p:nvPr/>
        </p:nvSpPr>
        <p:spPr>
          <a:xfrm>
            <a:off x="251520" y="1844824"/>
            <a:ext cx="8639908" cy="3024336"/>
          </a:xfrm>
          <a:prstGeom prst="round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39552" y="1574722"/>
            <a:ext cx="2088232" cy="51077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itchFamily="50" charset="-128"/>
              </a:rPr>
              <a:t>Effectiveness</a:t>
            </a:r>
            <a:endParaRPr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G丸ｺﾞｼｯｸM-PRO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39552" y="2132856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2400" dirty="0" smtClean="0"/>
              <a:t> Save the expenditure (finally)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400" i="1" dirty="0" smtClean="0"/>
              <a:t> The systems expenditure by </a:t>
            </a:r>
            <a:r>
              <a:rPr lang="en-US" altLang="ja-JP" sz="2400" i="1" u="sng" dirty="0" smtClean="0"/>
              <a:t>480 million yen</a:t>
            </a:r>
          </a:p>
          <a:p>
            <a:pPr lvl="1"/>
            <a:r>
              <a:rPr lang="en-US" altLang="ja-JP" sz="2400" i="1" dirty="0" smtClean="0"/>
              <a:t>     (about </a:t>
            </a:r>
            <a:r>
              <a:rPr lang="en-US" altLang="ja-JP" sz="2400" i="1" u="sng" dirty="0" smtClean="0"/>
              <a:t>6 million dollars</a:t>
            </a:r>
            <a:r>
              <a:rPr lang="en-US" altLang="ja-JP" sz="2400" i="1" dirty="0" smtClean="0"/>
              <a:t>) each year</a:t>
            </a:r>
          </a:p>
          <a:p>
            <a:pPr>
              <a:buFont typeface="Wingdings" pitchFamily="2" charset="2"/>
              <a:buChar char="Ø"/>
            </a:pPr>
            <a:endParaRPr lang="en-US" altLang="ja-JP" sz="2400" dirty="0" smtClean="0"/>
          </a:p>
          <a:p>
            <a:pPr>
              <a:buFont typeface="Wingdings" pitchFamily="2" charset="2"/>
              <a:buChar char="Ø"/>
            </a:pPr>
            <a:r>
              <a:rPr lang="en-US" altLang="ja-JP" sz="2400" dirty="0" smtClean="0"/>
              <a:t> Reduce the work load (finally)</a:t>
            </a:r>
          </a:p>
          <a:p>
            <a:pPr lvl="1">
              <a:buFont typeface="Wingdings" pitchFamily="2" charset="2"/>
              <a:buChar char="ü"/>
            </a:pPr>
            <a:r>
              <a:rPr kumimoji="1" lang="en-US" altLang="ja-JP" sz="2400" i="1" dirty="0" smtClean="0"/>
              <a:t> The work load of </a:t>
            </a:r>
            <a:r>
              <a:rPr kumimoji="1" lang="en-US" altLang="ja-JP" sz="2400" i="1" u="sng" dirty="0" smtClean="0"/>
              <a:t>3,000person-days</a:t>
            </a:r>
            <a:r>
              <a:rPr kumimoji="1" lang="en-US" altLang="ja-JP" sz="2400" i="1" dirty="0" smtClean="0"/>
              <a:t> each year</a:t>
            </a:r>
            <a:endParaRPr kumimoji="1" lang="ja-JP" altLang="en-US" sz="2400" i="1" dirty="0"/>
          </a:p>
        </p:txBody>
      </p:sp>
      <p:sp>
        <p:nvSpPr>
          <p:cNvPr id="22" name="正方形/長方形 2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3. Conclusion and Challenges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GS創英角ｺﾞｼｯｸUB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8" grpId="0" animBg="1"/>
      <p:bldP spid="35" grpId="0" animBg="1"/>
      <p:bldP spid="37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ハート 12"/>
          <p:cNvSpPr/>
          <p:nvPr/>
        </p:nvSpPr>
        <p:spPr>
          <a:xfrm rot="13454728" flipV="1">
            <a:off x="583833" y="3233992"/>
            <a:ext cx="234503" cy="42866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ハート 17"/>
          <p:cNvSpPr/>
          <p:nvPr/>
        </p:nvSpPr>
        <p:spPr>
          <a:xfrm rot="7375474" flipV="1">
            <a:off x="1521119" y="4739579"/>
            <a:ext cx="290002" cy="470031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ハート 13"/>
          <p:cNvSpPr/>
          <p:nvPr/>
        </p:nvSpPr>
        <p:spPr>
          <a:xfrm rot="10800000" flipV="1">
            <a:off x="8110800" y="116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ハート 15"/>
          <p:cNvSpPr/>
          <p:nvPr/>
        </p:nvSpPr>
        <p:spPr>
          <a:xfrm rot="19200000" flipV="1">
            <a:off x="8298000" y="5143056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ハート 16"/>
          <p:cNvSpPr/>
          <p:nvPr/>
        </p:nvSpPr>
        <p:spPr>
          <a:xfrm rot="2400000" flipV="1">
            <a:off x="7920000" y="1686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ハート 18"/>
          <p:cNvSpPr/>
          <p:nvPr/>
        </p:nvSpPr>
        <p:spPr>
          <a:xfrm rot="15000000" flipV="1">
            <a:off x="8406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ハート 22"/>
          <p:cNvSpPr/>
          <p:nvPr/>
        </p:nvSpPr>
        <p:spPr>
          <a:xfrm rot="6600000" flipV="1">
            <a:off x="7812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ハート 27"/>
          <p:cNvSpPr/>
          <p:nvPr/>
        </p:nvSpPr>
        <p:spPr>
          <a:xfrm rot="6999405" flipV="1">
            <a:off x="7148037" y="3837353"/>
            <a:ext cx="359671" cy="66895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>
              <a:rot lat="3013985" lon="18763845" rev="1929731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ハート 34"/>
          <p:cNvSpPr/>
          <p:nvPr/>
        </p:nvSpPr>
        <p:spPr>
          <a:xfrm rot="3480043" flipV="1">
            <a:off x="5088485" y="903304"/>
            <a:ext cx="282786" cy="52570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ハート 36"/>
          <p:cNvSpPr/>
          <p:nvPr/>
        </p:nvSpPr>
        <p:spPr>
          <a:xfrm rot="17450357" flipV="1">
            <a:off x="2786736" y="966613"/>
            <a:ext cx="244125" cy="508443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ハート 19"/>
          <p:cNvSpPr/>
          <p:nvPr/>
        </p:nvSpPr>
        <p:spPr>
          <a:xfrm rot="19200000" flipV="1">
            <a:off x="8310761" y="1682131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32"/>
          <p:cNvGrpSpPr/>
          <p:nvPr/>
        </p:nvGrpSpPr>
        <p:grpSpPr>
          <a:xfrm>
            <a:off x="89575" y="5977735"/>
            <a:ext cx="3627583" cy="781851"/>
            <a:chOff x="17855" y="6031525"/>
            <a:chExt cx="3627583" cy="781851"/>
          </a:xfrm>
        </p:grpSpPr>
        <p:sp>
          <p:nvSpPr>
            <p:cNvPr id="24" name="タイトル 1"/>
            <p:cNvSpPr txBox="1">
              <a:spLocks/>
            </p:cNvSpPr>
            <p:nvPr/>
          </p:nvSpPr>
          <p:spPr>
            <a:xfrm>
              <a:off x="1557206" y="6220365"/>
              <a:ext cx="2088232" cy="59301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Statistics Bureau,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Ministry of Internal Affairs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000" dirty="0" smtClean="0">
                  <a:latin typeface="Century" pitchFamily="18" charset="0"/>
                  <a:ea typeface="ＭＳ 明朝" pitchFamily="17" charset="-128"/>
                  <a:cs typeface="+mj-cs"/>
                </a:rPr>
                <a:t>and Communications</a:t>
              </a:r>
              <a:endPara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ＭＳ 明朝" pitchFamily="17" charset="-128"/>
                <a:cs typeface="+mj-cs"/>
              </a:endParaRPr>
            </a:p>
          </p:txBody>
        </p:sp>
        <p:pic>
          <p:nvPicPr>
            <p:cNvPr id="26" name="図 25" descr="イメージデザイン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55" y="6031525"/>
              <a:ext cx="1549527" cy="756095"/>
            </a:xfrm>
            <a:prstGeom prst="rect">
              <a:avLst/>
            </a:prstGeom>
          </p:spPr>
        </p:pic>
      </p:grpSp>
      <p:sp>
        <p:nvSpPr>
          <p:cNvPr id="29" name="サブタイトル 20"/>
          <p:cNvSpPr txBox="1">
            <a:spLocks/>
          </p:cNvSpPr>
          <p:nvPr/>
        </p:nvSpPr>
        <p:spPr>
          <a:xfrm>
            <a:off x="107504" y="620688"/>
            <a:ext cx="892899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en-US" altLang="ja-JP" sz="3200" dirty="0" smtClean="0"/>
              <a:t> Japan’s Architecture</a:t>
            </a:r>
          </a:p>
        </p:txBody>
      </p:sp>
      <p:sp>
        <p:nvSpPr>
          <p:cNvPr id="31" name="角丸四角形 30"/>
          <p:cNvSpPr/>
          <p:nvPr/>
        </p:nvSpPr>
        <p:spPr>
          <a:xfrm>
            <a:off x="251520" y="1844824"/>
            <a:ext cx="8639908" cy="2592288"/>
          </a:xfrm>
          <a:prstGeom prst="round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39552" y="1574722"/>
            <a:ext cx="2088232" cy="51077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itchFamily="50" charset="-128"/>
              </a:rPr>
              <a:t>Enrichment</a:t>
            </a:r>
            <a:endParaRPr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G丸ｺﾞｼｯｸM-PRO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39552" y="2132856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2400" dirty="0" smtClean="0"/>
              <a:t> New Services for Power Users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400" i="1" dirty="0" smtClean="0"/>
              <a:t> API (Application Programming Interface) for </a:t>
            </a:r>
          </a:p>
          <a:p>
            <a:pPr lvl="1"/>
            <a:r>
              <a:rPr lang="en-US" altLang="ja-JP" sz="2400" i="1" dirty="0" smtClean="0"/>
              <a:t>    Statistical Information Database</a:t>
            </a:r>
          </a:p>
          <a:p>
            <a:pPr lvl="1"/>
            <a:endParaRPr lang="en-US" altLang="ja-JP" sz="2400" dirty="0" smtClean="0"/>
          </a:p>
          <a:p>
            <a:pPr>
              <a:buFont typeface="Wingdings" pitchFamily="2" charset="2"/>
              <a:buChar char="Ø"/>
            </a:pPr>
            <a:r>
              <a:rPr lang="en-US" altLang="ja-JP" sz="2400" dirty="0" smtClean="0"/>
              <a:t> Enhanced  publicities for Potential Users</a:t>
            </a:r>
            <a:endParaRPr kumimoji="1" lang="ja-JP" altLang="en-US" sz="2400" dirty="0"/>
          </a:p>
        </p:txBody>
      </p:sp>
      <p:sp>
        <p:nvSpPr>
          <p:cNvPr id="22" name="正方形/長方形 2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3. Conclusion and Challenges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GS創英角ｺﾞｼｯｸUB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8" grpId="0" animBg="1"/>
      <p:bldP spid="35" grpId="0" animBg="1"/>
      <p:bldP spid="37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ハート 12"/>
          <p:cNvSpPr/>
          <p:nvPr/>
        </p:nvSpPr>
        <p:spPr>
          <a:xfrm rot="13454728" flipV="1">
            <a:off x="583833" y="3233992"/>
            <a:ext cx="234503" cy="42866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ハート 17"/>
          <p:cNvSpPr/>
          <p:nvPr/>
        </p:nvSpPr>
        <p:spPr>
          <a:xfrm rot="7375474" flipV="1">
            <a:off x="1521119" y="4739579"/>
            <a:ext cx="290002" cy="470031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ハート 13"/>
          <p:cNvSpPr/>
          <p:nvPr/>
        </p:nvSpPr>
        <p:spPr>
          <a:xfrm rot="10800000" flipV="1">
            <a:off x="8110800" y="116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ハート 15"/>
          <p:cNvSpPr/>
          <p:nvPr/>
        </p:nvSpPr>
        <p:spPr>
          <a:xfrm rot="19200000" flipV="1">
            <a:off x="8298000" y="5143056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ハート 16"/>
          <p:cNvSpPr/>
          <p:nvPr/>
        </p:nvSpPr>
        <p:spPr>
          <a:xfrm rot="2400000" flipV="1">
            <a:off x="7920000" y="1686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ハート 18"/>
          <p:cNvSpPr/>
          <p:nvPr/>
        </p:nvSpPr>
        <p:spPr>
          <a:xfrm rot="15000000" flipV="1">
            <a:off x="8406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ハート 22"/>
          <p:cNvSpPr/>
          <p:nvPr/>
        </p:nvSpPr>
        <p:spPr>
          <a:xfrm rot="6600000" flipV="1">
            <a:off x="7812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ハート 27"/>
          <p:cNvSpPr/>
          <p:nvPr/>
        </p:nvSpPr>
        <p:spPr>
          <a:xfrm rot="6999405" flipV="1">
            <a:off x="7148037" y="3837353"/>
            <a:ext cx="359671" cy="66895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>
              <a:rot lat="3013985" lon="18763845" rev="1929731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ハート 34"/>
          <p:cNvSpPr/>
          <p:nvPr/>
        </p:nvSpPr>
        <p:spPr>
          <a:xfrm rot="3480043" flipV="1">
            <a:off x="5088485" y="903304"/>
            <a:ext cx="282786" cy="52570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ハート 36"/>
          <p:cNvSpPr/>
          <p:nvPr/>
        </p:nvSpPr>
        <p:spPr>
          <a:xfrm rot="17450357" flipV="1">
            <a:off x="2786736" y="966613"/>
            <a:ext cx="244125" cy="508443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ハート 19"/>
          <p:cNvSpPr/>
          <p:nvPr/>
        </p:nvSpPr>
        <p:spPr>
          <a:xfrm rot="19200000" flipV="1">
            <a:off x="8310761" y="1682131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32"/>
          <p:cNvGrpSpPr/>
          <p:nvPr/>
        </p:nvGrpSpPr>
        <p:grpSpPr>
          <a:xfrm>
            <a:off x="89575" y="5977735"/>
            <a:ext cx="3627583" cy="781851"/>
            <a:chOff x="17855" y="6031525"/>
            <a:chExt cx="3627583" cy="781851"/>
          </a:xfrm>
        </p:grpSpPr>
        <p:sp>
          <p:nvSpPr>
            <p:cNvPr id="24" name="タイトル 1"/>
            <p:cNvSpPr txBox="1">
              <a:spLocks/>
            </p:cNvSpPr>
            <p:nvPr/>
          </p:nvSpPr>
          <p:spPr>
            <a:xfrm>
              <a:off x="1557206" y="6220365"/>
              <a:ext cx="2088232" cy="59301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Statistics Bureau,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Ministry of Internal Affairs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000" dirty="0" smtClean="0">
                  <a:latin typeface="Century" pitchFamily="18" charset="0"/>
                  <a:ea typeface="ＭＳ 明朝" pitchFamily="17" charset="-128"/>
                  <a:cs typeface="+mj-cs"/>
                </a:rPr>
                <a:t>and Communications</a:t>
              </a:r>
              <a:endPara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ＭＳ 明朝" pitchFamily="17" charset="-128"/>
                <a:cs typeface="+mj-cs"/>
              </a:endParaRPr>
            </a:p>
          </p:txBody>
        </p:sp>
        <p:pic>
          <p:nvPicPr>
            <p:cNvPr id="26" name="図 25" descr="イメージデザイン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55" y="6031525"/>
              <a:ext cx="1549527" cy="756095"/>
            </a:xfrm>
            <a:prstGeom prst="rect">
              <a:avLst/>
            </a:prstGeom>
          </p:spPr>
        </p:pic>
      </p:grpSp>
      <p:sp>
        <p:nvSpPr>
          <p:cNvPr id="29" name="サブタイトル 20"/>
          <p:cNvSpPr txBox="1">
            <a:spLocks/>
          </p:cNvSpPr>
          <p:nvPr/>
        </p:nvSpPr>
        <p:spPr>
          <a:xfrm>
            <a:off x="107504" y="494890"/>
            <a:ext cx="892899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en-US" altLang="ja-JP" sz="3200" dirty="0" smtClean="0"/>
              <a:t> Japan’s Architecture</a:t>
            </a:r>
          </a:p>
        </p:txBody>
      </p:sp>
      <p:sp>
        <p:nvSpPr>
          <p:cNvPr id="31" name="角丸四角形 30"/>
          <p:cNvSpPr/>
          <p:nvPr/>
        </p:nvSpPr>
        <p:spPr>
          <a:xfrm>
            <a:off x="323528" y="1376916"/>
            <a:ext cx="8568952" cy="1656184"/>
          </a:xfrm>
          <a:prstGeom prst="round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11560" y="1140866"/>
            <a:ext cx="2520280" cy="44267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itchFamily="50" charset="-128"/>
              </a:rPr>
              <a:t>Present Architecture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76509" y="1592941"/>
            <a:ext cx="8271955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2400" dirty="0" smtClean="0"/>
              <a:t> Current IMISOS (Integration)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altLang="ja-JP" sz="2400" i="1" dirty="0" smtClean="0"/>
              <a:t> </a:t>
            </a:r>
            <a:r>
              <a:rPr lang="en-US" altLang="ja-JP" sz="2400" dirty="0" smtClean="0"/>
              <a:t>15 systems have already been transferred into IMISOS   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altLang="ja-JP" sz="2400" dirty="0" smtClean="0"/>
              <a:t> 11 systems will be done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324480" y="5085184"/>
            <a:ext cx="3023384" cy="720080"/>
          </a:xfrm>
          <a:prstGeom prst="round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40504" y="4849134"/>
            <a:ext cx="2519328" cy="44267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itchFamily="50" charset="-128"/>
              </a:rPr>
              <a:t>Future Architecture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77461" y="5303369"/>
            <a:ext cx="2726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2400" dirty="0" smtClean="0"/>
              <a:t> Complete IMISOS</a:t>
            </a:r>
          </a:p>
        </p:txBody>
      </p:sp>
      <p:sp>
        <p:nvSpPr>
          <p:cNvPr id="33" name="ストライプ矢印 32"/>
          <p:cNvSpPr/>
          <p:nvPr/>
        </p:nvSpPr>
        <p:spPr>
          <a:xfrm rot="5400000">
            <a:off x="706125" y="3478453"/>
            <a:ext cx="1467054" cy="936104"/>
          </a:xfrm>
          <a:prstGeom prst="stripedRight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/>
          <p:cNvSpPr/>
          <p:nvPr/>
        </p:nvSpPr>
        <p:spPr>
          <a:xfrm>
            <a:off x="2555776" y="3140968"/>
            <a:ext cx="2520280" cy="43204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Online Survey Method</a:t>
            </a:r>
          </a:p>
        </p:txBody>
      </p:sp>
      <p:sp>
        <p:nvSpPr>
          <p:cNvPr id="40" name="角丸四角形 39"/>
          <p:cNvSpPr/>
          <p:nvPr/>
        </p:nvSpPr>
        <p:spPr>
          <a:xfrm>
            <a:off x="2564741" y="3671919"/>
            <a:ext cx="2520280" cy="43204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Effectiveness</a:t>
            </a:r>
          </a:p>
        </p:txBody>
      </p:sp>
      <p:sp>
        <p:nvSpPr>
          <p:cNvPr id="41" name="角丸四角形 40"/>
          <p:cNvSpPr/>
          <p:nvPr/>
        </p:nvSpPr>
        <p:spPr>
          <a:xfrm>
            <a:off x="2555776" y="4256948"/>
            <a:ext cx="2520280" cy="43204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Enrichment of Service</a:t>
            </a:r>
          </a:p>
        </p:txBody>
      </p:sp>
      <p:cxnSp>
        <p:nvCxnSpPr>
          <p:cNvPr id="43" name="直線矢印コネクタ 42"/>
          <p:cNvCxnSpPr>
            <a:stCxn id="39" idx="1"/>
          </p:cNvCxnSpPr>
          <p:nvPr/>
        </p:nvCxnSpPr>
        <p:spPr>
          <a:xfrm flipH="1">
            <a:off x="1763688" y="3356992"/>
            <a:ext cx="792088" cy="2880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>
            <a:stCxn id="40" idx="1"/>
          </p:cNvCxnSpPr>
          <p:nvPr/>
        </p:nvCxnSpPr>
        <p:spPr>
          <a:xfrm flipH="1" flipV="1">
            <a:off x="1763688" y="3789040"/>
            <a:ext cx="801053" cy="9890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>
            <a:stCxn id="41" idx="1"/>
          </p:cNvCxnSpPr>
          <p:nvPr/>
        </p:nvCxnSpPr>
        <p:spPr>
          <a:xfrm flipH="1" flipV="1">
            <a:off x="1763688" y="3933056"/>
            <a:ext cx="792088" cy="5399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横巻き 52"/>
          <p:cNvSpPr/>
          <p:nvPr/>
        </p:nvSpPr>
        <p:spPr>
          <a:xfrm>
            <a:off x="3482627" y="4473547"/>
            <a:ext cx="5616624" cy="2357557"/>
          </a:xfrm>
          <a:prstGeom prst="horizontalScroll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900" b="1" dirty="0" smtClean="0">
                <a:solidFill>
                  <a:schemeClr val="tx1"/>
                </a:solidFill>
              </a:rPr>
              <a:t>【Key to success】</a:t>
            </a:r>
          </a:p>
          <a:p>
            <a:r>
              <a:rPr lang="ja-JP" altLang="en-US" sz="1900" b="1" dirty="0" smtClean="0">
                <a:solidFill>
                  <a:schemeClr val="tx1"/>
                </a:solidFill>
              </a:rPr>
              <a:t>◆ </a:t>
            </a:r>
            <a:r>
              <a:rPr lang="en-US" altLang="ja-JP" sz="1900" b="1" dirty="0" smtClean="0">
                <a:solidFill>
                  <a:schemeClr val="tx1"/>
                </a:solidFill>
              </a:rPr>
              <a:t>Setting goals and visions</a:t>
            </a:r>
          </a:p>
          <a:p>
            <a:pPr>
              <a:spcBef>
                <a:spcPct val="20000"/>
              </a:spcBef>
              <a:defRPr/>
            </a:pPr>
            <a:r>
              <a:rPr lang="ja-JP" altLang="en-US" sz="1900" b="1" dirty="0" smtClean="0">
                <a:solidFill>
                  <a:schemeClr val="tx1"/>
                </a:solidFill>
              </a:rPr>
              <a:t>◆ </a:t>
            </a:r>
            <a:r>
              <a:rPr lang="en-US" altLang="ja-JP" sz="1900" b="1" dirty="0" smtClean="0">
                <a:solidFill>
                  <a:schemeClr val="tx1"/>
                </a:solidFill>
              </a:rPr>
              <a:t>Leadership of the MIC  </a:t>
            </a:r>
          </a:p>
          <a:p>
            <a:pPr>
              <a:spcBef>
                <a:spcPct val="20000"/>
              </a:spcBef>
              <a:defRPr/>
            </a:pPr>
            <a:r>
              <a:rPr lang="ja-JP" altLang="en-US" sz="1900" b="1" dirty="0" smtClean="0">
                <a:solidFill>
                  <a:schemeClr val="tx1"/>
                </a:solidFill>
              </a:rPr>
              <a:t>◆ </a:t>
            </a:r>
            <a:r>
              <a:rPr lang="en-US" altLang="ja-JP" sz="1900" b="1" dirty="0" smtClean="0">
                <a:solidFill>
                  <a:schemeClr val="tx1"/>
                </a:solidFill>
              </a:rPr>
              <a:t>Cooperation (Communication and Consensus)  </a:t>
            </a:r>
          </a:p>
          <a:p>
            <a:pPr>
              <a:spcBef>
                <a:spcPct val="20000"/>
              </a:spcBef>
              <a:defRPr/>
            </a:pPr>
            <a:r>
              <a:rPr lang="en-US" altLang="ja-JP" sz="1900" b="1" dirty="0" smtClean="0">
                <a:solidFill>
                  <a:schemeClr val="tx1"/>
                </a:solidFill>
              </a:rPr>
              <a:t>     of all Ministries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3. Conclusion and Challenges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GS創英角ｺﾞｼｯｸUB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8" grpId="0" animBg="1"/>
      <p:bldP spid="35" grpId="0" animBg="1"/>
      <p:bldP spid="37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ハート 12"/>
          <p:cNvSpPr/>
          <p:nvPr/>
        </p:nvSpPr>
        <p:spPr>
          <a:xfrm rot="13454728" flipV="1">
            <a:off x="583833" y="3233992"/>
            <a:ext cx="234503" cy="42866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ハート 17"/>
          <p:cNvSpPr/>
          <p:nvPr/>
        </p:nvSpPr>
        <p:spPr>
          <a:xfrm rot="7375474" flipV="1">
            <a:off x="1521119" y="4739579"/>
            <a:ext cx="290002" cy="470031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ハート 13"/>
          <p:cNvSpPr/>
          <p:nvPr/>
        </p:nvSpPr>
        <p:spPr>
          <a:xfrm rot="10800000" flipV="1">
            <a:off x="8110800" y="116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ハート 15"/>
          <p:cNvSpPr/>
          <p:nvPr/>
        </p:nvSpPr>
        <p:spPr>
          <a:xfrm rot="19200000" flipV="1">
            <a:off x="8298000" y="5143056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ハート 16"/>
          <p:cNvSpPr/>
          <p:nvPr/>
        </p:nvSpPr>
        <p:spPr>
          <a:xfrm rot="2400000" flipV="1">
            <a:off x="7920000" y="1686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ハート 18"/>
          <p:cNvSpPr/>
          <p:nvPr/>
        </p:nvSpPr>
        <p:spPr>
          <a:xfrm rot="15000000" flipV="1">
            <a:off x="8406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ハート 22"/>
          <p:cNvSpPr/>
          <p:nvPr/>
        </p:nvSpPr>
        <p:spPr>
          <a:xfrm rot="6600000" flipV="1">
            <a:off x="7812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ハート 27"/>
          <p:cNvSpPr/>
          <p:nvPr/>
        </p:nvSpPr>
        <p:spPr>
          <a:xfrm rot="6999405" flipV="1">
            <a:off x="7148037" y="3837353"/>
            <a:ext cx="359671" cy="66895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>
              <a:rot lat="3013985" lon="18763845" rev="1929731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ハート 34"/>
          <p:cNvSpPr/>
          <p:nvPr/>
        </p:nvSpPr>
        <p:spPr>
          <a:xfrm rot="3480043" flipV="1">
            <a:off x="5088485" y="903304"/>
            <a:ext cx="282786" cy="52570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ハート 36"/>
          <p:cNvSpPr/>
          <p:nvPr/>
        </p:nvSpPr>
        <p:spPr>
          <a:xfrm rot="17450357" flipV="1">
            <a:off x="2786736" y="966613"/>
            <a:ext cx="244125" cy="508443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ハート 19"/>
          <p:cNvSpPr/>
          <p:nvPr/>
        </p:nvSpPr>
        <p:spPr>
          <a:xfrm rot="19200000" flipV="1">
            <a:off x="8310761" y="1682131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32"/>
          <p:cNvGrpSpPr/>
          <p:nvPr/>
        </p:nvGrpSpPr>
        <p:grpSpPr>
          <a:xfrm>
            <a:off x="89575" y="5977735"/>
            <a:ext cx="3627583" cy="781851"/>
            <a:chOff x="17855" y="6031525"/>
            <a:chExt cx="3627583" cy="781851"/>
          </a:xfrm>
        </p:grpSpPr>
        <p:sp>
          <p:nvSpPr>
            <p:cNvPr id="24" name="タイトル 1"/>
            <p:cNvSpPr txBox="1">
              <a:spLocks/>
            </p:cNvSpPr>
            <p:nvPr/>
          </p:nvSpPr>
          <p:spPr>
            <a:xfrm>
              <a:off x="1557206" y="6220365"/>
              <a:ext cx="2088232" cy="59301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Statistics Bureau,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Ministry of Internal Affairs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000" dirty="0" smtClean="0">
                  <a:latin typeface="Century" pitchFamily="18" charset="0"/>
                  <a:ea typeface="ＭＳ 明朝" pitchFamily="17" charset="-128"/>
                  <a:cs typeface="+mj-cs"/>
                </a:rPr>
                <a:t>and Communications</a:t>
              </a:r>
              <a:endPara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ＭＳ 明朝" pitchFamily="17" charset="-128"/>
                <a:cs typeface="+mj-cs"/>
              </a:endParaRPr>
            </a:p>
          </p:txBody>
        </p:sp>
        <p:pic>
          <p:nvPicPr>
            <p:cNvPr id="26" name="図 25" descr="イメージデザイン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55" y="6031525"/>
              <a:ext cx="1549527" cy="756095"/>
            </a:xfrm>
            <a:prstGeom prst="rect">
              <a:avLst/>
            </a:prstGeom>
          </p:spPr>
        </p:pic>
      </p:grpSp>
      <p:sp>
        <p:nvSpPr>
          <p:cNvPr id="22" name="サブタイトル 20"/>
          <p:cNvSpPr txBox="1">
            <a:spLocks/>
          </p:cNvSpPr>
          <p:nvPr/>
        </p:nvSpPr>
        <p:spPr>
          <a:xfrm>
            <a:off x="107504" y="2132856"/>
            <a:ext cx="8928992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ja-JP" sz="4400" i="1" dirty="0" smtClean="0"/>
              <a:t>Thank you very much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8" grpId="0" animBg="1"/>
      <p:bldP spid="35" grpId="0" animBg="1"/>
      <p:bldP spid="37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ハート 12"/>
          <p:cNvSpPr/>
          <p:nvPr/>
        </p:nvSpPr>
        <p:spPr>
          <a:xfrm rot="13454728" flipV="1">
            <a:off x="583833" y="3233992"/>
            <a:ext cx="234503" cy="42866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ハート 17"/>
          <p:cNvSpPr/>
          <p:nvPr/>
        </p:nvSpPr>
        <p:spPr>
          <a:xfrm rot="7375474" flipV="1">
            <a:off x="1521119" y="4739579"/>
            <a:ext cx="290002" cy="470031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ハート 13"/>
          <p:cNvSpPr/>
          <p:nvPr/>
        </p:nvSpPr>
        <p:spPr>
          <a:xfrm rot="10800000" flipV="1">
            <a:off x="8110800" y="288000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ハート 15"/>
          <p:cNvSpPr/>
          <p:nvPr/>
        </p:nvSpPr>
        <p:spPr>
          <a:xfrm rot="19200000" flipV="1">
            <a:off x="8298000" y="810000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ハート 16"/>
          <p:cNvSpPr/>
          <p:nvPr/>
        </p:nvSpPr>
        <p:spPr>
          <a:xfrm rot="2400000" flipV="1">
            <a:off x="7920000" y="810000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ハート 18"/>
          <p:cNvSpPr/>
          <p:nvPr/>
        </p:nvSpPr>
        <p:spPr>
          <a:xfrm rot="15000000" flipV="1">
            <a:off x="8406000" y="468000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ハート 22"/>
          <p:cNvSpPr/>
          <p:nvPr/>
        </p:nvSpPr>
        <p:spPr>
          <a:xfrm rot="6600000" flipV="1">
            <a:off x="7812000" y="468000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ハート 27"/>
          <p:cNvSpPr/>
          <p:nvPr/>
        </p:nvSpPr>
        <p:spPr>
          <a:xfrm rot="6999405" flipV="1">
            <a:off x="7148037" y="3837353"/>
            <a:ext cx="359671" cy="66895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>
              <a:rot lat="3013985" lon="18763845" rev="1929731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ハート 34"/>
          <p:cNvSpPr/>
          <p:nvPr/>
        </p:nvSpPr>
        <p:spPr>
          <a:xfrm rot="3480043" flipV="1">
            <a:off x="5088485" y="26632"/>
            <a:ext cx="282786" cy="52570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ハート 36"/>
          <p:cNvSpPr/>
          <p:nvPr/>
        </p:nvSpPr>
        <p:spPr>
          <a:xfrm rot="17450357" flipV="1">
            <a:off x="2786736" y="89941"/>
            <a:ext cx="244125" cy="508443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ハート 19"/>
          <p:cNvSpPr/>
          <p:nvPr/>
        </p:nvSpPr>
        <p:spPr>
          <a:xfrm rot="19200000" flipV="1">
            <a:off x="8310761" y="805459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30"/>
          <p:cNvGrpSpPr/>
          <p:nvPr/>
        </p:nvGrpSpPr>
        <p:grpSpPr>
          <a:xfrm>
            <a:off x="89575" y="5977735"/>
            <a:ext cx="3627583" cy="781851"/>
            <a:chOff x="17855" y="6031525"/>
            <a:chExt cx="3627583" cy="781851"/>
          </a:xfrm>
        </p:grpSpPr>
        <p:sp>
          <p:nvSpPr>
            <p:cNvPr id="32" name="タイトル 1"/>
            <p:cNvSpPr txBox="1">
              <a:spLocks/>
            </p:cNvSpPr>
            <p:nvPr/>
          </p:nvSpPr>
          <p:spPr>
            <a:xfrm>
              <a:off x="1557206" y="6220365"/>
              <a:ext cx="2088232" cy="59301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Statistics Bureau,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Ministry of Internal Affairs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000" dirty="0" smtClean="0">
                  <a:latin typeface="Century" pitchFamily="18" charset="0"/>
                  <a:ea typeface="ＭＳ 明朝" pitchFamily="17" charset="-128"/>
                  <a:cs typeface="+mj-cs"/>
                </a:rPr>
                <a:t>and Communications</a:t>
              </a:r>
              <a:endPara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ＭＳ 明朝" pitchFamily="17" charset="-128"/>
                <a:cs typeface="+mj-cs"/>
              </a:endParaRPr>
            </a:p>
          </p:txBody>
        </p:sp>
        <p:pic>
          <p:nvPicPr>
            <p:cNvPr id="33" name="図 32" descr="イメージデザイン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55" y="6031525"/>
              <a:ext cx="1549527" cy="756095"/>
            </a:xfrm>
            <a:prstGeom prst="rect">
              <a:avLst/>
            </a:prstGeom>
          </p:spPr>
        </p:pic>
      </p:grpSp>
      <p:sp>
        <p:nvSpPr>
          <p:cNvPr id="21" name="サブタイトル 20"/>
          <p:cNvSpPr>
            <a:spLocks noGrp="1"/>
          </p:cNvSpPr>
          <p:nvPr>
            <p:ph type="subTitle" idx="1"/>
          </p:nvPr>
        </p:nvSpPr>
        <p:spPr>
          <a:xfrm>
            <a:off x="899592" y="2420888"/>
            <a:ext cx="7632848" cy="1008112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altLang="ja-JP" sz="4400" dirty="0" smtClean="0">
                <a:solidFill>
                  <a:schemeClr val="tx1"/>
                </a:solidFill>
              </a:rPr>
              <a:t>Framework of Architecture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8" grpId="0" animBg="1"/>
      <p:bldP spid="35" grpId="0" animBg="1"/>
      <p:bldP spid="37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ハート 12"/>
          <p:cNvSpPr/>
          <p:nvPr/>
        </p:nvSpPr>
        <p:spPr>
          <a:xfrm rot="13454728" flipV="1">
            <a:off x="583833" y="3233992"/>
            <a:ext cx="234503" cy="42866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ハート 17"/>
          <p:cNvSpPr/>
          <p:nvPr/>
        </p:nvSpPr>
        <p:spPr>
          <a:xfrm rot="7375474" flipV="1">
            <a:off x="1521119" y="4739579"/>
            <a:ext cx="290002" cy="470031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ハート 13"/>
          <p:cNvSpPr/>
          <p:nvPr/>
        </p:nvSpPr>
        <p:spPr>
          <a:xfrm rot="10800000" flipV="1">
            <a:off x="8110800" y="116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ハート 15"/>
          <p:cNvSpPr/>
          <p:nvPr/>
        </p:nvSpPr>
        <p:spPr>
          <a:xfrm rot="19200000" flipV="1">
            <a:off x="8298000" y="5143056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ハート 16"/>
          <p:cNvSpPr/>
          <p:nvPr/>
        </p:nvSpPr>
        <p:spPr>
          <a:xfrm rot="2400000" flipV="1">
            <a:off x="7920000" y="1686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ハート 18"/>
          <p:cNvSpPr/>
          <p:nvPr/>
        </p:nvSpPr>
        <p:spPr>
          <a:xfrm rot="15000000" flipV="1">
            <a:off x="8406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ハート 22"/>
          <p:cNvSpPr/>
          <p:nvPr/>
        </p:nvSpPr>
        <p:spPr>
          <a:xfrm rot="6600000" flipV="1">
            <a:off x="7812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ハート 27"/>
          <p:cNvSpPr/>
          <p:nvPr/>
        </p:nvSpPr>
        <p:spPr>
          <a:xfrm rot="6999405" flipV="1">
            <a:off x="7148037" y="3837353"/>
            <a:ext cx="359671" cy="66895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>
              <a:rot lat="3013985" lon="18763845" rev="1929731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ハート 34"/>
          <p:cNvSpPr/>
          <p:nvPr/>
        </p:nvSpPr>
        <p:spPr>
          <a:xfrm rot="3480043" flipV="1">
            <a:off x="5088485" y="903304"/>
            <a:ext cx="282786" cy="52570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ハート 36"/>
          <p:cNvSpPr/>
          <p:nvPr/>
        </p:nvSpPr>
        <p:spPr>
          <a:xfrm rot="17450357" flipV="1">
            <a:off x="2786736" y="966613"/>
            <a:ext cx="244125" cy="508443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ハート 19"/>
          <p:cNvSpPr/>
          <p:nvPr/>
        </p:nvSpPr>
        <p:spPr>
          <a:xfrm rot="19200000" flipV="1">
            <a:off x="8310761" y="1682131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32"/>
          <p:cNvGrpSpPr/>
          <p:nvPr/>
        </p:nvGrpSpPr>
        <p:grpSpPr>
          <a:xfrm>
            <a:off x="89575" y="5977735"/>
            <a:ext cx="3627583" cy="781851"/>
            <a:chOff x="17855" y="6031525"/>
            <a:chExt cx="3627583" cy="781851"/>
          </a:xfrm>
        </p:grpSpPr>
        <p:sp>
          <p:nvSpPr>
            <p:cNvPr id="24" name="タイトル 1"/>
            <p:cNvSpPr txBox="1">
              <a:spLocks/>
            </p:cNvSpPr>
            <p:nvPr/>
          </p:nvSpPr>
          <p:spPr>
            <a:xfrm>
              <a:off x="1557206" y="6220365"/>
              <a:ext cx="2088232" cy="59301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Statistics Bureau,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Ministry of Internal Affairs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000" dirty="0" smtClean="0">
                  <a:latin typeface="Century" pitchFamily="18" charset="0"/>
                  <a:ea typeface="ＭＳ 明朝" pitchFamily="17" charset="-128"/>
                  <a:cs typeface="+mj-cs"/>
                </a:rPr>
                <a:t>and Communications</a:t>
              </a:r>
              <a:endPara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ＭＳ 明朝" pitchFamily="17" charset="-128"/>
                <a:cs typeface="+mj-cs"/>
              </a:endParaRPr>
            </a:p>
          </p:txBody>
        </p:sp>
        <p:pic>
          <p:nvPicPr>
            <p:cNvPr id="26" name="図 25" descr="イメージデザイン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55" y="6031525"/>
              <a:ext cx="1549527" cy="756095"/>
            </a:xfrm>
            <a:prstGeom prst="rect">
              <a:avLst/>
            </a:prstGeom>
          </p:spPr>
        </p:pic>
      </p:grpSp>
      <p:sp>
        <p:nvSpPr>
          <p:cNvPr id="27" name="正方形/長方形 26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1. Framework of Architecture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GS創英角ｺﾞｼｯｸUB" pitchFamily="50" charset="-128"/>
            </a:endParaRPr>
          </a:p>
        </p:txBody>
      </p:sp>
      <p:sp>
        <p:nvSpPr>
          <p:cNvPr id="31" name="サブタイトル 20"/>
          <p:cNvSpPr>
            <a:spLocks noGrp="1"/>
          </p:cNvSpPr>
          <p:nvPr>
            <p:ph type="subTitle" idx="1"/>
          </p:nvPr>
        </p:nvSpPr>
        <p:spPr>
          <a:xfrm>
            <a:off x="179512" y="620688"/>
            <a:ext cx="8712968" cy="2232248"/>
          </a:xfrm>
        </p:spPr>
        <p:txBody>
          <a:bodyPr>
            <a:normAutofit fontScale="77500" lnSpcReduction="20000"/>
          </a:bodyPr>
          <a:lstStyle/>
          <a:p>
            <a:pPr algn="l">
              <a:buFont typeface="Wingdings" pitchFamily="2" charset="2"/>
              <a:buChar char="u"/>
            </a:pPr>
            <a:r>
              <a:rPr lang="en-US" altLang="ja-JP" sz="4600" dirty="0" smtClean="0">
                <a:solidFill>
                  <a:schemeClr val="tx1"/>
                </a:solidFill>
              </a:rPr>
              <a:t> The Optimization Plan of Operations and </a:t>
            </a:r>
          </a:p>
          <a:p>
            <a:pPr algn="l"/>
            <a:r>
              <a:rPr lang="en-US" altLang="ja-JP" sz="4600" dirty="0" smtClean="0">
                <a:solidFill>
                  <a:schemeClr val="tx1"/>
                </a:solidFill>
              </a:rPr>
              <a:t>     Systems</a:t>
            </a:r>
          </a:p>
          <a:p>
            <a:pPr lvl="1" algn="l">
              <a:buFont typeface="Wingdings" pitchFamily="2" charset="2"/>
              <a:buChar char="Ø"/>
            </a:pPr>
            <a:r>
              <a:rPr kumimoji="1" lang="en-US" altLang="ja-JP" sz="3100" dirty="0" smtClean="0">
                <a:solidFill>
                  <a:schemeClr val="tx1"/>
                </a:solidFill>
              </a:rPr>
              <a:t> In 2006, Japanese government </a:t>
            </a:r>
            <a:r>
              <a:rPr lang="en-US" altLang="ja-JP" sz="3100" dirty="0" smtClean="0">
                <a:solidFill>
                  <a:schemeClr val="tx1"/>
                </a:solidFill>
              </a:rPr>
              <a:t>made </a:t>
            </a:r>
            <a:r>
              <a:rPr lang="en-US" altLang="ja-JP" sz="3100" u="sng" dirty="0" smtClean="0">
                <a:solidFill>
                  <a:schemeClr val="tx1"/>
                </a:solidFill>
              </a:rPr>
              <a:t>a government-wide </a:t>
            </a:r>
          </a:p>
          <a:p>
            <a:pPr lvl="1" algn="l"/>
            <a:r>
              <a:rPr lang="en-US" altLang="ja-JP" sz="3100" dirty="0" smtClean="0">
                <a:solidFill>
                  <a:schemeClr val="tx1"/>
                </a:solidFill>
              </a:rPr>
              <a:t>     </a:t>
            </a:r>
            <a:r>
              <a:rPr lang="en-US" altLang="ja-JP" sz="3100" u="sng" dirty="0" smtClean="0">
                <a:solidFill>
                  <a:schemeClr val="tx1"/>
                </a:solidFill>
              </a:rPr>
              <a:t>strategic plan</a:t>
            </a:r>
            <a:r>
              <a:rPr lang="en-US" altLang="ja-JP" sz="3100" dirty="0" smtClean="0">
                <a:solidFill>
                  <a:schemeClr val="tx1"/>
                </a:solidFill>
              </a:rPr>
              <a:t> in order to promote “e-government” as a </a:t>
            </a:r>
          </a:p>
          <a:p>
            <a:pPr lvl="1" algn="l"/>
            <a:r>
              <a:rPr lang="en-US" altLang="ja-JP" sz="3100" dirty="0" smtClean="0">
                <a:solidFill>
                  <a:schemeClr val="tx1"/>
                </a:solidFill>
              </a:rPr>
              <a:t>     part of administrative reform</a:t>
            </a:r>
            <a:endParaRPr kumimoji="1" lang="ja-JP" altLang="en-US" sz="3100" dirty="0">
              <a:solidFill>
                <a:schemeClr val="tx1"/>
              </a:solidFill>
            </a:endParaRPr>
          </a:p>
        </p:txBody>
      </p:sp>
      <p:sp>
        <p:nvSpPr>
          <p:cNvPr id="21" name="サブタイトル 20"/>
          <p:cNvSpPr txBox="1">
            <a:spLocks/>
          </p:cNvSpPr>
          <p:nvPr/>
        </p:nvSpPr>
        <p:spPr>
          <a:xfrm>
            <a:off x="179512" y="3132003"/>
            <a:ext cx="8712968" cy="1512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Statistical system of Japan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decentralized one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prone to the redundant operations and systems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下矢印 21"/>
          <p:cNvSpPr/>
          <p:nvPr/>
        </p:nvSpPr>
        <p:spPr>
          <a:xfrm>
            <a:off x="3347864" y="4680031"/>
            <a:ext cx="2160240" cy="477161"/>
          </a:xfrm>
          <a:prstGeom prst="down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サブタイトル 20"/>
          <p:cNvSpPr txBox="1">
            <a:spLocks/>
          </p:cNvSpPr>
          <p:nvPr/>
        </p:nvSpPr>
        <p:spPr>
          <a:xfrm>
            <a:off x="107504" y="5273824"/>
            <a:ext cx="8856984" cy="603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3200" i="1" noProof="0" dirty="0" smtClean="0"/>
              <a:t> It is desirable to overcome the disadvantage</a:t>
            </a:r>
            <a:endParaRPr kumimoji="1" lang="ja-JP" altLang="en-US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8" grpId="0" animBg="1"/>
      <p:bldP spid="35" grpId="0" animBg="1"/>
      <p:bldP spid="3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ハート 12"/>
          <p:cNvSpPr/>
          <p:nvPr/>
        </p:nvSpPr>
        <p:spPr>
          <a:xfrm rot="13454728" flipV="1">
            <a:off x="583833" y="3233992"/>
            <a:ext cx="234503" cy="42866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ハート 17"/>
          <p:cNvSpPr/>
          <p:nvPr/>
        </p:nvSpPr>
        <p:spPr>
          <a:xfrm rot="7375474" flipV="1">
            <a:off x="1521119" y="4739579"/>
            <a:ext cx="290002" cy="470031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ハート 13"/>
          <p:cNvSpPr/>
          <p:nvPr/>
        </p:nvSpPr>
        <p:spPr>
          <a:xfrm rot="10800000" flipV="1">
            <a:off x="8110800" y="116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ハート 15"/>
          <p:cNvSpPr/>
          <p:nvPr/>
        </p:nvSpPr>
        <p:spPr>
          <a:xfrm rot="19200000" flipV="1">
            <a:off x="8298000" y="5143056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ハート 16"/>
          <p:cNvSpPr/>
          <p:nvPr/>
        </p:nvSpPr>
        <p:spPr>
          <a:xfrm rot="2400000" flipV="1">
            <a:off x="7920000" y="1686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ハート 18"/>
          <p:cNvSpPr/>
          <p:nvPr/>
        </p:nvSpPr>
        <p:spPr>
          <a:xfrm rot="15000000" flipV="1">
            <a:off x="8406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ハート 22"/>
          <p:cNvSpPr/>
          <p:nvPr/>
        </p:nvSpPr>
        <p:spPr>
          <a:xfrm rot="6600000" flipV="1">
            <a:off x="7812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ハート 27"/>
          <p:cNvSpPr/>
          <p:nvPr/>
        </p:nvSpPr>
        <p:spPr>
          <a:xfrm rot="6999405" flipV="1">
            <a:off x="7148037" y="3837353"/>
            <a:ext cx="359671" cy="66895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>
              <a:rot lat="3013985" lon="18763845" rev="1929731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ハート 34"/>
          <p:cNvSpPr/>
          <p:nvPr/>
        </p:nvSpPr>
        <p:spPr>
          <a:xfrm rot="3480043" flipV="1">
            <a:off x="5088485" y="903304"/>
            <a:ext cx="282786" cy="52570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ハート 36"/>
          <p:cNvSpPr/>
          <p:nvPr/>
        </p:nvSpPr>
        <p:spPr>
          <a:xfrm rot="17450357" flipV="1">
            <a:off x="2786736" y="966613"/>
            <a:ext cx="244125" cy="508443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ハート 19"/>
          <p:cNvSpPr/>
          <p:nvPr/>
        </p:nvSpPr>
        <p:spPr>
          <a:xfrm rot="19200000" flipV="1">
            <a:off x="8310761" y="1682131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grpSp>
        <p:nvGrpSpPr>
          <p:cNvPr id="33" name="グループ化 32"/>
          <p:cNvGrpSpPr/>
          <p:nvPr/>
        </p:nvGrpSpPr>
        <p:grpSpPr>
          <a:xfrm>
            <a:off x="89575" y="5977735"/>
            <a:ext cx="3627583" cy="781851"/>
            <a:chOff x="17855" y="6031525"/>
            <a:chExt cx="3627583" cy="781851"/>
          </a:xfrm>
        </p:grpSpPr>
        <p:sp>
          <p:nvSpPr>
            <p:cNvPr id="24" name="タイトル 1"/>
            <p:cNvSpPr txBox="1">
              <a:spLocks/>
            </p:cNvSpPr>
            <p:nvPr/>
          </p:nvSpPr>
          <p:spPr>
            <a:xfrm>
              <a:off x="1557206" y="6220365"/>
              <a:ext cx="2088232" cy="59301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Statistics Bureau,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Ministry of Internal Affairs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000" dirty="0" smtClean="0">
                  <a:latin typeface="Century" pitchFamily="18" charset="0"/>
                  <a:ea typeface="ＭＳ 明朝" pitchFamily="17" charset="-128"/>
                  <a:cs typeface="+mj-cs"/>
                </a:rPr>
                <a:t>and Communications</a:t>
              </a:r>
              <a:endPara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ＭＳ 明朝" pitchFamily="17" charset="-128"/>
                <a:cs typeface="+mj-cs"/>
              </a:endParaRPr>
            </a:p>
          </p:txBody>
        </p:sp>
        <p:pic>
          <p:nvPicPr>
            <p:cNvPr id="26" name="図 25" descr="イメージデザイン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55" y="6031525"/>
              <a:ext cx="1549527" cy="756095"/>
            </a:xfrm>
            <a:prstGeom prst="rect">
              <a:avLst/>
            </a:prstGeom>
          </p:spPr>
        </p:pic>
      </p:grpSp>
      <p:sp>
        <p:nvSpPr>
          <p:cNvPr id="32" name="サブタイトル 20"/>
          <p:cNvSpPr txBox="1">
            <a:spLocks/>
          </p:cNvSpPr>
          <p:nvPr/>
        </p:nvSpPr>
        <p:spPr>
          <a:xfrm>
            <a:off x="107504" y="494890"/>
            <a:ext cx="8928992" cy="3798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“The</a:t>
            </a:r>
            <a:r>
              <a:rPr kumimoji="1" lang="en-US" altLang="ja-JP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Optimization Plan of Operations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3200" dirty="0" smtClean="0"/>
              <a:t>     </a:t>
            </a:r>
            <a:r>
              <a:rPr kumimoji="1" lang="en-US" altLang="ja-JP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Systems for Statistical Work” was adopted in 2006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improve public statistical services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improve convenience and security of responses by survey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2400" dirty="0" smtClean="0"/>
              <a:t>     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respondents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reduce public statistical work load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altLang="ja-JP" sz="2400" dirty="0" smtClean="0"/>
              <a:t> save public statistical expenditure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centralize the statistical information systems </a:t>
            </a:r>
          </a:p>
        </p:txBody>
      </p:sp>
      <p:sp>
        <p:nvSpPr>
          <p:cNvPr id="25" name="下矢印 24"/>
          <p:cNvSpPr/>
          <p:nvPr/>
        </p:nvSpPr>
        <p:spPr>
          <a:xfrm>
            <a:off x="3347864" y="4293096"/>
            <a:ext cx="2160240" cy="360040"/>
          </a:xfrm>
          <a:prstGeom prst="down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サブタイトル 20"/>
          <p:cNvSpPr txBox="1">
            <a:spLocks/>
          </p:cNvSpPr>
          <p:nvPr/>
        </p:nvSpPr>
        <p:spPr>
          <a:xfrm>
            <a:off x="404501" y="4680319"/>
            <a:ext cx="8559987" cy="1314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2400" i="1" noProof="0" dirty="0" smtClean="0"/>
              <a:t> </a:t>
            </a:r>
            <a:r>
              <a:rPr lang="en-US" altLang="ja-JP" sz="2400" i="1" dirty="0" smtClean="0"/>
              <a:t>the statistical information systems of different ministries were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2400" i="1" dirty="0" smtClean="0"/>
              <a:t> integrated into the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2400" i="1" dirty="0" smtClean="0"/>
              <a:t>“</a:t>
            </a:r>
            <a:r>
              <a:rPr lang="en-US" altLang="ja-JP" sz="2400" i="1" u="sng" dirty="0" smtClean="0"/>
              <a:t>Inter-Ministry Information System for Official Statistics (IMISOS)</a:t>
            </a:r>
            <a:r>
              <a:rPr lang="en-US" altLang="ja-JP" sz="2400" i="1" dirty="0" smtClean="0"/>
              <a:t>”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1. Framework of Architecture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GS創英角ｺﾞｼｯｸUB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8" grpId="0" animBg="1"/>
      <p:bldP spid="35" grpId="0" animBg="1"/>
      <p:bldP spid="37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ハート 12"/>
          <p:cNvSpPr/>
          <p:nvPr/>
        </p:nvSpPr>
        <p:spPr>
          <a:xfrm rot="13454728" flipV="1">
            <a:off x="583833" y="3233992"/>
            <a:ext cx="234503" cy="42866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ハート 17"/>
          <p:cNvSpPr/>
          <p:nvPr/>
        </p:nvSpPr>
        <p:spPr>
          <a:xfrm rot="7375474" flipV="1">
            <a:off x="1521119" y="4739579"/>
            <a:ext cx="290002" cy="470031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ハート 13"/>
          <p:cNvSpPr/>
          <p:nvPr/>
        </p:nvSpPr>
        <p:spPr>
          <a:xfrm rot="10800000" flipV="1">
            <a:off x="8110800" y="116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ハート 15"/>
          <p:cNvSpPr/>
          <p:nvPr/>
        </p:nvSpPr>
        <p:spPr>
          <a:xfrm rot="19200000" flipV="1">
            <a:off x="8298000" y="5143056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ハート 16"/>
          <p:cNvSpPr/>
          <p:nvPr/>
        </p:nvSpPr>
        <p:spPr>
          <a:xfrm rot="2400000" flipV="1">
            <a:off x="7920000" y="1686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ハート 18"/>
          <p:cNvSpPr/>
          <p:nvPr/>
        </p:nvSpPr>
        <p:spPr>
          <a:xfrm rot="15000000" flipV="1">
            <a:off x="8406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ハート 22"/>
          <p:cNvSpPr/>
          <p:nvPr/>
        </p:nvSpPr>
        <p:spPr>
          <a:xfrm rot="6600000" flipV="1">
            <a:off x="7812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ハート 27"/>
          <p:cNvSpPr/>
          <p:nvPr/>
        </p:nvSpPr>
        <p:spPr>
          <a:xfrm rot="6999405" flipV="1">
            <a:off x="7148037" y="3837353"/>
            <a:ext cx="359671" cy="66895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>
              <a:rot lat="3013985" lon="18763845" rev="1929731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ハート 34"/>
          <p:cNvSpPr/>
          <p:nvPr/>
        </p:nvSpPr>
        <p:spPr>
          <a:xfrm rot="3480043" flipV="1">
            <a:off x="5088485" y="903304"/>
            <a:ext cx="282786" cy="52570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ハート 36"/>
          <p:cNvSpPr/>
          <p:nvPr/>
        </p:nvSpPr>
        <p:spPr>
          <a:xfrm rot="17450357" flipV="1">
            <a:off x="2786736" y="966613"/>
            <a:ext cx="244125" cy="508443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ハート 19"/>
          <p:cNvSpPr/>
          <p:nvPr/>
        </p:nvSpPr>
        <p:spPr>
          <a:xfrm rot="19200000" flipV="1">
            <a:off x="8310761" y="1682131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32"/>
          <p:cNvGrpSpPr/>
          <p:nvPr/>
        </p:nvGrpSpPr>
        <p:grpSpPr>
          <a:xfrm>
            <a:off x="89575" y="5977735"/>
            <a:ext cx="3627583" cy="781851"/>
            <a:chOff x="17855" y="6031525"/>
            <a:chExt cx="3627583" cy="781851"/>
          </a:xfrm>
        </p:grpSpPr>
        <p:sp>
          <p:nvSpPr>
            <p:cNvPr id="24" name="タイトル 1"/>
            <p:cNvSpPr txBox="1">
              <a:spLocks/>
            </p:cNvSpPr>
            <p:nvPr/>
          </p:nvSpPr>
          <p:spPr>
            <a:xfrm>
              <a:off x="1557206" y="6220365"/>
              <a:ext cx="2088232" cy="59301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Statistics Bureau,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Ministry of Internal Affairs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000" dirty="0" smtClean="0">
                  <a:latin typeface="Century" pitchFamily="18" charset="0"/>
                  <a:ea typeface="ＭＳ 明朝" pitchFamily="17" charset="-128"/>
                  <a:cs typeface="+mj-cs"/>
                </a:rPr>
                <a:t>and Communications</a:t>
              </a:r>
              <a:endPara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ＭＳ 明朝" pitchFamily="17" charset="-128"/>
                <a:cs typeface="+mj-cs"/>
              </a:endParaRPr>
            </a:p>
          </p:txBody>
        </p:sp>
        <p:pic>
          <p:nvPicPr>
            <p:cNvPr id="26" name="図 25" descr="イメージデザイン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55" y="6031525"/>
              <a:ext cx="1549527" cy="756095"/>
            </a:xfrm>
            <a:prstGeom prst="rect">
              <a:avLst/>
            </a:prstGeom>
          </p:spPr>
        </p:pic>
      </p:grpSp>
      <p:pic>
        <p:nvPicPr>
          <p:cNvPr id="22" name="図 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6567" y="2002963"/>
            <a:ext cx="6199355" cy="408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サブタイトル 20"/>
          <p:cNvSpPr txBox="1">
            <a:spLocks/>
          </p:cNvSpPr>
          <p:nvPr/>
        </p:nvSpPr>
        <p:spPr>
          <a:xfrm>
            <a:off x="107504" y="503567"/>
            <a:ext cx="8928992" cy="1485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lang="en-US" altLang="ja-JP" sz="3200" noProof="0" dirty="0" smtClean="0"/>
              <a:t> </a:t>
            </a:r>
            <a:r>
              <a:rPr lang="en-US" altLang="ja-JP" sz="3200" dirty="0" smtClean="0"/>
              <a:t>Concept of the IMISOS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based on the “architecture” that integrates system components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contributes to “streamlining” of public statistical work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1. Framework of Architecture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GS創英角ｺﾞｼｯｸUB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8" grpId="0" animBg="1"/>
      <p:bldP spid="35" grpId="0" animBg="1"/>
      <p:bldP spid="37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ハート 12"/>
          <p:cNvSpPr/>
          <p:nvPr/>
        </p:nvSpPr>
        <p:spPr>
          <a:xfrm rot="13454728" flipV="1">
            <a:off x="583833" y="3233992"/>
            <a:ext cx="234503" cy="42866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ハート 17"/>
          <p:cNvSpPr/>
          <p:nvPr/>
        </p:nvSpPr>
        <p:spPr>
          <a:xfrm rot="7375474" flipV="1">
            <a:off x="1521119" y="4739579"/>
            <a:ext cx="290002" cy="470031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ハート 13"/>
          <p:cNvSpPr/>
          <p:nvPr/>
        </p:nvSpPr>
        <p:spPr>
          <a:xfrm rot="10800000" flipV="1">
            <a:off x="8110800" y="288000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ハート 15"/>
          <p:cNvSpPr/>
          <p:nvPr/>
        </p:nvSpPr>
        <p:spPr>
          <a:xfrm rot="19200000" flipV="1">
            <a:off x="8298000" y="810000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ハート 16"/>
          <p:cNvSpPr/>
          <p:nvPr/>
        </p:nvSpPr>
        <p:spPr>
          <a:xfrm rot="2400000" flipV="1">
            <a:off x="7920000" y="810000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ハート 18"/>
          <p:cNvSpPr/>
          <p:nvPr/>
        </p:nvSpPr>
        <p:spPr>
          <a:xfrm rot="15000000" flipV="1">
            <a:off x="8406000" y="468000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ハート 22"/>
          <p:cNvSpPr/>
          <p:nvPr/>
        </p:nvSpPr>
        <p:spPr>
          <a:xfrm rot="6600000" flipV="1">
            <a:off x="7812000" y="468000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ハート 27"/>
          <p:cNvSpPr/>
          <p:nvPr/>
        </p:nvSpPr>
        <p:spPr>
          <a:xfrm rot="6999405" flipV="1">
            <a:off x="7148037" y="3837353"/>
            <a:ext cx="359671" cy="66895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>
              <a:rot lat="3013985" lon="18763845" rev="1929731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ハート 34"/>
          <p:cNvSpPr/>
          <p:nvPr/>
        </p:nvSpPr>
        <p:spPr>
          <a:xfrm rot="3480043" flipV="1">
            <a:off x="5088485" y="26632"/>
            <a:ext cx="282786" cy="52570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ハート 36"/>
          <p:cNvSpPr/>
          <p:nvPr/>
        </p:nvSpPr>
        <p:spPr>
          <a:xfrm rot="17450357" flipV="1">
            <a:off x="2786736" y="89941"/>
            <a:ext cx="244125" cy="508443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ハート 19"/>
          <p:cNvSpPr/>
          <p:nvPr/>
        </p:nvSpPr>
        <p:spPr>
          <a:xfrm rot="19200000" flipV="1">
            <a:off x="8310761" y="805459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30"/>
          <p:cNvGrpSpPr/>
          <p:nvPr/>
        </p:nvGrpSpPr>
        <p:grpSpPr>
          <a:xfrm>
            <a:off x="89575" y="5977735"/>
            <a:ext cx="3627583" cy="781851"/>
            <a:chOff x="17855" y="6031525"/>
            <a:chExt cx="3627583" cy="781851"/>
          </a:xfrm>
        </p:grpSpPr>
        <p:sp>
          <p:nvSpPr>
            <p:cNvPr id="32" name="タイトル 1"/>
            <p:cNvSpPr txBox="1">
              <a:spLocks/>
            </p:cNvSpPr>
            <p:nvPr/>
          </p:nvSpPr>
          <p:spPr>
            <a:xfrm>
              <a:off x="1557206" y="6220365"/>
              <a:ext cx="2088232" cy="59301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Statistics Bureau,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Ministry of Internal Affairs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000" dirty="0" smtClean="0">
                  <a:latin typeface="Century" pitchFamily="18" charset="0"/>
                  <a:ea typeface="ＭＳ 明朝" pitchFamily="17" charset="-128"/>
                  <a:cs typeface="+mj-cs"/>
                </a:rPr>
                <a:t>and Communications</a:t>
              </a:r>
              <a:endPara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ＭＳ 明朝" pitchFamily="17" charset="-128"/>
                <a:cs typeface="+mj-cs"/>
              </a:endParaRPr>
            </a:p>
          </p:txBody>
        </p:sp>
        <p:pic>
          <p:nvPicPr>
            <p:cNvPr id="33" name="図 32" descr="イメージデザイン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55" y="6031525"/>
              <a:ext cx="1549527" cy="756095"/>
            </a:xfrm>
            <a:prstGeom prst="rect">
              <a:avLst/>
            </a:prstGeom>
          </p:spPr>
        </p:pic>
      </p:grpSp>
      <p:sp>
        <p:nvSpPr>
          <p:cNvPr id="24" name="サブタイトル 20"/>
          <p:cNvSpPr>
            <a:spLocks noGrp="1"/>
          </p:cNvSpPr>
          <p:nvPr>
            <p:ph type="subTitle" idx="1"/>
          </p:nvPr>
        </p:nvSpPr>
        <p:spPr>
          <a:xfrm>
            <a:off x="134399" y="2492897"/>
            <a:ext cx="8928992" cy="936104"/>
          </a:xfrm>
        </p:spPr>
        <p:txBody>
          <a:bodyPr>
            <a:normAutofit/>
          </a:bodyPr>
          <a:lstStyle/>
          <a:p>
            <a:pPr marL="742950" indent="-742950" algn="l"/>
            <a:r>
              <a:rPr lang="en-US" altLang="ja-JP" sz="4400" dirty="0" smtClean="0">
                <a:solidFill>
                  <a:schemeClr val="tx1"/>
                </a:solidFill>
              </a:rPr>
              <a:t>2.   Effective Information Management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8" grpId="0" animBg="1"/>
      <p:bldP spid="35" grpId="0" animBg="1"/>
      <p:bldP spid="37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ハート 12"/>
          <p:cNvSpPr/>
          <p:nvPr/>
        </p:nvSpPr>
        <p:spPr>
          <a:xfrm rot="13454728" flipV="1">
            <a:off x="583833" y="3233992"/>
            <a:ext cx="234503" cy="42866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ハート 17"/>
          <p:cNvSpPr/>
          <p:nvPr/>
        </p:nvSpPr>
        <p:spPr>
          <a:xfrm rot="7375474" flipV="1">
            <a:off x="1521119" y="4739579"/>
            <a:ext cx="290002" cy="470031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ハート 13"/>
          <p:cNvSpPr/>
          <p:nvPr/>
        </p:nvSpPr>
        <p:spPr>
          <a:xfrm rot="10800000" flipV="1">
            <a:off x="8110800" y="116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ハート 15"/>
          <p:cNvSpPr/>
          <p:nvPr/>
        </p:nvSpPr>
        <p:spPr>
          <a:xfrm rot="19200000" flipV="1">
            <a:off x="8298000" y="5143056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ハート 16"/>
          <p:cNvSpPr/>
          <p:nvPr/>
        </p:nvSpPr>
        <p:spPr>
          <a:xfrm rot="2400000" flipV="1">
            <a:off x="7920000" y="1686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ハート 18"/>
          <p:cNvSpPr/>
          <p:nvPr/>
        </p:nvSpPr>
        <p:spPr>
          <a:xfrm rot="15000000" flipV="1">
            <a:off x="8406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ハート 22"/>
          <p:cNvSpPr/>
          <p:nvPr/>
        </p:nvSpPr>
        <p:spPr>
          <a:xfrm rot="6600000" flipV="1">
            <a:off x="7812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ハート 27"/>
          <p:cNvSpPr/>
          <p:nvPr/>
        </p:nvSpPr>
        <p:spPr>
          <a:xfrm rot="6999405" flipV="1">
            <a:off x="7148037" y="3837353"/>
            <a:ext cx="359671" cy="66895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>
              <a:rot lat="3013985" lon="18763845" rev="1929731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ハート 34"/>
          <p:cNvSpPr/>
          <p:nvPr/>
        </p:nvSpPr>
        <p:spPr>
          <a:xfrm rot="3480043" flipV="1">
            <a:off x="5088485" y="903304"/>
            <a:ext cx="282786" cy="52570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ハート 36"/>
          <p:cNvSpPr/>
          <p:nvPr/>
        </p:nvSpPr>
        <p:spPr>
          <a:xfrm rot="17450357" flipV="1">
            <a:off x="2786736" y="966613"/>
            <a:ext cx="244125" cy="508443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ハート 19"/>
          <p:cNvSpPr/>
          <p:nvPr/>
        </p:nvSpPr>
        <p:spPr>
          <a:xfrm rot="19200000" flipV="1">
            <a:off x="8310761" y="1682131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32"/>
          <p:cNvGrpSpPr/>
          <p:nvPr/>
        </p:nvGrpSpPr>
        <p:grpSpPr>
          <a:xfrm>
            <a:off x="89575" y="5977735"/>
            <a:ext cx="3627583" cy="781851"/>
            <a:chOff x="17855" y="6031525"/>
            <a:chExt cx="3627583" cy="781851"/>
          </a:xfrm>
        </p:grpSpPr>
        <p:sp>
          <p:nvSpPr>
            <p:cNvPr id="24" name="タイトル 1"/>
            <p:cNvSpPr txBox="1">
              <a:spLocks/>
            </p:cNvSpPr>
            <p:nvPr/>
          </p:nvSpPr>
          <p:spPr>
            <a:xfrm>
              <a:off x="1557206" y="6220365"/>
              <a:ext cx="2088232" cy="59301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Statistics Bureau,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Ministry of Internal Affairs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000" dirty="0" smtClean="0">
                  <a:latin typeface="Century" pitchFamily="18" charset="0"/>
                  <a:ea typeface="ＭＳ 明朝" pitchFamily="17" charset="-128"/>
                  <a:cs typeface="+mj-cs"/>
                </a:rPr>
                <a:t>and Communications</a:t>
              </a:r>
              <a:endPara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ＭＳ 明朝" pitchFamily="17" charset="-128"/>
                <a:cs typeface="+mj-cs"/>
              </a:endParaRPr>
            </a:p>
          </p:txBody>
        </p:sp>
        <p:pic>
          <p:nvPicPr>
            <p:cNvPr id="26" name="図 25" descr="イメージデザイン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55" y="6031525"/>
              <a:ext cx="1549527" cy="756095"/>
            </a:xfrm>
            <a:prstGeom prst="rect">
              <a:avLst/>
            </a:prstGeom>
          </p:spPr>
        </p:pic>
      </p:grpSp>
      <p:sp>
        <p:nvSpPr>
          <p:cNvPr id="21" name="正方形/長方形 20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2. Effective Information Management (</a:t>
            </a:r>
            <a:r>
              <a:rPr lang="en-US" altLang="ja-JP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Dissemination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)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GS創英角ｺﾞｼｯｸUB" pitchFamily="50" charset="-128"/>
            </a:endParaRPr>
          </a:p>
        </p:txBody>
      </p:sp>
      <p:sp>
        <p:nvSpPr>
          <p:cNvPr id="22" name="サブタイトル 20"/>
          <p:cNvSpPr txBox="1">
            <a:spLocks/>
          </p:cNvSpPr>
          <p:nvPr/>
        </p:nvSpPr>
        <p:spPr>
          <a:xfrm>
            <a:off x="116469" y="503567"/>
            <a:ext cx="8928992" cy="1863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lang="en-US" altLang="ja-JP" sz="3200" noProof="0" dirty="0" smtClean="0"/>
              <a:t> The “e-Stat” site provides “One-Stop-Service”</a:t>
            </a:r>
            <a:endParaRPr lang="en-US" altLang="ja-JP" sz="3200" dirty="0" smtClean="0"/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collects and integrates statistical information from the websites </a:t>
            </a:r>
          </a:p>
          <a:p>
            <a:pPr lvl="1">
              <a:spcBef>
                <a:spcPct val="20000"/>
              </a:spcBef>
              <a:defRPr/>
            </a:pPr>
            <a:r>
              <a:rPr lang="en-US" altLang="ja-JP" sz="2400" dirty="0" smtClean="0"/>
              <a:t>    of all ministries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provides various statistical services via Internet 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971600" y="2438818"/>
            <a:ext cx="3700185" cy="3464434"/>
            <a:chOff x="2366647" y="2636912"/>
            <a:chExt cx="3401905" cy="3185159"/>
          </a:xfrm>
        </p:grpSpPr>
        <p:pic>
          <p:nvPicPr>
            <p:cNvPr id="27" name="図 26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11760" y="2636912"/>
              <a:ext cx="3302857" cy="268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図 28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66647" y="2907014"/>
              <a:ext cx="3401905" cy="2915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テキスト ボックス 30"/>
          <p:cNvSpPr txBox="1"/>
          <p:nvPr/>
        </p:nvSpPr>
        <p:spPr>
          <a:xfrm>
            <a:off x="4733946" y="5569495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1400" u="sng" dirty="0" smtClean="0">
                <a:hlinkClick r:id="rId6"/>
              </a:rPr>
              <a:t>http://www.e-stat.go.jp/SG1/estat/eStatTopPortalE.do</a:t>
            </a:r>
            <a:endParaRPr kumimoji="1" lang="ja-JP" alt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8" grpId="0" animBg="1"/>
      <p:bldP spid="35" grpId="0" animBg="1"/>
      <p:bldP spid="37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ハート 12"/>
          <p:cNvSpPr/>
          <p:nvPr/>
        </p:nvSpPr>
        <p:spPr>
          <a:xfrm rot="13454728" flipV="1">
            <a:off x="583833" y="3233992"/>
            <a:ext cx="234503" cy="42866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ハート 17"/>
          <p:cNvSpPr/>
          <p:nvPr/>
        </p:nvSpPr>
        <p:spPr>
          <a:xfrm rot="7375474" flipV="1">
            <a:off x="1521119" y="4739579"/>
            <a:ext cx="290002" cy="470031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ハート 13"/>
          <p:cNvSpPr/>
          <p:nvPr/>
        </p:nvSpPr>
        <p:spPr>
          <a:xfrm rot="10800000" flipV="1">
            <a:off x="8110800" y="116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ハート 15"/>
          <p:cNvSpPr/>
          <p:nvPr/>
        </p:nvSpPr>
        <p:spPr>
          <a:xfrm rot="19200000" flipV="1">
            <a:off x="8298000" y="5143056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ハート 16"/>
          <p:cNvSpPr/>
          <p:nvPr/>
        </p:nvSpPr>
        <p:spPr>
          <a:xfrm rot="2400000" flipV="1">
            <a:off x="7920000" y="1686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ハート 18"/>
          <p:cNvSpPr/>
          <p:nvPr/>
        </p:nvSpPr>
        <p:spPr>
          <a:xfrm rot="15000000" flipV="1">
            <a:off x="8406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ハート 22"/>
          <p:cNvSpPr/>
          <p:nvPr/>
        </p:nvSpPr>
        <p:spPr>
          <a:xfrm rot="6600000" flipV="1">
            <a:off x="7812000" y="1344672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ハート 27"/>
          <p:cNvSpPr/>
          <p:nvPr/>
        </p:nvSpPr>
        <p:spPr>
          <a:xfrm rot="6999405" flipV="1">
            <a:off x="7148037" y="3837353"/>
            <a:ext cx="359671" cy="66895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>
              <a:rot lat="3013985" lon="18763845" rev="1929731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ハート 34"/>
          <p:cNvSpPr/>
          <p:nvPr/>
        </p:nvSpPr>
        <p:spPr>
          <a:xfrm rot="3480043" flipV="1">
            <a:off x="5088485" y="903304"/>
            <a:ext cx="282786" cy="525702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ハート 36"/>
          <p:cNvSpPr/>
          <p:nvPr/>
        </p:nvSpPr>
        <p:spPr>
          <a:xfrm rot="17450357" flipV="1">
            <a:off x="2786736" y="966613"/>
            <a:ext cx="244125" cy="508443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ハート 19"/>
          <p:cNvSpPr/>
          <p:nvPr/>
        </p:nvSpPr>
        <p:spPr>
          <a:xfrm rot="19200000" flipV="1">
            <a:off x="8310761" y="1682131"/>
            <a:ext cx="326789" cy="549444"/>
          </a:xfrm>
          <a:prstGeom prst="heart">
            <a:avLst/>
          </a:prstGeom>
          <a:gradFill flip="none" rotWithShape="1">
            <a:gsLst>
              <a:gs pos="0">
                <a:srgbClr val="F985D2"/>
              </a:gs>
              <a:gs pos="50000">
                <a:srgbClr val="FFCCFF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32"/>
          <p:cNvGrpSpPr/>
          <p:nvPr/>
        </p:nvGrpSpPr>
        <p:grpSpPr>
          <a:xfrm>
            <a:off x="89575" y="5977735"/>
            <a:ext cx="3627583" cy="781851"/>
            <a:chOff x="17855" y="6031525"/>
            <a:chExt cx="3627583" cy="781851"/>
          </a:xfrm>
        </p:grpSpPr>
        <p:sp>
          <p:nvSpPr>
            <p:cNvPr id="24" name="タイトル 1"/>
            <p:cNvSpPr txBox="1">
              <a:spLocks/>
            </p:cNvSpPr>
            <p:nvPr/>
          </p:nvSpPr>
          <p:spPr>
            <a:xfrm>
              <a:off x="1557206" y="6220365"/>
              <a:ext cx="2088232" cy="59301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Statistics Bureau,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" pitchFamily="18" charset="0"/>
                  <a:ea typeface="ＭＳ 明朝" pitchFamily="17" charset="-128"/>
                  <a:cs typeface="+mj-cs"/>
                </a:rPr>
                <a:t>Ministry of Internal Affairs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000" dirty="0" smtClean="0">
                  <a:latin typeface="Century" pitchFamily="18" charset="0"/>
                  <a:ea typeface="ＭＳ 明朝" pitchFamily="17" charset="-128"/>
                  <a:cs typeface="+mj-cs"/>
                </a:rPr>
                <a:t>and Communications</a:t>
              </a:r>
              <a:endPara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ＭＳ 明朝" pitchFamily="17" charset="-128"/>
                <a:cs typeface="+mj-cs"/>
              </a:endParaRPr>
            </a:p>
          </p:txBody>
        </p:sp>
        <p:pic>
          <p:nvPicPr>
            <p:cNvPr id="26" name="図 25" descr="イメージデザイン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55" y="6031525"/>
              <a:ext cx="1549527" cy="756095"/>
            </a:xfrm>
            <a:prstGeom prst="rect">
              <a:avLst/>
            </a:prstGeom>
          </p:spPr>
        </p:pic>
      </p:grpSp>
      <p:sp>
        <p:nvSpPr>
          <p:cNvPr id="22" name="サブタイトル 20"/>
          <p:cNvSpPr txBox="1">
            <a:spLocks/>
          </p:cNvSpPr>
          <p:nvPr/>
        </p:nvSpPr>
        <p:spPr>
          <a:xfrm>
            <a:off x="116469" y="575575"/>
            <a:ext cx="8928992" cy="18904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lang="en-US" altLang="ja-JP" sz="3200" noProof="0" dirty="0" smtClean="0"/>
              <a:t> Search for Statistics </a:t>
            </a:r>
            <a:endParaRPr lang="en-US" altLang="ja-JP" sz="3200" dirty="0" smtClean="0"/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e-Stat saves Excel, CSV or PDF files of statistical tables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Users can search by keyword, theme, and ministries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Users can browse, download, and draw out tables and graphs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サブタイトル 20"/>
          <p:cNvSpPr txBox="1">
            <a:spLocks/>
          </p:cNvSpPr>
          <p:nvPr/>
        </p:nvSpPr>
        <p:spPr>
          <a:xfrm>
            <a:off x="107504" y="2708920"/>
            <a:ext cx="8928992" cy="1485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lang="en-US" altLang="ja-JP" sz="3200" noProof="0" dirty="0" smtClean="0"/>
              <a:t> Easy Access to main statistics </a:t>
            </a:r>
            <a:endParaRPr lang="en-US" altLang="ja-JP" sz="3200" dirty="0" smtClean="0"/>
          </a:p>
          <a:p>
            <a:pPr lvl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ja-JP" sz="2400" dirty="0" smtClean="0"/>
              <a:t> Users can grasp the latest statistical indicators by numbers and </a:t>
            </a:r>
          </a:p>
          <a:p>
            <a:pPr lvl="1">
              <a:spcBef>
                <a:spcPct val="20000"/>
              </a:spcBef>
              <a:defRPr/>
            </a:pPr>
            <a:r>
              <a:rPr lang="en-US" altLang="ja-JP" sz="2400" dirty="0" smtClean="0"/>
              <a:t>     graphs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" name="図 2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221088"/>
            <a:ext cx="8895048" cy="155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正方形/長方形 26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2. Effective Information Management (</a:t>
            </a:r>
            <a:r>
              <a:rPr lang="en-US" altLang="ja-JP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Dissemination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S創英角ｺﾞｼｯｸUB" pitchFamily="50" charset="-128"/>
              </a:rPr>
              <a:t>)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GS創英角ｺﾞｼｯｸUB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8" grpId="0" animBg="1"/>
      <p:bldP spid="35" grpId="0" animBg="1"/>
      <p:bldP spid="37" grpId="0" animBg="1"/>
      <p:bldP spid="20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F985D2"/>
            </a:gs>
            <a:gs pos="50000">
              <a:srgbClr val="FFCC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4515</TotalTime>
  <Words>1501</Words>
  <Application>Microsoft Office PowerPoint</Application>
  <PresentationFormat>画面に合わせる (4:3)</PresentationFormat>
  <Paragraphs>296</Paragraphs>
  <Slides>26</Slides>
  <Notes>26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7" baseType="lpstr">
      <vt:lpstr>Office テーマ</vt:lpstr>
      <vt:lpstr>Development of Inter-Ministry Information System for Official Statistics (IMISOS)  under the efforts for The Optimization Plan of Operations and Systems for Statistical Work </vt:lpstr>
      <vt:lpstr>Contents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</vt:vector>
  </TitlesOfParts>
  <Company>総務省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011548</dc:creator>
  <cp:lastModifiedBy>005404</cp:lastModifiedBy>
  <cp:revision>468</cp:revision>
  <dcterms:created xsi:type="dcterms:W3CDTF">2010-12-28T10:21:37Z</dcterms:created>
  <dcterms:modified xsi:type="dcterms:W3CDTF">2012-05-08T02:05:59Z</dcterms:modified>
</cp:coreProperties>
</file>