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77" r:id="rId3"/>
    <p:sldId id="278" r:id="rId4"/>
    <p:sldId id="284" r:id="rId5"/>
    <p:sldId id="274" r:id="rId6"/>
    <p:sldId id="279" r:id="rId7"/>
    <p:sldId id="280" r:id="rId8"/>
    <p:sldId id="285" r:id="rId9"/>
    <p:sldId id="282" r:id="rId10"/>
    <p:sldId id="283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F8749-B283-40E7-883B-9A3A06B92C04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BBF5E-FEBF-48DF-B0EC-33205D4635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BBF5E-FEBF-48DF-B0EC-33205D46358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200" b="1" i="1" dirty="0" smtClean="0">
                <a:solidFill>
                  <a:schemeClr val="tx2"/>
                </a:solidFill>
                <a:latin typeface="Calibri" pitchFamily="34" charset="0"/>
              </a:rPr>
              <a:t>Still use Excel for analysis</a:t>
            </a:r>
            <a:r>
              <a:rPr lang="en-US" sz="1200" b="1" dirty="0" smtClean="0">
                <a:solidFill>
                  <a:schemeClr val="tx2"/>
                </a:solidFill>
                <a:latin typeface="Calibri" pitchFamily="34" charset="0"/>
              </a:rPr>
              <a:t>, but overcome its weaknesses as a time series data management tool?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200" b="1" dirty="0" smtClean="0">
                <a:solidFill>
                  <a:schemeClr val="tx2"/>
                </a:solidFill>
                <a:latin typeface="Calibri" pitchFamily="34" charset="0"/>
              </a:rPr>
              <a:t>Extend Excel’s functionality by incorporating simple and commonly used time series and statistical functions?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BBF5E-FEBF-48DF-B0EC-33205D46358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200" b="1" i="1" dirty="0" smtClean="0">
                <a:solidFill>
                  <a:schemeClr val="tx2"/>
                </a:solidFill>
                <a:latin typeface="Calibri" pitchFamily="34" charset="0"/>
              </a:rPr>
              <a:t>Still use Excel for analysis</a:t>
            </a:r>
            <a:r>
              <a:rPr lang="en-US" sz="1200" b="1" dirty="0" smtClean="0">
                <a:solidFill>
                  <a:schemeClr val="tx2"/>
                </a:solidFill>
                <a:latin typeface="Calibri" pitchFamily="34" charset="0"/>
              </a:rPr>
              <a:t>, but overcome its weaknesses as a time series data management tool?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200" b="1" dirty="0" smtClean="0">
                <a:solidFill>
                  <a:schemeClr val="tx2"/>
                </a:solidFill>
                <a:latin typeface="Calibri" pitchFamily="34" charset="0"/>
              </a:rPr>
              <a:t>Extend Excel’s functionality by incorporating simple and commonly used time series and statistical functions?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BBF5E-FEBF-48DF-B0EC-33205D46358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BBF5E-FEBF-48DF-B0EC-33205D46358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C2D8C0-36C0-4A8D-990F-C62380C5C54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D5D977-34B5-4248-B9AF-54F33190CE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CC2787-962B-44E7-B8F4-07258390FE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38600"/>
            <a:ext cx="91440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ECONOMIC Data MANAGEMENT </a:t>
            </a:r>
            <a:br>
              <a:rPr lang="en-US" sz="3200" b="1" dirty="0" smtClean="0"/>
            </a:br>
            <a:r>
              <a:rPr lang="en-US" sz="3200" b="1" dirty="0" smtClean="0"/>
              <a:t>at </a:t>
            </a:r>
            <a:r>
              <a:rPr lang="en-US" sz="3200" b="1" dirty="0" smtClean="0"/>
              <a:t>the IMF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DMX outside of the IMF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Currently, DMX is used as a Data Management tool in some of the member countries of the </a:t>
            </a:r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IMF</a:t>
            </a:r>
          </a:p>
          <a:p>
            <a:pPr lvl="0"/>
            <a:endParaRPr lang="en-GB" sz="2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/>
            <a:r>
              <a:rPr lang="en-GB" sz="1700" b="1" dirty="0" smtClean="0">
                <a:solidFill>
                  <a:schemeClr val="tx2"/>
                </a:solidFill>
                <a:latin typeface="Calibri" pitchFamily="34" charset="0"/>
              </a:rPr>
              <a:t>Brunei Darussalam</a:t>
            </a:r>
          </a:p>
          <a:p>
            <a:pPr lvl="1"/>
            <a:r>
              <a:rPr lang="en-GB" sz="1700" b="1" dirty="0" smtClean="0">
                <a:solidFill>
                  <a:schemeClr val="tx2"/>
                </a:solidFill>
                <a:latin typeface="Calibri" pitchFamily="34" charset="0"/>
              </a:rPr>
              <a:t>Iran, Islamic Republic of</a:t>
            </a:r>
          </a:p>
          <a:p>
            <a:pPr lvl="1"/>
            <a:r>
              <a:rPr lang="en-GB" sz="1700" b="1" dirty="0" smtClean="0">
                <a:solidFill>
                  <a:schemeClr val="tx2"/>
                </a:solidFill>
                <a:latin typeface="Calibri" pitchFamily="34" charset="0"/>
              </a:rPr>
              <a:t>Libya</a:t>
            </a:r>
          </a:p>
          <a:p>
            <a:pPr lvl="1"/>
            <a:r>
              <a:rPr lang="en-GB" sz="1700" b="1" dirty="0" smtClean="0">
                <a:solidFill>
                  <a:schemeClr val="tx2"/>
                </a:solidFill>
                <a:latin typeface="Calibri" pitchFamily="34" charset="0"/>
              </a:rPr>
              <a:t>Papua New Guinea</a:t>
            </a:r>
          </a:p>
          <a:p>
            <a:pPr lvl="1"/>
            <a:r>
              <a:rPr lang="en-GB" sz="1700" b="1" dirty="0" smtClean="0">
                <a:solidFill>
                  <a:schemeClr val="tx2"/>
                </a:solidFill>
                <a:latin typeface="Calibri" pitchFamily="34" charset="0"/>
              </a:rPr>
              <a:t>and others</a:t>
            </a:r>
            <a:endParaRPr lang="en-GB" sz="17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/>
            <a:endParaRPr lang="en-GB" sz="17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DMX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DEMO</a:t>
            </a:r>
          </a:p>
          <a:p>
            <a:pPr lvl="0"/>
            <a:endParaRPr lang="en-US" sz="2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0"/>
            <a:endParaRPr lang="en-US" sz="2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0"/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Management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Country Desk Data are usually stored in Excel workbooks and/or AREMOS (proprietary third party software) banks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Manipulations are done using Excel formulas and macros, or through functions written in AREMOS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Analysis is done in EViews or other Econometric packages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Charts and tables are generated using Excel tools and AREMOS</a:t>
            </a:r>
          </a:p>
          <a:p>
            <a:pPr marL="320040" lvl="1" indent="-32004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endParaRPr lang="en-US" sz="30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what’s the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Excel Workbooks are large and contain years of historical data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Cross-linking between worksheets/workbooks is error-prone and inefficient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Time series functions do not exist in Excel</a:t>
            </a:r>
          </a:p>
          <a:p>
            <a:pPr marL="320040" lvl="1" indent="-32004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Seasonal adjustments need to be performed outside of Excel</a:t>
            </a:r>
          </a:p>
          <a:p>
            <a:pPr marL="320040" lvl="1" indent="-32004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Spreadsheets are poorly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documented</a:t>
            </a:r>
          </a:p>
          <a:p>
            <a:pPr marL="320040" lvl="1" indent="-32004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Economists and Data Managers do not want to give up Excel</a:t>
            </a:r>
          </a:p>
          <a:p>
            <a:pPr marL="320040" lvl="1" indent="-32004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endParaRPr lang="en-US" sz="24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Migration to Structured Databases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Capital project aimed at adoption of data management guidelines to support the IMF’s goal of moving economic data to structured databases</a:t>
            </a:r>
          </a:p>
          <a:p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IMF IT developed DMX (Database Management for Excel) system </a:t>
            </a:r>
          </a:p>
          <a:p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Status</a:t>
            </a:r>
          </a:p>
          <a:p>
            <a:pPr lvl="1"/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IMF’s Area Departments are migrating their Excel databases to DMX</a:t>
            </a:r>
          </a:p>
          <a:p>
            <a:pPr lvl="1"/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One Department fully completed migration</a:t>
            </a:r>
          </a:p>
          <a:p>
            <a:pPr lvl="1"/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The IMF’s  Economic Data Management Initiative have decreed DMX as the de-facto standard for country desk data management</a:t>
            </a:r>
          </a:p>
          <a:p>
            <a:pPr lvl="1"/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Organization-wide deployment in April 2011</a:t>
            </a:r>
          </a:p>
          <a:p>
            <a:pPr lvl="1"/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Other departments have already set up concrete plan to migrate their data to DMX over the next two years</a:t>
            </a:r>
          </a:p>
          <a:p>
            <a:pPr lvl="1">
              <a:buNone/>
            </a:pPr>
            <a:endParaRPr lang="en-US" sz="18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Database Management for Excel (DMX)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3000" b="1" dirty="0" smtClean="0">
                <a:solidFill>
                  <a:schemeClr val="tx2"/>
                </a:solidFill>
                <a:latin typeface="Calibri" pitchFamily="34" charset="0"/>
              </a:rPr>
              <a:t>Tool for desk economists and research staff:</a:t>
            </a:r>
          </a:p>
          <a:p>
            <a:pPr marL="594360" lvl="2" indent="-32004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r>
              <a:rPr lang="en-US" sz="3000" b="1" dirty="0" smtClean="0">
                <a:solidFill>
                  <a:schemeClr val="tx2"/>
                </a:solidFill>
                <a:latin typeface="Calibri" pitchFamily="34" charset="0"/>
              </a:rPr>
              <a:t>to manage effectively their data using Excel, and</a:t>
            </a:r>
          </a:p>
          <a:p>
            <a:pPr marL="594360" lvl="2" indent="-32004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r>
              <a:rPr lang="en-US" sz="3000" b="1" dirty="0" smtClean="0">
                <a:solidFill>
                  <a:schemeClr val="tx2"/>
                </a:solidFill>
                <a:latin typeface="Calibri" pitchFamily="34" charset="0"/>
              </a:rPr>
              <a:t>to overcome the limitations of Excel as a time series database management system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3000" b="1" dirty="0" smtClean="0">
                <a:solidFill>
                  <a:schemeClr val="tx2"/>
                </a:solidFill>
                <a:latin typeface="Calibri" pitchFamily="34" charset="0"/>
              </a:rPr>
              <a:t>Developed by IMF IT, in consultation with representatives from Area and Functional departments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3000" b="1" dirty="0" smtClean="0">
                <a:solidFill>
                  <a:schemeClr val="tx2"/>
                </a:solidFill>
                <a:latin typeface="Calibri" pitchFamily="34" charset="0"/>
              </a:rPr>
              <a:t>DMX is a TOOL and it </a:t>
            </a:r>
            <a:r>
              <a:rPr lang="en-US" sz="3000" b="1" i="1" dirty="0" smtClean="0">
                <a:solidFill>
                  <a:schemeClr val="tx2"/>
                </a:solidFill>
                <a:latin typeface="Calibri" pitchFamily="34" charset="0"/>
              </a:rPr>
              <a:t>facilitates</a:t>
            </a:r>
            <a:r>
              <a:rPr lang="en-US" sz="3000" b="1" dirty="0" smtClean="0">
                <a:solidFill>
                  <a:schemeClr val="tx2"/>
                </a:solidFill>
                <a:latin typeface="Calibri" pitchFamily="34" charset="0"/>
              </a:rPr>
              <a:t> data storage, data manipulation, and time series management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sz="3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DMX: The Best of Both Worlds!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953000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SzTx/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USE EXCEL, but in addition... 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/>
                </a:solidFill>
                <a:latin typeface="Calibri" pitchFamily="34" charset="0"/>
              </a:rPr>
              <a:t>Store data as time series in a database (MS Access now, SQLServer underway) for easy retrieval, manipulation, &amp; sharing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/>
                </a:solidFill>
                <a:latin typeface="Calibri" pitchFamily="34" charset="0"/>
              </a:rPr>
              <a:t>Use Excel to view and retrieve data in the database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/>
                </a:solidFill>
                <a:latin typeface="Calibri" pitchFamily="34" charset="0"/>
              </a:rPr>
              <a:t>Automatically perform frequency conversions 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/>
                </a:solidFill>
                <a:latin typeface="Calibri" pitchFamily="34" charset="0"/>
              </a:rPr>
              <a:t>Access functions for manipulating time series from within Excel: seasonal adjustments, smoothing, and extrapolation 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/>
                </a:solidFill>
                <a:latin typeface="Calibri" pitchFamily="34" charset="0"/>
              </a:rPr>
              <a:t>Create derived series using</a:t>
            </a:r>
            <a:r>
              <a:rPr lang="en-US" sz="1600" b="1" dirty="0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alibri" pitchFamily="34" charset="0"/>
              </a:rPr>
              <a:t>formulas, which are automatically updated when the component series are modified (e.g. NXM = NX_R – NM_R)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/>
                </a:solidFill>
                <a:latin typeface="Calibri" pitchFamily="34" charset="0"/>
              </a:rPr>
              <a:t>Tracks changes made to the data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/>
                </a:solidFill>
                <a:latin typeface="Calibri" pitchFamily="34" charset="0"/>
              </a:rPr>
              <a:t>Facilitates documentation of data through use of metadata, such as scale, units, and sector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DMX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User interface with its own ribbon in Excel</a:t>
            </a:r>
          </a:p>
          <a:p>
            <a:pPr lvl="0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Common navigation across multiple data sources: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DMX 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Fund Economic Data Warehouse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Economic Outlook Suite (</a:t>
            </a:r>
            <a:r>
              <a:rPr lang="en-GB" sz="2000" b="1" i="1" dirty="0" smtClean="0">
                <a:solidFill>
                  <a:schemeClr val="tx2"/>
                </a:solidFill>
                <a:latin typeface="Calibri" pitchFamily="34" charset="0"/>
              </a:rPr>
              <a:t>future</a:t>
            </a:r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) Datastore (A Prognoz Developed System for the IMF)</a:t>
            </a:r>
          </a:p>
          <a:p>
            <a:pPr lvl="0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Usability 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Summary statistics for one or multiple series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Rescale and transform data, as needed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Graphical representation of your data</a:t>
            </a:r>
            <a:endParaRPr lang="en-US" sz="2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0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On-the-fly calculations and frequency conversions</a:t>
            </a:r>
          </a:p>
          <a:p>
            <a:pPr lvl="0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Advanced features: cloning, tables, linked series</a:t>
            </a:r>
            <a:endParaRPr lang="en-US" sz="20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Benefits of Migration to Structured Databases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Improved data management at the country desk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Reduced learning costs of moving from one country desk to the another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Consistency across cross country databases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Reduced workload on data requests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Ease of Finding Data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DMX Technical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A Visual Studio for Office (VSTO 3.0) Excel 2007 COM Addin</a:t>
            </a:r>
          </a:p>
          <a:p>
            <a:pPr lvl="0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Requirements</a:t>
            </a:r>
          </a:p>
          <a:p>
            <a:pPr lvl="1"/>
            <a:r>
              <a:rPr lang="en-GB" sz="1700" b="1" dirty="0" smtClean="0">
                <a:solidFill>
                  <a:schemeClr val="tx2"/>
                </a:solidFill>
                <a:latin typeface="Calibri" pitchFamily="34" charset="0"/>
              </a:rPr>
              <a:t>Excel 2007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MS .Net Framework 3.5 SP1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VSTO 3.0 SP1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Infragistics .Net Controls 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Component One .Net Controls</a:t>
            </a:r>
          </a:p>
          <a:p>
            <a:pPr lvl="0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Database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Access</a:t>
            </a:r>
          </a:p>
          <a:p>
            <a:pPr lvl="1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SQL Server 2008 (in the works)</a:t>
            </a:r>
            <a:endParaRPr lang="en-US" sz="20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295</TotalTime>
  <Words>665</Words>
  <Application>Microsoft Office PowerPoint</Application>
  <PresentationFormat>On-screen Show (4:3)</PresentationFormat>
  <Paragraphs>88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ECONOMIC Data MANAGEMENT  at the IMF</vt:lpstr>
      <vt:lpstr>Data Management Environment</vt:lpstr>
      <vt:lpstr>So, what’s the problem?</vt:lpstr>
      <vt:lpstr>Migration to Structured Databases</vt:lpstr>
      <vt:lpstr>Database Management for Excel (DMX)</vt:lpstr>
      <vt:lpstr>DMX: The Best of Both Worlds!</vt:lpstr>
      <vt:lpstr>Key Features of DMX Today</vt:lpstr>
      <vt:lpstr>Benefits of Migration to Structured Databases</vt:lpstr>
      <vt:lpstr>DMX Technical Information</vt:lpstr>
      <vt:lpstr>DMX outside of the IMF</vt:lpstr>
      <vt:lpstr> DMX  </vt:lpstr>
    </vt:vector>
  </TitlesOfParts>
  <Company>International Monetary 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skapoor</dc:creator>
  <cp:lastModifiedBy>snarayanan</cp:lastModifiedBy>
  <cp:revision>51</cp:revision>
  <dcterms:created xsi:type="dcterms:W3CDTF">2011-03-07T16:46:55Z</dcterms:created>
  <dcterms:modified xsi:type="dcterms:W3CDTF">2011-04-14T20:30:06Z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1954398268</vt:i4>
  </property>
  <property fmtid="{D5CDD505-2E9C-101B-9397-08002B2CF9AE}" pid="3" name="_NewReviewCycle">
    <vt:lpwstr/>
  </property>
  <property fmtid="{D5CDD505-2E9C-101B-9397-08002B2CF9AE}" pid="4" name="_EmailSubject">
    <vt:lpwstr>Meeting on the Management of Statistical Information Systems (MSIS) (Luxembourg, 23-25 May 2011)</vt:lpwstr>
  </property>
  <property fmtid="{D5CDD505-2E9C-101B-9397-08002B2CF9AE}" pid="5" name="_AuthorEmail">
    <vt:lpwstr>SNARAYANAN@imf.org</vt:lpwstr>
  </property>
  <property fmtid="{D5CDD505-2E9C-101B-9397-08002B2CF9AE}" pid="6" name="_AuthorEmailDisplayName">
    <vt:lpwstr>Narayanan, Srinivasan</vt:lpwstr>
  </property>
</Properties>
</file>