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69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1D6C"/>
    <a:srgbClr val="ECECEC"/>
    <a:srgbClr val="82045E"/>
    <a:srgbClr val="B23D02"/>
    <a:srgbClr val="488225"/>
    <a:srgbClr val="00A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howGuides="1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AE180-6544-43C2-B32F-23307011F640}" type="datetimeFigureOut">
              <a:rPr lang="nl-NL" smtClean="0"/>
              <a:t>27-10-2013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A34C-D2C2-434F-B3C4-15FBF8DA41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2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877904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pSp>
        <p:nvGrpSpPr>
          <p:cNvPr id="10" name="Groep 9"/>
          <p:cNvGrpSpPr/>
          <p:nvPr userDrawn="1"/>
        </p:nvGrpSpPr>
        <p:grpSpPr>
          <a:xfrm>
            <a:off x="810000" y="3024000"/>
            <a:ext cx="7974000" cy="3383999"/>
            <a:chOff x="810000" y="3024000"/>
            <a:chExt cx="7974000" cy="3383999"/>
          </a:xfrm>
        </p:grpSpPr>
        <p:sp>
          <p:nvSpPr>
            <p:cNvPr id="12" name="Rond hoek zelfde zijde rechthoek 11"/>
            <p:cNvSpPr/>
            <p:nvPr userDrawn="1"/>
          </p:nvSpPr>
          <p:spPr>
            <a:xfrm rot="16200000">
              <a:off x="3966520" y="-132520"/>
              <a:ext cx="1656000" cy="7969040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ond hoek zelfde zijde rechthoek 12"/>
            <p:cNvSpPr/>
            <p:nvPr userDrawn="1"/>
          </p:nvSpPr>
          <p:spPr>
            <a:xfrm rot="16200000">
              <a:off x="4770000" y="1530000"/>
              <a:ext cx="864000" cy="7164000"/>
            </a:xfrm>
            <a:prstGeom prst="round2SameRect">
              <a:avLst>
                <a:gd name="adj1" fmla="val 8674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Rond hoek zelfde zijde rechthoek 13"/>
            <p:cNvSpPr/>
            <p:nvPr userDrawn="1"/>
          </p:nvSpPr>
          <p:spPr>
            <a:xfrm rot="16200000">
              <a:off x="7429384" y="5058341"/>
              <a:ext cx="864002" cy="1835313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00" y="5634000"/>
            <a:ext cx="1433468" cy="586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4000" y="4679999"/>
            <a:ext cx="6943344" cy="864001"/>
          </a:xfrm>
        </p:spPr>
        <p:txBody>
          <a:bodyPr tIns="18000" anchor="ctr" anchorCtr="0">
            <a:noAutofit/>
          </a:bodyPr>
          <a:lstStyle>
            <a:lvl1pPr marL="0" indent="0" algn="l">
              <a:lnSpc>
                <a:spcPts val="3000"/>
              </a:lnSpc>
              <a:buNone/>
              <a:defRPr sz="30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bewerken</a:t>
            </a:r>
            <a:endParaRPr lang="en-US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0"/>
          </p:nvPr>
        </p:nvSpPr>
        <p:spPr>
          <a:xfrm>
            <a:off x="1035050" y="3023999"/>
            <a:ext cx="7743990" cy="1475401"/>
          </a:xfrm>
        </p:spPr>
        <p:txBody>
          <a:bodyPr tIns="108000">
            <a:noAutofit/>
          </a:bodyPr>
          <a:lstStyle>
            <a:lvl1pPr marL="0" indent="0">
              <a:lnSpc>
                <a:spcPts val="5400"/>
              </a:lnSpc>
              <a:buFontTx/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  <a:lvl2pPr marL="32004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2pPr>
            <a:lvl3pPr marL="64008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3pPr>
            <a:lvl4pPr marL="9144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4pPr>
            <a:lvl5pPr marL="11430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 userDrawn="1"/>
        </p:nvGrpSpPr>
        <p:grpSpPr>
          <a:xfrm>
            <a:off x="810000" y="3024000"/>
            <a:ext cx="7974000" cy="3383999"/>
            <a:chOff x="810000" y="3024000"/>
            <a:chExt cx="7974000" cy="3383999"/>
          </a:xfrm>
        </p:grpSpPr>
        <p:sp>
          <p:nvSpPr>
            <p:cNvPr id="12" name="Rond hoek zelfde zijde rechthoek 11"/>
            <p:cNvSpPr/>
            <p:nvPr userDrawn="1"/>
          </p:nvSpPr>
          <p:spPr>
            <a:xfrm rot="16200000">
              <a:off x="3966520" y="-132520"/>
              <a:ext cx="1656000" cy="7969040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ond hoek zelfde zijde rechthoek 12"/>
            <p:cNvSpPr/>
            <p:nvPr userDrawn="1"/>
          </p:nvSpPr>
          <p:spPr>
            <a:xfrm rot="16200000">
              <a:off x="4770000" y="1530000"/>
              <a:ext cx="864000" cy="7164000"/>
            </a:xfrm>
            <a:prstGeom prst="round2SameRect">
              <a:avLst>
                <a:gd name="adj1" fmla="val 8674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Rond hoek zelfde zijde rechthoek 13"/>
            <p:cNvSpPr/>
            <p:nvPr userDrawn="1"/>
          </p:nvSpPr>
          <p:spPr>
            <a:xfrm rot="16200000">
              <a:off x="7429384" y="5058341"/>
              <a:ext cx="864002" cy="1835313"/>
            </a:xfrm>
            <a:prstGeom prst="round2SameRect">
              <a:avLst>
                <a:gd name="adj1" fmla="val 4761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00" y="5634000"/>
            <a:ext cx="1433468" cy="586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4000" y="4679999"/>
            <a:ext cx="6943344" cy="864001"/>
          </a:xfrm>
        </p:spPr>
        <p:txBody>
          <a:bodyPr tIns="18000" anchor="ctr" anchorCtr="0">
            <a:noAutofit/>
          </a:bodyPr>
          <a:lstStyle>
            <a:lvl1pPr marL="0" indent="0" algn="l">
              <a:lnSpc>
                <a:spcPts val="3000"/>
              </a:lnSpc>
              <a:buNone/>
              <a:defRPr sz="30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bewerken</a:t>
            </a:r>
            <a:endParaRPr lang="en-US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0"/>
          </p:nvPr>
        </p:nvSpPr>
        <p:spPr>
          <a:xfrm>
            <a:off x="1035050" y="3023999"/>
            <a:ext cx="7743990" cy="1475401"/>
          </a:xfrm>
        </p:spPr>
        <p:txBody>
          <a:bodyPr tIns="108000">
            <a:noAutofit/>
          </a:bodyPr>
          <a:lstStyle>
            <a:lvl1pPr marL="0" indent="0">
              <a:lnSpc>
                <a:spcPts val="5400"/>
              </a:lnSpc>
              <a:buFontTx/>
              <a:buNone/>
              <a:defRPr sz="4400" b="1">
                <a:solidFill>
                  <a:schemeClr val="accent1"/>
                </a:solidFill>
                <a:latin typeface="+mj-lt"/>
              </a:defRPr>
            </a:lvl1pPr>
            <a:lvl2pPr marL="32004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2pPr>
            <a:lvl3pPr marL="64008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3pPr>
            <a:lvl4pPr marL="9144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4pPr>
            <a:lvl5pPr marL="1143000" indent="0">
              <a:buFontTx/>
              <a:buNone/>
              <a:defRPr sz="4400" b="1">
                <a:solidFill>
                  <a:srgbClr val="00A1CD"/>
                </a:solidFill>
                <a:latin typeface="+mj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8774604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00" y="1566000"/>
            <a:ext cx="7596000" cy="4467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71D6C"/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71D6C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271D6C"/>
                </a:solidFill>
              </a:defRPr>
            </a:lvl1pPr>
          </a:lstStyle>
          <a:p>
            <a:fld id="{845CA951-4815-4987-9CD6-BB5D6648C0B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Afgeronde rechthoek 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8" name="Afgeronde rechthoek 27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00" y="450000"/>
            <a:ext cx="8298480" cy="126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00" y="2070000"/>
            <a:ext cx="7596000" cy="3951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Afgeronde rechthoek 7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8" name="Afgeronde rechthoek 27"/>
          <p:cNvSpPr/>
          <p:nvPr userDrawn="1"/>
        </p:nvSpPr>
        <p:spPr>
          <a:xfrm>
            <a:off x="450000" y="450000"/>
            <a:ext cx="8586496" cy="1260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63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geronde rechthoek 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66000"/>
            <a:ext cx="3657600" cy="4383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66000"/>
            <a:ext cx="3657600" cy="4383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9" name="Afgeronde rechthoek 8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9" name="Afgeronde rechthoek 28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fgeronde rechthoek 1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15660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2276872"/>
            <a:ext cx="3657600" cy="3744416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5660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657600" cy="3744416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2204864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2204864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fgeronde rechthoek 13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6" name="Afgeronde rechthoek 2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4" name="Afgeronde rechthoek 33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Afgeronde rechthoek 6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7" name="Afgeronde rechthoek 26"/>
          <p:cNvSpPr/>
          <p:nvPr userDrawn="1"/>
        </p:nvSpPr>
        <p:spPr>
          <a:xfrm>
            <a:off x="450000" y="450000"/>
            <a:ext cx="8586496" cy="756000"/>
          </a:xfrm>
          <a:prstGeom prst="roundRect">
            <a:avLst>
              <a:gd name="adj" fmla="val 746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nl-NL" smtClean="0"/>
              <a:pPr algn="r"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nd hoek zelfde zijde rechthoek 12"/>
          <p:cNvSpPr/>
          <p:nvPr/>
        </p:nvSpPr>
        <p:spPr>
          <a:xfrm rot="16200000">
            <a:off x="8100000" y="5904000"/>
            <a:ext cx="684000" cy="684000"/>
          </a:xfrm>
          <a:prstGeom prst="round2SameRect">
            <a:avLst>
              <a:gd name="adj1" fmla="val 1358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00" y="450000"/>
            <a:ext cx="8298480" cy="755999"/>
          </a:xfrm>
          <a:prstGeom prst="rect">
            <a:avLst/>
          </a:prstGeom>
        </p:spPr>
        <p:txBody>
          <a:bodyPr vert="horz" wrap="square" lIns="90000" tIns="72000" rIns="90000" bIns="45720" rtlCol="0" anchor="t" anchorCtr="0">
            <a:noAutofit/>
          </a:bodyPr>
          <a:lstStyle/>
          <a:p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stijl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000" y="1566000"/>
            <a:ext cx="7543800" cy="446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modelstijlen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Tweede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marL="13716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noProof="0" dirty="0" err="1" smtClean="0"/>
              <a:t>Vijfde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sz="2400" b="0" i="0" u="none" strike="noStrike" baseline="30000" noProof="0" dirty="0" smtClean="0">
              <a:solidFill>
                <a:srgbClr val="000000"/>
              </a:solidFill>
              <a:latin typeface="Corbel"/>
            </a:endParaRPr>
          </a:p>
          <a:p>
            <a:pPr lvl="4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2160" y="6066000"/>
            <a:ext cx="124694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8000" y="6066000"/>
            <a:ext cx="6341106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0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08304" y="6066000"/>
            <a:ext cx="569558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 b="1">
                <a:solidFill>
                  <a:srgbClr val="271D6C"/>
                </a:solidFill>
                <a:latin typeface="Corbel" pitchFamily="34" charset="0"/>
              </a:defRPr>
            </a:lvl1pPr>
          </a:lstStyle>
          <a:p>
            <a:pPr algn="r"/>
            <a:fld id="{845CA951-4815-4987-9CD6-BB5D6648C0B5}" type="slidenum">
              <a:rPr lang="en-US" noProof="0" smtClean="0"/>
              <a:pPr algn="r"/>
              <a:t>‹nr.›</a:t>
            </a:fld>
            <a:endParaRPr lang="en-US" noProof="0" dirty="0"/>
          </a:p>
        </p:txBody>
      </p:sp>
      <p:sp>
        <p:nvSpPr>
          <p:cNvPr id="11" name="Rechthoek 10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hthoek 11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186"/>
          <a:stretch/>
        </p:blipFill>
        <p:spPr>
          <a:xfrm>
            <a:off x="8244000" y="5983200"/>
            <a:ext cx="317862" cy="464400"/>
          </a:xfrm>
          <a:prstGeom prst="rect">
            <a:avLst/>
          </a:prstGeom>
        </p:spPr>
      </p:pic>
      <p:sp>
        <p:nvSpPr>
          <p:cNvPr id="15" name="Rechthoek 14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hthoek 16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hthoek 17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echthoek 18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hthoek 19"/>
          <p:cNvSpPr/>
          <p:nvPr/>
        </p:nvSpPr>
        <p:spPr>
          <a:xfrm>
            <a:off x="8784000" y="0"/>
            <a:ext cx="36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lnSpc>
          <a:spcPct val="115000"/>
        </a:lnSpc>
        <a:spcBef>
          <a:spcPts val="0"/>
        </a:spcBef>
        <a:buClrTx/>
        <a:buFont typeface="Corbel" pitchFamily="34" charset="0"/>
        <a:buChar char="–"/>
        <a:defRPr sz="2400" kern="1200">
          <a:solidFill>
            <a:srgbClr val="000000"/>
          </a:solidFill>
          <a:latin typeface="Corbel" pitchFamily="34" charset="0"/>
          <a:ea typeface="+mn-ea"/>
          <a:cs typeface="+mn-cs"/>
        </a:defRPr>
      </a:lvl1pPr>
      <a:lvl2pPr marL="594360" indent="-274320" algn="l" defTabSz="914400" rtl="0" eaLnBrk="1" latinLnBrk="0" hangingPunct="1">
        <a:lnSpc>
          <a:spcPct val="115000"/>
        </a:lnSpc>
        <a:spcBef>
          <a:spcPts val="0"/>
        </a:spcBef>
        <a:buClrTx/>
        <a:buFont typeface="Corbel" pitchFamily="34" charset="0"/>
        <a:buChar char="‐"/>
        <a:defRPr sz="2400" kern="1200">
          <a:solidFill>
            <a:srgbClr val="000000"/>
          </a:solidFill>
          <a:latin typeface="Corbel" pitchFamily="34" charset="0"/>
          <a:ea typeface="+mn-ea"/>
          <a:cs typeface="+mn-cs"/>
        </a:defRPr>
      </a:lvl2pPr>
      <a:lvl3pPr marL="868680" indent="-228600" algn="l" defTabSz="914400" rtl="0" eaLnBrk="1" latinLnBrk="0" hangingPunct="1">
        <a:lnSpc>
          <a:spcPct val="115000"/>
        </a:lnSpc>
        <a:spcBef>
          <a:spcPts val="0"/>
        </a:spcBef>
        <a:buClrTx/>
        <a:buFont typeface="Arial" pitchFamily="34" charset="0"/>
        <a:buChar char="•"/>
        <a:defRPr sz="2400" kern="1200">
          <a:solidFill>
            <a:srgbClr val="000000"/>
          </a:solidFill>
          <a:latin typeface="Corbel" pitchFamily="34" charset="0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15000"/>
        </a:lnSpc>
        <a:spcBef>
          <a:spcPts val="0"/>
        </a:spcBef>
        <a:buClrTx/>
        <a:buFont typeface="Arial" pitchFamily="34" charset="0"/>
        <a:buChar char="•"/>
        <a:defRPr sz="2400" kern="1200">
          <a:solidFill>
            <a:srgbClr val="000000"/>
          </a:solidFill>
          <a:latin typeface="Corbel" pitchFamily="34" charset="0"/>
          <a:ea typeface="+mn-ea"/>
          <a:cs typeface="+mn-cs"/>
        </a:defRPr>
      </a:lvl4pPr>
      <a:lvl5pPr marL="1371600" marR="0" indent="-228600" algn="l" defTabSz="914400" rtl="0" eaLnBrk="1" fontAlgn="auto" latinLnBrk="0" hangingPunct="1">
        <a:lnSpc>
          <a:spcPct val="115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lang="nl-NL" sz="2400" b="0" i="0" u="none" strike="noStrike" kern="1200" baseline="0" smtClean="0">
          <a:solidFill>
            <a:srgbClr val="000000"/>
          </a:solidFill>
          <a:latin typeface="Corbel" pitchFamily="34" charset="0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UNECE/</a:t>
            </a:r>
            <a:r>
              <a:rPr lang="nl-NL" dirty="0" err="1" smtClean="0"/>
              <a:t>Eurostat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session</a:t>
            </a:r>
            <a:r>
              <a:rPr lang="nl-NL" dirty="0" smtClean="0"/>
              <a:t> 2013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l-NL" dirty="0" smtClean="0"/>
              <a:t>Open source software</a:t>
            </a:r>
            <a:br>
              <a:rPr lang="nl-NL" dirty="0" smtClean="0"/>
            </a:br>
            <a:r>
              <a:rPr lang="nl-NL" dirty="0" smtClean="0"/>
              <a:t>ARGUS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For µ-ARGUS: </a:t>
            </a:r>
            <a:endParaRPr lang="nl-NL" dirty="0" smtClean="0"/>
          </a:p>
          <a:p>
            <a:r>
              <a:rPr lang="nl-NL" dirty="0" smtClean="0"/>
              <a:t>Java </a:t>
            </a:r>
            <a:r>
              <a:rPr lang="nl-NL" dirty="0"/>
              <a:t>GUI, but “re-</a:t>
            </a:r>
            <a:r>
              <a:rPr lang="nl-NL" dirty="0" err="1"/>
              <a:t>using</a:t>
            </a:r>
            <a:r>
              <a:rPr lang="nl-NL" dirty="0"/>
              <a:t>” R-code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sdcMicro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possible</a:t>
            </a:r>
            <a:r>
              <a:rPr lang="nl-NL" dirty="0"/>
              <a:t>/</a:t>
            </a:r>
            <a:r>
              <a:rPr lang="nl-NL" dirty="0" err="1"/>
              <a:t>applicable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For </a:t>
            </a:r>
            <a:r>
              <a:rPr lang="el-GR" dirty="0"/>
              <a:t>τ </a:t>
            </a:r>
            <a:r>
              <a:rPr lang="nl-NL" dirty="0" smtClean="0"/>
              <a:t>-ARGUS: </a:t>
            </a:r>
          </a:p>
          <a:p>
            <a:r>
              <a:rPr lang="nl-NL" dirty="0" smtClean="0"/>
              <a:t>CSP </a:t>
            </a:r>
            <a:r>
              <a:rPr lang="nl-NL" dirty="0" err="1" smtClean="0"/>
              <a:t>with</a:t>
            </a:r>
            <a:r>
              <a:rPr lang="nl-NL" dirty="0" smtClean="0"/>
              <a:t> Open </a:t>
            </a:r>
            <a:r>
              <a:rPr lang="nl-NL" dirty="0" err="1" smtClean="0"/>
              <a:t>Solver</a:t>
            </a:r>
            <a:r>
              <a:rPr lang="nl-NL" dirty="0" smtClean="0"/>
              <a:t> SCIP/CLP</a:t>
            </a:r>
          </a:p>
          <a:p>
            <a:r>
              <a:rPr lang="nl-NL" dirty="0" err="1" smtClean="0"/>
              <a:t>Rounding</a:t>
            </a:r>
            <a:r>
              <a:rPr lang="nl-NL" dirty="0" smtClean="0"/>
              <a:t>: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discussion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Eurostat</a:t>
            </a:r>
            <a:endParaRPr lang="nl-NL" dirty="0" smtClean="0"/>
          </a:p>
          <a:p>
            <a:r>
              <a:rPr lang="nl-NL" dirty="0" smtClean="0"/>
              <a:t>CTA </a:t>
            </a:r>
            <a:r>
              <a:rPr lang="nl-NL" dirty="0" err="1" smtClean="0"/>
              <a:t>with</a:t>
            </a:r>
            <a:r>
              <a:rPr lang="nl-NL" dirty="0" smtClean="0"/>
              <a:t> Open </a:t>
            </a:r>
            <a:r>
              <a:rPr lang="nl-NL" dirty="0" err="1" smtClean="0"/>
              <a:t>Solver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28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 Source </a:t>
            </a:r>
            <a:r>
              <a:rPr lang="nl-NL" dirty="0" err="1" smtClean="0"/>
              <a:t>licence</a:t>
            </a:r>
            <a:r>
              <a:rPr lang="nl-NL" dirty="0" smtClean="0"/>
              <a:t> EUPL</a:t>
            </a:r>
          </a:p>
          <a:p>
            <a:pPr lvl="1"/>
            <a:r>
              <a:rPr lang="nl-NL" dirty="0" smtClean="0"/>
              <a:t>SCIP </a:t>
            </a:r>
            <a:r>
              <a:rPr lang="nl-NL" dirty="0" err="1" smtClean="0"/>
              <a:t>needs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“</a:t>
            </a:r>
            <a:r>
              <a:rPr lang="nl-NL" dirty="0" err="1" smtClean="0"/>
              <a:t>paid</a:t>
            </a:r>
            <a:r>
              <a:rPr lang="nl-NL" dirty="0" smtClean="0"/>
              <a:t> off”</a:t>
            </a:r>
          </a:p>
          <a:p>
            <a:endParaRPr lang="nl-NL" dirty="0"/>
          </a:p>
          <a:p>
            <a:r>
              <a:rPr lang="nl-NL" dirty="0" err="1" smtClean="0"/>
              <a:t>Governance</a:t>
            </a:r>
            <a:r>
              <a:rPr lang="nl-NL" dirty="0" smtClean="0"/>
              <a:t> </a:t>
            </a:r>
            <a:r>
              <a:rPr lang="nl-NL" dirty="0" err="1" smtClean="0"/>
              <a:t>structure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defined</a:t>
            </a:r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Currently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at bitbucket.org</a:t>
            </a:r>
          </a:p>
          <a:p>
            <a:endParaRPr lang="nl-NL" dirty="0"/>
          </a:p>
          <a:p>
            <a:r>
              <a:rPr lang="nl-NL" dirty="0" smtClean="0"/>
              <a:t>At the end: </a:t>
            </a:r>
            <a:r>
              <a:rPr lang="nl-NL" dirty="0" err="1" smtClean="0"/>
              <a:t>available</a:t>
            </a:r>
            <a:r>
              <a:rPr lang="nl-NL" dirty="0" smtClean="0"/>
              <a:t> via </a:t>
            </a:r>
            <a:r>
              <a:rPr lang="nl-NL" dirty="0" err="1" smtClean="0"/>
              <a:t>Joinup</a:t>
            </a:r>
            <a:r>
              <a:rPr lang="nl-NL" dirty="0" smtClean="0"/>
              <a:t> website of </a:t>
            </a:r>
            <a:r>
              <a:rPr lang="nl-NL" dirty="0" err="1" smtClean="0"/>
              <a:t>Eurostat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36790"/>
            <a:ext cx="14192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1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endParaRPr lang="nl-NL" dirty="0" smtClean="0"/>
          </a:p>
          <a:p>
            <a:r>
              <a:rPr lang="nl-NL" dirty="0" err="1" smtClean="0"/>
              <a:t>Overview</a:t>
            </a:r>
            <a:r>
              <a:rPr lang="nl-NL" dirty="0" smtClean="0"/>
              <a:t> project</a:t>
            </a:r>
          </a:p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269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Software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apply</a:t>
            </a:r>
            <a:r>
              <a:rPr lang="nl-NL" dirty="0" smtClean="0"/>
              <a:t> SDC:</a:t>
            </a:r>
          </a:p>
          <a:p>
            <a:pPr lvl="1"/>
            <a:r>
              <a:rPr lang="nl-NL" dirty="0" smtClean="0"/>
              <a:t>µ-ARGUS (microdata)</a:t>
            </a:r>
          </a:p>
          <a:p>
            <a:pPr lvl="1"/>
            <a:r>
              <a:rPr lang="el-GR" dirty="0" smtClean="0"/>
              <a:t>τ</a:t>
            </a:r>
            <a:r>
              <a:rPr lang="nl-NL" dirty="0" smtClean="0"/>
              <a:t>-ARGUS (</a:t>
            </a:r>
            <a:r>
              <a:rPr lang="nl-NL" dirty="0" err="1" smtClean="0"/>
              <a:t>tabular</a:t>
            </a:r>
            <a:r>
              <a:rPr lang="nl-NL" dirty="0" smtClean="0"/>
              <a:t> data)</a:t>
            </a:r>
          </a:p>
          <a:p>
            <a:endParaRPr lang="nl-NL" dirty="0"/>
          </a:p>
          <a:p>
            <a:r>
              <a:rPr lang="nl-NL" dirty="0" err="1" smtClean="0"/>
              <a:t>Exists</a:t>
            </a:r>
            <a:r>
              <a:rPr lang="nl-NL" dirty="0" smtClean="0"/>
              <a:t> </a:t>
            </a:r>
            <a:r>
              <a:rPr lang="nl-NL" dirty="0" err="1" smtClean="0"/>
              <a:t>since</a:t>
            </a:r>
            <a:r>
              <a:rPr lang="nl-NL" dirty="0" smtClean="0"/>
              <a:t> late 1990’s</a:t>
            </a:r>
          </a:p>
          <a:p>
            <a:pPr lvl="1"/>
            <a:r>
              <a:rPr lang="nl-NL" dirty="0" err="1" smtClean="0"/>
              <a:t>Statistics</a:t>
            </a:r>
            <a:r>
              <a:rPr lang="nl-NL" dirty="0" smtClean="0"/>
              <a:t> Netherlands </a:t>
            </a:r>
          </a:p>
          <a:p>
            <a:pPr lvl="1"/>
            <a:r>
              <a:rPr lang="nl-NL" dirty="0" smtClean="0"/>
              <a:t>SDC project (1996-1998)</a:t>
            </a:r>
          </a:p>
          <a:p>
            <a:pPr lvl="1"/>
            <a:r>
              <a:rPr lang="nl-NL" dirty="0" smtClean="0"/>
              <a:t>CASC project (2000-2003)</a:t>
            </a:r>
          </a:p>
          <a:p>
            <a:pPr lvl="1"/>
            <a:r>
              <a:rPr lang="nl-NL" dirty="0" smtClean="0"/>
              <a:t>CENEX-SDC (2006)</a:t>
            </a:r>
          </a:p>
          <a:p>
            <a:pPr lvl="1"/>
            <a:r>
              <a:rPr lang="nl-NL" dirty="0" err="1" smtClean="0"/>
              <a:t>ESSnet</a:t>
            </a:r>
            <a:r>
              <a:rPr lang="nl-NL" dirty="0" smtClean="0"/>
              <a:t> SDC (2008-2009)</a:t>
            </a:r>
          </a:p>
          <a:p>
            <a:pPr lvl="1"/>
            <a:r>
              <a:rPr lang="nl-NL" dirty="0" err="1" smtClean="0"/>
              <a:t>ESSnet</a:t>
            </a:r>
            <a:r>
              <a:rPr lang="nl-NL" dirty="0" smtClean="0"/>
              <a:t> </a:t>
            </a:r>
            <a:r>
              <a:rPr lang="nl-NL" dirty="0" err="1" smtClean="0"/>
              <a:t>harmonisation</a:t>
            </a:r>
            <a:r>
              <a:rPr lang="nl-NL" dirty="0" smtClean="0"/>
              <a:t> (2011-2012)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Main</a:t>
            </a:r>
            <a:r>
              <a:rPr lang="nl-NL" dirty="0" smtClean="0"/>
              <a:t> </a:t>
            </a:r>
            <a:r>
              <a:rPr lang="nl-NL" dirty="0" err="1" smtClean="0"/>
              <a:t>contributors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nl-NL" dirty="0" err="1" smtClean="0"/>
              <a:t>Statistics</a:t>
            </a:r>
            <a:r>
              <a:rPr lang="nl-NL" dirty="0" smtClean="0"/>
              <a:t> Netherlands</a:t>
            </a:r>
          </a:p>
          <a:p>
            <a:r>
              <a:rPr lang="nl-NL" dirty="0" err="1" smtClean="0"/>
              <a:t>Destatis</a:t>
            </a:r>
            <a:endParaRPr lang="nl-NL" dirty="0" smtClean="0"/>
          </a:p>
          <a:p>
            <a:r>
              <a:rPr lang="nl-NL" dirty="0" err="1" smtClean="0"/>
              <a:t>Istat</a:t>
            </a:r>
            <a:endParaRPr lang="nl-NL" dirty="0" smtClean="0"/>
          </a:p>
          <a:p>
            <a:r>
              <a:rPr lang="nl-NL" dirty="0"/>
              <a:t>ULL (Tenerife)</a:t>
            </a:r>
          </a:p>
          <a:p>
            <a:r>
              <a:rPr lang="nl-NL" dirty="0" smtClean="0"/>
              <a:t>URV (Tarragona)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18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8000" y="1863240"/>
            <a:ext cx="7326408" cy="566856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Time </a:t>
            </a:r>
            <a:r>
              <a:rPr lang="nl-NL" dirty="0" err="1" smtClean="0"/>
              <a:t>flies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you’re</a:t>
            </a:r>
            <a:r>
              <a:rPr lang="nl-NL" dirty="0" smtClean="0"/>
              <a:t> </a:t>
            </a:r>
            <a:r>
              <a:rPr lang="nl-NL" dirty="0" err="1" smtClean="0"/>
              <a:t>having</a:t>
            </a:r>
            <a:r>
              <a:rPr lang="nl-NL" dirty="0" smtClean="0"/>
              <a:t> </a:t>
            </a:r>
            <a:r>
              <a:rPr lang="nl-NL" dirty="0" err="1" smtClean="0"/>
              <a:t>fun</a:t>
            </a:r>
            <a:endParaRPr lang="nl-NL" dirty="0" smtClean="0"/>
          </a:p>
          <a:p>
            <a:pPr algn="ctr"/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918000" y="2718128"/>
            <a:ext cx="7326408" cy="5668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–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‐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4pPr>
            <a:lvl5pPr marL="1371600" marR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nl-NL" sz="2400" b="0" i="0" u="none" strike="noStrike" kern="1200" baseline="0" smtClean="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itchFamily="34" charset="0"/>
              <a:buNone/>
            </a:pPr>
            <a:r>
              <a:rPr lang="nl-NL" dirty="0" smtClean="0"/>
              <a:t>People get </a:t>
            </a:r>
            <a:r>
              <a:rPr lang="nl-NL" dirty="0" err="1" smtClean="0"/>
              <a:t>older</a:t>
            </a:r>
            <a:r>
              <a:rPr lang="nl-NL" dirty="0" smtClean="0"/>
              <a:t>…</a:t>
            </a:r>
          </a:p>
          <a:p>
            <a:pPr algn="ctr"/>
            <a:endParaRPr lang="nl-NL" dirty="0" smtClean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918000" y="3654232"/>
            <a:ext cx="7326408" cy="5668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–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‐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4pPr>
            <a:lvl5pPr marL="1371600" marR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nl-NL" sz="2400" b="0" i="0" u="none" strike="noStrike" kern="1200" baseline="0" smtClean="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itchFamily="34" charset="0"/>
              <a:buNone/>
            </a:pPr>
            <a:r>
              <a:rPr lang="nl-NL" dirty="0" smtClean="0"/>
              <a:t>Time </a:t>
            </a:r>
            <a:r>
              <a:rPr lang="nl-NL" dirty="0" err="1" smtClean="0"/>
              <a:t>to</a:t>
            </a:r>
            <a:r>
              <a:rPr lang="nl-NL" dirty="0" smtClean="0"/>
              <a:t> Open Up</a:t>
            </a:r>
          </a:p>
          <a:p>
            <a:pPr algn="ctr"/>
            <a:endParaRPr lang="nl-NL" dirty="0" smtClean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918000" y="4662344"/>
            <a:ext cx="7326408" cy="56685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matte">
            <a:bevelT w="0" h="0" prst="artDeco"/>
            <a:contourClr>
              <a:srgbClr val="FFFFFF"/>
            </a:contourClr>
          </a:sp3d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–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‐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4pPr>
            <a:lvl5pPr marL="1371600" marR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nl-NL" sz="2400" b="0" i="0" u="none" strike="noStrike" kern="1200" baseline="0" smtClean="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orbel" pitchFamily="34" charset="0"/>
              <a:buNone/>
            </a:pPr>
            <a:r>
              <a:rPr lang="nl-NL" b="1" dirty="0" smtClean="0"/>
              <a:t>Open Source</a:t>
            </a:r>
          </a:p>
          <a:p>
            <a:pPr algn="ctr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28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Funded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grant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Eurostat</a:t>
            </a:r>
            <a:endParaRPr lang="nl-NL" dirty="0" smtClean="0"/>
          </a:p>
          <a:p>
            <a:r>
              <a:rPr lang="nl-NL" dirty="0" smtClean="0"/>
              <a:t>Co-</a:t>
            </a:r>
            <a:r>
              <a:rPr lang="nl-NL" dirty="0" err="1" smtClean="0"/>
              <a:t>funded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Statistics</a:t>
            </a:r>
            <a:r>
              <a:rPr lang="nl-NL" dirty="0" smtClean="0"/>
              <a:t> Netherlands</a:t>
            </a:r>
          </a:p>
          <a:p>
            <a:endParaRPr lang="nl-NL" dirty="0"/>
          </a:p>
          <a:p>
            <a:r>
              <a:rPr lang="nl-NL" dirty="0" err="1" smtClean="0"/>
              <a:t>Objectives</a:t>
            </a:r>
            <a:r>
              <a:rPr lang="nl-NL" dirty="0" smtClean="0"/>
              <a:t>:</a:t>
            </a:r>
          </a:p>
          <a:p>
            <a:pPr lvl="1"/>
            <a:r>
              <a:rPr lang="nl-NL" dirty="0" err="1" smtClean="0"/>
              <a:t>Stay</a:t>
            </a:r>
            <a:r>
              <a:rPr lang="nl-NL" dirty="0" smtClean="0"/>
              <a:t> as close as </a:t>
            </a:r>
            <a:r>
              <a:rPr lang="nl-NL" dirty="0" err="1" smtClean="0"/>
              <a:t>possible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current</a:t>
            </a:r>
            <a:r>
              <a:rPr lang="nl-NL" dirty="0" smtClean="0"/>
              <a:t> </a:t>
            </a:r>
            <a:r>
              <a:rPr lang="nl-NL" dirty="0" err="1" smtClean="0"/>
              <a:t>version</a:t>
            </a:r>
            <a:endParaRPr lang="nl-NL" dirty="0" smtClean="0"/>
          </a:p>
          <a:p>
            <a:pPr lvl="1"/>
            <a:r>
              <a:rPr lang="nl-NL" dirty="0" smtClean="0"/>
              <a:t>Open Source </a:t>
            </a:r>
            <a:r>
              <a:rPr lang="nl-NL" dirty="0" err="1" smtClean="0"/>
              <a:t>version</a:t>
            </a:r>
            <a:r>
              <a:rPr lang="nl-NL" dirty="0" smtClean="0"/>
              <a:t> of ARGUS</a:t>
            </a:r>
          </a:p>
          <a:p>
            <a:pPr lvl="2"/>
            <a:r>
              <a:rPr lang="nl-NL" dirty="0" smtClean="0"/>
              <a:t>Open source community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contribute</a:t>
            </a:r>
            <a:endParaRPr lang="nl-NL" dirty="0" smtClean="0"/>
          </a:p>
          <a:p>
            <a:pPr lvl="1"/>
            <a:r>
              <a:rPr lang="nl-NL" dirty="0" smtClean="0"/>
              <a:t>Platform independent</a:t>
            </a:r>
          </a:p>
          <a:p>
            <a:pPr lvl="1"/>
            <a:r>
              <a:rPr lang="nl-NL" dirty="0" smtClean="0"/>
              <a:t>Open </a:t>
            </a:r>
            <a:r>
              <a:rPr lang="nl-NL" dirty="0" err="1" smtClean="0"/>
              <a:t>solvers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8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 </a:t>
            </a:r>
            <a:r>
              <a:rPr lang="nl-NL" dirty="0" err="1" smtClean="0"/>
              <a:t>solvers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Next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existing</a:t>
            </a:r>
            <a:r>
              <a:rPr lang="nl-NL" dirty="0" smtClean="0"/>
              <a:t> </a:t>
            </a:r>
            <a:r>
              <a:rPr lang="nl-NL" dirty="0" err="1" smtClean="0"/>
              <a:t>Xpress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CPLEX</a:t>
            </a:r>
          </a:p>
          <a:p>
            <a:pPr lvl="2"/>
            <a:r>
              <a:rPr lang="nl-NL" dirty="0" smtClean="0"/>
              <a:t>E.g., SCIP </a:t>
            </a:r>
            <a:r>
              <a:rPr lang="nl-NL" dirty="0" err="1" smtClean="0"/>
              <a:t>with</a:t>
            </a:r>
            <a:r>
              <a:rPr lang="nl-NL" dirty="0" smtClean="0"/>
              <a:t> CLP, GLPK, …</a:t>
            </a:r>
          </a:p>
          <a:p>
            <a:pPr lvl="2"/>
            <a:r>
              <a:rPr lang="nl-NL" dirty="0" err="1" smtClean="0"/>
              <a:t>Optimization</a:t>
            </a:r>
            <a:r>
              <a:rPr lang="nl-NL" dirty="0" smtClean="0"/>
              <a:t>-code </a:t>
            </a:r>
            <a:r>
              <a:rPr lang="nl-NL" dirty="0" err="1" smtClean="0"/>
              <a:t>not</a:t>
            </a:r>
            <a:r>
              <a:rPr lang="nl-NL" dirty="0" smtClean="0"/>
              <a:t> part of </a:t>
            </a:r>
            <a:r>
              <a:rPr lang="nl-NL" dirty="0" err="1" smtClean="0"/>
              <a:t>this</a:t>
            </a:r>
            <a:r>
              <a:rPr lang="nl-NL" dirty="0" smtClean="0"/>
              <a:t> project</a:t>
            </a:r>
          </a:p>
          <a:p>
            <a:pPr lvl="3"/>
            <a:r>
              <a:rPr lang="nl-NL" dirty="0" err="1" smtClean="0"/>
              <a:t>Provided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projects</a:t>
            </a:r>
            <a:endParaRPr lang="nl-NL" dirty="0" smtClean="0"/>
          </a:p>
          <a:p>
            <a:pPr lvl="4"/>
            <a:r>
              <a:rPr lang="nl-NL" dirty="0" smtClean="0"/>
              <a:t>E.g., </a:t>
            </a:r>
          </a:p>
          <a:p>
            <a:pPr lvl="4"/>
            <a:r>
              <a:rPr lang="nl-NL" dirty="0" smtClean="0"/>
              <a:t>Separate </a:t>
            </a:r>
            <a:r>
              <a:rPr lang="nl-NL" dirty="0" err="1" smtClean="0"/>
              <a:t>Eurostat</a:t>
            </a:r>
            <a:r>
              <a:rPr lang="nl-NL" dirty="0" smtClean="0"/>
              <a:t> </a:t>
            </a:r>
            <a:r>
              <a:rPr lang="nl-NL" dirty="0" err="1" smtClean="0"/>
              <a:t>funding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1210267" cy="2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8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Timeline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err="1" smtClean="0"/>
              <a:t>Started</a:t>
            </a:r>
            <a:r>
              <a:rPr lang="nl-NL" dirty="0" smtClean="0"/>
              <a:t> December 2012</a:t>
            </a:r>
          </a:p>
          <a:p>
            <a:r>
              <a:rPr lang="nl-NL" dirty="0" err="1" smtClean="0"/>
              <a:t>Ends</a:t>
            </a:r>
            <a:r>
              <a:rPr lang="nl-NL" dirty="0" smtClean="0"/>
              <a:t> December 2014</a:t>
            </a:r>
          </a:p>
          <a:p>
            <a:r>
              <a:rPr lang="nl-NL" dirty="0" err="1" smtClean="0"/>
              <a:t>June</a:t>
            </a:r>
            <a:r>
              <a:rPr lang="nl-NL" dirty="0" smtClean="0"/>
              <a:t> 2014 </a:t>
            </a:r>
            <a:r>
              <a:rPr lang="nl-NL" dirty="0" err="1" smtClean="0"/>
              <a:t>beta</a:t>
            </a:r>
            <a:r>
              <a:rPr lang="nl-NL" dirty="0" smtClean="0"/>
              <a:t> </a:t>
            </a:r>
            <a:r>
              <a:rPr lang="nl-NL" dirty="0" err="1" smtClean="0"/>
              <a:t>version</a:t>
            </a:r>
            <a:r>
              <a:rPr lang="nl-NL" dirty="0" smtClean="0"/>
              <a:t> of </a:t>
            </a:r>
            <a:r>
              <a:rPr lang="el-GR" dirty="0"/>
              <a:t>τ</a:t>
            </a:r>
            <a:r>
              <a:rPr lang="nl-NL" dirty="0" smtClean="0"/>
              <a:t>-ARGUS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testing</a:t>
            </a:r>
            <a:endParaRPr lang="nl-NL" dirty="0" smtClean="0"/>
          </a:p>
          <a:p>
            <a:r>
              <a:rPr lang="nl-NL" dirty="0" smtClean="0"/>
              <a:t>December 2014 set in Open Source community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5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8000" y="1566000"/>
            <a:ext cx="7398416" cy="44676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GUI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written</a:t>
            </a:r>
            <a:r>
              <a:rPr lang="nl-NL" dirty="0" smtClean="0"/>
              <a:t> in Java (</a:t>
            </a:r>
            <a:r>
              <a:rPr lang="nl-NL" dirty="0" err="1" smtClean="0"/>
              <a:t>replacing</a:t>
            </a:r>
            <a:r>
              <a:rPr lang="nl-NL" dirty="0" smtClean="0"/>
              <a:t> VB)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Calculations</a:t>
            </a:r>
            <a:r>
              <a:rPr lang="nl-NL" dirty="0" smtClean="0"/>
              <a:t> are </a:t>
            </a:r>
            <a:r>
              <a:rPr lang="nl-NL" dirty="0" err="1" smtClean="0"/>
              <a:t>written</a:t>
            </a:r>
            <a:r>
              <a:rPr lang="nl-NL" dirty="0" smtClean="0"/>
              <a:t> in C/C++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Gnu</a:t>
            </a:r>
            <a:r>
              <a:rPr lang="nl-NL" dirty="0" smtClean="0"/>
              <a:t> compiler (</a:t>
            </a:r>
            <a:r>
              <a:rPr lang="nl-NL" dirty="0" err="1" smtClean="0"/>
              <a:t>MinGW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CA951-4815-4987-9CD6-BB5D6648C0B5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716016" y="1556792"/>
            <a:ext cx="3798016" cy="4467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–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Corbel" pitchFamily="34" charset="0"/>
              <a:buChar char="‐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15000"/>
              </a:lnSpc>
              <a:spcBef>
                <a:spcPts val="0"/>
              </a:spcBef>
              <a:buClrTx/>
              <a:buFont typeface="Arial" pitchFamily="34" charset="0"/>
              <a:buChar char="•"/>
              <a:defRPr sz="2400" kern="120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4pPr>
            <a:lvl5pPr marL="1371600" marR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nl-NL" sz="2400" b="0" i="0" u="none" strike="noStrike" kern="1200" baseline="0" smtClean="0">
                <a:solidFill>
                  <a:srgbClr val="000000"/>
                </a:solidFill>
                <a:latin typeface="Corbel" pitchFamily="34" charset="0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8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S Blauw_EN">
  <a:themeElements>
    <a:clrScheme name="CBS_1">
      <a:dk1>
        <a:srgbClr val="271D6C"/>
      </a:dk1>
      <a:lt1>
        <a:srgbClr val="FFFFFF"/>
      </a:lt1>
      <a:dk2>
        <a:srgbClr val="271D6C"/>
      </a:dk2>
      <a:lt2>
        <a:srgbClr val="D8D8D8"/>
      </a:lt2>
      <a:accent1>
        <a:srgbClr val="00A1CD"/>
      </a:accent1>
      <a:accent2>
        <a:srgbClr val="0058B8"/>
      </a:accent2>
      <a:accent3>
        <a:srgbClr val="53A31D"/>
      </a:accent3>
      <a:accent4>
        <a:srgbClr val="AF0E80"/>
      </a:accent4>
      <a:accent5>
        <a:srgbClr val="FFCC00"/>
      </a:accent5>
      <a:accent6>
        <a:srgbClr val="E94C0A"/>
      </a:accent6>
      <a:hlink>
        <a:srgbClr val="271D6C"/>
      </a:hlink>
      <a:folHlink>
        <a:srgbClr val="271D6C"/>
      </a:folHlink>
    </a:clrScheme>
    <a:fontScheme name="CBS_1">
      <a:majorFont>
        <a:latin typeface="Cambria"/>
        <a:ea typeface=""/>
        <a:cs typeface=""/>
      </a:majorFont>
      <a:minorFont>
        <a:latin typeface="Corbe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BS Powerpoint blauw 130912 - EN.potx" id="{BECFBC99-618C-4029-B7FF-B21015B76880}" vid="{7C8E71C0-DA68-4685-AB17-15769AB432F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CBS Blauw_EN</Template>
  <TotalTime>4</TotalTime>
  <Words>295</Words>
  <Application>Microsoft Office PowerPoint</Application>
  <PresentationFormat>Diavoorstelling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CBS Blauw_EN</vt:lpstr>
      <vt:lpstr>PowerPoint-presentatie</vt:lpstr>
      <vt:lpstr>Contents</vt:lpstr>
      <vt:lpstr>Introduction</vt:lpstr>
      <vt:lpstr>Introduction</vt:lpstr>
      <vt:lpstr>Introduction</vt:lpstr>
      <vt:lpstr>The project</vt:lpstr>
      <vt:lpstr>The project</vt:lpstr>
      <vt:lpstr>The project</vt:lpstr>
      <vt:lpstr>Some remarks</vt:lpstr>
      <vt:lpstr>Some remarks</vt:lpstr>
      <vt:lpstr>Some remarks</vt:lpstr>
    </vt:vector>
  </TitlesOfParts>
  <Company>CBS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>CBS PowerPoint sjabloon</dc:subject>
  <dc:creator>Wolf, dr. ir  P.P. de</dc:creator>
  <cp:lastModifiedBy>Gebruiker</cp:lastModifiedBy>
  <cp:revision>23</cp:revision>
  <dcterms:created xsi:type="dcterms:W3CDTF">2013-10-14T11:16:08Z</dcterms:created>
  <dcterms:modified xsi:type="dcterms:W3CDTF">2013-10-27T15:26:58Z</dcterms:modified>
</cp:coreProperties>
</file>