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sldIdLst>
    <p:sldId id="256" r:id="rId2"/>
    <p:sldId id="257" r:id="rId3"/>
    <p:sldId id="265" r:id="rId4"/>
    <p:sldId id="261" r:id="rId5"/>
    <p:sldId id="267" r:id="rId6"/>
    <p:sldId id="266" r:id="rId7"/>
    <p:sldId id="263" r:id="rId8"/>
    <p:sldId id="264" r:id="rId9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8693"/>
    <a:srgbClr val="9AB23B"/>
    <a:srgbClr val="0493AC"/>
    <a:srgbClr val="FAA50F"/>
    <a:srgbClr val="F0F0F0"/>
    <a:srgbClr val="9A9A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9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10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1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1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2013-10-09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  <p:grpSp>
        <p:nvGrpSpPr>
          <p:cNvPr id="12" name="Grupp 12"/>
          <p:cNvGrpSpPr/>
          <p:nvPr userDrawn="1"/>
        </p:nvGrpSpPr>
        <p:grpSpPr>
          <a:xfrm>
            <a:off x="8604504" y="3342694"/>
            <a:ext cx="539496" cy="3158140"/>
            <a:chOff x="1643042" y="428604"/>
            <a:chExt cx="539496" cy="3158140"/>
          </a:xfrm>
        </p:grpSpPr>
        <p:pic>
          <p:nvPicPr>
            <p:cNvPr id="7" name="Bildobjekt 6" descr="BA10756.jp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1643042" y="428604"/>
              <a:ext cx="539496" cy="539496"/>
            </a:xfrm>
            <a:prstGeom prst="rect">
              <a:avLst/>
            </a:prstGeom>
          </p:spPr>
        </p:pic>
        <p:pic>
          <p:nvPicPr>
            <p:cNvPr id="8" name="Bildobjekt 7" descr="iStock_000002716975XSmall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1643042" y="2382004"/>
              <a:ext cx="539496" cy="539496"/>
            </a:xfrm>
            <a:prstGeom prst="rect">
              <a:avLst/>
            </a:prstGeom>
          </p:spPr>
        </p:pic>
        <p:pic>
          <p:nvPicPr>
            <p:cNvPr id="9" name="Bildobjekt 8" descr="iStock_000006202820XSmall.jp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1643042" y="1721922"/>
              <a:ext cx="539496" cy="539496"/>
            </a:xfrm>
            <a:prstGeom prst="rect">
              <a:avLst/>
            </a:prstGeom>
          </p:spPr>
        </p:pic>
        <p:pic>
          <p:nvPicPr>
            <p:cNvPr id="10" name="Bildobjekt 9" descr="MK10676.jp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1643042" y="1071546"/>
              <a:ext cx="539496" cy="539496"/>
            </a:xfrm>
            <a:prstGeom prst="rect">
              <a:avLst/>
            </a:prstGeom>
          </p:spPr>
        </p:pic>
        <p:pic>
          <p:nvPicPr>
            <p:cNvPr id="11" name="Bildobjekt 10" descr="iStock_000000753328XSmall.jpg"/>
            <p:cNvPicPr>
              <a:picLocks noChangeAspect="1"/>
            </p:cNvPicPr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1643042" y="3047248"/>
              <a:ext cx="539496" cy="539496"/>
            </a:xfrm>
            <a:prstGeom prst="rect">
              <a:avLst/>
            </a:prstGeom>
          </p:spPr>
        </p:pic>
      </p:grpSp>
      <p:pic>
        <p:nvPicPr>
          <p:cNvPr id="15" name="Bildobjekt 14" descr="SCB-logga_grey.png"/>
          <p:cNvPicPr>
            <a:picLocks noChangeAspect="1"/>
          </p:cNvPicPr>
          <p:nvPr/>
        </p:nvPicPr>
        <p:blipFill>
          <a:blip r:embed="rId7" cstate="print"/>
          <a:srcRect t="5209" r="15358" b="2083"/>
          <a:stretch>
            <a:fillRect/>
          </a:stretch>
        </p:blipFill>
        <p:spPr>
          <a:xfrm>
            <a:off x="0" y="0"/>
            <a:ext cx="1142976" cy="6357958"/>
          </a:xfrm>
          <a:prstGeom prst="rect">
            <a:avLst/>
          </a:prstGeom>
        </p:spPr>
      </p:pic>
      <p:pic>
        <p:nvPicPr>
          <p:cNvPr id="21" name="Bildobjekt 20" descr="SCB-logga_grey.png"/>
          <p:cNvPicPr>
            <a:picLocks noChangeAspect="1"/>
          </p:cNvPicPr>
          <p:nvPr userDrawn="1"/>
        </p:nvPicPr>
        <p:blipFill>
          <a:blip r:embed="rId7" cstate="print"/>
          <a:srcRect t="5209" r="15358" b="2083"/>
          <a:stretch>
            <a:fillRect/>
          </a:stretch>
        </p:blipFill>
        <p:spPr>
          <a:xfrm>
            <a:off x="0" y="0"/>
            <a:ext cx="1142976" cy="635795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56371" y="274638"/>
            <a:ext cx="6639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258888" y="1535113"/>
            <a:ext cx="3238500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1258888" y="2174875"/>
            <a:ext cx="32385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3236231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2362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2013-10-09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2013-10-09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2013-10-09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48907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0" y="273050"/>
            <a:ext cx="4114800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250699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2013-10-09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2013-10-09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2013-10-09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2013-10-09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2013-10-09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utan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2013-10-09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Rubrik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2013-10-09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  <p:grpSp>
        <p:nvGrpSpPr>
          <p:cNvPr id="12" name="Grupp 12"/>
          <p:cNvGrpSpPr/>
          <p:nvPr/>
        </p:nvGrpSpPr>
        <p:grpSpPr>
          <a:xfrm>
            <a:off x="8604504" y="3342694"/>
            <a:ext cx="539496" cy="3158140"/>
            <a:chOff x="1643042" y="428604"/>
            <a:chExt cx="539496" cy="3158140"/>
          </a:xfrm>
        </p:grpSpPr>
        <p:pic>
          <p:nvPicPr>
            <p:cNvPr id="7" name="Bildobjekt 6" descr="BA10756.jp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1643042" y="428604"/>
              <a:ext cx="539496" cy="539496"/>
            </a:xfrm>
            <a:prstGeom prst="rect">
              <a:avLst/>
            </a:prstGeom>
          </p:spPr>
        </p:pic>
        <p:pic>
          <p:nvPicPr>
            <p:cNvPr id="8" name="Bildobjekt 7" descr="iStock_000002716975XSmall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1643042" y="2382004"/>
              <a:ext cx="539496" cy="539496"/>
            </a:xfrm>
            <a:prstGeom prst="rect">
              <a:avLst/>
            </a:prstGeom>
          </p:spPr>
        </p:pic>
        <p:pic>
          <p:nvPicPr>
            <p:cNvPr id="9" name="Bildobjekt 8" descr="iStock_000006202820XSmall.jp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1643042" y="1721922"/>
              <a:ext cx="539496" cy="539496"/>
            </a:xfrm>
            <a:prstGeom prst="rect">
              <a:avLst/>
            </a:prstGeom>
          </p:spPr>
        </p:pic>
        <p:pic>
          <p:nvPicPr>
            <p:cNvPr id="10" name="Bildobjekt 9" descr="MK10676.jp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1643042" y="1071546"/>
              <a:ext cx="539496" cy="539496"/>
            </a:xfrm>
            <a:prstGeom prst="rect">
              <a:avLst/>
            </a:prstGeom>
          </p:spPr>
        </p:pic>
        <p:pic>
          <p:nvPicPr>
            <p:cNvPr id="11" name="Bildobjekt 10" descr="iStock_000000753328XSmall.jpg"/>
            <p:cNvPicPr>
              <a:picLocks noChangeAspect="1"/>
            </p:cNvPicPr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1643042" y="3047248"/>
              <a:ext cx="539496" cy="539496"/>
            </a:xfrm>
            <a:prstGeom prst="rect">
              <a:avLst/>
            </a:prstGeom>
          </p:spPr>
        </p:pic>
      </p:grpSp>
      <p:pic>
        <p:nvPicPr>
          <p:cNvPr id="16" name="Bildobjekt 15" descr="logga_orange.png"/>
          <p:cNvPicPr>
            <a:picLocks noChangeAspect="1"/>
          </p:cNvPicPr>
          <p:nvPr userDrawn="1"/>
        </p:nvPicPr>
        <p:blipFill>
          <a:blip r:embed="rId7" cstate="print"/>
          <a:srcRect r="6048"/>
          <a:stretch>
            <a:fillRect/>
          </a:stretch>
        </p:blipFill>
        <p:spPr>
          <a:xfrm>
            <a:off x="-11854" y="4082"/>
            <a:ext cx="1109781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Rubrikbild">
    <p:bg>
      <p:bgPr>
        <a:solidFill>
          <a:srgbClr val="0786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2013-10-09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  <p:grpSp>
        <p:nvGrpSpPr>
          <p:cNvPr id="12" name="Grupp 12"/>
          <p:cNvGrpSpPr/>
          <p:nvPr/>
        </p:nvGrpSpPr>
        <p:grpSpPr>
          <a:xfrm>
            <a:off x="8604504" y="3342694"/>
            <a:ext cx="539496" cy="3158140"/>
            <a:chOff x="1643042" y="428604"/>
            <a:chExt cx="539496" cy="3158140"/>
          </a:xfrm>
        </p:grpSpPr>
        <p:pic>
          <p:nvPicPr>
            <p:cNvPr id="7" name="Bildobjekt 6" descr="BA10756.jp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1643042" y="428604"/>
              <a:ext cx="539496" cy="539496"/>
            </a:xfrm>
            <a:prstGeom prst="rect">
              <a:avLst/>
            </a:prstGeom>
          </p:spPr>
        </p:pic>
        <p:pic>
          <p:nvPicPr>
            <p:cNvPr id="8" name="Bildobjekt 7" descr="iStock_000002716975XSmall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1643042" y="2382004"/>
              <a:ext cx="539496" cy="539496"/>
            </a:xfrm>
            <a:prstGeom prst="rect">
              <a:avLst/>
            </a:prstGeom>
          </p:spPr>
        </p:pic>
        <p:pic>
          <p:nvPicPr>
            <p:cNvPr id="9" name="Bildobjekt 8" descr="iStock_000006202820XSmall.jp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1643042" y="1721922"/>
              <a:ext cx="539496" cy="539496"/>
            </a:xfrm>
            <a:prstGeom prst="rect">
              <a:avLst/>
            </a:prstGeom>
          </p:spPr>
        </p:pic>
        <p:pic>
          <p:nvPicPr>
            <p:cNvPr id="10" name="Bildobjekt 9" descr="MK10676.jp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1643042" y="1071546"/>
              <a:ext cx="539496" cy="539496"/>
            </a:xfrm>
            <a:prstGeom prst="rect">
              <a:avLst/>
            </a:prstGeom>
          </p:spPr>
        </p:pic>
        <p:pic>
          <p:nvPicPr>
            <p:cNvPr id="11" name="Bildobjekt 10" descr="iStock_000000753328XSmall.jpg"/>
            <p:cNvPicPr>
              <a:picLocks noChangeAspect="1"/>
            </p:cNvPicPr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1643042" y="3047248"/>
              <a:ext cx="539496" cy="539496"/>
            </a:xfrm>
            <a:prstGeom prst="rect">
              <a:avLst/>
            </a:prstGeom>
          </p:spPr>
        </p:pic>
      </p:grpSp>
      <p:pic>
        <p:nvPicPr>
          <p:cNvPr id="16" name="Bildobjekt 15" descr="logga_blue.png"/>
          <p:cNvPicPr>
            <a:picLocks noChangeAspect="1"/>
          </p:cNvPicPr>
          <p:nvPr userDrawn="1"/>
        </p:nvPicPr>
        <p:blipFill>
          <a:blip r:embed="rId7" cstate="print"/>
          <a:srcRect r="6102"/>
          <a:stretch>
            <a:fillRect/>
          </a:stretch>
        </p:blipFill>
        <p:spPr>
          <a:xfrm>
            <a:off x="-11221" y="0"/>
            <a:ext cx="1109148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3_Rubrikbild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2013-10-09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  <p:grpSp>
        <p:nvGrpSpPr>
          <p:cNvPr id="12" name="Grupp 12"/>
          <p:cNvGrpSpPr/>
          <p:nvPr/>
        </p:nvGrpSpPr>
        <p:grpSpPr>
          <a:xfrm>
            <a:off x="8604504" y="3342694"/>
            <a:ext cx="539496" cy="3158140"/>
            <a:chOff x="1643042" y="428604"/>
            <a:chExt cx="539496" cy="3158140"/>
          </a:xfrm>
        </p:grpSpPr>
        <p:pic>
          <p:nvPicPr>
            <p:cNvPr id="7" name="Bildobjekt 6" descr="BA10756.jp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1643042" y="428604"/>
              <a:ext cx="539496" cy="539496"/>
            </a:xfrm>
            <a:prstGeom prst="rect">
              <a:avLst/>
            </a:prstGeom>
          </p:spPr>
        </p:pic>
        <p:pic>
          <p:nvPicPr>
            <p:cNvPr id="8" name="Bildobjekt 7" descr="iStock_000002716975XSmall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1643042" y="2382004"/>
              <a:ext cx="539496" cy="539496"/>
            </a:xfrm>
            <a:prstGeom prst="rect">
              <a:avLst/>
            </a:prstGeom>
          </p:spPr>
        </p:pic>
        <p:pic>
          <p:nvPicPr>
            <p:cNvPr id="9" name="Bildobjekt 8" descr="iStock_000006202820XSmall.jp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1643042" y="1721922"/>
              <a:ext cx="539496" cy="539496"/>
            </a:xfrm>
            <a:prstGeom prst="rect">
              <a:avLst/>
            </a:prstGeom>
          </p:spPr>
        </p:pic>
        <p:pic>
          <p:nvPicPr>
            <p:cNvPr id="10" name="Bildobjekt 9" descr="MK10676.jp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1643042" y="1071546"/>
              <a:ext cx="539496" cy="539496"/>
            </a:xfrm>
            <a:prstGeom prst="rect">
              <a:avLst/>
            </a:prstGeom>
          </p:spPr>
        </p:pic>
        <p:pic>
          <p:nvPicPr>
            <p:cNvPr id="11" name="Bildobjekt 10" descr="iStock_000000753328XSmall.jpg"/>
            <p:cNvPicPr>
              <a:picLocks noChangeAspect="1"/>
            </p:cNvPicPr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1643042" y="3047248"/>
              <a:ext cx="539496" cy="539496"/>
            </a:xfrm>
            <a:prstGeom prst="rect">
              <a:avLst/>
            </a:prstGeom>
          </p:spPr>
        </p:pic>
      </p:grpSp>
      <p:pic>
        <p:nvPicPr>
          <p:cNvPr id="16" name="Bildobjekt 15" descr="logga_green.png"/>
          <p:cNvPicPr>
            <a:picLocks noChangeAspect="1"/>
          </p:cNvPicPr>
          <p:nvPr userDrawn="1"/>
        </p:nvPicPr>
        <p:blipFill>
          <a:blip r:embed="rId7" cstate="print"/>
          <a:srcRect r="6716"/>
          <a:stretch>
            <a:fillRect/>
          </a:stretch>
        </p:blipFill>
        <p:spPr>
          <a:xfrm>
            <a:off x="-9407" y="0"/>
            <a:ext cx="1101891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4_Rubrikbild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2013-10-09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  <p:grpSp>
        <p:nvGrpSpPr>
          <p:cNvPr id="12" name="Grupp 12"/>
          <p:cNvGrpSpPr/>
          <p:nvPr/>
        </p:nvGrpSpPr>
        <p:grpSpPr>
          <a:xfrm>
            <a:off x="8604504" y="3342694"/>
            <a:ext cx="539496" cy="3158140"/>
            <a:chOff x="1643042" y="428604"/>
            <a:chExt cx="539496" cy="3158140"/>
          </a:xfrm>
        </p:grpSpPr>
        <p:pic>
          <p:nvPicPr>
            <p:cNvPr id="7" name="Bildobjekt 6" descr="BA10756.jp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1643042" y="428604"/>
              <a:ext cx="539496" cy="539496"/>
            </a:xfrm>
            <a:prstGeom prst="rect">
              <a:avLst/>
            </a:prstGeom>
          </p:spPr>
        </p:pic>
        <p:pic>
          <p:nvPicPr>
            <p:cNvPr id="8" name="Bildobjekt 7" descr="iStock_000002716975XSmall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1643042" y="2382004"/>
              <a:ext cx="539496" cy="539496"/>
            </a:xfrm>
            <a:prstGeom prst="rect">
              <a:avLst/>
            </a:prstGeom>
          </p:spPr>
        </p:pic>
        <p:pic>
          <p:nvPicPr>
            <p:cNvPr id="9" name="Bildobjekt 8" descr="iStock_000006202820XSmall.jp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1643042" y="1721922"/>
              <a:ext cx="539496" cy="539496"/>
            </a:xfrm>
            <a:prstGeom prst="rect">
              <a:avLst/>
            </a:prstGeom>
          </p:spPr>
        </p:pic>
        <p:pic>
          <p:nvPicPr>
            <p:cNvPr id="10" name="Bildobjekt 9" descr="MK10676.jp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1643042" y="1071546"/>
              <a:ext cx="539496" cy="539496"/>
            </a:xfrm>
            <a:prstGeom prst="rect">
              <a:avLst/>
            </a:prstGeom>
          </p:spPr>
        </p:pic>
        <p:pic>
          <p:nvPicPr>
            <p:cNvPr id="11" name="Bildobjekt 10" descr="iStock_000000753328XSmall.jpg"/>
            <p:cNvPicPr>
              <a:picLocks noChangeAspect="1"/>
            </p:cNvPicPr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1643042" y="3047248"/>
              <a:ext cx="539496" cy="539496"/>
            </a:xfrm>
            <a:prstGeom prst="rect">
              <a:avLst/>
            </a:prstGeom>
          </p:spPr>
        </p:pic>
      </p:grpSp>
      <p:pic>
        <p:nvPicPr>
          <p:cNvPr id="14" name="Bildobjekt 13" descr="SCB-logga_lila.png"/>
          <p:cNvPicPr>
            <a:picLocks noChangeAspect="1"/>
          </p:cNvPicPr>
          <p:nvPr userDrawn="1"/>
        </p:nvPicPr>
        <p:blipFill>
          <a:blip r:embed="rId7" cstate="print"/>
          <a:srcRect t="3335" r="5552"/>
          <a:stretch>
            <a:fillRect/>
          </a:stretch>
        </p:blipFill>
        <p:spPr>
          <a:xfrm>
            <a:off x="-13639" y="220720"/>
            <a:ext cx="1115648" cy="662928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58887" y="4406900"/>
            <a:ext cx="723582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258887" y="2906713"/>
            <a:ext cx="7235825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2013-10-09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56370" y="274638"/>
            <a:ext cx="6628743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258888" y="1600200"/>
            <a:ext cx="3236912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247571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2013-10-09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256370" y="378212"/>
            <a:ext cx="743042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256370" y="1600200"/>
            <a:ext cx="7430429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263804" y="6492899"/>
            <a:ext cx="13269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E2F1F4D1-35E4-46BA-AF81-4FD86FB65BBB}" type="datetimeFigureOut">
              <a:rPr lang="sv-SE" smtClean="0"/>
              <a:pPr/>
              <a:t>2013-10-09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010432" y="64928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7" name="Bildobjekt 6" descr="logga.png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-32" y="757556"/>
            <a:ext cx="652218" cy="5345750"/>
          </a:xfrm>
          <a:prstGeom prst="rect">
            <a:avLst/>
          </a:prstGeom>
        </p:spPr>
      </p:pic>
      <p:pic>
        <p:nvPicPr>
          <p:cNvPr id="10" name="Bildobjekt 9" descr="kvadrater_100_rgb.png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8856757" y="4357553"/>
            <a:ext cx="286488" cy="178598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70" r:id="rId2"/>
    <p:sldLayoutId id="2147483680" r:id="rId3"/>
    <p:sldLayoutId id="2147483666" r:id="rId4"/>
    <p:sldLayoutId id="2147483667" r:id="rId5"/>
    <p:sldLayoutId id="2147483668" r:id="rId6"/>
    <p:sldLayoutId id="2147483669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  <p:sldLayoutId id="2147483678" r:id="rId15"/>
    <p:sldLayoutId id="2147483679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4200" kern="1200">
          <a:solidFill>
            <a:schemeClr val="accent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71277A"/>
        </a:buClr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71277A"/>
        </a:buClr>
        <a:buFont typeface="Arial" pitchFamily="34" charset="0"/>
        <a:buChar char="•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71277A"/>
        </a:buClr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71277A"/>
        </a:buClr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71277A"/>
        </a:buClr>
        <a:buFont typeface="Arial" pitchFamily="34" charset="0"/>
        <a:buChar char="•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Experiences of implementing </a:t>
            </a:r>
            <a:r>
              <a:rPr lang="en-US" sz="4400" dirty="0" err="1" smtClean="0"/>
              <a:t>Bifrost</a:t>
            </a:r>
            <a:endParaRPr lang="en-US" sz="4400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Lars-Erik Almberg, Karin </a:t>
            </a:r>
            <a:r>
              <a:rPr lang="en-US" dirty="0" err="1" smtClean="0"/>
              <a:t>Andersson</a:t>
            </a:r>
            <a:r>
              <a:rPr lang="en-US" dirty="0" smtClean="0"/>
              <a:t>, Lei Sun</a:t>
            </a:r>
          </a:p>
          <a:p>
            <a:r>
              <a:rPr lang="en-US" dirty="0" smtClean="0"/>
              <a:t>Statistics Sweden</a:t>
            </a:r>
          </a:p>
          <a:p>
            <a:r>
              <a:rPr lang="en-US" dirty="0" smtClean="0"/>
              <a:t>Ottawa October 30, 2013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Statistics Sweden has developed </a:t>
            </a:r>
            <a:r>
              <a:rPr lang="en-US" dirty="0" err="1"/>
              <a:t>Bifrost</a:t>
            </a:r>
            <a:r>
              <a:rPr lang="en-US" dirty="0"/>
              <a:t> as a standard tool for disclosure </a:t>
            </a:r>
            <a:r>
              <a:rPr lang="en-US" dirty="0" smtClean="0"/>
              <a:t>control</a:t>
            </a:r>
          </a:p>
          <a:p>
            <a:pPr lvl="1"/>
            <a:r>
              <a:rPr lang="en-US" dirty="0" smtClean="0"/>
              <a:t>Quality advantage</a:t>
            </a:r>
          </a:p>
          <a:p>
            <a:pPr lvl="1"/>
            <a:r>
              <a:rPr lang="en-US" dirty="0" smtClean="0"/>
              <a:t>Support advantage</a:t>
            </a:r>
          </a:p>
          <a:p>
            <a:pPr lvl="1"/>
            <a:endParaRPr lang="sv-SE" dirty="0"/>
          </a:p>
          <a:p>
            <a:pPr marL="457200" lvl="1" indent="0">
              <a:buNone/>
            </a:pPr>
            <a:endParaRPr lang="sv-SE" dirty="0" smtClean="0"/>
          </a:p>
          <a:p>
            <a:pPr marL="457200" lvl="1" indent="0">
              <a:buNone/>
            </a:pPr>
            <a:endParaRPr lang="sv-SE" dirty="0"/>
          </a:p>
        </p:txBody>
      </p:sp>
      <p:pic>
        <p:nvPicPr>
          <p:cNvPr id="1026" name="Picture 2" descr="C:\Users\scblaal\Pictures\Bifros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573016"/>
            <a:ext cx="3924000" cy="2633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5344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1223628" y="1184771"/>
            <a:ext cx="6408712" cy="2808312"/>
          </a:xfrm>
          <a:prstGeom prst="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dash"/>
          </a:ln>
          <a:effectLst/>
        </p:spPr>
        <p:txBody>
          <a:bodyPr rtlCol="0" anchor="ctr"/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AutoShape 6"/>
          <p:cNvSpPr>
            <a:spLocks noChangeAspect="1" noChangeArrowheads="1"/>
          </p:cNvSpPr>
          <p:nvPr/>
        </p:nvSpPr>
        <p:spPr bwMode="auto">
          <a:xfrm>
            <a:off x="1871477" y="1329283"/>
            <a:ext cx="48196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ctangle 19"/>
          <p:cNvSpPr>
            <a:spLocks noChangeArrowheads="1"/>
          </p:cNvSpPr>
          <p:nvPr/>
        </p:nvSpPr>
        <p:spPr bwMode="auto">
          <a:xfrm>
            <a:off x="1439652" y="2048866"/>
            <a:ext cx="1663730" cy="1440161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9525">
            <a:solidFill>
              <a:srgbClr val="4F81BD">
                <a:lumMod val="75000"/>
              </a:srgbClr>
            </a:solidFill>
            <a:prstDash val="sysDash"/>
            <a:miter lim="800000"/>
            <a:headEnd/>
            <a:tailEnd/>
          </a:ln>
        </p:spPr>
        <p:txBody>
          <a:bodyPr/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auto">
          <a:xfrm>
            <a:off x="1551416" y="2220265"/>
            <a:ext cx="1046257" cy="720080"/>
          </a:xfrm>
          <a:prstGeom prst="rect">
            <a:avLst/>
          </a:prstGeom>
          <a:solidFill>
            <a:srgbClr val="4F81BD">
              <a:lumMod val="40000"/>
              <a:lumOff val="60000"/>
            </a:srgbClr>
          </a:solidFill>
          <a:ln w="9525">
            <a:solidFill>
              <a:srgbClr val="4F81BD">
                <a:lumMod val="75000"/>
              </a:srgbClr>
            </a:solidFill>
            <a:miter lim="800000"/>
            <a:headEnd/>
            <a:tailEnd/>
          </a:ln>
        </p:spPr>
        <p:txBody>
          <a:bodyPr/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ctangle 22"/>
          <p:cNvSpPr>
            <a:spLocks noChangeArrowheads="1"/>
          </p:cNvSpPr>
          <p:nvPr/>
        </p:nvSpPr>
        <p:spPr bwMode="auto">
          <a:xfrm>
            <a:off x="1685493" y="2344403"/>
            <a:ext cx="1016541" cy="720080"/>
          </a:xfrm>
          <a:prstGeom prst="rect">
            <a:avLst/>
          </a:prstGeom>
          <a:solidFill>
            <a:srgbClr val="4F81BD">
              <a:lumMod val="40000"/>
              <a:lumOff val="60000"/>
            </a:srgbClr>
          </a:solidFill>
          <a:ln w="9525">
            <a:solidFill>
              <a:srgbClr val="4F81BD">
                <a:lumMod val="75000"/>
              </a:srgbClr>
            </a:solidFill>
            <a:miter lim="800000"/>
            <a:headEnd/>
            <a:tailEnd/>
          </a:ln>
        </p:spPr>
        <p:txBody>
          <a:bodyPr/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auto">
          <a:xfrm>
            <a:off x="1829509" y="2488419"/>
            <a:ext cx="1021750" cy="720080"/>
          </a:xfrm>
          <a:prstGeom prst="rect">
            <a:avLst/>
          </a:prstGeom>
          <a:solidFill>
            <a:srgbClr val="4F81BD">
              <a:lumMod val="40000"/>
              <a:lumOff val="60000"/>
            </a:srgbClr>
          </a:solidFill>
          <a:ln w="9525">
            <a:solidFill>
              <a:srgbClr val="4F81BD">
                <a:lumMod val="75000"/>
              </a:srgbClr>
            </a:solidFill>
            <a:miter lim="800000"/>
            <a:headEnd/>
            <a:tailEnd/>
          </a:ln>
        </p:spPr>
        <p:txBody>
          <a:bodyPr/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Rectangle 26"/>
          <p:cNvSpPr>
            <a:spLocks noChangeArrowheads="1"/>
          </p:cNvSpPr>
          <p:nvPr/>
        </p:nvSpPr>
        <p:spPr bwMode="auto">
          <a:xfrm>
            <a:off x="1973525" y="2637705"/>
            <a:ext cx="1000924" cy="655176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Rectangle 27"/>
          <p:cNvSpPr>
            <a:spLocks noChangeArrowheads="1"/>
          </p:cNvSpPr>
          <p:nvPr/>
        </p:nvSpPr>
        <p:spPr bwMode="auto">
          <a:xfrm>
            <a:off x="2013492" y="2806268"/>
            <a:ext cx="9153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sas2argus</a:t>
            </a: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reeform 28"/>
          <p:cNvSpPr>
            <a:spLocks/>
          </p:cNvSpPr>
          <p:nvPr/>
        </p:nvSpPr>
        <p:spPr bwMode="auto">
          <a:xfrm>
            <a:off x="3567640" y="2788825"/>
            <a:ext cx="1368152" cy="368935"/>
          </a:xfrm>
          <a:custGeom>
            <a:avLst/>
            <a:gdLst>
              <a:gd name="T0" fmla="*/ 0 w 1579"/>
              <a:gd name="T1" fmla="*/ 581 h 581"/>
              <a:gd name="T2" fmla="*/ 402 w 1579"/>
              <a:gd name="T3" fmla="*/ 0 h 581"/>
              <a:gd name="T4" fmla="*/ 1579 w 1579"/>
              <a:gd name="T5" fmla="*/ 0 h 581"/>
              <a:gd name="T6" fmla="*/ 1191 w 1579"/>
              <a:gd name="T7" fmla="*/ 581 h 581"/>
              <a:gd name="T8" fmla="*/ 0 w 1579"/>
              <a:gd name="T9" fmla="*/ 581 h 5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79"/>
              <a:gd name="T16" fmla="*/ 0 h 581"/>
              <a:gd name="T17" fmla="*/ 1579 w 1579"/>
              <a:gd name="T18" fmla="*/ 581 h 58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79" h="581">
                <a:moveTo>
                  <a:pt x="0" y="581"/>
                </a:moveTo>
                <a:lnTo>
                  <a:pt x="402" y="0"/>
                </a:lnTo>
                <a:lnTo>
                  <a:pt x="1579" y="0"/>
                </a:lnTo>
                <a:lnTo>
                  <a:pt x="1191" y="581"/>
                </a:lnTo>
                <a:lnTo>
                  <a:pt x="0" y="581"/>
                </a:lnTo>
                <a:close/>
              </a:path>
            </a:pathLst>
          </a:custGeom>
          <a:solidFill>
            <a:srgbClr val="4F81BD">
              <a:lumMod val="20000"/>
              <a:lumOff val="80000"/>
            </a:srgbClr>
          </a:solidFill>
          <a:ln w="9525">
            <a:solidFill>
              <a:srgbClr val="4F81BD">
                <a:lumMod val="75000"/>
              </a:srgbClr>
            </a:solidFill>
            <a:round/>
            <a:headEnd/>
            <a:tailEnd/>
          </a:ln>
        </p:spPr>
        <p:txBody>
          <a:bodyPr/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Rectangle 29"/>
          <p:cNvSpPr>
            <a:spLocks noChangeArrowheads="1"/>
          </p:cNvSpPr>
          <p:nvPr/>
        </p:nvSpPr>
        <p:spPr bwMode="auto">
          <a:xfrm>
            <a:off x="3895428" y="2788825"/>
            <a:ext cx="75180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Command</a:t>
            </a:r>
            <a:endParaRPr kumimoji="0" lang="sv-SE" sz="1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Freeform 30"/>
          <p:cNvSpPr>
            <a:spLocks/>
          </p:cNvSpPr>
          <p:nvPr/>
        </p:nvSpPr>
        <p:spPr bwMode="auto">
          <a:xfrm>
            <a:off x="3639649" y="3004849"/>
            <a:ext cx="1490400" cy="368935"/>
          </a:xfrm>
          <a:custGeom>
            <a:avLst/>
            <a:gdLst>
              <a:gd name="T0" fmla="*/ 0 w 1413"/>
              <a:gd name="T1" fmla="*/ 581 h 581"/>
              <a:gd name="T2" fmla="*/ 360 w 1413"/>
              <a:gd name="T3" fmla="*/ 0 h 581"/>
              <a:gd name="T4" fmla="*/ 1413 w 1413"/>
              <a:gd name="T5" fmla="*/ 0 h 581"/>
              <a:gd name="T6" fmla="*/ 1066 w 1413"/>
              <a:gd name="T7" fmla="*/ 581 h 581"/>
              <a:gd name="T8" fmla="*/ 0 w 1413"/>
              <a:gd name="T9" fmla="*/ 581 h 5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13"/>
              <a:gd name="T16" fmla="*/ 0 h 581"/>
              <a:gd name="T17" fmla="*/ 1413 w 1413"/>
              <a:gd name="T18" fmla="*/ 581 h 58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13" h="581">
                <a:moveTo>
                  <a:pt x="0" y="581"/>
                </a:moveTo>
                <a:lnTo>
                  <a:pt x="360" y="0"/>
                </a:lnTo>
                <a:lnTo>
                  <a:pt x="1413" y="0"/>
                </a:lnTo>
                <a:lnTo>
                  <a:pt x="1066" y="581"/>
                </a:lnTo>
                <a:lnTo>
                  <a:pt x="0" y="581"/>
                </a:lnTo>
                <a:close/>
              </a:path>
            </a:pathLst>
          </a:custGeom>
          <a:solidFill>
            <a:srgbClr val="4F81BD">
              <a:lumMod val="20000"/>
              <a:lumOff val="80000"/>
            </a:srgbClr>
          </a:solidFill>
          <a:ln w="9525">
            <a:solidFill>
              <a:srgbClr val="4F81BD">
                <a:lumMod val="75000"/>
              </a:srgbClr>
            </a:solidFill>
            <a:round/>
            <a:headEnd/>
            <a:tailEnd/>
          </a:ln>
        </p:spPr>
        <p:txBody>
          <a:bodyPr/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Rectangle 31"/>
          <p:cNvSpPr>
            <a:spLocks noChangeArrowheads="1"/>
          </p:cNvSpPr>
          <p:nvPr/>
        </p:nvSpPr>
        <p:spPr bwMode="auto">
          <a:xfrm>
            <a:off x="4019383" y="3022629"/>
            <a:ext cx="7127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Metadata</a:t>
            </a:r>
            <a:endParaRPr kumimoji="0" lang="sv-SE" sz="1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Freeform 32"/>
          <p:cNvSpPr>
            <a:spLocks/>
          </p:cNvSpPr>
          <p:nvPr/>
        </p:nvSpPr>
        <p:spPr bwMode="auto">
          <a:xfrm>
            <a:off x="3711656" y="3246328"/>
            <a:ext cx="1532692" cy="386715"/>
          </a:xfrm>
          <a:custGeom>
            <a:avLst/>
            <a:gdLst>
              <a:gd name="T0" fmla="*/ 0 w 1482"/>
              <a:gd name="T1" fmla="*/ 609 h 609"/>
              <a:gd name="T2" fmla="*/ 360 w 1482"/>
              <a:gd name="T3" fmla="*/ 0 h 609"/>
              <a:gd name="T4" fmla="*/ 1482 w 1482"/>
              <a:gd name="T5" fmla="*/ 0 h 609"/>
              <a:gd name="T6" fmla="*/ 1108 w 1482"/>
              <a:gd name="T7" fmla="*/ 609 h 609"/>
              <a:gd name="T8" fmla="*/ 0 w 1482"/>
              <a:gd name="T9" fmla="*/ 609 h 6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82"/>
              <a:gd name="T16" fmla="*/ 0 h 609"/>
              <a:gd name="T17" fmla="*/ 1482 w 1482"/>
              <a:gd name="T18" fmla="*/ 609 h 60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82" h="609">
                <a:moveTo>
                  <a:pt x="0" y="609"/>
                </a:moveTo>
                <a:lnTo>
                  <a:pt x="360" y="0"/>
                </a:lnTo>
                <a:lnTo>
                  <a:pt x="1482" y="0"/>
                </a:lnTo>
                <a:lnTo>
                  <a:pt x="1108" y="609"/>
                </a:lnTo>
                <a:lnTo>
                  <a:pt x="0" y="609"/>
                </a:lnTo>
                <a:close/>
              </a:path>
            </a:pathLst>
          </a:custGeom>
          <a:solidFill>
            <a:srgbClr val="4F81BD">
              <a:lumMod val="20000"/>
              <a:lumOff val="80000"/>
            </a:srgbClr>
          </a:solidFill>
          <a:ln w="9525">
            <a:solidFill>
              <a:srgbClr val="4F81BD">
                <a:lumMod val="75000"/>
              </a:srgbClr>
            </a:solidFill>
            <a:round/>
            <a:headEnd/>
            <a:tailEnd/>
          </a:ln>
        </p:spPr>
        <p:txBody>
          <a:bodyPr/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Rectangle 33"/>
          <p:cNvSpPr>
            <a:spLocks noChangeArrowheads="1"/>
          </p:cNvSpPr>
          <p:nvPr/>
        </p:nvSpPr>
        <p:spPr bwMode="auto">
          <a:xfrm>
            <a:off x="4143704" y="3273583"/>
            <a:ext cx="34079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Data</a:t>
            </a:r>
            <a:endParaRPr kumimoji="0" lang="sv-SE" sz="1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Freeform 28"/>
          <p:cNvSpPr>
            <a:spLocks/>
          </p:cNvSpPr>
          <p:nvPr/>
        </p:nvSpPr>
        <p:spPr bwMode="auto">
          <a:xfrm>
            <a:off x="3567640" y="1626758"/>
            <a:ext cx="1440160" cy="368935"/>
          </a:xfrm>
          <a:custGeom>
            <a:avLst/>
            <a:gdLst>
              <a:gd name="T0" fmla="*/ 0 w 1579"/>
              <a:gd name="T1" fmla="*/ 581 h 581"/>
              <a:gd name="T2" fmla="*/ 402 w 1579"/>
              <a:gd name="T3" fmla="*/ 0 h 581"/>
              <a:gd name="T4" fmla="*/ 1579 w 1579"/>
              <a:gd name="T5" fmla="*/ 0 h 581"/>
              <a:gd name="T6" fmla="*/ 1191 w 1579"/>
              <a:gd name="T7" fmla="*/ 581 h 581"/>
              <a:gd name="T8" fmla="*/ 0 w 1579"/>
              <a:gd name="T9" fmla="*/ 581 h 5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79"/>
              <a:gd name="T16" fmla="*/ 0 h 581"/>
              <a:gd name="T17" fmla="*/ 1579 w 1579"/>
              <a:gd name="T18" fmla="*/ 581 h 58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79" h="581">
                <a:moveTo>
                  <a:pt x="0" y="581"/>
                </a:moveTo>
                <a:lnTo>
                  <a:pt x="402" y="0"/>
                </a:lnTo>
                <a:lnTo>
                  <a:pt x="1579" y="0"/>
                </a:lnTo>
                <a:lnTo>
                  <a:pt x="1191" y="581"/>
                </a:lnTo>
                <a:lnTo>
                  <a:pt x="0" y="581"/>
                </a:lnTo>
                <a:close/>
              </a:path>
            </a:pathLst>
          </a:custGeom>
          <a:solidFill>
            <a:srgbClr val="4F81BD">
              <a:lumMod val="20000"/>
              <a:lumOff val="80000"/>
            </a:srgbClr>
          </a:solidFill>
          <a:ln w="9525">
            <a:solidFill>
              <a:srgbClr val="4F81BD">
                <a:lumMod val="75000"/>
              </a:srgbClr>
            </a:solidFill>
            <a:round/>
            <a:headEnd/>
            <a:tailEnd/>
          </a:ln>
        </p:spPr>
        <p:txBody>
          <a:bodyPr/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Rectangle 29"/>
          <p:cNvSpPr>
            <a:spLocks noChangeArrowheads="1"/>
          </p:cNvSpPr>
          <p:nvPr/>
        </p:nvSpPr>
        <p:spPr bwMode="auto">
          <a:xfrm>
            <a:off x="3904734" y="1626758"/>
            <a:ext cx="94660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HTML-report</a:t>
            </a:r>
            <a:endParaRPr kumimoji="0" lang="sv-SE" sz="1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Freeform 30"/>
          <p:cNvSpPr>
            <a:spLocks/>
          </p:cNvSpPr>
          <p:nvPr/>
        </p:nvSpPr>
        <p:spPr bwMode="auto">
          <a:xfrm>
            <a:off x="3639649" y="1842782"/>
            <a:ext cx="1490400" cy="368935"/>
          </a:xfrm>
          <a:custGeom>
            <a:avLst/>
            <a:gdLst>
              <a:gd name="T0" fmla="*/ 0 w 1413"/>
              <a:gd name="T1" fmla="*/ 581 h 581"/>
              <a:gd name="T2" fmla="*/ 360 w 1413"/>
              <a:gd name="T3" fmla="*/ 0 h 581"/>
              <a:gd name="T4" fmla="*/ 1413 w 1413"/>
              <a:gd name="T5" fmla="*/ 0 h 581"/>
              <a:gd name="T6" fmla="*/ 1066 w 1413"/>
              <a:gd name="T7" fmla="*/ 581 h 581"/>
              <a:gd name="T8" fmla="*/ 0 w 1413"/>
              <a:gd name="T9" fmla="*/ 581 h 5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13"/>
              <a:gd name="T16" fmla="*/ 0 h 581"/>
              <a:gd name="T17" fmla="*/ 1413 w 1413"/>
              <a:gd name="T18" fmla="*/ 581 h 58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13" h="581">
                <a:moveTo>
                  <a:pt x="0" y="581"/>
                </a:moveTo>
                <a:lnTo>
                  <a:pt x="360" y="0"/>
                </a:lnTo>
                <a:lnTo>
                  <a:pt x="1413" y="0"/>
                </a:lnTo>
                <a:lnTo>
                  <a:pt x="1066" y="581"/>
                </a:lnTo>
                <a:lnTo>
                  <a:pt x="0" y="581"/>
                </a:lnTo>
                <a:close/>
              </a:path>
            </a:pathLst>
          </a:custGeom>
          <a:solidFill>
            <a:srgbClr val="4F81BD">
              <a:lumMod val="20000"/>
              <a:lumOff val="80000"/>
            </a:srgbClr>
          </a:solidFill>
          <a:ln w="9525">
            <a:solidFill>
              <a:srgbClr val="4F81BD">
                <a:lumMod val="75000"/>
              </a:srgbClr>
            </a:solidFill>
            <a:round/>
            <a:headEnd/>
            <a:tailEnd/>
          </a:ln>
        </p:spPr>
        <p:txBody>
          <a:bodyPr/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Freeform 32"/>
          <p:cNvSpPr>
            <a:spLocks/>
          </p:cNvSpPr>
          <p:nvPr/>
        </p:nvSpPr>
        <p:spPr bwMode="auto">
          <a:xfrm>
            <a:off x="3711656" y="2084261"/>
            <a:ext cx="1532692" cy="386715"/>
          </a:xfrm>
          <a:custGeom>
            <a:avLst/>
            <a:gdLst>
              <a:gd name="T0" fmla="*/ 0 w 1482"/>
              <a:gd name="T1" fmla="*/ 609 h 609"/>
              <a:gd name="T2" fmla="*/ 360 w 1482"/>
              <a:gd name="T3" fmla="*/ 0 h 609"/>
              <a:gd name="T4" fmla="*/ 1482 w 1482"/>
              <a:gd name="T5" fmla="*/ 0 h 609"/>
              <a:gd name="T6" fmla="*/ 1108 w 1482"/>
              <a:gd name="T7" fmla="*/ 609 h 609"/>
              <a:gd name="T8" fmla="*/ 0 w 1482"/>
              <a:gd name="T9" fmla="*/ 609 h 6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82"/>
              <a:gd name="T16" fmla="*/ 0 h 609"/>
              <a:gd name="T17" fmla="*/ 1482 w 1482"/>
              <a:gd name="T18" fmla="*/ 609 h 60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82" h="609">
                <a:moveTo>
                  <a:pt x="0" y="609"/>
                </a:moveTo>
                <a:lnTo>
                  <a:pt x="360" y="0"/>
                </a:lnTo>
                <a:lnTo>
                  <a:pt x="1482" y="0"/>
                </a:lnTo>
                <a:lnTo>
                  <a:pt x="1108" y="609"/>
                </a:lnTo>
                <a:lnTo>
                  <a:pt x="0" y="609"/>
                </a:lnTo>
                <a:close/>
              </a:path>
            </a:pathLst>
          </a:custGeom>
          <a:solidFill>
            <a:srgbClr val="4F81BD">
              <a:lumMod val="20000"/>
              <a:lumOff val="80000"/>
            </a:srgbClr>
          </a:solidFill>
          <a:ln w="9525">
            <a:solidFill>
              <a:srgbClr val="4F81BD">
                <a:lumMod val="75000"/>
              </a:srgbClr>
            </a:solidFill>
            <a:round/>
            <a:headEnd/>
            <a:tailEnd/>
          </a:ln>
        </p:spPr>
        <p:txBody>
          <a:bodyPr/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Rectangle 33"/>
          <p:cNvSpPr>
            <a:spLocks noChangeArrowheads="1"/>
          </p:cNvSpPr>
          <p:nvPr/>
        </p:nvSpPr>
        <p:spPr bwMode="auto">
          <a:xfrm>
            <a:off x="4064192" y="2111516"/>
            <a:ext cx="93134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Outputfile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(s)</a:t>
            </a:r>
            <a:endParaRPr kumimoji="0" lang="sv-SE" sz="1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Rectangle 33"/>
          <p:cNvSpPr>
            <a:spLocks noChangeArrowheads="1"/>
          </p:cNvSpPr>
          <p:nvPr/>
        </p:nvSpPr>
        <p:spPr bwMode="auto">
          <a:xfrm>
            <a:off x="4019566" y="1842782"/>
            <a:ext cx="48250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Logfile</a:t>
            </a:r>
            <a:endParaRPr kumimoji="0" lang="sv-SE" sz="1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Rectangle 24"/>
          <p:cNvSpPr>
            <a:spLocks noChangeArrowheads="1"/>
          </p:cNvSpPr>
          <p:nvPr/>
        </p:nvSpPr>
        <p:spPr bwMode="auto">
          <a:xfrm>
            <a:off x="5760132" y="2264891"/>
            <a:ext cx="1021750" cy="720080"/>
          </a:xfrm>
          <a:prstGeom prst="rect">
            <a:avLst/>
          </a:prstGeom>
          <a:solidFill>
            <a:srgbClr val="4F81BD">
              <a:lumMod val="40000"/>
              <a:lumOff val="60000"/>
            </a:srgbClr>
          </a:solidFill>
          <a:ln w="9525">
            <a:solidFill>
              <a:srgbClr val="4F81BD">
                <a:lumMod val="75000"/>
              </a:srgbClr>
            </a:solidFill>
            <a:miter lim="800000"/>
            <a:headEnd/>
            <a:tailEnd/>
          </a:ln>
        </p:spPr>
        <p:txBody>
          <a:bodyPr/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Rectangle 27"/>
          <p:cNvSpPr>
            <a:spLocks noChangeArrowheads="1"/>
          </p:cNvSpPr>
          <p:nvPr/>
        </p:nvSpPr>
        <p:spPr bwMode="auto">
          <a:xfrm>
            <a:off x="5832140" y="2491501"/>
            <a:ext cx="79675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 smtClean="0">
                <a:solidFill>
                  <a:srgbClr val="4F81BD">
                    <a:lumMod val="50000"/>
                  </a:srgbClr>
                </a:solidFill>
                <a:latin typeface="Calibri"/>
              </a:rPr>
              <a:t>  τ</a:t>
            </a:r>
            <a:r>
              <a:rPr kumimoji="0" lang="sv-SE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-Argus</a:t>
            </a: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Rectangle 24"/>
          <p:cNvSpPr>
            <a:spLocks noChangeArrowheads="1"/>
          </p:cNvSpPr>
          <p:nvPr/>
        </p:nvSpPr>
        <p:spPr bwMode="auto">
          <a:xfrm>
            <a:off x="6552220" y="3273003"/>
            <a:ext cx="864096" cy="360040"/>
          </a:xfrm>
          <a:prstGeom prst="rect">
            <a:avLst/>
          </a:prstGeom>
          <a:solidFill>
            <a:srgbClr val="4F81BD">
              <a:lumMod val="40000"/>
              <a:lumOff val="60000"/>
            </a:srgbClr>
          </a:solidFill>
          <a:ln w="9525">
            <a:solidFill>
              <a:srgbClr val="4F81BD">
                <a:lumMod val="75000"/>
              </a:srgbClr>
            </a:solidFill>
            <a:miter lim="800000"/>
            <a:headEnd/>
            <a:tailEnd/>
          </a:ln>
        </p:spPr>
        <p:txBody>
          <a:bodyPr/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Rectangle 27"/>
          <p:cNvSpPr>
            <a:spLocks noChangeArrowheads="1"/>
          </p:cNvSpPr>
          <p:nvPr/>
        </p:nvSpPr>
        <p:spPr bwMode="auto">
          <a:xfrm>
            <a:off x="6696236" y="3303914"/>
            <a:ext cx="61414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Xpress</a:t>
            </a: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6" name="Rak pil 25"/>
          <p:cNvCxnSpPr>
            <a:stCxn id="18" idx="0"/>
          </p:cNvCxnSpPr>
          <p:nvPr/>
        </p:nvCxnSpPr>
        <p:spPr>
          <a:xfrm flipH="1">
            <a:off x="3155271" y="2211717"/>
            <a:ext cx="484378" cy="331267"/>
          </a:xfrm>
          <a:prstGeom prst="straightConnector1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tailEnd type="stealth" w="lg" len="lg"/>
          </a:ln>
          <a:effectLst/>
        </p:spPr>
      </p:cxnSp>
      <p:cxnSp>
        <p:nvCxnSpPr>
          <p:cNvPr id="27" name="Rak pil 26"/>
          <p:cNvCxnSpPr>
            <a:endCxn id="12" idx="0"/>
          </p:cNvCxnSpPr>
          <p:nvPr/>
        </p:nvCxnSpPr>
        <p:spPr>
          <a:xfrm>
            <a:off x="3155271" y="2975032"/>
            <a:ext cx="484378" cy="398752"/>
          </a:xfrm>
          <a:prstGeom prst="straightConnector1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tailEnd type="stealth" w="lg" len="lg"/>
          </a:ln>
          <a:effectLst/>
        </p:spPr>
      </p:cxnSp>
      <p:cxnSp>
        <p:nvCxnSpPr>
          <p:cNvPr id="28" name="Rak pil 27"/>
          <p:cNvCxnSpPr/>
          <p:nvPr/>
        </p:nvCxnSpPr>
        <p:spPr>
          <a:xfrm rot="10800000">
            <a:off x="5099487" y="2254952"/>
            <a:ext cx="648072" cy="216024"/>
          </a:xfrm>
          <a:prstGeom prst="straightConnector1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tailEnd type="stealth" w="lg" len="lg"/>
          </a:ln>
          <a:effectLst/>
        </p:spPr>
      </p:cxnSp>
      <p:cxnSp>
        <p:nvCxnSpPr>
          <p:cNvPr id="29" name="Rak pil 28"/>
          <p:cNvCxnSpPr/>
          <p:nvPr/>
        </p:nvCxnSpPr>
        <p:spPr>
          <a:xfrm flipV="1">
            <a:off x="4955471" y="2759010"/>
            <a:ext cx="792088" cy="432046"/>
          </a:xfrm>
          <a:prstGeom prst="straightConnector1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tailEnd type="stealth" w="lg" len="lg"/>
          </a:ln>
          <a:effectLst/>
        </p:spPr>
      </p:cxnSp>
      <p:cxnSp>
        <p:nvCxnSpPr>
          <p:cNvPr id="30" name="Figur 80"/>
          <p:cNvCxnSpPr>
            <a:stCxn id="22" idx="2"/>
            <a:endCxn id="24" idx="1"/>
          </p:cNvCxnSpPr>
          <p:nvPr/>
        </p:nvCxnSpPr>
        <p:spPr>
          <a:xfrm rot="16200000" flipH="1">
            <a:off x="6177587" y="3078390"/>
            <a:ext cx="468052" cy="281213"/>
          </a:xfrm>
          <a:prstGeom prst="bentConnector2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headEnd type="stealth" w="lg" len="lg"/>
            <a:tailEnd type="stealth" w="lg" len="lg"/>
          </a:ln>
          <a:effectLst/>
        </p:spPr>
      </p:cxnSp>
      <p:sp>
        <p:nvSpPr>
          <p:cNvPr id="31" name="Höger 30"/>
          <p:cNvSpPr/>
          <p:nvPr/>
        </p:nvSpPr>
        <p:spPr>
          <a:xfrm rot="5400000">
            <a:off x="2471195" y="4091156"/>
            <a:ext cx="720080" cy="648072"/>
          </a:xfrm>
          <a:prstGeom prst="rightArrow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Höger 31"/>
          <p:cNvSpPr/>
          <p:nvPr/>
        </p:nvSpPr>
        <p:spPr>
          <a:xfrm rot="16200000">
            <a:off x="1535091" y="4091156"/>
            <a:ext cx="720080" cy="648072"/>
          </a:xfrm>
          <a:prstGeom prst="rightArrow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Rectangle 24"/>
          <p:cNvSpPr>
            <a:spLocks noChangeArrowheads="1"/>
          </p:cNvSpPr>
          <p:nvPr/>
        </p:nvSpPr>
        <p:spPr bwMode="auto">
          <a:xfrm>
            <a:off x="1283063" y="4847240"/>
            <a:ext cx="2160240" cy="338554"/>
          </a:xfrm>
          <a:prstGeom prst="rect">
            <a:avLst/>
          </a:prstGeom>
          <a:solidFill>
            <a:srgbClr val="8064A2">
              <a:lumMod val="40000"/>
              <a:lumOff val="60000"/>
            </a:srgbClr>
          </a:solidFill>
          <a:ln>
            <a:solidFill>
              <a:srgbClr val="8064A2">
                <a:lumMod val="75000"/>
              </a:srgb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600" b="0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Arial" pitchFamily="34" charset="0"/>
            </a:endParaRPr>
          </a:p>
        </p:txBody>
      </p:sp>
      <p:sp>
        <p:nvSpPr>
          <p:cNvPr id="34" name="Höger 33"/>
          <p:cNvSpPr/>
          <p:nvPr/>
        </p:nvSpPr>
        <p:spPr>
          <a:xfrm rot="5400000">
            <a:off x="2473630" y="5272467"/>
            <a:ext cx="720080" cy="648072"/>
          </a:xfrm>
          <a:prstGeom prst="rightArrow">
            <a:avLst/>
          </a:prstGeom>
          <a:noFill/>
          <a:ln w="25400" cap="flat" cmpd="sng" algn="ctr">
            <a:solidFill>
              <a:srgbClr val="8064A2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Höger 34"/>
          <p:cNvSpPr/>
          <p:nvPr/>
        </p:nvSpPr>
        <p:spPr>
          <a:xfrm rot="16200000">
            <a:off x="1537526" y="5253011"/>
            <a:ext cx="720080" cy="648072"/>
          </a:xfrm>
          <a:prstGeom prst="rightArrow">
            <a:avLst/>
          </a:prstGeom>
          <a:noFill/>
          <a:ln w="25400" cap="flat" cmpd="sng" algn="ctr">
            <a:solidFill>
              <a:srgbClr val="8064A2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Rectangle 27"/>
          <p:cNvSpPr>
            <a:spLocks noChangeArrowheads="1"/>
          </p:cNvSpPr>
          <p:nvPr/>
        </p:nvSpPr>
        <p:spPr bwMode="auto">
          <a:xfrm>
            <a:off x="1427079" y="4848334"/>
            <a:ext cx="187220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rgbClr val="002060"/>
                </a:solidFill>
                <a:cs typeface="Arial" pitchFamily="34" charset="0"/>
              </a:rPr>
              <a:t>Adaptation layer</a:t>
            </a:r>
            <a:endParaRPr lang="en-US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37" name="Rectangle 27"/>
          <p:cNvSpPr>
            <a:spLocks noChangeArrowheads="1"/>
          </p:cNvSpPr>
          <p:nvPr/>
        </p:nvSpPr>
        <p:spPr bwMode="auto">
          <a:xfrm>
            <a:off x="1446534" y="1750896"/>
            <a:ext cx="143327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SAS </a:t>
            </a:r>
            <a:r>
              <a:rPr kumimoji="0" lang="en-US" sz="1800" b="0" i="0" u="none" strike="noStrike" kern="1200" cap="none" spc="0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macros</a:t>
            </a:r>
            <a:endParaRPr kumimoji="0" lang="en-US" sz="1800" b="0" i="0" u="none" strike="noStrike" kern="120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textruta 90"/>
          <p:cNvSpPr txBox="1"/>
          <p:nvPr/>
        </p:nvSpPr>
        <p:spPr>
          <a:xfrm>
            <a:off x="3895429" y="4264786"/>
            <a:ext cx="4060948" cy="1446550"/>
          </a:xfrm>
          <a:prstGeom prst="rect">
            <a:avLst/>
          </a:prstGeom>
          <a:solidFill>
            <a:srgbClr val="8064A2">
              <a:lumMod val="40000"/>
              <a:lumOff val="60000"/>
            </a:srgbClr>
          </a:solidFill>
          <a:ln>
            <a:solidFill>
              <a:srgbClr val="8064A2">
                <a:lumMod val="75000"/>
              </a:srgb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1200" cap="none" spc="0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rPr>
              <a:t>Design:</a:t>
            </a:r>
          </a:p>
          <a:p>
            <a:pPr marL="174625" marR="0" lvl="0" indent="-1746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1" u="none" strike="noStrike" kern="1200" cap="none" spc="0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rPr>
              <a:t>choice</a:t>
            </a:r>
            <a:r>
              <a:rPr kumimoji="0" lang="en-US" sz="1600" b="0" i="1" u="none" strike="noStrike" kern="1200" cap="none" spc="0" normalizeH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rPr>
              <a:t> and parameterization of the methods</a:t>
            </a:r>
            <a:endParaRPr kumimoji="0" lang="en-US" sz="1600" b="0" i="1" u="none" strike="noStrike" kern="1200" cap="none" spc="0" normalizeH="0" baseline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1200" cap="none" spc="0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rPr>
              <a:t>Implementation:</a:t>
            </a:r>
          </a:p>
          <a:p>
            <a:pPr marL="179388" marR="0" lvl="0" indent="-1793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1" u="none" strike="noStrike" kern="1200" cap="none" spc="0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rPr>
              <a:t>configuration of and adaptation to various production systems (SAS, SQL, .NET, Excel, …)</a:t>
            </a:r>
          </a:p>
        </p:txBody>
      </p:sp>
      <p:sp>
        <p:nvSpPr>
          <p:cNvPr id="39" name="textruta 91"/>
          <p:cNvSpPr txBox="1"/>
          <p:nvPr/>
        </p:nvSpPr>
        <p:spPr>
          <a:xfrm>
            <a:off x="1432148" y="901457"/>
            <a:ext cx="1375656" cy="461665"/>
          </a:xfrm>
          <a:prstGeom prst="rect">
            <a:avLst/>
          </a:prstGeom>
          <a:solidFill>
            <a:srgbClr val="4F81BD">
              <a:lumMod val="40000"/>
              <a:lumOff val="60000"/>
            </a:srgbClr>
          </a:solidFill>
          <a:ln>
            <a:solidFill>
              <a:srgbClr val="8064A2">
                <a:lumMod val="75000"/>
              </a:srgb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Arial" pitchFamily="34" charset="0"/>
              </a:rPr>
              <a:t>BIFROST</a:t>
            </a:r>
            <a:endParaRPr kumimoji="0" lang="sv-SE" sz="2400" b="1" i="0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940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2" grpId="0" animBg="1"/>
      <p:bldP spid="13" grpId="0"/>
      <p:bldP spid="14" grpId="0" animBg="1"/>
      <p:bldP spid="15" grpId="0"/>
      <p:bldP spid="16" grpId="0" animBg="1"/>
      <p:bldP spid="17" grpId="0"/>
      <p:bldP spid="18" grpId="0" animBg="1"/>
      <p:bldP spid="19" grpId="0" animBg="1"/>
      <p:bldP spid="20" grpId="0"/>
      <p:bldP spid="21" grpId="0"/>
      <p:bldP spid="24" grpId="0" animBg="1"/>
      <p:bldP spid="25" grpId="0"/>
      <p:bldP spid="31" grpId="0" animBg="1"/>
      <p:bldP spid="32" grpId="0" animBg="1"/>
      <p:bldP spid="33" grpId="0" animBg="1"/>
      <p:bldP spid="34" grpId="0" animBg="1"/>
      <p:bldP spid="35" grpId="0" animBg="1"/>
      <p:bldP spid="36" grpId="0"/>
      <p:bldP spid="3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Bifrost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%</a:t>
            </a:r>
            <a:r>
              <a:rPr lang="en-GB" b="1" i="1" dirty="0" smtClean="0"/>
              <a:t>sas2argus</a:t>
            </a:r>
            <a:r>
              <a:rPr lang="en-GB" dirty="0" smtClean="0"/>
              <a:t>(</a:t>
            </a:r>
            <a:endParaRPr lang="en-GB" b="1" i="1" dirty="0" smtClean="0"/>
          </a:p>
          <a:p>
            <a:pPr marL="0" indent="0">
              <a:buNone/>
            </a:pPr>
            <a:r>
              <a:rPr lang="en-GB" dirty="0" smtClean="0"/>
              <a:t> </a:t>
            </a:r>
            <a:r>
              <a:rPr lang="en-GB" dirty="0" err="1" smtClean="0"/>
              <a:t>Jobname</a:t>
            </a:r>
            <a:r>
              <a:rPr lang="en-GB" dirty="0"/>
              <a:t>	</a:t>
            </a:r>
            <a:r>
              <a:rPr lang="en-GB" dirty="0" smtClean="0"/>
              <a:t>= </a:t>
            </a:r>
            <a:r>
              <a:rPr lang="en-GB" dirty="0"/>
              <a:t>T</a:t>
            </a:r>
            <a:r>
              <a:rPr lang="en-GB" dirty="0" smtClean="0"/>
              <a:t>able1</a:t>
            </a:r>
            <a:r>
              <a:rPr lang="en-GB" dirty="0"/>
              <a:t>, </a:t>
            </a:r>
            <a:r>
              <a:rPr lang="en-GB" dirty="0" smtClean="0"/>
              <a:t>		</a:t>
            </a:r>
            <a:r>
              <a:rPr lang="en-GB" sz="1900" i="1" dirty="0" smtClean="0">
                <a:solidFill>
                  <a:srgbClr val="078693"/>
                </a:solidFill>
              </a:rPr>
              <a:t>prefix for all text files</a:t>
            </a:r>
            <a:endParaRPr lang="en-GB" sz="2600" dirty="0">
              <a:solidFill>
                <a:srgbClr val="078693"/>
              </a:solidFill>
            </a:endParaRP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err="1" smtClean="0"/>
              <a:t>InData</a:t>
            </a:r>
            <a:r>
              <a:rPr lang="en-GB" dirty="0" smtClean="0"/>
              <a:t>      	= </a:t>
            </a:r>
            <a:r>
              <a:rPr lang="en-GB" dirty="0" err="1"/>
              <a:t>M</a:t>
            </a:r>
            <a:r>
              <a:rPr lang="en-GB" dirty="0" err="1" smtClean="0"/>
              <a:t>icrodataset</a:t>
            </a:r>
            <a:r>
              <a:rPr lang="en-GB" dirty="0" smtClean="0"/>
              <a:t>,	</a:t>
            </a:r>
            <a:r>
              <a:rPr lang="en-GB" sz="1900" i="1" dirty="0" smtClean="0">
                <a:solidFill>
                  <a:srgbClr val="078693"/>
                </a:solidFill>
              </a:rPr>
              <a:t>micro data</a:t>
            </a:r>
            <a:endParaRPr lang="en-GB" sz="2600" dirty="0">
              <a:solidFill>
                <a:srgbClr val="078693"/>
              </a:solidFill>
            </a:endParaRP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Explanatory 	= </a:t>
            </a:r>
            <a:r>
              <a:rPr lang="en-GB" dirty="0"/>
              <a:t>Y</a:t>
            </a:r>
            <a:r>
              <a:rPr lang="en-GB" dirty="0" smtClean="0"/>
              <a:t>ear </a:t>
            </a:r>
            <a:r>
              <a:rPr lang="en-GB" dirty="0"/>
              <a:t>S</a:t>
            </a:r>
            <a:r>
              <a:rPr lang="en-GB" dirty="0" smtClean="0"/>
              <a:t>ize</a:t>
            </a:r>
            <a:r>
              <a:rPr lang="en-GB" dirty="0"/>
              <a:t>, </a:t>
            </a:r>
            <a:r>
              <a:rPr lang="en-GB" dirty="0" smtClean="0"/>
              <a:t>		</a:t>
            </a:r>
            <a:r>
              <a:rPr lang="en-GB" sz="1900" i="1" dirty="0" smtClean="0">
                <a:solidFill>
                  <a:srgbClr val="078693"/>
                </a:solidFill>
              </a:rPr>
              <a:t>explanatory variables</a:t>
            </a:r>
            <a:endParaRPr lang="en-GB" sz="2600" dirty="0">
              <a:solidFill>
                <a:srgbClr val="078693"/>
              </a:solidFill>
            </a:endParaRP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Response    	= </a:t>
            </a:r>
            <a:r>
              <a:rPr lang="en-GB" dirty="0"/>
              <a:t>I</a:t>
            </a:r>
            <a:r>
              <a:rPr lang="en-GB" dirty="0" smtClean="0"/>
              <a:t>nput</a:t>
            </a:r>
            <a:r>
              <a:rPr lang="en-GB" dirty="0"/>
              <a:t>,   </a:t>
            </a:r>
            <a:r>
              <a:rPr lang="en-GB" dirty="0" smtClean="0"/>
              <a:t>		</a:t>
            </a:r>
            <a:r>
              <a:rPr lang="en-GB" sz="1900" i="1" dirty="0" smtClean="0">
                <a:solidFill>
                  <a:srgbClr val="078693"/>
                </a:solidFill>
              </a:rPr>
              <a:t>response variable</a:t>
            </a:r>
            <a:endParaRPr lang="en-GB" sz="2600" dirty="0">
              <a:solidFill>
                <a:srgbClr val="078693"/>
              </a:solidFill>
            </a:endParaRP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err="1" smtClean="0"/>
              <a:t>SafetyRule</a:t>
            </a:r>
            <a:r>
              <a:rPr lang="en-GB" dirty="0" smtClean="0"/>
              <a:t>  	= </a:t>
            </a:r>
            <a:r>
              <a:rPr lang="en-GB" dirty="0"/>
              <a:t>P(20,1</a:t>
            </a:r>
            <a:r>
              <a:rPr lang="en-GB" dirty="0" smtClean="0"/>
              <a:t>),		</a:t>
            </a:r>
            <a:r>
              <a:rPr lang="en-GB" sz="1900" i="1" dirty="0" smtClean="0">
                <a:solidFill>
                  <a:srgbClr val="078693"/>
                </a:solidFill>
              </a:rPr>
              <a:t>primary suppression</a:t>
            </a:r>
            <a:endParaRPr lang="en-GB" sz="2600" dirty="0">
              <a:solidFill>
                <a:srgbClr val="078693"/>
              </a:solidFill>
            </a:endParaRP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Suppress    	= </a:t>
            </a:r>
            <a:r>
              <a:rPr lang="en-GB" dirty="0"/>
              <a:t>MOD(1,10</a:t>
            </a:r>
            <a:r>
              <a:rPr lang="en-GB" dirty="0" smtClean="0"/>
              <a:t>),		</a:t>
            </a:r>
            <a:r>
              <a:rPr lang="en-GB" sz="1900" i="1" dirty="0" smtClean="0">
                <a:solidFill>
                  <a:srgbClr val="078693"/>
                </a:solidFill>
              </a:rPr>
              <a:t>secondary suppression</a:t>
            </a:r>
            <a:endParaRPr lang="en-GB" sz="2600" dirty="0">
              <a:solidFill>
                <a:srgbClr val="078693"/>
              </a:solidFill>
            </a:endParaRP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Out         	= </a:t>
            </a:r>
            <a:r>
              <a:rPr lang="en-GB" dirty="0"/>
              <a:t>I</a:t>
            </a:r>
            <a:r>
              <a:rPr lang="en-GB" dirty="0" smtClean="0"/>
              <a:t>nter(1),  	</a:t>
            </a:r>
            <a:r>
              <a:rPr lang="en-GB" sz="1900" i="1" dirty="0" smtClean="0">
                <a:solidFill>
                  <a:srgbClr val="078693"/>
                </a:solidFill>
              </a:rPr>
              <a:t>specifies the output from </a:t>
            </a:r>
            <a:r>
              <a:rPr lang="el-GR" sz="1900" i="1" dirty="0" smtClean="0">
                <a:solidFill>
                  <a:srgbClr val="078693"/>
                </a:solidFill>
              </a:rPr>
              <a:t>τ</a:t>
            </a:r>
            <a:r>
              <a:rPr lang="sv-SE" sz="1900" i="1" dirty="0" smtClean="0">
                <a:solidFill>
                  <a:srgbClr val="078693"/>
                </a:solidFill>
              </a:rPr>
              <a:t>-Argus</a:t>
            </a:r>
            <a:endParaRPr lang="en-GB" sz="1900" dirty="0">
              <a:solidFill>
                <a:srgbClr val="078693"/>
              </a:solidFill>
            </a:endParaRP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err="1" smtClean="0"/>
              <a:t>RunArgus</a:t>
            </a:r>
            <a:r>
              <a:rPr lang="en-GB" dirty="0" smtClean="0"/>
              <a:t>    	= </a:t>
            </a:r>
            <a:r>
              <a:rPr lang="en-GB" dirty="0"/>
              <a:t>1</a:t>
            </a:r>
            <a:r>
              <a:rPr lang="en-GB" dirty="0" smtClean="0"/>
              <a:t>, </a:t>
            </a:r>
            <a:r>
              <a:rPr lang="en-GB" sz="1900" i="1" dirty="0" smtClean="0">
                <a:solidFill>
                  <a:srgbClr val="078693"/>
                </a:solidFill>
              </a:rPr>
              <a:t>text files are created and </a:t>
            </a:r>
            <a:r>
              <a:rPr lang="el-GR" sz="1900" i="1" dirty="0" smtClean="0">
                <a:solidFill>
                  <a:srgbClr val="078693"/>
                </a:solidFill>
              </a:rPr>
              <a:t>τ</a:t>
            </a:r>
            <a:r>
              <a:rPr lang="sv-SE" sz="1900" i="1" dirty="0" smtClean="0">
                <a:solidFill>
                  <a:srgbClr val="078693"/>
                </a:solidFill>
              </a:rPr>
              <a:t>-Argus </a:t>
            </a:r>
            <a:r>
              <a:rPr lang="sv-SE" sz="1900" i="1" dirty="0" smtClean="0">
                <a:solidFill>
                  <a:srgbClr val="078693"/>
                </a:solidFill>
              </a:rPr>
              <a:t>is </a:t>
            </a:r>
            <a:r>
              <a:rPr lang="en-US" sz="1900" i="1" dirty="0" smtClean="0">
                <a:solidFill>
                  <a:srgbClr val="078693"/>
                </a:solidFill>
              </a:rPr>
              <a:t>executed</a:t>
            </a:r>
            <a:endParaRPr lang="en-US" sz="1900" dirty="0" smtClean="0">
              <a:solidFill>
                <a:srgbClr val="078693"/>
              </a:solidFill>
            </a:endParaRPr>
          </a:p>
          <a:p>
            <a:pPr marL="0" indent="0">
              <a:buNone/>
            </a:pPr>
            <a:r>
              <a:rPr lang="en-GB" dirty="0" smtClean="0"/>
              <a:t> </a:t>
            </a:r>
            <a:r>
              <a:rPr lang="en-GB" dirty="0" smtClean="0"/>
              <a:t>SAS         	= 2, </a:t>
            </a:r>
            <a:r>
              <a:rPr lang="en-GB" sz="1900" i="1" dirty="0" smtClean="0">
                <a:solidFill>
                  <a:srgbClr val="078693"/>
                </a:solidFill>
              </a:rPr>
              <a:t>import the output from </a:t>
            </a:r>
            <a:r>
              <a:rPr lang="el-GR" sz="1900" i="1" dirty="0" smtClean="0">
                <a:solidFill>
                  <a:srgbClr val="078693"/>
                </a:solidFill>
              </a:rPr>
              <a:t>τ</a:t>
            </a:r>
            <a:r>
              <a:rPr lang="sv-SE" sz="1900" i="1" dirty="0" smtClean="0">
                <a:solidFill>
                  <a:srgbClr val="078693"/>
                </a:solidFill>
              </a:rPr>
              <a:t>-Argus </a:t>
            </a:r>
            <a:r>
              <a:rPr lang="en-US" sz="1900" i="1" dirty="0" smtClean="0">
                <a:solidFill>
                  <a:srgbClr val="078693"/>
                </a:solidFill>
              </a:rPr>
              <a:t>to</a:t>
            </a:r>
            <a:r>
              <a:rPr lang="sv-SE" sz="1900" i="1" dirty="0" smtClean="0">
                <a:solidFill>
                  <a:srgbClr val="078693"/>
                </a:solidFill>
              </a:rPr>
              <a:t> </a:t>
            </a:r>
            <a:r>
              <a:rPr lang="sv-SE" sz="1900" i="1" dirty="0">
                <a:solidFill>
                  <a:srgbClr val="078693"/>
                </a:solidFill>
              </a:rPr>
              <a:t>SAS </a:t>
            </a:r>
            <a:r>
              <a:rPr lang="en-US" sz="1900" i="1" dirty="0" smtClean="0">
                <a:solidFill>
                  <a:srgbClr val="078693"/>
                </a:solidFill>
              </a:rPr>
              <a:t>work</a:t>
            </a:r>
          </a:p>
          <a:p>
            <a:pPr marL="0" indent="0">
              <a:buNone/>
            </a:pPr>
            <a:r>
              <a:rPr lang="en-GB" dirty="0" smtClean="0"/>
              <a:t> </a:t>
            </a:r>
            <a:r>
              <a:rPr lang="en-GB" dirty="0" smtClean="0"/>
              <a:t>Debug       	= 1  </a:t>
            </a:r>
            <a:r>
              <a:rPr lang="en-GB" sz="1900" i="1" dirty="0" smtClean="0">
                <a:solidFill>
                  <a:srgbClr val="078693"/>
                </a:solidFill>
              </a:rPr>
              <a:t>information is written in the SAS-log</a:t>
            </a:r>
            <a:endParaRPr lang="en-GB" sz="1900" dirty="0">
              <a:solidFill>
                <a:srgbClr val="078693"/>
              </a:solidFill>
            </a:endParaRPr>
          </a:p>
          <a:p>
            <a:pPr marL="0" indent="0">
              <a:buNone/>
            </a:pPr>
            <a:r>
              <a:rPr lang="en-GB" dirty="0" smtClean="0"/>
              <a:t>)</a:t>
            </a:r>
            <a:endParaRPr lang="en-GB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818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Consent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Swedish Secrecy Act ensures confidentiality for collected data</a:t>
            </a:r>
          </a:p>
          <a:p>
            <a:r>
              <a:rPr lang="en-US" dirty="0" smtClean="0"/>
              <a:t>In some cases Statistics </a:t>
            </a:r>
            <a:r>
              <a:rPr lang="en-US" dirty="0"/>
              <a:t>Sweden </a:t>
            </a:r>
            <a:r>
              <a:rPr lang="en-US" dirty="0" smtClean="0"/>
              <a:t>asks businesses </a:t>
            </a:r>
            <a:r>
              <a:rPr lang="en-US" dirty="0"/>
              <a:t>for their consent</a:t>
            </a:r>
          </a:p>
          <a:p>
            <a:r>
              <a:rPr lang="en-US" dirty="0" smtClean="0"/>
              <a:t>Consent control is done in three steps:</a:t>
            </a:r>
            <a:endParaRPr lang="en-US" dirty="0"/>
          </a:p>
          <a:p>
            <a:pPr lvl="1"/>
            <a:r>
              <a:rPr lang="en-US" dirty="0" smtClean="0"/>
              <a:t>First </a:t>
            </a:r>
            <a:r>
              <a:rPr lang="en-US" i="1" dirty="0" smtClean="0"/>
              <a:t>%sas2argus</a:t>
            </a:r>
            <a:r>
              <a:rPr lang="en-US" dirty="0" smtClean="0"/>
              <a:t> is run to check which cells are sensitive</a:t>
            </a:r>
          </a:p>
          <a:p>
            <a:pPr lvl="1"/>
            <a:r>
              <a:rPr lang="en-US" dirty="0" smtClean="0"/>
              <a:t>Then a control is made to check if some of the unsafe cells could be set to safe</a:t>
            </a:r>
          </a:p>
          <a:p>
            <a:pPr lvl="1"/>
            <a:r>
              <a:rPr lang="en-US" dirty="0" smtClean="0"/>
              <a:t>Finally </a:t>
            </a:r>
            <a:r>
              <a:rPr lang="en-US" i="1" dirty="0" smtClean="0"/>
              <a:t>%sas2argus</a:t>
            </a:r>
            <a:r>
              <a:rPr lang="en-US" dirty="0" smtClean="0"/>
              <a:t> is run once more to do secondary suppression</a:t>
            </a:r>
          </a:p>
        </p:txBody>
      </p:sp>
    </p:spTree>
    <p:extLst>
      <p:ext uri="{BB962C8B-B14F-4D97-AF65-F5344CB8AC3E}">
        <p14:creationId xmlns:p14="http://schemas.microsoft.com/office/powerpoint/2010/main" val="1080280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Consent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/>
              <a:t>%</a:t>
            </a:r>
            <a:r>
              <a:rPr lang="en-GB" b="1" i="1" dirty="0" err="1"/>
              <a:t>consent_control</a:t>
            </a:r>
            <a:r>
              <a:rPr lang="en-GB" dirty="0"/>
              <a:t>(	</a:t>
            </a:r>
            <a:endParaRPr lang="en-GB" dirty="0" smtClean="0"/>
          </a:p>
          <a:p>
            <a:pPr marL="0" indent="0">
              <a:buNone/>
            </a:pPr>
            <a:r>
              <a:rPr lang="en-GB" dirty="0" err="1"/>
              <a:t>Jobname</a:t>
            </a:r>
            <a:r>
              <a:rPr lang="en-GB" dirty="0"/>
              <a:t>     	= Table1, 		</a:t>
            </a:r>
            <a:r>
              <a:rPr lang="en-GB" sz="1800" i="1" dirty="0">
                <a:solidFill>
                  <a:srgbClr val="078693"/>
                </a:solidFill>
              </a:rPr>
              <a:t>prefix </a:t>
            </a:r>
            <a:r>
              <a:rPr lang="en-GB" sz="1800" i="1" dirty="0" smtClean="0">
                <a:solidFill>
                  <a:srgbClr val="078693"/>
                </a:solidFill>
              </a:rPr>
              <a:t>for all files</a:t>
            </a:r>
            <a:endParaRPr lang="en-GB" dirty="0" smtClean="0">
              <a:solidFill>
                <a:srgbClr val="078693"/>
              </a:solidFill>
            </a:endParaRPr>
          </a:p>
          <a:p>
            <a:pPr marL="0" indent="0">
              <a:buNone/>
            </a:pPr>
            <a:r>
              <a:rPr lang="en-GB" dirty="0" err="1" smtClean="0"/>
              <a:t>Microdata</a:t>
            </a:r>
            <a:r>
              <a:rPr lang="en-GB" dirty="0" smtClean="0"/>
              <a:t> </a:t>
            </a:r>
            <a:r>
              <a:rPr lang="en-GB" dirty="0"/>
              <a:t>	= </a:t>
            </a:r>
            <a:r>
              <a:rPr lang="en-GB" dirty="0" err="1"/>
              <a:t>Microdataset</a:t>
            </a:r>
            <a:r>
              <a:rPr lang="en-GB" dirty="0"/>
              <a:t>, </a:t>
            </a:r>
            <a:r>
              <a:rPr lang="en-GB" dirty="0" smtClean="0"/>
              <a:t>	</a:t>
            </a:r>
            <a:r>
              <a:rPr lang="en-GB" sz="1800" i="1" dirty="0" smtClean="0">
                <a:solidFill>
                  <a:srgbClr val="078693"/>
                </a:solidFill>
              </a:rPr>
              <a:t>micro data</a:t>
            </a:r>
            <a:endParaRPr lang="en-GB" dirty="0">
              <a:solidFill>
                <a:srgbClr val="078693"/>
              </a:solidFill>
            </a:endParaRPr>
          </a:p>
          <a:p>
            <a:pPr marL="0" indent="0">
              <a:buNone/>
            </a:pPr>
            <a:r>
              <a:rPr lang="en-GB" dirty="0" err="1" smtClean="0"/>
              <a:t>Consentdata</a:t>
            </a:r>
            <a:r>
              <a:rPr lang="en-GB" dirty="0" smtClean="0"/>
              <a:t> </a:t>
            </a:r>
            <a:r>
              <a:rPr lang="en-GB" dirty="0"/>
              <a:t>	= </a:t>
            </a:r>
            <a:r>
              <a:rPr lang="en-GB" dirty="0" err="1" smtClean="0"/>
              <a:t>Consentdataset</a:t>
            </a:r>
            <a:r>
              <a:rPr lang="en-GB" dirty="0" smtClean="0"/>
              <a:t>,	</a:t>
            </a:r>
            <a:r>
              <a:rPr lang="en-GB" sz="1800" i="1" dirty="0" smtClean="0">
                <a:solidFill>
                  <a:srgbClr val="078693"/>
                </a:solidFill>
              </a:rPr>
              <a:t>consent data</a:t>
            </a:r>
            <a:endParaRPr lang="en-GB" dirty="0" smtClean="0">
              <a:solidFill>
                <a:srgbClr val="078693"/>
              </a:solidFill>
            </a:endParaRPr>
          </a:p>
          <a:p>
            <a:pPr marL="0" indent="0">
              <a:buNone/>
            </a:pPr>
            <a:r>
              <a:rPr lang="en-GB" dirty="0" smtClean="0"/>
              <a:t>Id          </a:t>
            </a:r>
            <a:r>
              <a:rPr lang="en-GB" dirty="0"/>
              <a:t>	</a:t>
            </a:r>
            <a:r>
              <a:rPr lang="en-GB" dirty="0" smtClean="0"/>
              <a:t>= </a:t>
            </a:r>
            <a:r>
              <a:rPr lang="en-GB" dirty="0" err="1" smtClean="0"/>
              <a:t>Controlnr</a:t>
            </a:r>
            <a:r>
              <a:rPr lang="en-GB" dirty="0" smtClean="0"/>
              <a:t>,  </a:t>
            </a:r>
            <a:r>
              <a:rPr lang="en-GB" sz="1800" i="1" dirty="0" smtClean="0">
                <a:solidFill>
                  <a:srgbClr val="078693"/>
                </a:solidFill>
              </a:rPr>
              <a:t>identification variable of the businesses</a:t>
            </a:r>
            <a:endParaRPr lang="en-GB" dirty="0" smtClean="0">
              <a:solidFill>
                <a:srgbClr val="078693"/>
              </a:solidFill>
            </a:endParaRPr>
          </a:p>
          <a:p>
            <a:pPr marL="0" indent="0">
              <a:buNone/>
            </a:pPr>
            <a:r>
              <a:rPr lang="en-GB" dirty="0" err="1" smtClean="0"/>
              <a:t>SafetyRule</a:t>
            </a:r>
            <a:r>
              <a:rPr lang="en-GB" dirty="0" smtClean="0"/>
              <a:t>  </a:t>
            </a:r>
            <a:r>
              <a:rPr lang="en-GB" dirty="0"/>
              <a:t>	= P</a:t>
            </a:r>
            <a:r>
              <a:rPr lang="en-GB" dirty="0" smtClean="0"/>
              <a:t>,		</a:t>
            </a:r>
            <a:r>
              <a:rPr lang="en-GB" sz="1800" i="1" dirty="0" smtClean="0">
                <a:solidFill>
                  <a:srgbClr val="078693"/>
                </a:solidFill>
              </a:rPr>
              <a:t>primary suppression rule</a:t>
            </a:r>
            <a:endParaRPr lang="en-GB" i="1" dirty="0">
              <a:solidFill>
                <a:srgbClr val="078693"/>
              </a:solidFill>
            </a:endParaRPr>
          </a:p>
          <a:p>
            <a:pPr marL="0" indent="0">
              <a:buNone/>
            </a:pPr>
            <a:r>
              <a:rPr lang="en-GB" dirty="0" err="1" smtClean="0"/>
              <a:t>SafetyVar</a:t>
            </a:r>
            <a:r>
              <a:rPr lang="en-GB" dirty="0" smtClean="0"/>
              <a:t>  </a:t>
            </a:r>
            <a:r>
              <a:rPr lang="en-GB" dirty="0"/>
              <a:t>	= 20</a:t>
            </a:r>
            <a:r>
              <a:rPr lang="en-GB" dirty="0" smtClean="0"/>
              <a:t>,		</a:t>
            </a:r>
            <a:r>
              <a:rPr lang="en-GB" sz="1800" i="1" dirty="0" smtClean="0">
                <a:solidFill>
                  <a:srgbClr val="078693"/>
                </a:solidFill>
              </a:rPr>
              <a:t>primary suppression parameter</a:t>
            </a:r>
            <a:endParaRPr lang="en-GB" dirty="0">
              <a:solidFill>
                <a:srgbClr val="078693"/>
              </a:solidFill>
            </a:endParaRPr>
          </a:p>
          <a:p>
            <a:pPr marL="0" indent="0">
              <a:buNone/>
            </a:pPr>
            <a:r>
              <a:rPr lang="en-GB" dirty="0" smtClean="0"/>
              <a:t>Var1        </a:t>
            </a:r>
            <a:r>
              <a:rPr lang="en-GB" dirty="0"/>
              <a:t>	= Year</a:t>
            </a:r>
            <a:r>
              <a:rPr lang="en-GB" dirty="0" smtClean="0"/>
              <a:t>,		</a:t>
            </a:r>
            <a:r>
              <a:rPr lang="en-GB" sz="1800" i="1" dirty="0" smtClean="0">
                <a:solidFill>
                  <a:srgbClr val="078693"/>
                </a:solidFill>
              </a:rPr>
              <a:t>explanatory variable</a:t>
            </a:r>
            <a:endParaRPr lang="en-GB" dirty="0">
              <a:solidFill>
                <a:srgbClr val="078693"/>
              </a:solidFill>
            </a:endParaRPr>
          </a:p>
          <a:p>
            <a:pPr marL="0" indent="0">
              <a:buNone/>
            </a:pPr>
            <a:r>
              <a:rPr lang="en-GB" dirty="0" smtClean="0"/>
              <a:t>Var2        </a:t>
            </a:r>
            <a:r>
              <a:rPr lang="en-GB" dirty="0"/>
              <a:t>	= Size</a:t>
            </a:r>
            <a:r>
              <a:rPr lang="en-GB" dirty="0" smtClean="0"/>
              <a:t>,	</a:t>
            </a:r>
            <a:r>
              <a:rPr lang="en-GB" dirty="0"/>
              <a:t>	</a:t>
            </a:r>
            <a:r>
              <a:rPr lang="en-GB" sz="1800" i="1" dirty="0" smtClean="0">
                <a:solidFill>
                  <a:srgbClr val="078693"/>
                </a:solidFill>
              </a:rPr>
              <a:t>explanatory </a:t>
            </a:r>
            <a:r>
              <a:rPr lang="en-GB" sz="1800" i="1" dirty="0">
                <a:solidFill>
                  <a:srgbClr val="078693"/>
                </a:solidFill>
              </a:rPr>
              <a:t>variable</a:t>
            </a:r>
            <a:endParaRPr lang="en-GB" dirty="0">
              <a:solidFill>
                <a:srgbClr val="078693"/>
              </a:solidFill>
            </a:endParaRPr>
          </a:p>
          <a:p>
            <a:pPr marL="0" indent="0">
              <a:buNone/>
            </a:pPr>
            <a:r>
              <a:rPr lang="en-GB" dirty="0" smtClean="0"/>
              <a:t>Response    </a:t>
            </a:r>
            <a:r>
              <a:rPr lang="en-GB" dirty="0"/>
              <a:t>	= Input</a:t>
            </a:r>
            <a:r>
              <a:rPr lang="en-GB" dirty="0" smtClean="0"/>
              <a:t>,	</a:t>
            </a:r>
            <a:r>
              <a:rPr lang="en-GB" sz="1800" i="1" dirty="0" smtClean="0">
                <a:solidFill>
                  <a:srgbClr val="078693"/>
                </a:solidFill>
              </a:rPr>
              <a:t>response variable</a:t>
            </a:r>
            <a:endParaRPr lang="en-GB" dirty="0">
              <a:solidFill>
                <a:srgbClr val="078693"/>
              </a:solidFill>
            </a:endParaRP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)</a:t>
            </a:r>
            <a:endParaRPr lang="en-GB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40685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Experiences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259632" y="1628800"/>
            <a:ext cx="7430429" cy="4525963"/>
          </a:xfrm>
        </p:spPr>
        <p:txBody>
          <a:bodyPr/>
          <a:lstStyle/>
          <a:p>
            <a:r>
              <a:rPr lang="en-GB" dirty="0" err="1"/>
              <a:t>Bifrost</a:t>
            </a:r>
            <a:r>
              <a:rPr lang="en-GB" dirty="0"/>
              <a:t> </a:t>
            </a:r>
            <a:r>
              <a:rPr lang="en-GB" dirty="0" smtClean="0"/>
              <a:t>has </a:t>
            </a:r>
            <a:r>
              <a:rPr lang="en-GB" dirty="0"/>
              <a:t>so far </a:t>
            </a:r>
            <a:r>
              <a:rPr lang="en-GB" dirty="0" smtClean="0"/>
              <a:t>been implemented </a:t>
            </a:r>
            <a:r>
              <a:rPr lang="en-GB" dirty="0"/>
              <a:t>in about 10 </a:t>
            </a:r>
            <a:r>
              <a:rPr lang="en-GB" dirty="0" smtClean="0"/>
              <a:t>surveys</a:t>
            </a:r>
          </a:p>
          <a:p>
            <a:r>
              <a:rPr lang="en-GB" dirty="0" smtClean="0"/>
              <a:t>Paid from a central pot</a:t>
            </a:r>
          </a:p>
          <a:p>
            <a:r>
              <a:rPr lang="en-GB" dirty="0" err="1"/>
              <a:t>Bifrost</a:t>
            </a:r>
            <a:r>
              <a:rPr lang="en-GB" dirty="0"/>
              <a:t> with consent control </a:t>
            </a:r>
            <a:r>
              <a:rPr lang="en-GB" dirty="0" smtClean="0"/>
              <a:t>has been </a:t>
            </a:r>
            <a:r>
              <a:rPr lang="en-GB" dirty="0"/>
              <a:t>implemented in </a:t>
            </a:r>
            <a:r>
              <a:rPr lang="en-GB" dirty="0" smtClean="0"/>
              <a:t>8 surveys</a:t>
            </a:r>
          </a:p>
          <a:p>
            <a:r>
              <a:rPr lang="en-GB" dirty="0" smtClean="0"/>
              <a:t>Problems </a:t>
            </a:r>
          </a:p>
          <a:p>
            <a:pPr lvl="1"/>
            <a:r>
              <a:rPr lang="en-GB" dirty="0"/>
              <a:t>G</a:t>
            </a:r>
            <a:r>
              <a:rPr lang="en-GB" dirty="0" smtClean="0"/>
              <a:t>roups of businesses (holdings)</a:t>
            </a:r>
          </a:p>
          <a:p>
            <a:pPr lvl="1"/>
            <a:r>
              <a:rPr lang="en-GB" dirty="0" smtClean="0"/>
              <a:t>Tables without totals</a:t>
            </a:r>
          </a:p>
          <a:p>
            <a:pPr lvl="1"/>
            <a:r>
              <a:rPr lang="en-GB" dirty="0" smtClean="0"/>
              <a:t>Complex table structures</a:t>
            </a:r>
          </a:p>
          <a:p>
            <a:pPr lvl="1"/>
            <a:endParaRPr lang="en-GB" dirty="0" smtClean="0"/>
          </a:p>
          <a:p>
            <a:endParaRPr lang="en-GB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996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 smtClean="0"/>
          </a:p>
          <a:p>
            <a:pPr marL="0" indent="0" algn="ctr">
              <a:buNone/>
            </a:pPr>
            <a:endParaRPr lang="sv-SE" dirty="0" smtClean="0"/>
          </a:p>
          <a:p>
            <a:pPr marL="0" indent="0" algn="ctr">
              <a:buNone/>
            </a:pPr>
            <a:endParaRPr lang="sv-SE" dirty="0" smtClean="0"/>
          </a:p>
          <a:p>
            <a:pPr marL="0" indent="0" algn="ctr">
              <a:buNone/>
            </a:pPr>
            <a:endParaRPr lang="sv-SE" dirty="0"/>
          </a:p>
          <a:p>
            <a:pPr marL="0" indent="0" algn="ctr">
              <a:buNone/>
            </a:pPr>
            <a:endParaRPr lang="sv-SE" dirty="0"/>
          </a:p>
        </p:txBody>
      </p:sp>
      <p:pic>
        <p:nvPicPr>
          <p:cNvPr id="2050" name="Picture 2" descr="C:\Users\scblaal\Pictures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916832"/>
            <a:ext cx="3600000" cy="36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4887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B-Mall 2010">
  <a:themeElements>
    <a:clrScheme name="SCB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C9210"/>
      </a:accent1>
      <a:accent2>
        <a:srgbClr val="828282"/>
      </a:accent2>
      <a:accent3>
        <a:srgbClr val="F0F0F0"/>
      </a:accent3>
      <a:accent4>
        <a:srgbClr val="078693"/>
      </a:accent4>
      <a:accent5>
        <a:srgbClr val="7F942C"/>
      </a:accent5>
      <a:accent6>
        <a:srgbClr val="71277A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200" dirty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SCB-Mall 2010</Template>
  <TotalTime>765</TotalTime>
  <Words>198</Words>
  <Application>Microsoft Office PowerPoint</Application>
  <PresentationFormat>Bildspel på skärmen (4:3)</PresentationFormat>
  <Paragraphs>69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9" baseType="lpstr">
      <vt:lpstr>SCB-Mall 2010</vt:lpstr>
      <vt:lpstr>Experiences of implementing Bifrost</vt:lpstr>
      <vt:lpstr>Introduction</vt:lpstr>
      <vt:lpstr>PowerPoint-presentation</vt:lpstr>
      <vt:lpstr>Bifrost</vt:lpstr>
      <vt:lpstr>Consent</vt:lpstr>
      <vt:lpstr>Consent</vt:lpstr>
      <vt:lpstr>Experiences</vt:lpstr>
      <vt:lpstr>PowerPoint-presentation</vt:lpstr>
    </vt:vector>
  </TitlesOfParts>
  <Company>SCB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Experiences of implementing Bifrost</dc:title>
  <dc:creator>Almberg Lars-Erik PCA/MFOÖ-Ö</dc:creator>
  <cp:lastModifiedBy>Almberg Lars-Erik PCA/MFOÖ-Ö</cp:lastModifiedBy>
  <cp:revision>67</cp:revision>
  <dcterms:created xsi:type="dcterms:W3CDTF">2013-09-26T08:20:54Z</dcterms:created>
  <dcterms:modified xsi:type="dcterms:W3CDTF">2013-10-09T08:58:28Z</dcterms:modified>
</cp:coreProperties>
</file>