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3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906000" cy="6858000" type="A4"/>
  <p:notesSz cx="6732588" cy="9855200"/>
  <p:defaultTextStyle>
    <a:defPPr>
      <a:defRPr lang="fi-FI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6" y="-2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178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7DDA1-3497-4ADF-AA5B-6D62B4F62DF0}" type="datetimeFigureOut">
              <a:rPr lang="fi-FI" smtClean="0"/>
              <a:pPr/>
              <a:t>11.10.2013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39775"/>
            <a:ext cx="5335588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100" y="4681538"/>
            <a:ext cx="5386388" cy="4433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782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3175" y="9361488"/>
            <a:ext cx="291782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0DF64-93C1-45D8-ADCE-8817330662C6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8" name="Picture 36" descr="D:\TP\viestinta\grafi\mallit\pitkapaksuviiva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7313"/>
            <a:ext cx="9926638" cy="5730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828800"/>
            <a:ext cx="7315200" cy="1143000"/>
          </a:xfrm>
        </p:spPr>
        <p:txBody>
          <a:bodyPr/>
          <a:lstStyle>
            <a:lvl1pPr>
              <a:defRPr sz="3700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048000"/>
            <a:ext cx="7315200" cy="1143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fi-FI" noProof="0" smtClean="0"/>
              <a:t>Muokkaa alaotsikon perustyyliä napsautt.</a:t>
            </a:r>
            <a:endParaRPr lang="en-GB" noProof="0"/>
          </a:p>
        </p:txBody>
      </p:sp>
      <p:pic>
        <p:nvPicPr>
          <p:cNvPr id="6" name="Picture 43" descr="D:\2004\tp\grafi\kalvopohjat\englanti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6800"/>
            <a:ext cx="4267200" cy="7604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B05934-8F8F-4B47-9D9A-134130D678A1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838200"/>
            <a:ext cx="2105025" cy="5257800"/>
          </a:xfrm>
        </p:spPr>
        <p:txBody>
          <a:bodyPr vert="eaVert"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838200"/>
            <a:ext cx="6162675" cy="5257800"/>
          </a:xfrm>
        </p:spPr>
        <p:txBody>
          <a:bodyPr vert="eaVert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900885-0FE6-4F60-9AF5-925BBFC8D26D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2950" y="838200"/>
            <a:ext cx="8420100" cy="1219200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Kaavion paikkamerkki 2"/>
          <p:cNvSpPr>
            <a:spLocks noGrp="1"/>
          </p:cNvSpPr>
          <p:nvPr>
            <p:ph type="chart" idx="1"/>
          </p:nvPr>
        </p:nvSpPr>
        <p:spPr>
          <a:xfrm>
            <a:off x="742950" y="2133600"/>
            <a:ext cx="8420100" cy="3962400"/>
          </a:xfrm>
        </p:spPr>
        <p:txBody>
          <a:bodyPr/>
          <a:lstStyle/>
          <a:p>
            <a:r>
              <a:rPr lang="fi-FI" noProof="0" smtClean="0"/>
              <a:t>Lisää kaavio napsauttamalla kuvaketta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96200" y="6553200"/>
            <a:ext cx="153035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>
          <a:xfrm>
            <a:off x="9201150" y="6553200"/>
            <a:ext cx="552450" cy="381000"/>
          </a:xfrm>
        </p:spPr>
        <p:txBody>
          <a:bodyPr/>
          <a:lstStyle>
            <a:lvl1pPr>
              <a:defRPr/>
            </a:lvl1pPr>
          </a:lstStyle>
          <a:p>
            <a:fld id="{B46DB798-2C00-4ACE-96B4-5E8FA6B2B48D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2098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303E0B-4109-415A-BF94-AB899F112BC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935A5C-9B69-4C27-8AF9-7843682CC87B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2133600"/>
            <a:ext cx="413385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2133600"/>
            <a:ext cx="413385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998CC1-2AA4-414C-AA12-958FD73DF6B5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5714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714488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357431"/>
            <a:ext cx="4376738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714488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357431"/>
            <a:ext cx="4378325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4B0DAE-94A5-4ABA-B91E-8A8A3AAC411B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BD60-AA0D-4DF7-808B-E50E78976280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DFDAD-66FC-4993-B372-BD41049F39E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03ADD0-704C-43B9-9478-41727213B286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noProof="0" smtClean="0"/>
              <a:t>Muokkaa perustyyl. napsautt.</a:t>
            </a:r>
            <a:endParaRPr lang="en-GB" noProof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4E748A-FE0F-4435-8C05-F5AEA24CC9C9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Muokkaa</a:t>
            </a:r>
            <a:r>
              <a:rPr lang="en-GB" noProof="0" dirty="0" smtClean="0"/>
              <a:t> </a:t>
            </a:r>
            <a:r>
              <a:rPr lang="en-GB" noProof="0" dirty="0" err="1" smtClean="0"/>
              <a:t>otsikon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perustyyliä</a:t>
            </a:r>
            <a:r>
              <a:rPr lang="en-GB" noProof="0" dirty="0" smtClean="0"/>
              <a:t> </a:t>
            </a:r>
            <a:r>
              <a:rPr lang="en-GB" noProof="0" dirty="0" err="1" smtClean="0"/>
              <a:t>napsauttamalla</a:t>
            </a:r>
            <a:endParaRPr lang="en-GB" noProof="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33600"/>
            <a:ext cx="84201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Muokkaa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tekstin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perustyylejä</a:t>
            </a:r>
            <a:r>
              <a:rPr lang="en-GB" noProof="0" dirty="0" smtClean="0"/>
              <a:t> </a:t>
            </a:r>
            <a:r>
              <a:rPr lang="en-GB" noProof="0" dirty="0" err="1" smtClean="0"/>
              <a:t>napsauttamalla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toinen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neljäs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viides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96200" y="65532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01150" y="6553200"/>
            <a:ext cx="552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60EEC27-B4A1-498C-A47A-F30DA403FA2E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5532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noProof="1"/>
            </a:lvl1pPr>
          </a:lstStyle>
          <a:p>
            <a:r>
              <a:rPr lang="en-GB" noProof="0" smtClean="0"/>
              <a:t>Annu Nissinen</a:t>
            </a:r>
            <a:endParaRPr lang="en-GB" noProof="0"/>
          </a:p>
        </p:txBody>
      </p:sp>
      <p:pic>
        <p:nvPicPr>
          <p:cNvPr id="1052" name="Picture 28" descr="D:\TP\viestinta\grafi\mallit\lyhyt viiva.t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59413" y="6516688"/>
            <a:ext cx="4446587" cy="36512"/>
          </a:xfrm>
          <a:prstGeom prst="rect">
            <a:avLst/>
          </a:prstGeom>
          <a:noFill/>
        </p:spPr>
      </p:pic>
      <p:pic>
        <p:nvPicPr>
          <p:cNvPr id="9" name="Picture 38" descr="D:\2004\tp\grafi\kalvopohjat\englanti2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6000" y="226800"/>
            <a:ext cx="3070225" cy="5461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185738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5150" indent="-184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41388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330325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17192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1764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6pPr>
      <a:lvl7pPr marL="26336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7pPr>
      <a:lvl8pPr marL="30908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8pPr>
      <a:lvl9pPr marL="35480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New Guidelines on Protection of Tabular Data at Statistics Finland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216696" y="3356992"/>
            <a:ext cx="7315200" cy="1143000"/>
          </a:xfrm>
        </p:spPr>
        <p:txBody>
          <a:bodyPr/>
          <a:lstStyle/>
          <a:p>
            <a:r>
              <a:rPr lang="fi-FI" smtClean="0"/>
              <a:t>Annu Nissinen</a:t>
            </a:r>
          </a:p>
          <a:p>
            <a:r>
              <a:rPr lang="fi-FI" sz="2400" smtClean="0"/>
              <a:t>annu.nissinen@stat.fi</a:t>
            </a:r>
            <a:endParaRPr lang="fi-FI" sz="2400"/>
          </a:p>
        </p:txBody>
      </p:sp>
      <p:sp>
        <p:nvSpPr>
          <p:cNvPr id="4" name="Tekstikehys 3"/>
          <p:cNvSpPr txBox="1"/>
          <p:nvPr/>
        </p:nvSpPr>
        <p:spPr>
          <a:xfrm>
            <a:off x="2288704" y="5085184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smtClean="0"/>
              <a:t>Joint UNECE/Eurostat Work Session on Statistical Data Confidentiality</a:t>
            </a:r>
          </a:p>
          <a:p>
            <a:pPr algn="l"/>
            <a:r>
              <a:rPr lang="es-ES" sz="1600" smtClean="0"/>
              <a:t>Ottawa, Canada, 28-30 October 2013</a:t>
            </a:r>
            <a:endParaRPr lang="fi-FI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Outline of the presentation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GB" smtClean="0"/>
              <a:t>Protection of tabular data at Statistics Finland: </a:t>
            </a:r>
            <a:r>
              <a:rPr lang="en-GB" smtClean="0"/>
              <a:t>pre-2012 situation</a:t>
            </a:r>
            <a:endParaRPr lang="en-GB" smtClean="0"/>
          </a:p>
          <a:p>
            <a:pPr marL="457200" indent="-457200">
              <a:buSzPct val="100000"/>
              <a:buFont typeface="+mj-lt"/>
              <a:buAutoNum type="arabicPeriod"/>
            </a:pPr>
            <a:endParaRPr lang="fi-FI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smtClean="0"/>
              <a:t>What has been done to improve </a:t>
            </a:r>
            <a:r>
              <a:rPr lang="en-GB" smtClean="0"/>
              <a:t>our procedures on SDC</a:t>
            </a:r>
            <a:endParaRPr lang="en-GB" smtClean="0"/>
          </a:p>
          <a:p>
            <a:pPr marL="457200" indent="-457200">
              <a:buSzPct val="100000"/>
              <a:buFont typeface="+mj-lt"/>
              <a:buAutoNum type="arabicPeriod"/>
            </a:pPr>
            <a:endParaRPr lang="fi-FI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smtClean="0"/>
              <a:t>Current situation: where are we now and what’s next</a:t>
            </a:r>
            <a:endParaRPr lang="fi-FI" smtClean="0"/>
          </a:p>
          <a:p>
            <a:pPr marL="457200" indent="-457200">
              <a:buSzPct val="100000"/>
              <a:buFont typeface="+mj-lt"/>
              <a:buAutoNum type="arabicPeriod"/>
            </a:pP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2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Starting point in the end of 2011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Internal guidelines on the protection of tabular data written in 2000-2002</a:t>
            </a:r>
          </a:p>
          <a:p>
            <a:r>
              <a:rPr lang="fi-FI" smtClean="0"/>
              <a:t>What has happened in ten years?</a:t>
            </a:r>
          </a:p>
          <a:p>
            <a:pPr lvl="1"/>
            <a:r>
              <a:rPr lang="en-GB" sz="2200" smtClean="0"/>
              <a:t>Legislation has changed, data protection methods and tools have developed </a:t>
            </a:r>
            <a:endParaRPr lang="fi-FI" sz="2200" smtClean="0"/>
          </a:p>
          <a:p>
            <a:pPr lvl="1"/>
            <a:r>
              <a:rPr lang="en-GB" sz="2200" smtClean="0"/>
              <a:t>SDC practices at different departments of the agency have developed and adopted their own standards. The suitability of all those methods was not sure. Outdated, far from optimal methods existed.</a:t>
            </a:r>
          </a:p>
          <a:p>
            <a:pPr>
              <a:buNone/>
            </a:pPr>
            <a:r>
              <a:rPr lang="en-GB" smtClean="0"/>
              <a:t>→ </a:t>
            </a:r>
            <a:r>
              <a:rPr lang="en-GB" smtClean="0"/>
              <a:t>Updating </a:t>
            </a:r>
            <a:r>
              <a:rPr lang="en-GB" smtClean="0"/>
              <a:t>of the guidelines was needed</a:t>
            </a:r>
            <a:endParaRPr lang="fi-FI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3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Starting point in the end of 2011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Do we have enough resources? </a:t>
            </a:r>
          </a:p>
          <a:p>
            <a:pPr lvl="1"/>
            <a:r>
              <a:rPr lang="en-GB" sz="2200" smtClean="0"/>
              <a:t>As a state authority, Statistics Finland is dependent on public money</a:t>
            </a:r>
          </a:p>
          <a:p>
            <a:pPr lvl="1">
              <a:buNone/>
            </a:pPr>
            <a:r>
              <a:rPr lang="en-GB" sz="2200" smtClean="0"/>
              <a:t>→ Setting limits to research and development work </a:t>
            </a:r>
          </a:p>
          <a:p>
            <a:pPr lvl="1">
              <a:buNone/>
            </a:pPr>
            <a:r>
              <a:rPr lang="en-GB" sz="2200" smtClean="0"/>
              <a:t>→ Can we have up-to-date and optimal protection methods available?</a:t>
            </a:r>
            <a:endParaRPr lang="fi-FI" sz="2200" smtClean="0"/>
          </a:p>
          <a:p>
            <a:endParaRPr lang="en-GB" smtClean="0"/>
          </a:p>
          <a:p>
            <a:r>
              <a:rPr lang="en-GB" smtClean="0"/>
              <a:t>How can we improve </a:t>
            </a:r>
            <a:r>
              <a:rPr lang="en-GB" smtClean="0"/>
              <a:t>the situation</a:t>
            </a:r>
            <a:r>
              <a:rPr lang="en-GB" smtClean="0"/>
              <a:t> </a:t>
            </a:r>
            <a:r>
              <a:rPr lang="en-GB" smtClean="0"/>
              <a:t>with this starting point?</a:t>
            </a:r>
            <a:endParaRPr lang="fi-FI" smtClean="0"/>
          </a:p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4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Renewal of the guidelines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Two working groups to renew the guidelines</a:t>
            </a:r>
          </a:p>
          <a:p>
            <a:pPr lvl="1"/>
            <a:r>
              <a:rPr lang="en-GB" sz="2200" smtClean="0"/>
              <a:t>First task was to find out how the old guidelines were working in practice</a:t>
            </a:r>
          </a:p>
          <a:p>
            <a:r>
              <a:rPr lang="en-GB" smtClean="0"/>
              <a:t>Problems with the old guidelines:</a:t>
            </a:r>
          </a:p>
          <a:p>
            <a:pPr lvl="1"/>
            <a:r>
              <a:rPr lang="en-GB" sz="2200" smtClean="0"/>
              <a:t>Not pragmatic</a:t>
            </a:r>
            <a:endParaRPr lang="fi-FI" sz="2200" smtClean="0"/>
          </a:p>
          <a:p>
            <a:pPr lvl="1"/>
            <a:r>
              <a:rPr lang="en-GB" sz="2200" smtClean="0"/>
              <a:t>Only few examples of very general sensitivity rules and protection methods</a:t>
            </a:r>
            <a:endParaRPr lang="fi-FI" sz="2200" smtClean="0"/>
          </a:p>
          <a:p>
            <a:pPr lvl="1"/>
            <a:r>
              <a:rPr lang="en-GB" sz="2200" smtClean="0"/>
              <a:t>Partially too open to interpretations</a:t>
            </a:r>
            <a:endParaRPr lang="fi-FI" sz="2200" smtClean="0"/>
          </a:p>
          <a:p>
            <a:pPr lvl="1"/>
            <a:r>
              <a:rPr lang="en-GB" sz="2200" smtClean="0"/>
              <a:t>Not even give a clear answer to which statistics they were to be </a:t>
            </a:r>
            <a:r>
              <a:rPr lang="en-GB" sz="2200" smtClean="0"/>
              <a:t>applied</a:t>
            </a:r>
            <a:endParaRPr lang="fi-FI" sz="220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5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Renewal of the guidelines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Challenges met by the working groups:</a:t>
            </a:r>
            <a:endParaRPr lang="fi-FI" smtClean="0"/>
          </a:p>
          <a:p>
            <a:pPr lvl="1"/>
            <a:r>
              <a:rPr lang="en-GB" sz="2200" smtClean="0"/>
              <a:t>No obligation for the departments or units to write down their protection methods </a:t>
            </a:r>
          </a:p>
          <a:p>
            <a:pPr lvl="1">
              <a:buNone/>
            </a:pPr>
            <a:r>
              <a:rPr lang="en-GB" sz="2200" smtClean="0"/>
              <a:t>→ almost impossible to evaluate or compare the different methods in use</a:t>
            </a:r>
            <a:endParaRPr lang="fi-FI" sz="2200" smtClean="0"/>
          </a:p>
          <a:p>
            <a:pPr lvl="1"/>
            <a:r>
              <a:rPr lang="en-GB" sz="2200" smtClean="0"/>
              <a:t>Collection of tacit knowledge isn’t easy</a:t>
            </a:r>
            <a:endParaRPr lang="fi-FI" sz="2200" smtClean="0"/>
          </a:p>
          <a:p>
            <a:pPr lvl="1"/>
            <a:r>
              <a:rPr lang="en-GB" sz="2200" smtClean="0"/>
              <a:t>High expectations towards the renewal: “After renewal, all problems considering SDC will be solved (in theory and in practise).”</a:t>
            </a:r>
            <a:endParaRPr lang="fi-FI" sz="220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6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The new guidelines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How do the new guidelines improve the situation?</a:t>
            </a:r>
            <a:endParaRPr lang="fi-FI" smtClean="0"/>
          </a:p>
          <a:p>
            <a:pPr marL="838200" lvl="1" indent="-457200">
              <a:buSzPct val="100000"/>
              <a:buFont typeface="+mj-lt"/>
              <a:buAutoNum type="arabicPeriod"/>
            </a:pPr>
            <a:r>
              <a:rPr lang="en-GB" sz="2200" smtClean="0"/>
              <a:t>Solving problems caused by the old guidelines</a:t>
            </a:r>
            <a:endParaRPr lang="fi-FI" sz="2200" smtClean="0"/>
          </a:p>
          <a:p>
            <a:pPr marL="1212850" lvl="2" indent="-457200"/>
            <a:r>
              <a:rPr lang="en-GB" sz="2200" smtClean="0"/>
              <a:t>The guidelines are clearer and more pragmatic and they should lead departments to check their current SDC methods and update them if needed</a:t>
            </a:r>
          </a:p>
          <a:p>
            <a:pPr marL="838200" lvl="1" indent="-457200">
              <a:buSzPct val="100000"/>
              <a:buFont typeface="+mj-lt"/>
              <a:buAutoNum type="arabicPeriod"/>
            </a:pPr>
            <a:r>
              <a:rPr lang="en-GB" sz="2200" smtClean="0"/>
              <a:t>Preventing new problems</a:t>
            </a:r>
            <a:endParaRPr lang="fi-FI" sz="2200" smtClean="0"/>
          </a:p>
          <a:p>
            <a:pPr marL="1212850" lvl="2" indent="-457200"/>
            <a:r>
              <a:rPr lang="en-GB" sz="2200" smtClean="0"/>
              <a:t>The SDC instructions need to be written and available</a:t>
            </a:r>
            <a:endParaRPr lang="fi-FI" sz="2200" smtClean="0"/>
          </a:p>
          <a:p>
            <a:pPr marL="1212850" lvl="2" indent="-457200"/>
            <a:r>
              <a:rPr lang="en-GB" sz="2200" smtClean="0"/>
              <a:t>The departments are obliged to draft a formal list of the statistics in their responsibility needing protection against statistical disclosure</a:t>
            </a:r>
            <a:endParaRPr lang="fi-FI" sz="220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7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Current situation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New guidelines exist and the next step is applying them in statistics production</a:t>
            </a:r>
            <a:endParaRPr lang="fi-FI" smtClean="0"/>
          </a:p>
          <a:p>
            <a:pPr lvl="1"/>
            <a:r>
              <a:rPr lang="en-GB" sz="2200" smtClean="0"/>
              <a:t>There’s a window of opportunity for changes in SDC practises due to other big changes in operating environment</a:t>
            </a:r>
          </a:p>
          <a:p>
            <a:pPr lvl="1"/>
            <a:r>
              <a:rPr lang="en-GB" sz="2200" smtClean="0"/>
              <a:t>Change takes time inside a big organisation</a:t>
            </a:r>
          </a:p>
          <a:p>
            <a:pPr lvl="1"/>
            <a:r>
              <a:rPr lang="en-GB" sz="2200" smtClean="0"/>
              <a:t>Resources for the change in practises?</a:t>
            </a:r>
          </a:p>
          <a:p>
            <a:r>
              <a:rPr lang="en-GB" smtClean="0"/>
              <a:t>Inside the agency the new guidelines can be seen as </a:t>
            </a:r>
          </a:p>
          <a:p>
            <a:pPr lvl="1"/>
            <a:r>
              <a:rPr lang="en-GB" sz="2200" smtClean="0"/>
              <a:t>unwelcome extra red tape and unnecessary increase in the </a:t>
            </a:r>
            <a:r>
              <a:rPr lang="en-GB" sz="2200" smtClean="0"/>
              <a:t>workload...</a:t>
            </a:r>
            <a:endParaRPr lang="en-GB" sz="2200" smtClean="0"/>
          </a:p>
          <a:p>
            <a:pPr lvl="1"/>
            <a:r>
              <a:rPr lang="en-GB" sz="2200" smtClean="0"/>
              <a:t>... or a </a:t>
            </a:r>
            <a:r>
              <a:rPr lang="en-GB" sz="2200" smtClean="0"/>
              <a:t>possibility to improve the quality of statistics</a:t>
            </a:r>
            <a:endParaRPr lang="fi-FI" sz="220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8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Has the situation improved?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Adoption of the new guidelines (and possibly new SDC practises) still in process</a:t>
            </a:r>
          </a:p>
          <a:p>
            <a:endParaRPr lang="en-GB" smtClean="0"/>
          </a:p>
          <a:p>
            <a:r>
              <a:rPr lang="en-GB" smtClean="0"/>
              <a:t>Crucial success factors:</a:t>
            </a:r>
          </a:p>
          <a:p>
            <a:pPr lvl="1"/>
            <a:r>
              <a:rPr lang="en-GB" smtClean="0"/>
              <a:t>Right “marketing” </a:t>
            </a:r>
          </a:p>
          <a:p>
            <a:pPr lvl="1"/>
            <a:r>
              <a:rPr lang="en-GB" smtClean="0"/>
              <a:t>Right allocation </a:t>
            </a:r>
            <a:r>
              <a:rPr lang="en-GB" smtClean="0"/>
              <a:t>of required resources</a:t>
            </a:r>
            <a:endParaRPr lang="fi-FI" smtClean="0"/>
          </a:p>
          <a:p>
            <a:pPr>
              <a:buNone/>
            </a:pP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smtClean="0"/>
              <a:t>30/10/2013</a:t>
            </a:r>
            <a:endParaRPr lang="en-GB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03E0B-4109-415A-BF94-AB899F112BC9}" type="slidenum">
              <a:rPr lang="en-GB" noProof="0" smtClean="0"/>
              <a:pPr/>
              <a:t>9</a:t>
            </a:fld>
            <a:endParaRPr lang="en-GB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 smtClean="0"/>
              <a:t>Annu Nissinen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3_englanti">
  <a:themeElements>
    <a:clrScheme name="TK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668B1"/>
      </a:accent1>
      <a:accent2>
        <a:srgbClr val="DB3334"/>
      </a:accent2>
      <a:accent3>
        <a:srgbClr val="FFDC0D"/>
      </a:accent3>
      <a:accent4>
        <a:srgbClr val="52BE42"/>
      </a:accent4>
      <a:accent5>
        <a:srgbClr val="F29C33"/>
      </a:accent5>
      <a:accent6>
        <a:srgbClr val="00A4E8"/>
      </a:accent6>
      <a:hlink>
        <a:srgbClr val="0000FF"/>
      </a:hlink>
      <a:folHlink>
        <a:srgbClr val="800080"/>
      </a:folHlink>
    </a:clrScheme>
    <a:fontScheme name="T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lkuperäin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TK3_englanti</Template>
  <TotalTime>216</TotalTime>
  <Words>540</Words>
  <Application>Microsoft Office PowerPoint</Application>
  <PresentationFormat>A4-paperi (210 x 297 mm)</PresentationFormat>
  <Paragraphs>83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TK3_englanti</vt:lpstr>
      <vt:lpstr>New Guidelines on Protection of Tabular Data at Statistics Finland</vt:lpstr>
      <vt:lpstr>Outline of the presentation</vt:lpstr>
      <vt:lpstr>Starting point in the end of 2011</vt:lpstr>
      <vt:lpstr>Starting point in the end of 2011</vt:lpstr>
      <vt:lpstr>Renewal of the guidelines</vt:lpstr>
      <vt:lpstr>Renewal of the guidelines</vt:lpstr>
      <vt:lpstr>The new guidelines</vt:lpstr>
      <vt:lpstr>Current situation</vt:lpstr>
      <vt:lpstr>Has the situation improved?</vt:lpstr>
    </vt:vector>
  </TitlesOfParts>
  <Company>Tilastokeskus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Guidelines on Protection of Tabular Data at Statistics Finland</dc:title>
  <dc:creator>Nissinen</dc:creator>
  <cp:lastModifiedBy>Nissinen</cp:lastModifiedBy>
  <cp:revision>12</cp:revision>
  <dcterms:created xsi:type="dcterms:W3CDTF">2013-10-02T09:50:39Z</dcterms:created>
  <dcterms:modified xsi:type="dcterms:W3CDTF">2013-10-11T10:05:13Z</dcterms:modified>
</cp:coreProperties>
</file>