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urice Brandt " initials="M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0-07T15:06:21.525" idx="1">
    <p:pos x="5760" y="18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40B55-BAEA-4A40-A753-F301981DA814}" type="datetimeFigureOut">
              <a:rPr lang="de-DE" smtClean="0"/>
              <a:t>11.10.2013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DC105-BE8A-43A1-980B-353CD0E8C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6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D537-A158-4522-86CB-496D206BDC64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7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ECC0-25D3-41C3-B53A-AF9D882C41E2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2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965-0143-4B78-9413-9BCB33DD90F7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1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4716-EF26-418D-862D-E981195D6372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0FF1-E0D9-4682-93A6-25ACCBF7FA00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1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D4B3-305F-450B-BF9A-C0E3B36DF443}" type="datetime1">
              <a:rPr lang="en-US" smtClean="0"/>
              <a:t>10/11/2013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1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E01B-C936-42F6-A265-515E05B4A8BD}" type="datetime1">
              <a:rPr lang="en-US" smtClean="0"/>
              <a:t>10/11/2013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9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5792-BFCA-4844-A6A6-FC7A14A0B4A6}" type="datetime1">
              <a:rPr lang="en-US" smtClean="0"/>
              <a:t>10/11/2013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9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747C-C229-4D6C-80BC-BF18DBABE316}" type="datetime1">
              <a:rPr lang="en-US" smtClean="0"/>
              <a:t>10/11/2013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30AA-ADCC-4140-A6E1-55539C3BD617}" type="datetime1">
              <a:rPr lang="en-US" smtClean="0"/>
              <a:t>10/11/2013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59AC-C085-467B-866D-B060F08A53C7}" type="datetime1">
              <a:rPr lang="en-US" smtClean="0"/>
              <a:t>10/11/2013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1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7B57A-D702-4661-8C4E-637B38926680}" type="datetime1">
              <a:rPr lang="en-US" smtClean="0"/>
              <a:t>10/11/2013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9BCBB-41CC-4CCA-9470-A7C21FCDAB1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 Centre Network</a:t>
            </a:r>
            <a:br>
              <a:rPr lang="en-US" dirty="0" smtClean="0"/>
            </a:br>
            <a:r>
              <a:rPr lang="en-US" sz="3100" dirty="0" smtClean="0"/>
              <a:t>Need for Safe Centre to enrich European Research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Maurice Brandt (</a:t>
            </a:r>
            <a:r>
              <a:rPr lang="en-US" sz="2400" dirty="0" err="1" smtClean="0"/>
              <a:t>Destatis</a:t>
            </a:r>
            <a:r>
              <a:rPr lang="en-US" sz="2400" dirty="0" smtClean="0"/>
              <a:t>) and David Schiller (IAB)</a:t>
            </a:r>
          </a:p>
          <a:p>
            <a:r>
              <a:rPr lang="en-US" sz="1800" dirty="0" smtClean="0"/>
              <a:t>Work session on statistical data confidentiality, Ottawa (2013)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561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listening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maurice.brandt@destatis.de</a:t>
            </a:r>
          </a:p>
          <a:p>
            <a:pPr algn="l"/>
            <a:r>
              <a:rPr lang="en-US" sz="3600" dirty="0" smtClean="0"/>
              <a:t>david.schiller@iab.de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Important European Projects dealing with the Safe Centre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Safe Centre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Pros and Cons of a Safe Centre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 for Cooperation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Safe Centre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 and Outlook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8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ESSnet</a:t>
            </a:r>
            <a:r>
              <a:rPr lang="en-US" dirty="0" smtClean="0"/>
              <a:t> DARA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100" dirty="0" smtClean="0"/>
              <a:t>“</a:t>
            </a:r>
            <a:r>
              <a:rPr lang="en-US" sz="2100" dirty="0" err="1"/>
              <a:t>Decentralised</a:t>
            </a:r>
            <a:r>
              <a:rPr lang="en-US" sz="2100" dirty="0"/>
              <a:t> And Remote </a:t>
            </a:r>
            <a:r>
              <a:rPr lang="en-US" sz="2100" dirty="0" smtClean="0"/>
              <a:t>Access to </a:t>
            </a:r>
            <a:r>
              <a:rPr lang="en-US" sz="2100" dirty="0"/>
              <a:t>confidential data in the </a:t>
            </a:r>
            <a:r>
              <a:rPr lang="en-US" sz="2100" dirty="0" smtClean="0"/>
              <a:t>ESS” (DARA</a:t>
            </a:r>
            <a:r>
              <a:rPr lang="en-US" sz="2100" dirty="0"/>
              <a:t>)</a:t>
            </a:r>
          </a:p>
          <a:p>
            <a:endParaRPr lang="en-US" sz="2100" dirty="0"/>
          </a:p>
          <a:p>
            <a:r>
              <a:rPr lang="en-US" sz="2100" dirty="0" smtClean="0"/>
              <a:t>European Project from October </a:t>
            </a:r>
            <a:r>
              <a:rPr lang="en-US" sz="2100" dirty="0" smtClean="0"/>
              <a:t>2011- November </a:t>
            </a:r>
            <a:r>
              <a:rPr lang="en-US" sz="2100" dirty="0" smtClean="0"/>
              <a:t>2013, with 6 Partners in 5 Member States, funded </a:t>
            </a:r>
            <a:r>
              <a:rPr lang="en-US" sz="2100" dirty="0"/>
              <a:t>by the European Commission (70%)</a:t>
            </a:r>
          </a:p>
          <a:p>
            <a:endParaRPr lang="en-US" sz="2100" dirty="0"/>
          </a:p>
          <a:p>
            <a:r>
              <a:rPr lang="en-US" sz="2100" dirty="0"/>
              <a:t>Task: Implementation of a pilot of a Remote Access connection from NSI Safe </a:t>
            </a:r>
            <a:r>
              <a:rPr lang="en-US" sz="2100" dirty="0" err="1"/>
              <a:t>Centres</a:t>
            </a:r>
            <a:r>
              <a:rPr lang="en-US" sz="2100" dirty="0"/>
              <a:t> to the EU statistics at </a:t>
            </a:r>
            <a:r>
              <a:rPr lang="en-US" sz="2100" dirty="0" smtClean="0"/>
              <a:t>Eurostat</a:t>
            </a:r>
          </a:p>
          <a:p>
            <a:endParaRPr lang="en-US" sz="2100" dirty="0" smtClean="0"/>
          </a:p>
          <a:p>
            <a:r>
              <a:rPr lang="en-US" sz="2100" dirty="0" smtClean="0"/>
              <a:t>Main Output: </a:t>
            </a:r>
          </a:p>
          <a:p>
            <a:pPr>
              <a:buFontTx/>
              <a:buChar char="-"/>
            </a:pPr>
            <a:r>
              <a:rPr lang="en-US" sz="2100" dirty="0" smtClean="0"/>
              <a:t>Accreditation </a:t>
            </a:r>
            <a:r>
              <a:rPr lang="en-US" sz="2100" dirty="0"/>
              <a:t>G</a:t>
            </a:r>
            <a:r>
              <a:rPr lang="en-US" sz="2100" dirty="0" smtClean="0"/>
              <a:t>uidelines for Access Facilities </a:t>
            </a:r>
          </a:p>
          <a:p>
            <a:pPr>
              <a:buFontTx/>
              <a:buChar char="-"/>
            </a:pPr>
            <a:r>
              <a:rPr lang="en-US" sz="2100" dirty="0" smtClean="0"/>
              <a:t>Successfully tested Pilot for an European Remote Access System </a:t>
            </a:r>
          </a:p>
          <a:p>
            <a:pPr>
              <a:buFontTx/>
              <a:buChar char="-"/>
            </a:pPr>
            <a:r>
              <a:rPr lang="en-US" sz="2100" dirty="0" smtClean="0"/>
              <a:t>Handbook for ESS staff and researchers</a:t>
            </a:r>
            <a:endParaRPr lang="en-US" sz="2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0"/>
            <a:ext cx="9144000" cy="6286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DwB</a:t>
            </a:r>
            <a:r>
              <a:rPr lang="en-US" dirty="0" smtClean="0"/>
              <a:t> WP4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 FP7 funded project with 29 partners from 11 European countries</a:t>
            </a:r>
          </a:p>
          <a:p>
            <a:r>
              <a:rPr lang="en-US" dirty="0" smtClean="0"/>
              <a:t>Deals with topics like: legal issues, resource discovery, data documentation, disclosure control, forcing communication etc.</a:t>
            </a:r>
          </a:p>
          <a:p>
            <a:r>
              <a:rPr lang="en-US" dirty="0" smtClean="0"/>
              <a:t>WP4: “Improving Access to OS microdata”</a:t>
            </a:r>
          </a:p>
          <a:p>
            <a:r>
              <a:rPr lang="en-US" dirty="0" smtClean="0"/>
              <a:t>Main output: Proposal for a European Remote Access Network (</a:t>
            </a:r>
            <a:r>
              <a:rPr lang="en-US" dirty="0" err="1" smtClean="0"/>
              <a:t>Eu</a:t>
            </a:r>
            <a:r>
              <a:rPr lang="en-US" dirty="0" smtClean="0"/>
              <a:t>-RAN) – see other talk</a:t>
            </a:r>
          </a:p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Centre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point with two structuring levels: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Safe room</a:t>
            </a:r>
          </a:p>
          <a:p>
            <a:pPr lvl="2"/>
            <a:r>
              <a:rPr lang="en-US" dirty="0" smtClean="0"/>
              <a:t>Physical room with access control</a:t>
            </a:r>
          </a:p>
          <a:p>
            <a:pPr lvl="2"/>
            <a:r>
              <a:rPr lang="en-US" dirty="0" smtClean="0"/>
              <a:t>Equipped only for access the regarding microdata</a:t>
            </a:r>
          </a:p>
          <a:p>
            <a:pPr lvl="2"/>
            <a:r>
              <a:rPr lang="en-US" dirty="0" smtClean="0"/>
              <a:t>Monitored by trained local staff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Organizational structure</a:t>
            </a:r>
          </a:p>
          <a:p>
            <a:pPr lvl="2"/>
            <a:r>
              <a:rPr lang="en-US" dirty="0" smtClean="0"/>
              <a:t>Fixed agreements and contracts</a:t>
            </a:r>
          </a:p>
          <a:p>
            <a:pPr lvl="2"/>
            <a:r>
              <a:rPr lang="en-US" dirty="0" smtClean="0"/>
              <a:t>Security requirements, responsibilities etc.</a:t>
            </a:r>
          </a:p>
          <a:p>
            <a:pPr lvl="2"/>
            <a:r>
              <a:rPr lang="en-US" dirty="0" smtClean="0"/>
              <a:t>Resulting in trust between Safe Centre and data owner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Less traveling to reach confidential microdata</a:t>
            </a:r>
          </a:p>
          <a:p>
            <a:pPr lvl="1"/>
            <a:r>
              <a:rPr lang="en-US" dirty="0" smtClean="0"/>
              <a:t>More data access and endpoint under control</a:t>
            </a:r>
          </a:p>
          <a:p>
            <a:pPr lvl="1"/>
            <a:r>
              <a:rPr lang="en-US" dirty="0" smtClean="0"/>
              <a:t>Some data will only be available in this setting</a:t>
            </a:r>
          </a:p>
          <a:p>
            <a:pPr lvl="1"/>
            <a:r>
              <a:rPr lang="en-US" dirty="0"/>
              <a:t>institutionalization </a:t>
            </a:r>
            <a:r>
              <a:rPr lang="en-US" dirty="0" smtClean="0"/>
              <a:t>of international </a:t>
            </a:r>
            <a:r>
              <a:rPr lang="en-US" dirty="0" err="1" smtClean="0"/>
              <a:t>microdata</a:t>
            </a:r>
            <a:r>
              <a:rPr lang="en-US" dirty="0" smtClean="0"/>
              <a:t> access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Less traveling but still traveling</a:t>
            </a:r>
          </a:p>
          <a:p>
            <a:pPr lvl="1"/>
            <a:r>
              <a:rPr lang="en-US" dirty="0" smtClean="0"/>
              <a:t>Costs for setting up and running a Safe Centre</a:t>
            </a:r>
          </a:p>
          <a:p>
            <a:pPr lvl="1"/>
            <a:r>
              <a:rPr lang="en-US" dirty="0" smtClean="0"/>
              <a:t>Trained and trusted staff is needed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for Cooperation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 </a:t>
            </a:r>
            <a:r>
              <a:rPr lang="en-US" dirty="0" err="1" smtClean="0"/>
              <a:t>Centres</a:t>
            </a:r>
            <a:r>
              <a:rPr lang="en-US" dirty="0" smtClean="0"/>
              <a:t> need…</a:t>
            </a:r>
          </a:p>
          <a:p>
            <a:pPr lvl="1"/>
            <a:r>
              <a:rPr lang="en-US" dirty="0" smtClean="0"/>
              <a:t>…accreditation criteria</a:t>
            </a:r>
          </a:p>
          <a:p>
            <a:pPr lvl="1"/>
            <a:r>
              <a:rPr lang="en-US" dirty="0" smtClean="0"/>
              <a:t>agreed and harmonized standards and</a:t>
            </a:r>
          </a:p>
          <a:p>
            <a:pPr lvl="1"/>
            <a:r>
              <a:rPr lang="en-US" dirty="0" smtClean="0"/>
              <a:t>partners willing and experienced to run such an infrastructure.</a:t>
            </a:r>
          </a:p>
          <a:p>
            <a:r>
              <a:rPr lang="en-US" dirty="0" smtClean="0"/>
              <a:t>Coordination is needed on three levels:</a:t>
            </a:r>
          </a:p>
          <a:p>
            <a:pPr lvl="1"/>
            <a:r>
              <a:rPr lang="en-US" dirty="0" smtClean="0"/>
              <a:t>Organizational</a:t>
            </a:r>
          </a:p>
          <a:p>
            <a:pPr lvl="1"/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Legal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2"/>
          <p:cNvGrpSpPr>
            <a:grpSpLocks/>
          </p:cNvGrpSpPr>
          <p:nvPr/>
        </p:nvGrpSpPr>
        <p:grpSpPr bwMode="auto">
          <a:xfrm>
            <a:off x="2746376" y="-12700"/>
            <a:ext cx="6388100" cy="6794500"/>
            <a:chOff x="1730" y="-8"/>
            <a:chExt cx="4078" cy="4280"/>
          </a:xfrm>
          <a:solidFill>
            <a:schemeClr val="bg1">
              <a:lumMod val="95000"/>
            </a:schemeClr>
          </a:solidFill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1019 w 1205"/>
                <a:gd name="T109" fmla="*/ 440 h 952"/>
                <a:gd name="T110" fmla="*/ 1196 w 1205"/>
                <a:gd name="T111" fmla="*/ 376 h 952"/>
                <a:gd name="T112" fmla="*/ 1205 w 1205"/>
                <a:gd name="T113" fmla="*/ 368 h 952"/>
                <a:gd name="T114" fmla="*/ 1180 w 1205"/>
                <a:gd name="T115" fmla="*/ 352 h 9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77 w 421"/>
                <a:gd name="T39" fmla="*/ 544 h 616"/>
                <a:gd name="T40" fmla="*/ 244 w 421"/>
                <a:gd name="T41" fmla="*/ 496 h 616"/>
                <a:gd name="T42" fmla="*/ 227 w 421"/>
                <a:gd name="T43" fmla="*/ 480 h 616"/>
                <a:gd name="T44" fmla="*/ 227 w 421"/>
                <a:gd name="T45" fmla="*/ 432 h 616"/>
                <a:gd name="T46" fmla="*/ 261 w 421"/>
                <a:gd name="T47" fmla="*/ 408 h 616"/>
                <a:gd name="T48" fmla="*/ 269 w 421"/>
                <a:gd name="T49" fmla="*/ 392 h 616"/>
                <a:gd name="T50" fmla="*/ 236 w 421"/>
                <a:gd name="T51" fmla="*/ 312 h 616"/>
                <a:gd name="T52" fmla="*/ 286 w 421"/>
                <a:gd name="T53" fmla="*/ 304 h 616"/>
                <a:gd name="T54" fmla="*/ 303 w 421"/>
                <a:gd name="T55" fmla="*/ 256 h 616"/>
                <a:gd name="T56" fmla="*/ 320 w 421"/>
                <a:gd name="T57" fmla="*/ 248 h 616"/>
                <a:gd name="T58" fmla="*/ 337 w 421"/>
                <a:gd name="T59" fmla="*/ 192 h 616"/>
                <a:gd name="T60" fmla="*/ 362 w 421"/>
                <a:gd name="T61" fmla="*/ 152 h 616"/>
                <a:gd name="T62" fmla="*/ 421 w 421"/>
                <a:gd name="T63" fmla="*/ 120 h 616"/>
                <a:gd name="T64" fmla="*/ 413 w 421"/>
                <a:gd name="T65" fmla="*/ 96 h 6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944 w 1205"/>
                <a:gd name="T109" fmla="*/ 472 h 952"/>
                <a:gd name="T110" fmla="*/ 1019 w 1205"/>
                <a:gd name="T111" fmla="*/ 440 h 952"/>
                <a:gd name="T112" fmla="*/ 1196 w 1205"/>
                <a:gd name="T113" fmla="*/ 376 h 952"/>
                <a:gd name="T114" fmla="*/ 1205 w 1205"/>
                <a:gd name="T115" fmla="*/ 368 h 952"/>
                <a:gd name="T116" fmla="*/ 1205 w 1205"/>
                <a:gd name="T117" fmla="*/ 344 h 9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grp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68 w 421"/>
                <a:gd name="T39" fmla="*/ 576 h 616"/>
                <a:gd name="T40" fmla="*/ 219 w 421"/>
                <a:gd name="T41" fmla="*/ 520 h 616"/>
                <a:gd name="T42" fmla="*/ 236 w 421"/>
                <a:gd name="T43" fmla="*/ 496 h 616"/>
                <a:gd name="T44" fmla="*/ 219 w 421"/>
                <a:gd name="T45" fmla="*/ 456 h 616"/>
                <a:gd name="T46" fmla="*/ 236 w 421"/>
                <a:gd name="T47" fmla="*/ 416 h 616"/>
                <a:gd name="T48" fmla="*/ 269 w 421"/>
                <a:gd name="T49" fmla="*/ 400 h 616"/>
                <a:gd name="T50" fmla="*/ 253 w 421"/>
                <a:gd name="T51" fmla="*/ 376 h 616"/>
                <a:gd name="T52" fmla="*/ 261 w 421"/>
                <a:gd name="T53" fmla="*/ 312 h 616"/>
                <a:gd name="T54" fmla="*/ 303 w 421"/>
                <a:gd name="T55" fmla="*/ 288 h 616"/>
                <a:gd name="T56" fmla="*/ 312 w 421"/>
                <a:gd name="T57" fmla="*/ 256 h 616"/>
                <a:gd name="T58" fmla="*/ 320 w 421"/>
                <a:gd name="T59" fmla="*/ 224 h 616"/>
                <a:gd name="T60" fmla="*/ 328 w 421"/>
                <a:gd name="T61" fmla="*/ 168 h 616"/>
                <a:gd name="T62" fmla="*/ 387 w 421"/>
                <a:gd name="T63" fmla="*/ 136 h 616"/>
                <a:gd name="T64" fmla="*/ 421 w 421"/>
                <a:gd name="T65" fmla="*/ 112 h 616"/>
                <a:gd name="T66" fmla="*/ 413 w 421"/>
                <a:gd name="T67" fmla="*/ 9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117" y="1888"/>
              <a:ext cx="396" cy="408"/>
            </a:xfrm>
            <a:custGeom>
              <a:avLst/>
              <a:gdLst>
                <a:gd name="T0" fmla="*/ 363 w 396"/>
                <a:gd name="T1" fmla="*/ 160 h 408"/>
                <a:gd name="T2" fmla="*/ 354 w 396"/>
                <a:gd name="T3" fmla="*/ 136 h 408"/>
                <a:gd name="T4" fmla="*/ 329 w 396"/>
                <a:gd name="T5" fmla="*/ 120 h 408"/>
                <a:gd name="T6" fmla="*/ 295 w 396"/>
                <a:gd name="T7" fmla="*/ 144 h 408"/>
                <a:gd name="T8" fmla="*/ 262 w 396"/>
                <a:gd name="T9" fmla="*/ 96 h 408"/>
                <a:gd name="T10" fmla="*/ 278 w 396"/>
                <a:gd name="T11" fmla="*/ 80 h 408"/>
                <a:gd name="T12" fmla="*/ 278 w 396"/>
                <a:gd name="T13" fmla="*/ 64 h 408"/>
                <a:gd name="T14" fmla="*/ 312 w 396"/>
                <a:gd name="T15" fmla="*/ 64 h 408"/>
                <a:gd name="T16" fmla="*/ 321 w 396"/>
                <a:gd name="T17" fmla="*/ 48 h 408"/>
                <a:gd name="T18" fmla="*/ 329 w 396"/>
                <a:gd name="T19" fmla="*/ 32 h 408"/>
                <a:gd name="T20" fmla="*/ 346 w 396"/>
                <a:gd name="T21" fmla="*/ 24 h 408"/>
                <a:gd name="T22" fmla="*/ 354 w 396"/>
                <a:gd name="T23" fmla="*/ 0 h 408"/>
                <a:gd name="T24" fmla="*/ 329 w 396"/>
                <a:gd name="T25" fmla="*/ 0 h 408"/>
                <a:gd name="T26" fmla="*/ 304 w 396"/>
                <a:gd name="T27" fmla="*/ 8 h 408"/>
                <a:gd name="T28" fmla="*/ 262 w 396"/>
                <a:gd name="T29" fmla="*/ 8 h 408"/>
                <a:gd name="T30" fmla="*/ 253 w 396"/>
                <a:gd name="T31" fmla="*/ 32 h 408"/>
                <a:gd name="T32" fmla="*/ 219 w 396"/>
                <a:gd name="T33" fmla="*/ 56 h 408"/>
                <a:gd name="T34" fmla="*/ 219 w 396"/>
                <a:gd name="T35" fmla="*/ 80 h 408"/>
                <a:gd name="T36" fmla="*/ 186 w 396"/>
                <a:gd name="T37" fmla="*/ 96 h 408"/>
                <a:gd name="T38" fmla="*/ 127 w 396"/>
                <a:gd name="T39" fmla="*/ 72 h 408"/>
                <a:gd name="T40" fmla="*/ 93 w 396"/>
                <a:gd name="T41" fmla="*/ 104 h 408"/>
                <a:gd name="T42" fmla="*/ 110 w 396"/>
                <a:gd name="T43" fmla="*/ 136 h 408"/>
                <a:gd name="T44" fmla="*/ 76 w 396"/>
                <a:gd name="T45" fmla="*/ 160 h 408"/>
                <a:gd name="T46" fmla="*/ 110 w 396"/>
                <a:gd name="T47" fmla="*/ 192 h 408"/>
                <a:gd name="T48" fmla="*/ 152 w 396"/>
                <a:gd name="T49" fmla="*/ 208 h 408"/>
                <a:gd name="T50" fmla="*/ 144 w 396"/>
                <a:gd name="T51" fmla="*/ 224 h 408"/>
                <a:gd name="T52" fmla="*/ 118 w 396"/>
                <a:gd name="T53" fmla="*/ 224 h 408"/>
                <a:gd name="T54" fmla="*/ 102 w 396"/>
                <a:gd name="T55" fmla="*/ 256 h 408"/>
                <a:gd name="T56" fmla="*/ 51 w 396"/>
                <a:gd name="T57" fmla="*/ 272 h 408"/>
                <a:gd name="T58" fmla="*/ 51 w 396"/>
                <a:gd name="T59" fmla="*/ 304 h 408"/>
                <a:gd name="T60" fmla="*/ 9 w 396"/>
                <a:gd name="T61" fmla="*/ 312 h 408"/>
                <a:gd name="T62" fmla="*/ 26 w 396"/>
                <a:gd name="T63" fmla="*/ 328 h 408"/>
                <a:gd name="T64" fmla="*/ 0 w 396"/>
                <a:gd name="T65" fmla="*/ 368 h 408"/>
                <a:gd name="T66" fmla="*/ 26 w 396"/>
                <a:gd name="T67" fmla="*/ 376 h 408"/>
                <a:gd name="T68" fmla="*/ 26 w 396"/>
                <a:gd name="T69" fmla="*/ 400 h 408"/>
                <a:gd name="T70" fmla="*/ 59 w 396"/>
                <a:gd name="T71" fmla="*/ 408 h 408"/>
                <a:gd name="T72" fmla="*/ 160 w 396"/>
                <a:gd name="T73" fmla="*/ 408 h 408"/>
                <a:gd name="T74" fmla="*/ 228 w 396"/>
                <a:gd name="T75" fmla="*/ 376 h 408"/>
                <a:gd name="T76" fmla="*/ 287 w 396"/>
                <a:gd name="T77" fmla="*/ 376 h 408"/>
                <a:gd name="T78" fmla="*/ 329 w 396"/>
                <a:gd name="T79" fmla="*/ 392 h 408"/>
                <a:gd name="T80" fmla="*/ 329 w 396"/>
                <a:gd name="T81" fmla="*/ 360 h 408"/>
                <a:gd name="T82" fmla="*/ 354 w 396"/>
                <a:gd name="T83" fmla="*/ 328 h 408"/>
                <a:gd name="T84" fmla="*/ 371 w 396"/>
                <a:gd name="T85" fmla="*/ 304 h 408"/>
                <a:gd name="T86" fmla="*/ 388 w 396"/>
                <a:gd name="T87" fmla="*/ 232 h 408"/>
                <a:gd name="T88" fmla="*/ 380 w 396"/>
                <a:gd name="T89" fmla="*/ 208 h 408"/>
                <a:gd name="T90" fmla="*/ 371 w 396"/>
                <a:gd name="T91" fmla="*/ 176 h 408"/>
                <a:gd name="T92" fmla="*/ 396 w 396"/>
                <a:gd name="T93" fmla="*/ 168 h 408"/>
                <a:gd name="T94" fmla="*/ 380 w 396"/>
                <a:gd name="T95" fmla="*/ 160 h 408"/>
                <a:gd name="T96" fmla="*/ 363 w 396"/>
                <a:gd name="T97" fmla="*/ 160 h 4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96" h="408">
                  <a:moveTo>
                    <a:pt x="363" y="160"/>
                  </a:moveTo>
                  <a:lnTo>
                    <a:pt x="354" y="136"/>
                  </a:lnTo>
                  <a:lnTo>
                    <a:pt x="329" y="120"/>
                  </a:lnTo>
                  <a:lnTo>
                    <a:pt x="295" y="144"/>
                  </a:lnTo>
                  <a:lnTo>
                    <a:pt x="262" y="96"/>
                  </a:lnTo>
                  <a:lnTo>
                    <a:pt x="278" y="80"/>
                  </a:lnTo>
                  <a:lnTo>
                    <a:pt x="278" y="64"/>
                  </a:lnTo>
                  <a:lnTo>
                    <a:pt x="312" y="64"/>
                  </a:lnTo>
                  <a:lnTo>
                    <a:pt x="321" y="48"/>
                  </a:lnTo>
                  <a:lnTo>
                    <a:pt x="329" y="32"/>
                  </a:lnTo>
                  <a:lnTo>
                    <a:pt x="346" y="24"/>
                  </a:lnTo>
                  <a:lnTo>
                    <a:pt x="354" y="0"/>
                  </a:lnTo>
                  <a:lnTo>
                    <a:pt x="329" y="0"/>
                  </a:lnTo>
                  <a:lnTo>
                    <a:pt x="304" y="8"/>
                  </a:lnTo>
                  <a:lnTo>
                    <a:pt x="262" y="8"/>
                  </a:lnTo>
                  <a:lnTo>
                    <a:pt x="253" y="32"/>
                  </a:lnTo>
                  <a:lnTo>
                    <a:pt x="219" y="56"/>
                  </a:lnTo>
                  <a:lnTo>
                    <a:pt x="219" y="80"/>
                  </a:lnTo>
                  <a:lnTo>
                    <a:pt x="186" y="96"/>
                  </a:lnTo>
                  <a:lnTo>
                    <a:pt x="127" y="72"/>
                  </a:lnTo>
                  <a:lnTo>
                    <a:pt x="93" y="104"/>
                  </a:lnTo>
                  <a:lnTo>
                    <a:pt x="110" y="136"/>
                  </a:lnTo>
                  <a:lnTo>
                    <a:pt x="76" y="160"/>
                  </a:lnTo>
                  <a:lnTo>
                    <a:pt x="110" y="192"/>
                  </a:lnTo>
                  <a:lnTo>
                    <a:pt x="152" y="208"/>
                  </a:lnTo>
                  <a:lnTo>
                    <a:pt x="144" y="224"/>
                  </a:lnTo>
                  <a:lnTo>
                    <a:pt x="118" y="224"/>
                  </a:lnTo>
                  <a:lnTo>
                    <a:pt x="102" y="256"/>
                  </a:lnTo>
                  <a:lnTo>
                    <a:pt x="51" y="272"/>
                  </a:lnTo>
                  <a:lnTo>
                    <a:pt x="51" y="304"/>
                  </a:lnTo>
                  <a:lnTo>
                    <a:pt x="9" y="312"/>
                  </a:lnTo>
                  <a:lnTo>
                    <a:pt x="26" y="328"/>
                  </a:lnTo>
                  <a:lnTo>
                    <a:pt x="0" y="368"/>
                  </a:lnTo>
                  <a:lnTo>
                    <a:pt x="26" y="376"/>
                  </a:lnTo>
                  <a:lnTo>
                    <a:pt x="26" y="400"/>
                  </a:lnTo>
                  <a:lnTo>
                    <a:pt x="59" y="408"/>
                  </a:lnTo>
                  <a:lnTo>
                    <a:pt x="160" y="408"/>
                  </a:lnTo>
                  <a:lnTo>
                    <a:pt x="228" y="376"/>
                  </a:lnTo>
                  <a:lnTo>
                    <a:pt x="287" y="376"/>
                  </a:lnTo>
                  <a:lnTo>
                    <a:pt x="329" y="392"/>
                  </a:lnTo>
                  <a:lnTo>
                    <a:pt x="329" y="360"/>
                  </a:lnTo>
                  <a:lnTo>
                    <a:pt x="354" y="328"/>
                  </a:lnTo>
                  <a:lnTo>
                    <a:pt x="371" y="304"/>
                  </a:lnTo>
                  <a:lnTo>
                    <a:pt x="388" y="232"/>
                  </a:lnTo>
                  <a:lnTo>
                    <a:pt x="380" y="208"/>
                  </a:lnTo>
                  <a:lnTo>
                    <a:pt x="371" y="176"/>
                  </a:lnTo>
                  <a:lnTo>
                    <a:pt x="396" y="168"/>
                  </a:lnTo>
                  <a:lnTo>
                    <a:pt x="380" y="160"/>
                  </a:lnTo>
                  <a:lnTo>
                    <a:pt x="363" y="16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68 w 202"/>
                <a:gd name="T45" fmla="*/ 128 h 144"/>
                <a:gd name="T46" fmla="*/ 193 w 202"/>
                <a:gd name="T47" fmla="*/ 120 h 144"/>
                <a:gd name="T48" fmla="*/ 202 w 202"/>
                <a:gd name="T49" fmla="*/ 88 h 144"/>
                <a:gd name="T50" fmla="*/ 185 w 202"/>
                <a:gd name="T51" fmla="*/ 72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43 w 202"/>
                <a:gd name="T45" fmla="*/ 144 h 144"/>
                <a:gd name="T46" fmla="*/ 168 w 202"/>
                <a:gd name="T47" fmla="*/ 128 h 144"/>
                <a:gd name="T48" fmla="*/ 193 w 202"/>
                <a:gd name="T49" fmla="*/ 120 h 144"/>
                <a:gd name="T50" fmla="*/ 202 w 202"/>
                <a:gd name="T51" fmla="*/ 88 h 144"/>
                <a:gd name="T52" fmla="*/ 185 w 202"/>
                <a:gd name="T53" fmla="*/ 72 h 1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w 67"/>
                <a:gd name="T13" fmla="*/ 24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40 w 1146"/>
                <a:gd name="T93" fmla="*/ 1064 h 1088"/>
                <a:gd name="T94" fmla="*/ 632 w 1146"/>
                <a:gd name="T95" fmla="*/ 992 h 1088"/>
                <a:gd name="T96" fmla="*/ 682 w 1146"/>
                <a:gd name="T97" fmla="*/ 944 h 1088"/>
                <a:gd name="T98" fmla="*/ 750 w 1146"/>
                <a:gd name="T99" fmla="*/ 928 h 1088"/>
                <a:gd name="T100" fmla="*/ 876 w 1146"/>
                <a:gd name="T101" fmla="*/ 968 h 1088"/>
                <a:gd name="T102" fmla="*/ 944 w 1146"/>
                <a:gd name="T103" fmla="*/ 984 h 1088"/>
                <a:gd name="T104" fmla="*/ 969 w 1146"/>
                <a:gd name="T105" fmla="*/ 968 h 1088"/>
                <a:gd name="T106" fmla="*/ 1019 w 1146"/>
                <a:gd name="T107" fmla="*/ 928 h 1088"/>
                <a:gd name="T108" fmla="*/ 1087 w 1146"/>
                <a:gd name="T109" fmla="*/ 864 h 1088"/>
                <a:gd name="T110" fmla="*/ 1019 w 1146"/>
                <a:gd name="T111" fmla="*/ 784 h 1088"/>
                <a:gd name="T112" fmla="*/ 1036 w 1146"/>
                <a:gd name="T113" fmla="*/ 720 h 1088"/>
                <a:gd name="T114" fmla="*/ 1036 w 1146"/>
                <a:gd name="T115" fmla="*/ 656 h 1088"/>
                <a:gd name="T116" fmla="*/ 1011 w 1146"/>
                <a:gd name="T117" fmla="*/ 616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1155 w 1180"/>
                <a:gd name="T105" fmla="*/ 752 h 10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32 w 1146"/>
                <a:gd name="T93" fmla="*/ 1080 h 1088"/>
                <a:gd name="T94" fmla="*/ 623 w 1146"/>
                <a:gd name="T95" fmla="*/ 1032 h 1088"/>
                <a:gd name="T96" fmla="*/ 649 w 1146"/>
                <a:gd name="T97" fmla="*/ 968 h 1088"/>
                <a:gd name="T98" fmla="*/ 716 w 1146"/>
                <a:gd name="T99" fmla="*/ 928 h 1088"/>
                <a:gd name="T100" fmla="*/ 842 w 1146"/>
                <a:gd name="T101" fmla="*/ 952 h 1088"/>
                <a:gd name="T102" fmla="*/ 910 w 1146"/>
                <a:gd name="T103" fmla="*/ 984 h 1088"/>
                <a:gd name="T104" fmla="*/ 960 w 1146"/>
                <a:gd name="T105" fmla="*/ 976 h 1088"/>
                <a:gd name="T106" fmla="*/ 977 w 1146"/>
                <a:gd name="T107" fmla="*/ 960 h 1088"/>
                <a:gd name="T108" fmla="*/ 1070 w 1146"/>
                <a:gd name="T109" fmla="*/ 904 h 1088"/>
                <a:gd name="T110" fmla="*/ 1011 w 1146"/>
                <a:gd name="T111" fmla="*/ 832 h 1088"/>
                <a:gd name="T112" fmla="*/ 994 w 1146"/>
                <a:gd name="T113" fmla="*/ 744 h 1088"/>
                <a:gd name="T114" fmla="*/ 1019 w 1146"/>
                <a:gd name="T115" fmla="*/ 656 h 1088"/>
                <a:gd name="T116" fmla="*/ 1019 w 1146"/>
                <a:gd name="T117" fmla="*/ 632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3129" y="2472"/>
              <a:ext cx="328" cy="232"/>
            </a:xfrm>
            <a:custGeom>
              <a:avLst/>
              <a:gdLst>
                <a:gd name="T0" fmla="*/ 278 w 328"/>
                <a:gd name="T1" fmla="*/ 184 h 232"/>
                <a:gd name="T2" fmla="*/ 286 w 328"/>
                <a:gd name="T3" fmla="*/ 168 h 232"/>
                <a:gd name="T4" fmla="*/ 311 w 328"/>
                <a:gd name="T5" fmla="*/ 160 h 232"/>
                <a:gd name="T6" fmla="*/ 328 w 328"/>
                <a:gd name="T7" fmla="*/ 144 h 232"/>
                <a:gd name="T8" fmla="*/ 328 w 328"/>
                <a:gd name="T9" fmla="*/ 112 h 232"/>
                <a:gd name="T10" fmla="*/ 303 w 328"/>
                <a:gd name="T11" fmla="*/ 88 h 232"/>
                <a:gd name="T12" fmla="*/ 269 w 328"/>
                <a:gd name="T13" fmla="*/ 72 h 232"/>
                <a:gd name="T14" fmla="*/ 278 w 328"/>
                <a:gd name="T15" fmla="*/ 48 h 232"/>
                <a:gd name="T16" fmla="*/ 261 w 328"/>
                <a:gd name="T17" fmla="*/ 24 h 232"/>
                <a:gd name="T18" fmla="*/ 219 w 328"/>
                <a:gd name="T19" fmla="*/ 16 h 232"/>
                <a:gd name="T20" fmla="*/ 168 w 328"/>
                <a:gd name="T21" fmla="*/ 8 h 232"/>
                <a:gd name="T22" fmla="*/ 134 w 328"/>
                <a:gd name="T23" fmla="*/ 24 h 232"/>
                <a:gd name="T24" fmla="*/ 101 w 328"/>
                <a:gd name="T25" fmla="*/ 16 h 232"/>
                <a:gd name="T26" fmla="*/ 75 w 328"/>
                <a:gd name="T27" fmla="*/ 0 h 232"/>
                <a:gd name="T28" fmla="*/ 42 w 328"/>
                <a:gd name="T29" fmla="*/ 16 h 232"/>
                <a:gd name="T30" fmla="*/ 0 w 328"/>
                <a:gd name="T31" fmla="*/ 24 h 232"/>
                <a:gd name="T32" fmla="*/ 16 w 328"/>
                <a:gd name="T33" fmla="*/ 40 h 232"/>
                <a:gd name="T34" fmla="*/ 42 w 328"/>
                <a:gd name="T35" fmla="*/ 72 h 232"/>
                <a:gd name="T36" fmla="*/ 67 w 328"/>
                <a:gd name="T37" fmla="*/ 96 h 232"/>
                <a:gd name="T38" fmla="*/ 101 w 328"/>
                <a:gd name="T39" fmla="*/ 112 h 232"/>
                <a:gd name="T40" fmla="*/ 101 w 328"/>
                <a:gd name="T41" fmla="*/ 120 h 232"/>
                <a:gd name="T42" fmla="*/ 143 w 328"/>
                <a:gd name="T43" fmla="*/ 136 h 232"/>
                <a:gd name="T44" fmla="*/ 143 w 328"/>
                <a:gd name="T45" fmla="*/ 168 h 232"/>
                <a:gd name="T46" fmla="*/ 185 w 328"/>
                <a:gd name="T47" fmla="*/ 160 h 232"/>
                <a:gd name="T48" fmla="*/ 202 w 328"/>
                <a:gd name="T49" fmla="*/ 192 h 232"/>
                <a:gd name="T50" fmla="*/ 261 w 328"/>
                <a:gd name="T51" fmla="*/ 232 h 232"/>
                <a:gd name="T52" fmla="*/ 278 w 328"/>
                <a:gd name="T53" fmla="*/ 232 h 232"/>
                <a:gd name="T54" fmla="*/ 278 w 328"/>
                <a:gd name="T55" fmla="*/ 208 h 232"/>
                <a:gd name="T56" fmla="*/ 278 w 328"/>
                <a:gd name="T57" fmla="*/ 184 h 23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8" h="232">
                  <a:moveTo>
                    <a:pt x="278" y="184"/>
                  </a:moveTo>
                  <a:lnTo>
                    <a:pt x="286" y="168"/>
                  </a:lnTo>
                  <a:lnTo>
                    <a:pt x="311" y="160"/>
                  </a:lnTo>
                  <a:lnTo>
                    <a:pt x="328" y="144"/>
                  </a:lnTo>
                  <a:lnTo>
                    <a:pt x="328" y="112"/>
                  </a:lnTo>
                  <a:lnTo>
                    <a:pt x="303" y="88"/>
                  </a:lnTo>
                  <a:lnTo>
                    <a:pt x="269" y="72"/>
                  </a:lnTo>
                  <a:lnTo>
                    <a:pt x="278" y="48"/>
                  </a:lnTo>
                  <a:lnTo>
                    <a:pt x="261" y="24"/>
                  </a:lnTo>
                  <a:lnTo>
                    <a:pt x="219" y="16"/>
                  </a:lnTo>
                  <a:lnTo>
                    <a:pt x="168" y="8"/>
                  </a:lnTo>
                  <a:lnTo>
                    <a:pt x="134" y="24"/>
                  </a:lnTo>
                  <a:lnTo>
                    <a:pt x="101" y="16"/>
                  </a:lnTo>
                  <a:lnTo>
                    <a:pt x="75" y="0"/>
                  </a:lnTo>
                  <a:lnTo>
                    <a:pt x="42" y="16"/>
                  </a:lnTo>
                  <a:lnTo>
                    <a:pt x="0" y="24"/>
                  </a:lnTo>
                  <a:lnTo>
                    <a:pt x="16" y="40"/>
                  </a:lnTo>
                  <a:lnTo>
                    <a:pt x="42" y="72"/>
                  </a:lnTo>
                  <a:lnTo>
                    <a:pt x="67" y="96"/>
                  </a:lnTo>
                  <a:lnTo>
                    <a:pt x="101" y="112"/>
                  </a:lnTo>
                  <a:lnTo>
                    <a:pt x="101" y="120"/>
                  </a:lnTo>
                  <a:lnTo>
                    <a:pt x="143" y="136"/>
                  </a:lnTo>
                  <a:lnTo>
                    <a:pt x="143" y="168"/>
                  </a:lnTo>
                  <a:lnTo>
                    <a:pt x="185" y="160"/>
                  </a:lnTo>
                  <a:lnTo>
                    <a:pt x="202" y="192"/>
                  </a:lnTo>
                  <a:lnTo>
                    <a:pt x="261" y="232"/>
                  </a:lnTo>
                  <a:lnTo>
                    <a:pt x="278" y="232"/>
                  </a:lnTo>
                  <a:lnTo>
                    <a:pt x="278" y="208"/>
                  </a:lnTo>
                  <a:lnTo>
                    <a:pt x="278" y="18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3428" y="2084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51 w 750"/>
                <a:gd name="T89" fmla="*/ 664 h 888"/>
                <a:gd name="T90" fmla="*/ 135 w 750"/>
                <a:gd name="T91" fmla="*/ 688 h 888"/>
                <a:gd name="T92" fmla="*/ 152 w 750"/>
                <a:gd name="T93" fmla="*/ 736 h 888"/>
                <a:gd name="T94" fmla="*/ 127 w 750"/>
                <a:gd name="T95" fmla="*/ 864 h 888"/>
                <a:gd name="T96" fmla="*/ 144 w 750"/>
                <a:gd name="T97" fmla="*/ 872 h 8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3423" y="2080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26 w 750"/>
                <a:gd name="T89" fmla="*/ 632 h 888"/>
                <a:gd name="T90" fmla="*/ 76 w 750"/>
                <a:gd name="T91" fmla="*/ 672 h 888"/>
                <a:gd name="T92" fmla="*/ 186 w 750"/>
                <a:gd name="T93" fmla="*/ 704 h 888"/>
                <a:gd name="T94" fmla="*/ 144 w 750"/>
                <a:gd name="T95" fmla="*/ 776 h 888"/>
                <a:gd name="T96" fmla="*/ 118 w 750"/>
                <a:gd name="T97" fmla="*/ 864 h 888"/>
                <a:gd name="T98" fmla="*/ 194 w 750"/>
                <a:gd name="T99" fmla="*/ 864 h 8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3946" y="2512"/>
              <a:ext cx="581" cy="312"/>
            </a:xfrm>
            <a:custGeom>
              <a:avLst/>
              <a:gdLst>
                <a:gd name="T0" fmla="*/ 497 w 581"/>
                <a:gd name="T1" fmla="*/ 248 h 312"/>
                <a:gd name="T2" fmla="*/ 531 w 581"/>
                <a:gd name="T3" fmla="*/ 200 h 312"/>
                <a:gd name="T4" fmla="*/ 556 w 581"/>
                <a:gd name="T5" fmla="*/ 176 h 312"/>
                <a:gd name="T6" fmla="*/ 581 w 581"/>
                <a:gd name="T7" fmla="*/ 152 h 312"/>
                <a:gd name="T8" fmla="*/ 564 w 581"/>
                <a:gd name="T9" fmla="*/ 120 h 312"/>
                <a:gd name="T10" fmla="*/ 522 w 581"/>
                <a:gd name="T11" fmla="*/ 112 h 312"/>
                <a:gd name="T12" fmla="*/ 480 w 581"/>
                <a:gd name="T13" fmla="*/ 104 h 312"/>
                <a:gd name="T14" fmla="*/ 463 w 581"/>
                <a:gd name="T15" fmla="*/ 80 h 312"/>
                <a:gd name="T16" fmla="*/ 413 w 581"/>
                <a:gd name="T17" fmla="*/ 64 h 312"/>
                <a:gd name="T18" fmla="*/ 413 w 581"/>
                <a:gd name="T19" fmla="*/ 88 h 312"/>
                <a:gd name="T20" fmla="*/ 387 w 581"/>
                <a:gd name="T21" fmla="*/ 104 h 312"/>
                <a:gd name="T22" fmla="*/ 345 w 581"/>
                <a:gd name="T23" fmla="*/ 72 h 312"/>
                <a:gd name="T24" fmla="*/ 354 w 581"/>
                <a:gd name="T25" fmla="*/ 40 h 312"/>
                <a:gd name="T26" fmla="*/ 312 w 581"/>
                <a:gd name="T27" fmla="*/ 40 h 312"/>
                <a:gd name="T28" fmla="*/ 269 w 581"/>
                <a:gd name="T29" fmla="*/ 24 h 312"/>
                <a:gd name="T30" fmla="*/ 227 w 581"/>
                <a:gd name="T31" fmla="*/ 0 h 312"/>
                <a:gd name="T32" fmla="*/ 227 w 581"/>
                <a:gd name="T33" fmla="*/ 24 h 312"/>
                <a:gd name="T34" fmla="*/ 202 w 581"/>
                <a:gd name="T35" fmla="*/ 8 h 312"/>
                <a:gd name="T36" fmla="*/ 168 w 581"/>
                <a:gd name="T37" fmla="*/ 8 h 312"/>
                <a:gd name="T38" fmla="*/ 160 w 581"/>
                <a:gd name="T39" fmla="*/ 40 h 312"/>
                <a:gd name="T40" fmla="*/ 118 w 581"/>
                <a:gd name="T41" fmla="*/ 56 h 312"/>
                <a:gd name="T42" fmla="*/ 76 w 581"/>
                <a:gd name="T43" fmla="*/ 80 h 312"/>
                <a:gd name="T44" fmla="*/ 34 w 581"/>
                <a:gd name="T45" fmla="*/ 88 h 312"/>
                <a:gd name="T46" fmla="*/ 0 w 581"/>
                <a:gd name="T47" fmla="*/ 112 h 312"/>
                <a:gd name="T48" fmla="*/ 34 w 581"/>
                <a:gd name="T49" fmla="*/ 152 h 312"/>
                <a:gd name="T50" fmla="*/ 25 w 581"/>
                <a:gd name="T51" fmla="*/ 176 h 312"/>
                <a:gd name="T52" fmla="*/ 84 w 581"/>
                <a:gd name="T53" fmla="*/ 224 h 312"/>
                <a:gd name="T54" fmla="*/ 160 w 581"/>
                <a:gd name="T55" fmla="*/ 280 h 312"/>
                <a:gd name="T56" fmla="*/ 152 w 581"/>
                <a:gd name="T57" fmla="*/ 288 h 312"/>
                <a:gd name="T58" fmla="*/ 194 w 581"/>
                <a:gd name="T59" fmla="*/ 312 h 312"/>
                <a:gd name="T60" fmla="*/ 244 w 581"/>
                <a:gd name="T61" fmla="*/ 296 h 312"/>
                <a:gd name="T62" fmla="*/ 269 w 581"/>
                <a:gd name="T63" fmla="*/ 248 h 312"/>
                <a:gd name="T64" fmla="*/ 345 w 581"/>
                <a:gd name="T65" fmla="*/ 272 h 312"/>
                <a:gd name="T66" fmla="*/ 430 w 581"/>
                <a:gd name="T67" fmla="*/ 272 h 312"/>
                <a:gd name="T68" fmla="*/ 430 w 581"/>
                <a:gd name="T69" fmla="*/ 280 h 312"/>
                <a:gd name="T70" fmla="*/ 455 w 581"/>
                <a:gd name="T71" fmla="*/ 248 h 312"/>
                <a:gd name="T72" fmla="*/ 497 w 581"/>
                <a:gd name="T73" fmla="*/ 248 h 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1" h="312">
                  <a:moveTo>
                    <a:pt x="497" y="248"/>
                  </a:moveTo>
                  <a:lnTo>
                    <a:pt x="531" y="200"/>
                  </a:lnTo>
                  <a:lnTo>
                    <a:pt x="556" y="176"/>
                  </a:lnTo>
                  <a:lnTo>
                    <a:pt x="581" y="152"/>
                  </a:lnTo>
                  <a:lnTo>
                    <a:pt x="564" y="120"/>
                  </a:lnTo>
                  <a:lnTo>
                    <a:pt x="522" y="112"/>
                  </a:lnTo>
                  <a:lnTo>
                    <a:pt x="480" y="104"/>
                  </a:lnTo>
                  <a:lnTo>
                    <a:pt x="463" y="80"/>
                  </a:lnTo>
                  <a:lnTo>
                    <a:pt x="413" y="64"/>
                  </a:lnTo>
                  <a:lnTo>
                    <a:pt x="413" y="88"/>
                  </a:lnTo>
                  <a:lnTo>
                    <a:pt x="387" y="104"/>
                  </a:lnTo>
                  <a:lnTo>
                    <a:pt x="345" y="72"/>
                  </a:lnTo>
                  <a:lnTo>
                    <a:pt x="354" y="40"/>
                  </a:lnTo>
                  <a:lnTo>
                    <a:pt x="312" y="40"/>
                  </a:lnTo>
                  <a:lnTo>
                    <a:pt x="269" y="24"/>
                  </a:lnTo>
                  <a:lnTo>
                    <a:pt x="227" y="0"/>
                  </a:lnTo>
                  <a:lnTo>
                    <a:pt x="227" y="24"/>
                  </a:lnTo>
                  <a:lnTo>
                    <a:pt x="202" y="8"/>
                  </a:lnTo>
                  <a:lnTo>
                    <a:pt x="168" y="8"/>
                  </a:lnTo>
                  <a:lnTo>
                    <a:pt x="160" y="40"/>
                  </a:lnTo>
                  <a:lnTo>
                    <a:pt x="118" y="56"/>
                  </a:lnTo>
                  <a:lnTo>
                    <a:pt x="76" y="80"/>
                  </a:lnTo>
                  <a:lnTo>
                    <a:pt x="34" y="88"/>
                  </a:lnTo>
                  <a:lnTo>
                    <a:pt x="0" y="112"/>
                  </a:lnTo>
                  <a:lnTo>
                    <a:pt x="34" y="152"/>
                  </a:lnTo>
                  <a:lnTo>
                    <a:pt x="25" y="176"/>
                  </a:lnTo>
                  <a:lnTo>
                    <a:pt x="84" y="224"/>
                  </a:lnTo>
                  <a:lnTo>
                    <a:pt x="160" y="280"/>
                  </a:lnTo>
                  <a:lnTo>
                    <a:pt x="152" y="288"/>
                  </a:lnTo>
                  <a:lnTo>
                    <a:pt x="194" y="312"/>
                  </a:lnTo>
                  <a:lnTo>
                    <a:pt x="244" y="296"/>
                  </a:lnTo>
                  <a:lnTo>
                    <a:pt x="269" y="248"/>
                  </a:lnTo>
                  <a:lnTo>
                    <a:pt x="345" y="272"/>
                  </a:lnTo>
                  <a:lnTo>
                    <a:pt x="430" y="272"/>
                  </a:lnTo>
                  <a:lnTo>
                    <a:pt x="430" y="280"/>
                  </a:lnTo>
                  <a:lnTo>
                    <a:pt x="455" y="248"/>
                  </a:lnTo>
                  <a:lnTo>
                    <a:pt x="497" y="24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50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51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2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3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>
              <a:off x="4788" y="2760"/>
              <a:ext cx="26" cy="8"/>
            </a:xfrm>
            <a:custGeom>
              <a:avLst/>
              <a:gdLst>
                <a:gd name="T0" fmla="*/ 17 w 26"/>
                <a:gd name="T1" fmla="*/ 8 h 8"/>
                <a:gd name="T2" fmla="*/ 26 w 26"/>
                <a:gd name="T3" fmla="*/ 8 h 8"/>
                <a:gd name="T4" fmla="*/ 0 w 26"/>
                <a:gd name="T5" fmla="*/ 0 h 8"/>
                <a:gd name="T6" fmla="*/ 17 w 26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8">
                  <a:moveTo>
                    <a:pt x="17" y="8"/>
                  </a:moveTo>
                  <a:lnTo>
                    <a:pt x="26" y="8"/>
                  </a:lnTo>
                  <a:lnTo>
                    <a:pt x="0" y="0"/>
                  </a:lnTo>
                  <a:lnTo>
                    <a:pt x="17" y="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4814" y="2768"/>
              <a:ext cx="17" cy="1"/>
            </a:xfrm>
            <a:custGeom>
              <a:avLst/>
              <a:gdLst>
                <a:gd name="T0" fmla="*/ 17 w 17"/>
                <a:gd name="T1" fmla="*/ 0 h 1"/>
                <a:gd name="T2" fmla="*/ 0 w 17"/>
                <a:gd name="T3" fmla="*/ 0 h 1"/>
                <a:gd name="T4" fmla="*/ 17 w 17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">
                  <a:moveTo>
                    <a:pt x="17" y="0"/>
                  </a:move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61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2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63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w 8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4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5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12 w 480"/>
                <a:gd name="T61" fmla="*/ 104 h 232"/>
                <a:gd name="T62" fmla="*/ 438 w 480"/>
                <a:gd name="T63" fmla="*/ 112 h 232"/>
                <a:gd name="T64" fmla="*/ 455 w 480"/>
                <a:gd name="T65" fmla="*/ 112 h 232"/>
                <a:gd name="T66" fmla="*/ 463 w 480"/>
                <a:gd name="T67" fmla="*/ 64 h 232"/>
                <a:gd name="T68" fmla="*/ 480 w 480"/>
                <a:gd name="T69" fmla="*/ 16 h 232"/>
                <a:gd name="T70" fmla="*/ 421 w 480"/>
                <a:gd name="T71" fmla="*/ 8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6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7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04 w 480"/>
                <a:gd name="T61" fmla="*/ 104 h 232"/>
                <a:gd name="T62" fmla="*/ 412 w 480"/>
                <a:gd name="T63" fmla="*/ 104 h 232"/>
                <a:gd name="T64" fmla="*/ 438 w 480"/>
                <a:gd name="T65" fmla="*/ 112 h 232"/>
                <a:gd name="T66" fmla="*/ 455 w 480"/>
                <a:gd name="T67" fmla="*/ 112 h 232"/>
                <a:gd name="T68" fmla="*/ 463 w 480"/>
                <a:gd name="T69" fmla="*/ 64 h 232"/>
                <a:gd name="T70" fmla="*/ 480 w 480"/>
                <a:gd name="T71" fmla="*/ 16 h 232"/>
                <a:gd name="T72" fmla="*/ 421 w 480"/>
                <a:gd name="T73" fmla="*/ 8 h 2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8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9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01 w 210"/>
                <a:gd name="T19" fmla="*/ 32 h 352"/>
                <a:gd name="T20" fmla="*/ 84 w 210"/>
                <a:gd name="T21" fmla="*/ 16 h 352"/>
                <a:gd name="T22" fmla="*/ 59 w 210"/>
                <a:gd name="T23" fmla="*/ 16 h 352"/>
                <a:gd name="T24" fmla="*/ 25 w 210"/>
                <a:gd name="T25" fmla="*/ 0 h 352"/>
                <a:gd name="T26" fmla="*/ 0 w 210"/>
                <a:gd name="T27" fmla="*/ 72 h 352"/>
                <a:gd name="T28" fmla="*/ 0 w 210"/>
                <a:gd name="T29" fmla="*/ 80 h 352"/>
                <a:gd name="T30" fmla="*/ 17 w 210"/>
                <a:gd name="T31" fmla="*/ 88 h 352"/>
                <a:gd name="T32" fmla="*/ 33 w 210"/>
                <a:gd name="T33" fmla="*/ 104 h 352"/>
                <a:gd name="T34" fmla="*/ 33 w 210"/>
                <a:gd name="T35" fmla="*/ 120 h 352"/>
                <a:gd name="T36" fmla="*/ 33 w 210"/>
                <a:gd name="T37" fmla="*/ 160 h 352"/>
                <a:gd name="T38" fmla="*/ 42 w 210"/>
                <a:gd name="T39" fmla="*/ 248 h 352"/>
                <a:gd name="T40" fmla="*/ 67 w 210"/>
                <a:gd name="T41" fmla="*/ 288 h 352"/>
                <a:gd name="T42" fmla="*/ 109 w 210"/>
                <a:gd name="T43" fmla="*/ 320 h 352"/>
                <a:gd name="T44" fmla="*/ 135 w 210"/>
                <a:gd name="T45" fmla="*/ 352 h 352"/>
                <a:gd name="T46" fmla="*/ 151 w 210"/>
                <a:gd name="T47" fmla="*/ 344 h 352"/>
                <a:gd name="T48" fmla="*/ 151 w 210"/>
                <a:gd name="T49" fmla="*/ 304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71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35 w 210"/>
                <a:gd name="T19" fmla="*/ 72 h 352"/>
                <a:gd name="T20" fmla="*/ 101 w 210"/>
                <a:gd name="T21" fmla="*/ 32 h 352"/>
                <a:gd name="T22" fmla="*/ 84 w 210"/>
                <a:gd name="T23" fmla="*/ 16 h 352"/>
                <a:gd name="T24" fmla="*/ 59 w 210"/>
                <a:gd name="T25" fmla="*/ 16 h 352"/>
                <a:gd name="T26" fmla="*/ 25 w 210"/>
                <a:gd name="T27" fmla="*/ 0 h 352"/>
                <a:gd name="T28" fmla="*/ 0 w 210"/>
                <a:gd name="T29" fmla="*/ 72 h 352"/>
                <a:gd name="T30" fmla="*/ 0 w 210"/>
                <a:gd name="T31" fmla="*/ 80 h 352"/>
                <a:gd name="T32" fmla="*/ 17 w 210"/>
                <a:gd name="T33" fmla="*/ 88 h 352"/>
                <a:gd name="T34" fmla="*/ 33 w 210"/>
                <a:gd name="T35" fmla="*/ 104 h 352"/>
                <a:gd name="T36" fmla="*/ 33 w 210"/>
                <a:gd name="T37" fmla="*/ 120 h 352"/>
                <a:gd name="T38" fmla="*/ 33 w 210"/>
                <a:gd name="T39" fmla="*/ 160 h 352"/>
                <a:gd name="T40" fmla="*/ 42 w 210"/>
                <a:gd name="T41" fmla="*/ 248 h 352"/>
                <a:gd name="T42" fmla="*/ 67 w 210"/>
                <a:gd name="T43" fmla="*/ 288 h 352"/>
                <a:gd name="T44" fmla="*/ 109 w 210"/>
                <a:gd name="T45" fmla="*/ 320 h 352"/>
                <a:gd name="T46" fmla="*/ 135 w 210"/>
                <a:gd name="T47" fmla="*/ 352 h 352"/>
                <a:gd name="T48" fmla="*/ 151 w 210"/>
                <a:gd name="T49" fmla="*/ 344 h 352"/>
                <a:gd name="T50" fmla="*/ 151 w 210"/>
                <a:gd name="T51" fmla="*/ 304 h 3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2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3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34 w 244"/>
                <a:gd name="T7" fmla="*/ 0 h 192"/>
                <a:gd name="T8" fmla="*/ 75 w 244"/>
                <a:gd name="T9" fmla="*/ 24 h 192"/>
                <a:gd name="T10" fmla="*/ 50 w 244"/>
                <a:gd name="T11" fmla="*/ 32 h 192"/>
                <a:gd name="T12" fmla="*/ 25 w 244"/>
                <a:gd name="T13" fmla="*/ 40 h 192"/>
                <a:gd name="T14" fmla="*/ 16 w 244"/>
                <a:gd name="T15" fmla="*/ 72 h 192"/>
                <a:gd name="T16" fmla="*/ 0 w 244"/>
                <a:gd name="T17" fmla="*/ 64 h 192"/>
                <a:gd name="T18" fmla="*/ 0 w 244"/>
                <a:gd name="T19" fmla="*/ 88 h 192"/>
                <a:gd name="T20" fmla="*/ 8 w 244"/>
                <a:gd name="T21" fmla="*/ 144 h 192"/>
                <a:gd name="T22" fmla="*/ 33 w 244"/>
                <a:gd name="T23" fmla="*/ 176 h 192"/>
                <a:gd name="T24" fmla="*/ 59 w 244"/>
                <a:gd name="T25" fmla="*/ 184 h 192"/>
                <a:gd name="T26" fmla="*/ 67 w 244"/>
                <a:gd name="T27" fmla="*/ 192 h 192"/>
                <a:gd name="T28" fmla="*/ 75 w 244"/>
                <a:gd name="T29" fmla="*/ 192 h 192"/>
                <a:gd name="T30" fmla="*/ 109 w 244"/>
                <a:gd name="T31" fmla="*/ 176 h 192"/>
                <a:gd name="T32" fmla="*/ 134 w 244"/>
                <a:gd name="T33" fmla="*/ 176 h 192"/>
                <a:gd name="T34" fmla="*/ 168 w 244"/>
                <a:gd name="T35" fmla="*/ 136 h 192"/>
                <a:gd name="T36" fmla="*/ 236 w 244"/>
                <a:gd name="T37" fmla="*/ 128 h 192"/>
                <a:gd name="T38" fmla="*/ 244 w 244"/>
                <a:gd name="T39" fmla="*/ 104 h 192"/>
                <a:gd name="T40" fmla="*/ 244 w 244"/>
                <a:gd name="T41" fmla="*/ 64 h 192"/>
                <a:gd name="T42" fmla="*/ 227 w 244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4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55 w 590"/>
                <a:gd name="T107" fmla="*/ 280 h 408"/>
                <a:gd name="T108" fmla="*/ 455 w 590"/>
                <a:gd name="T109" fmla="*/ 256 h 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5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77 w 244"/>
                <a:gd name="T7" fmla="*/ 0 h 192"/>
                <a:gd name="T8" fmla="*/ 134 w 244"/>
                <a:gd name="T9" fmla="*/ 0 h 192"/>
                <a:gd name="T10" fmla="*/ 75 w 244"/>
                <a:gd name="T11" fmla="*/ 24 h 192"/>
                <a:gd name="T12" fmla="*/ 50 w 244"/>
                <a:gd name="T13" fmla="*/ 32 h 192"/>
                <a:gd name="T14" fmla="*/ 25 w 244"/>
                <a:gd name="T15" fmla="*/ 40 h 192"/>
                <a:gd name="T16" fmla="*/ 16 w 244"/>
                <a:gd name="T17" fmla="*/ 72 h 192"/>
                <a:gd name="T18" fmla="*/ 0 w 244"/>
                <a:gd name="T19" fmla="*/ 64 h 192"/>
                <a:gd name="T20" fmla="*/ 0 w 244"/>
                <a:gd name="T21" fmla="*/ 88 h 192"/>
                <a:gd name="T22" fmla="*/ 8 w 244"/>
                <a:gd name="T23" fmla="*/ 144 h 192"/>
                <a:gd name="T24" fmla="*/ 33 w 244"/>
                <a:gd name="T25" fmla="*/ 176 h 192"/>
                <a:gd name="T26" fmla="*/ 59 w 244"/>
                <a:gd name="T27" fmla="*/ 184 h 192"/>
                <a:gd name="T28" fmla="*/ 67 w 244"/>
                <a:gd name="T29" fmla="*/ 192 h 192"/>
                <a:gd name="T30" fmla="*/ 75 w 244"/>
                <a:gd name="T31" fmla="*/ 192 h 192"/>
                <a:gd name="T32" fmla="*/ 109 w 244"/>
                <a:gd name="T33" fmla="*/ 176 h 192"/>
                <a:gd name="T34" fmla="*/ 134 w 244"/>
                <a:gd name="T35" fmla="*/ 176 h 192"/>
                <a:gd name="T36" fmla="*/ 168 w 244"/>
                <a:gd name="T37" fmla="*/ 136 h 192"/>
                <a:gd name="T38" fmla="*/ 236 w 244"/>
                <a:gd name="T39" fmla="*/ 128 h 192"/>
                <a:gd name="T40" fmla="*/ 244 w 244"/>
                <a:gd name="T41" fmla="*/ 104 h 192"/>
                <a:gd name="T42" fmla="*/ 244 w 244"/>
                <a:gd name="T43" fmla="*/ 64 h 192"/>
                <a:gd name="T44" fmla="*/ 227 w 244"/>
                <a:gd name="T45" fmla="*/ 32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6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47 w 590"/>
                <a:gd name="T107" fmla="*/ 296 h 408"/>
                <a:gd name="T108" fmla="*/ 455 w 590"/>
                <a:gd name="T109" fmla="*/ 280 h 408"/>
                <a:gd name="T110" fmla="*/ 455 w 590"/>
                <a:gd name="T111" fmla="*/ 256 h 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7"/>
            <p:cNvSpPr>
              <a:spLocks/>
            </p:cNvSpPr>
            <p:nvPr/>
          </p:nvSpPr>
          <p:spPr bwMode="auto">
            <a:xfrm>
              <a:off x="5404" y="3416"/>
              <a:ext cx="364" cy="616"/>
            </a:xfrm>
            <a:custGeom>
              <a:avLst/>
              <a:gdLst>
                <a:gd name="T0" fmla="*/ 219 w 364"/>
                <a:gd name="T1" fmla="*/ 40 h 616"/>
                <a:gd name="T2" fmla="*/ 151 w 364"/>
                <a:gd name="T3" fmla="*/ 0 h 616"/>
                <a:gd name="T4" fmla="*/ 75 w 364"/>
                <a:gd name="T5" fmla="*/ 0 h 616"/>
                <a:gd name="T6" fmla="*/ 16 w 364"/>
                <a:gd name="T7" fmla="*/ 24 h 616"/>
                <a:gd name="T8" fmla="*/ 8 w 364"/>
                <a:gd name="T9" fmla="*/ 64 h 616"/>
                <a:gd name="T10" fmla="*/ 16 w 364"/>
                <a:gd name="T11" fmla="*/ 136 h 616"/>
                <a:gd name="T12" fmla="*/ 0 w 364"/>
                <a:gd name="T13" fmla="*/ 192 h 616"/>
                <a:gd name="T14" fmla="*/ 67 w 364"/>
                <a:gd name="T15" fmla="*/ 184 h 616"/>
                <a:gd name="T16" fmla="*/ 33 w 364"/>
                <a:gd name="T17" fmla="*/ 256 h 616"/>
                <a:gd name="T18" fmla="*/ 118 w 364"/>
                <a:gd name="T19" fmla="*/ 312 h 616"/>
                <a:gd name="T20" fmla="*/ 160 w 364"/>
                <a:gd name="T21" fmla="*/ 384 h 616"/>
                <a:gd name="T22" fmla="*/ 168 w 364"/>
                <a:gd name="T23" fmla="*/ 432 h 616"/>
                <a:gd name="T24" fmla="*/ 101 w 364"/>
                <a:gd name="T25" fmla="*/ 440 h 616"/>
                <a:gd name="T26" fmla="*/ 126 w 364"/>
                <a:gd name="T27" fmla="*/ 496 h 616"/>
                <a:gd name="T28" fmla="*/ 168 w 364"/>
                <a:gd name="T29" fmla="*/ 480 h 616"/>
                <a:gd name="T30" fmla="*/ 219 w 364"/>
                <a:gd name="T31" fmla="*/ 504 h 616"/>
                <a:gd name="T32" fmla="*/ 235 w 364"/>
                <a:gd name="T33" fmla="*/ 560 h 616"/>
                <a:gd name="T34" fmla="*/ 244 w 364"/>
                <a:gd name="T35" fmla="*/ 592 h 616"/>
                <a:gd name="T36" fmla="*/ 261 w 364"/>
                <a:gd name="T37" fmla="*/ 600 h 616"/>
                <a:gd name="T38" fmla="*/ 337 w 364"/>
                <a:gd name="T39" fmla="*/ 616 h 616"/>
                <a:gd name="T40" fmla="*/ 360 w 364"/>
                <a:gd name="T41" fmla="*/ 578 h 616"/>
                <a:gd name="T42" fmla="*/ 303 w 364"/>
                <a:gd name="T43" fmla="*/ 56 h 616"/>
                <a:gd name="T44" fmla="*/ 320 w 364"/>
                <a:gd name="T45" fmla="*/ 152 h 616"/>
                <a:gd name="T46" fmla="*/ 244 w 364"/>
                <a:gd name="T47" fmla="*/ 168 h 616"/>
                <a:gd name="T48" fmla="*/ 151 w 364"/>
                <a:gd name="T49" fmla="*/ 200 h 616"/>
                <a:gd name="T50" fmla="*/ 92 w 364"/>
                <a:gd name="T51" fmla="*/ 208 h 616"/>
                <a:gd name="T52" fmla="*/ 42 w 364"/>
                <a:gd name="T53" fmla="*/ 264 h 616"/>
                <a:gd name="T54" fmla="*/ 59 w 364"/>
                <a:gd name="T55" fmla="*/ 232 h 616"/>
                <a:gd name="T56" fmla="*/ 126 w 364"/>
                <a:gd name="T57" fmla="*/ 168 h 616"/>
                <a:gd name="T58" fmla="*/ 185 w 364"/>
                <a:gd name="T59" fmla="*/ 104 h 616"/>
                <a:gd name="T60" fmla="*/ 286 w 364"/>
                <a:gd name="T61" fmla="*/ 80 h 616"/>
                <a:gd name="T62" fmla="*/ 303 w 364"/>
                <a:gd name="T63" fmla="*/ 96 h 616"/>
                <a:gd name="T64" fmla="*/ 328 w 364"/>
                <a:gd name="T65" fmla="*/ 112 h 616"/>
                <a:gd name="T66" fmla="*/ 303 w 364"/>
                <a:gd name="T67" fmla="*/ 5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4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4" y="602"/>
                  </a:lnTo>
                  <a:lnTo>
                    <a:pt x="360" y="578"/>
                  </a:lnTo>
                  <a:lnTo>
                    <a:pt x="354" y="56"/>
                  </a:lnTo>
                  <a:lnTo>
                    <a:pt x="303" y="56"/>
                  </a:lnTo>
                  <a:lnTo>
                    <a:pt x="286" y="136"/>
                  </a:lnTo>
                  <a:lnTo>
                    <a:pt x="320" y="152"/>
                  </a:lnTo>
                  <a:lnTo>
                    <a:pt x="286" y="168"/>
                  </a:lnTo>
                  <a:lnTo>
                    <a:pt x="244" y="168"/>
                  </a:lnTo>
                  <a:lnTo>
                    <a:pt x="176" y="200"/>
                  </a:lnTo>
                  <a:lnTo>
                    <a:pt x="151" y="200"/>
                  </a:lnTo>
                  <a:lnTo>
                    <a:pt x="134" y="200"/>
                  </a:lnTo>
                  <a:lnTo>
                    <a:pt x="92" y="208"/>
                  </a:lnTo>
                  <a:lnTo>
                    <a:pt x="67" y="232"/>
                  </a:lnTo>
                  <a:lnTo>
                    <a:pt x="42" y="264"/>
                  </a:lnTo>
                  <a:lnTo>
                    <a:pt x="42" y="248"/>
                  </a:lnTo>
                  <a:lnTo>
                    <a:pt x="59" y="232"/>
                  </a:lnTo>
                  <a:lnTo>
                    <a:pt x="84" y="200"/>
                  </a:lnTo>
                  <a:lnTo>
                    <a:pt x="126" y="168"/>
                  </a:lnTo>
                  <a:lnTo>
                    <a:pt x="134" y="120"/>
                  </a:lnTo>
                  <a:lnTo>
                    <a:pt x="185" y="104"/>
                  </a:lnTo>
                  <a:lnTo>
                    <a:pt x="235" y="96"/>
                  </a:lnTo>
                  <a:lnTo>
                    <a:pt x="286" y="80"/>
                  </a:lnTo>
                  <a:lnTo>
                    <a:pt x="294" y="80"/>
                  </a:lnTo>
                  <a:lnTo>
                    <a:pt x="303" y="96"/>
                  </a:lnTo>
                  <a:lnTo>
                    <a:pt x="345" y="104"/>
                  </a:lnTo>
                  <a:lnTo>
                    <a:pt x="328" y="112"/>
                  </a:lnTo>
                  <a:lnTo>
                    <a:pt x="286" y="136"/>
                  </a:lnTo>
                  <a:lnTo>
                    <a:pt x="303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8"/>
            <p:cNvSpPr>
              <a:spLocks/>
            </p:cNvSpPr>
            <p:nvPr/>
          </p:nvSpPr>
          <p:spPr bwMode="auto">
            <a:xfrm>
              <a:off x="5404" y="3416"/>
              <a:ext cx="362" cy="616"/>
            </a:xfrm>
            <a:custGeom>
              <a:avLst/>
              <a:gdLst>
                <a:gd name="T0" fmla="*/ 303 w 362"/>
                <a:gd name="T1" fmla="*/ 56 h 616"/>
                <a:gd name="T2" fmla="*/ 219 w 362"/>
                <a:gd name="T3" fmla="*/ 40 h 616"/>
                <a:gd name="T4" fmla="*/ 185 w 362"/>
                <a:gd name="T5" fmla="*/ 24 h 616"/>
                <a:gd name="T6" fmla="*/ 151 w 362"/>
                <a:gd name="T7" fmla="*/ 0 h 616"/>
                <a:gd name="T8" fmla="*/ 126 w 362"/>
                <a:gd name="T9" fmla="*/ 8 h 616"/>
                <a:gd name="T10" fmla="*/ 75 w 362"/>
                <a:gd name="T11" fmla="*/ 0 h 616"/>
                <a:gd name="T12" fmla="*/ 50 w 362"/>
                <a:gd name="T13" fmla="*/ 16 h 616"/>
                <a:gd name="T14" fmla="*/ 16 w 362"/>
                <a:gd name="T15" fmla="*/ 24 h 616"/>
                <a:gd name="T16" fmla="*/ 16 w 362"/>
                <a:gd name="T17" fmla="*/ 48 h 616"/>
                <a:gd name="T18" fmla="*/ 8 w 362"/>
                <a:gd name="T19" fmla="*/ 64 h 616"/>
                <a:gd name="T20" fmla="*/ 33 w 362"/>
                <a:gd name="T21" fmla="*/ 88 h 616"/>
                <a:gd name="T22" fmla="*/ 16 w 362"/>
                <a:gd name="T23" fmla="*/ 136 h 616"/>
                <a:gd name="T24" fmla="*/ 25 w 362"/>
                <a:gd name="T25" fmla="*/ 160 h 616"/>
                <a:gd name="T26" fmla="*/ 0 w 362"/>
                <a:gd name="T27" fmla="*/ 192 h 616"/>
                <a:gd name="T28" fmla="*/ 0 w 362"/>
                <a:gd name="T29" fmla="*/ 200 h 616"/>
                <a:gd name="T30" fmla="*/ 67 w 362"/>
                <a:gd name="T31" fmla="*/ 184 h 616"/>
                <a:gd name="T32" fmla="*/ 42 w 362"/>
                <a:gd name="T33" fmla="*/ 216 h 616"/>
                <a:gd name="T34" fmla="*/ 33 w 362"/>
                <a:gd name="T35" fmla="*/ 256 h 616"/>
                <a:gd name="T36" fmla="*/ 50 w 362"/>
                <a:gd name="T37" fmla="*/ 328 h 616"/>
                <a:gd name="T38" fmla="*/ 118 w 362"/>
                <a:gd name="T39" fmla="*/ 312 h 616"/>
                <a:gd name="T40" fmla="*/ 118 w 362"/>
                <a:gd name="T41" fmla="*/ 352 h 616"/>
                <a:gd name="T42" fmla="*/ 160 w 362"/>
                <a:gd name="T43" fmla="*/ 384 h 616"/>
                <a:gd name="T44" fmla="*/ 151 w 362"/>
                <a:gd name="T45" fmla="*/ 408 h 616"/>
                <a:gd name="T46" fmla="*/ 168 w 362"/>
                <a:gd name="T47" fmla="*/ 432 h 616"/>
                <a:gd name="T48" fmla="*/ 134 w 362"/>
                <a:gd name="T49" fmla="*/ 448 h 616"/>
                <a:gd name="T50" fmla="*/ 101 w 362"/>
                <a:gd name="T51" fmla="*/ 440 h 616"/>
                <a:gd name="T52" fmla="*/ 101 w 362"/>
                <a:gd name="T53" fmla="*/ 472 h 616"/>
                <a:gd name="T54" fmla="*/ 126 w 362"/>
                <a:gd name="T55" fmla="*/ 496 h 616"/>
                <a:gd name="T56" fmla="*/ 151 w 362"/>
                <a:gd name="T57" fmla="*/ 480 h 616"/>
                <a:gd name="T58" fmla="*/ 168 w 362"/>
                <a:gd name="T59" fmla="*/ 480 h 616"/>
                <a:gd name="T60" fmla="*/ 185 w 362"/>
                <a:gd name="T61" fmla="*/ 488 h 616"/>
                <a:gd name="T62" fmla="*/ 219 w 362"/>
                <a:gd name="T63" fmla="*/ 504 h 616"/>
                <a:gd name="T64" fmla="*/ 227 w 362"/>
                <a:gd name="T65" fmla="*/ 528 h 616"/>
                <a:gd name="T66" fmla="*/ 235 w 362"/>
                <a:gd name="T67" fmla="*/ 560 h 616"/>
                <a:gd name="T68" fmla="*/ 269 w 362"/>
                <a:gd name="T69" fmla="*/ 576 h 616"/>
                <a:gd name="T70" fmla="*/ 244 w 362"/>
                <a:gd name="T71" fmla="*/ 592 h 616"/>
                <a:gd name="T72" fmla="*/ 244 w 362"/>
                <a:gd name="T73" fmla="*/ 600 h 616"/>
                <a:gd name="T74" fmla="*/ 261 w 362"/>
                <a:gd name="T75" fmla="*/ 600 h 616"/>
                <a:gd name="T76" fmla="*/ 345 w 362"/>
                <a:gd name="T77" fmla="*/ 584 h 616"/>
                <a:gd name="T78" fmla="*/ 337 w 362"/>
                <a:gd name="T79" fmla="*/ 616 h 616"/>
                <a:gd name="T80" fmla="*/ 362 w 362"/>
                <a:gd name="T81" fmla="*/ 600 h 616"/>
                <a:gd name="T82" fmla="*/ 354 w 362"/>
                <a:gd name="T83" fmla="*/ 50 h 616"/>
                <a:gd name="T84" fmla="*/ 303 w 362"/>
                <a:gd name="T85" fmla="*/ 56 h 616"/>
                <a:gd name="T86" fmla="*/ 303 w 362"/>
                <a:gd name="T87" fmla="*/ 56 h 6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62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2" y="600"/>
                  </a:lnTo>
                  <a:lnTo>
                    <a:pt x="354" y="50"/>
                  </a:lnTo>
                  <a:lnTo>
                    <a:pt x="303" y="5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5446" y="3496"/>
              <a:ext cx="308" cy="184"/>
            </a:xfrm>
            <a:custGeom>
              <a:avLst/>
              <a:gdLst>
                <a:gd name="T0" fmla="*/ 244 w 308"/>
                <a:gd name="T1" fmla="*/ 56 h 184"/>
                <a:gd name="T2" fmla="*/ 278 w 308"/>
                <a:gd name="T3" fmla="*/ 72 h 184"/>
                <a:gd name="T4" fmla="*/ 244 w 308"/>
                <a:gd name="T5" fmla="*/ 88 h 184"/>
                <a:gd name="T6" fmla="*/ 202 w 308"/>
                <a:gd name="T7" fmla="*/ 88 h 184"/>
                <a:gd name="T8" fmla="*/ 134 w 308"/>
                <a:gd name="T9" fmla="*/ 120 h 184"/>
                <a:gd name="T10" fmla="*/ 109 w 308"/>
                <a:gd name="T11" fmla="*/ 120 h 184"/>
                <a:gd name="T12" fmla="*/ 92 w 308"/>
                <a:gd name="T13" fmla="*/ 120 h 184"/>
                <a:gd name="T14" fmla="*/ 50 w 308"/>
                <a:gd name="T15" fmla="*/ 128 h 184"/>
                <a:gd name="T16" fmla="*/ 25 w 308"/>
                <a:gd name="T17" fmla="*/ 152 h 184"/>
                <a:gd name="T18" fmla="*/ 0 w 308"/>
                <a:gd name="T19" fmla="*/ 184 h 184"/>
                <a:gd name="T20" fmla="*/ 0 w 308"/>
                <a:gd name="T21" fmla="*/ 168 h 184"/>
                <a:gd name="T22" fmla="*/ 17 w 308"/>
                <a:gd name="T23" fmla="*/ 152 h 184"/>
                <a:gd name="T24" fmla="*/ 42 w 308"/>
                <a:gd name="T25" fmla="*/ 120 h 184"/>
                <a:gd name="T26" fmla="*/ 84 w 308"/>
                <a:gd name="T27" fmla="*/ 88 h 184"/>
                <a:gd name="T28" fmla="*/ 92 w 308"/>
                <a:gd name="T29" fmla="*/ 40 h 184"/>
                <a:gd name="T30" fmla="*/ 143 w 308"/>
                <a:gd name="T31" fmla="*/ 24 h 184"/>
                <a:gd name="T32" fmla="*/ 193 w 308"/>
                <a:gd name="T33" fmla="*/ 16 h 184"/>
                <a:gd name="T34" fmla="*/ 244 w 308"/>
                <a:gd name="T35" fmla="*/ 0 h 184"/>
                <a:gd name="T36" fmla="*/ 252 w 308"/>
                <a:gd name="T37" fmla="*/ 0 h 184"/>
                <a:gd name="T38" fmla="*/ 261 w 308"/>
                <a:gd name="T39" fmla="*/ 16 h 184"/>
                <a:gd name="T40" fmla="*/ 303 w 308"/>
                <a:gd name="T41" fmla="*/ 24 h 184"/>
                <a:gd name="T42" fmla="*/ 308 w 308"/>
                <a:gd name="T43" fmla="*/ 24 h 184"/>
                <a:gd name="T44" fmla="*/ 286 w 308"/>
                <a:gd name="T45" fmla="*/ 32 h 184"/>
                <a:gd name="T46" fmla="*/ 244 w 308"/>
                <a:gd name="T47" fmla="*/ 56 h 184"/>
                <a:gd name="T48" fmla="*/ 244 w 308"/>
                <a:gd name="T49" fmla="*/ 56 h 1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8" h="184">
                  <a:moveTo>
                    <a:pt x="244" y="56"/>
                  </a:moveTo>
                  <a:lnTo>
                    <a:pt x="278" y="72"/>
                  </a:lnTo>
                  <a:lnTo>
                    <a:pt x="244" y="88"/>
                  </a:lnTo>
                  <a:lnTo>
                    <a:pt x="202" y="88"/>
                  </a:lnTo>
                  <a:lnTo>
                    <a:pt x="134" y="120"/>
                  </a:lnTo>
                  <a:lnTo>
                    <a:pt x="109" y="120"/>
                  </a:lnTo>
                  <a:lnTo>
                    <a:pt x="92" y="120"/>
                  </a:lnTo>
                  <a:lnTo>
                    <a:pt x="50" y="128"/>
                  </a:lnTo>
                  <a:lnTo>
                    <a:pt x="25" y="152"/>
                  </a:lnTo>
                  <a:lnTo>
                    <a:pt x="0" y="184"/>
                  </a:lnTo>
                  <a:lnTo>
                    <a:pt x="0" y="168"/>
                  </a:lnTo>
                  <a:lnTo>
                    <a:pt x="17" y="152"/>
                  </a:lnTo>
                  <a:lnTo>
                    <a:pt x="42" y="120"/>
                  </a:lnTo>
                  <a:lnTo>
                    <a:pt x="84" y="88"/>
                  </a:lnTo>
                  <a:lnTo>
                    <a:pt x="92" y="40"/>
                  </a:lnTo>
                  <a:lnTo>
                    <a:pt x="143" y="24"/>
                  </a:lnTo>
                  <a:lnTo>
                    <a:pt x="193" y="16"/>
                  </a:lnTo>
                  <a:lnTo>
                    <a:pt x="244" y="0"/>
                  </a:lnTo>
                  <a:lnTo>
                    <a:pt x="252" y="0"/>
                  </a:lnTo>
                  <a:lnTo>
                    <a:pt x="261" y="16"/>
                  </a:lnTo>
                  <a:lnTo>
                    <a:pt x="303" y="24"/>
                  </a:lnTo>
                  <a:lnTo>
                    <a:pt x="308" y="24"/>
                  </a:lnTo>
                  <a:lnTo>
                    <a:pt x="286" y="32"/>
                  </a:lnTo>
                  <a:lnTo>
                    <a:pt x="244" y="5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60 w 893"/>
                <a:gd name="T35" fmla="*/ 128 h 592"/>
                <a:gd name="T36" fmla="*/ 135 w 893"/>
                <a:gd name="T37" fmla="*/ 168 h 592"/>
                <a:gd name="T38" fmla="*/ 110 w 893"/>
                <a:gd name="T39" fmla="*/ 224 h 592"/>
                <a:gd name="T40" fmla="*/ 84 w 893"/>
                <a:gd name="T41" fmla="*/ 256 h 592"/>
                <a:gd name="T42" fmla="*/ 76 w 893"/>
                <a:gd name="T43" fmla="*/ 280 h 592"/>
                <a:gd name="T44" fmla="*/ 67 w 893"/>
                <a:gd name="T45" fmla="*/ 320 h 592"/>
                <a:gd name="T46" fmla="*/ 51 w 893"/>
                <a:gd name="T47" fmla="*/ 328 h 592"/>
                <a:gd name="T48" fmla="*/ 25 w 893"/>
                <a:gd name="T49" fmla="*/ 344 h 592"/>
                <a:gd name="T50" fmla="*/ 0 w 893"/>
                <a:gd name="T51" fmla="*/ 352 h 592"/>
                <a:gd name="T52" fmla="*/ 17 w 893"/>
                <a:gd name="T53" fmla="*/ 368 h 592"/>
                <a:gd name="T54" fmla="*/ 51 w 893"/>
                <a:gd name="T55" fmla="*/ 392 h 592"/>
                <a:gd name="T56" fmla="*/ 59 w 893"/>
                <a:gd name="T57" fmla="*/ 416 h 592"/>
                <a:gd name="T58" fmla="*/ 93 w 893"/>
                <a:gd name="T59" fmla="*/ 440 h 592"/>
                <a:gd name="T60" fmla="*/ 135 w 893"/>
                <a:gd name="T61" fmla="*/ 456 h 592"/>
                <a:gd name="T62" fmla="*/ 118 w 893"/>
                <a:gd name="T63" fmla="*/ 488 h 592"/>
                <a:gd name="T64" fmla="*/ 160 w 893"/>
                <a:gd name="T65" fmla="*/ 496 h 592"/>
                <a:gd name="T66" fmla="*/ 202 w 893"/>
                <a:gd name="T67" fmla="*/ 512 h 592"/>
                <a:gd name="T68" fmla="*/ 244 w 893"/>
                <a:gd name="T69" fmla="*/ 488 h 592"/>
                <a:gd name="T70" fmla="*/ 244 w 893"/>
                <a:gd name="T71" fmla="*/ 528 h 592"/>
                <a:gd name="T72" fmla="*/ 261 w 893"/>
                <a:gd name="T73" fmla="*/ 536 h 592"/>
                <a:gd name="T74" fmla="*/ 253 w 893"/>
                <a:gd name="T75" fmla="*/ 544 h 592"/>
                <a:gd name="T76" fmla="*/ 287 w 893"/>
                <a:gd name="T77" fmla="*/ 560 h 592"/>
                <a:gd name="T78" fmla="*/ 287 w 893"/>
                <a:gd name="T79" fmla="*/ 584 h 592"/>
                <a:gd name="T80" fmla="*/ 320 w 893"/>
                <a:gd name="T81" fmla="*/ 592 h 592"/>
                <a:gd name="T82" fmla="*/ 413 w 893"/>
                <a:gd name="T83" fmla="*/ 592 h 592"/>
                <a:gd name="T84" fmla="*/ 438 w 893"/>
                <a:gd name="T85" fmla="*/ 568 h 592"/>
                <a:gd name="T86" fmla="*/ 463 w 893"/>
                <a:gd name="T87" fmla="*/ 568 h 592"/>
                <a:gd name="T88" fmla="*/ 514 w 893"/>
                <a:gd name="T89" fmla="*/ 568 h 592"/>
                <a:gd name="T90" fmla="*/ 565 w 893"/>
                <a:gd name="T91" fmla="*/ 560 h 592"/>
                <a:gd name="T92" fmla="*/ 607 w 893"/>
                <a:gd name="T93" fmla="*/ 504 h 592"/>
                <a:gd name="T94" fmla="*/ 657 w 893"/>
                <a:gd name="T95" fmla="*/ 488 h 592"/>
                <a:gd name="T96" fmla="*/ 699 w 893"/>
                <a:gd name="T97" fmla="*/ 480 h 592"/>
                <a:gd name="T98" fmla="*/ 725 w 893"/>
                <a:gd name="T99" fmla="*/ 488 h 592"/>
                <a:gd name="T100" fmla="*/ 767 w 893"/>
                <a:gd name="T101" fmla="*/ 480 h 592"/>
                <a:gd name="T102" fmla="*/ 775 w 893"/>
                <a:gd name="T103" fmla="*/ 496 h 592"/>
                <a:gd name="T104" fmla="*/ 826 w 893"/>
                <a:gd name="T105" fmla="*/ 496 h 592"/>
                <a:gd name="T106" fmla="*/ 834 w 893"/>
                <a:gd name="T107" fmla="*/ 416 h 592"/>
                <a:gd name="T108" fmla="*/ 851 w 893"/>
                <a:gd name="T109" fmla="*/ 376 h 592"/>
                <a:gd name="T110" fmla="*/ 885 w 893"/>
                <a:gd name="T111" fmla="*/ 336 h 592"/>
                <a:gd name="T112" fmla="*/ 893 w 893"/>
                <a:gd name="T113" fmla="*/ 312 h 592"/>
                <a:gd name="T114" fmla="*/ 876 w 893"/>
                <a:gd name="T115" fmla="*/ 288 h 592"/>
                <a:gd name="T116" fmla="*/ 834 w 893"/>
                <a:gd name="T117" fmla="*/ 288 h 592"/>
                <a:gd name="T118" fmla="*/ 784 w 893"/>
                <a:gd name="T119" fmla="*/ 312 h 5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81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2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85 w 893"/>
                <a:gd name="T35" fmla="*/ 104 h 592"/>
                <a:gd name="T36" fmla="*/ 160 w 893"/>
                <a:gd name="T37" fmla="*/ 128 h 592"/>
                <a:gd name="T38" fmla="*/ 135 w 893"/>
                <a:gd name="T39" fmla="*/ 168 h 592"/>
                <a:gd name="T40" fmla="*/ 110 w 893"/>
                <a:gd name="T41" fmla="*/ 224 h 592"/>
                <a:gd name="T42" fmla="*/ 84 w 893"/>
                <a:gd name="T43" fmla="*/ 256 h 592"/>
                <a:gd name="T44" fmla="*/ 76 w 893"/>
                <a:gd name="T45" fmla="*/ 280 h 592"/>
                <a:gd name="T46" fmla="*/ 67 w 893"/>
                <a:gd name="T47" fmla="*/ 320 h 592"/>
                <a:gd name="T48" fmla="*/ 51 w 893"/>
                <a:gd name="T49" fmla="*/ 328 h 592"/>
                <a:gd name="T50" fmla="*/ 25 w 893"/>
                <a:gd name="T51" fmla="*/ 344 h 592"/>
                <a:gd name="T52" fmla="*/ 0 w 893"/>
                <a:gd name="T53" fmla="*/ 352 h 592"/>
                <a:gd name="T54" fmla="*/ 17 w 893"/>
                <a:gd name="T55" fmla="*/ 368 h 592"/>
                <a:gd name="T56" fmla="*/ 51 w 893"/>
                <a:gd name="T57" fmla="*/ 392 h 592"/>
                <a:gd name="T58" fmla="*/ 59 w 893"/>
                <a:gd name="T59" fmla="*/ 416 h 592"/>
                <a:gd name="T60" fmla="*/ 93 w 893"/>
                <a:gd name="T61" fmla="*/ 440 h 592"/>
                <a:gd name="T62" fmla="*/ 135 w 893"/>
                <a:gd name="T63" fmla="*/ 456 h 592"/>
                <a:gd name="T64" fmla="*/ 118 w 893"/>
                <a:gd name="T65" fmla="*/ 488 h 592"/>
                <a:gd name="T66" fmla="*/ 160 w 893"/>
                <a:gd name="T67" fmla="*/ 496 h 592"/>
                <a:gd name="T68" fmla="*/ 202 w 893"/>
                <a:gd name="T69" fmla="*/ 512 h 592"/>
                <a:gd name="T70" fmla="*/ 244 w 893"/>
                <a:gd name="T71" fmla="*/ 488 h 592"/>
                <a:gd name="T72" fmla="*/ 244 w 893"/>
                <a:gd name="T73" fmla="*/ 528 h 592"/>
                <a:gd name="T74" fmla="*/ 261 w 893"/>
                <a:gd name="T75" fmla="*/ 536 h 592"/>
                <a:gd name="T76" fmla="*/ 253 w 893"/>
                <a:gd name="T77" fmla="*/ 544 h 592"/>
                <a:gd name="T78" fmla="*/ 287 w 893"/>
                <a:gd name="T79" fmla="*/ 560 h 592"/>
                <a:gd name="T80" fmla="*/ 287 w 893"/>
                <a:gd name="T81" fmla="*/ 584 h 592"/>
                <a:gd name="T82" fmla="*/ 320 w 893"/>
                <a:gd name="T83" fmla="*/ 592 h 592"/>
                <a:gd name="T84" fmla="*/ 413 w 893"/>
                <a:gd name="T85" fmla="*/ 592 h 592"/>
                <a:gd name="T86" fmla="*/ 438 w 893"/>
                <a:gd name="T87" fmla="*/ 568 h 592"/>
                <a:gd name="T88" fmla="*/ 463 w 893"/>
                <a:gd name="T89" fmla="*/ 568 h 592"/>
                <a:gd name="T90" fmla="*/ 514 w 893"/>
                <a:gd name="T91" fmla="*/ 568 h 592"/>
                <a:gd name="T92" fmla="*/ 565 w 893"/>
                <a:gd name="T93" fmla="*/ 560 h 592"/>
                <a:gd name="T94" fmla="*/ 607 w 893"/>
                <a:gd name="T95" fmla="*/ 504 h 592"/>
                <a:gd name="T96" fmla="*/ 657 w 893"/>
                <a:gd name="T97" fmla="*/ 488 h 592"/>
                <a:gd name="T98" fmla="*/ 699 w 893"/>
                <a:gd name="T99" fmla="*/ 480 h 592"/>
                <a:gd name="T100" fmla="*/ 725 w 893"/>
                <a:gd name="T101" fmla="*/ 488 h 592"/>
                <a:gd name="T102" fmla="*/ 767 w 893"/>
                <a:gd name="T103" fmla="*/ 480 h 592"/>
                <a:gd name="T104" fmla="*/ 775 w 893"/>
                <a:gd name="T105" fmla="*/ 496 h 592"/>
                <a:gd name="T106" fmla="*/ 826 w 893"/>
                <a:gd name="T107" fmla="*/ 496 h 592"/>
                <a:gd name="T108" fmla="*/ 834 w 893"/>
                <a:gd name="T109" fmla="*/ 416 h 592"/>
                <a:gd name="T110" fmla="*/ 851 w 893"/>
                <a:gd name="T111" fmla="*/ 376 h 592"/>
                <a:gd name="T112" fmla="*/ 885 w 893"/>
                <a:gd name="T113" fmla="*/ 336 h 592"/>
                <a:gd name="T114" fmla="*/ 893 w 893"/>
                <a:gd name="T115" fmla="*/ 312 h 592"/>
                <a:gd name="T116" fmla="*/ 876 w 893"/>
                <a:gd name="T117" fmla="*/ 288 h 592"/>
                <a:gd name="T118" fmla="*/ 834 w 893"/>
                <a:gd name="T119" fmla="*/ 288 h 592"/>
                <a:gd name="T120" fmla="*/ 784 w 893"/>
                <a:gd name="T121" fmla="*/ 312 h 5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83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4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64 w 860"/>
                <a:gd name="T93" fmla="*/ 640 h 656"/>
                <a:gd name="T94" fmla="*/ 497 w 860"/>
                <a:gd name="T95" fmla="*/ 616 h 656"/>
                <a:gd name="T96" fmla="*/ 523 w 860"/>
                <a:gd name="T97" fmla="*/ 640 h 656"/>
                <a:gd name="T98" fmla="*/ 531 w 860"/>
                <a:gd name="T99" fmla="*/ 656 h 656"/>
                <a:gd name="T100" fmla="*/ 556 w 860"/>
                <a:gd name="T101" fmla="*/ 656 h 656"/>
                <a:gd name="T102" fmla="*/ 581 w 860"/>
                <a:gd name="T103" fmla="*/ 632 h 656"/>
                <a:gd name="T104" fmla="*/ 615 w 860"/>
                <a:gd name="T105" fmla="*/ 632 h 656"/>
                <a:gd name="T106" fmla="*/ 640 w 860"/>
                <a:gd name="T107" fmla="*/ 616 h 656"/>
                <a:gd name="T108" fmla="*/ 683 w 860"/>
                <a:gd name="T109" fmla="*/ 616 h 656"/>
                <a:gd name="T110" fmla="*/ 708 w 860"/>
                <a:gd name="T111" fmla="*/ 624 h 656"/>
                <a:gd name="T112" fmla="*/ 767 w 860"/>
                <a:gd name="T113" fmla="*/ 632 h 656"/>
                <a:gd name="T114" fmla="*/ 758 w 860"/>
                <a:gd name="T115" fmla="*/ 640 h 656"/>
                <a:gd name="T116" fmla="*/ 792 w 860"/>
                <a:gd name="T117" fmla="*/ 632 h 656"/>
                <a:gd name="T118" fmla="*/ 775 w 860"/>
                <a:gd name="T119" fmla="*/ 560 h 65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5"/>
            <p:cNvSpPr>
              <a:spLocks/>
            </p:cNvSpPr>
            <p:nvPr/>
          </p:nvSpPr>
          <p:spPr bwMode="auto">
            <a:xfrm>
              <a:off x="4536" y="1976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6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38 w 860"/>
                <a:gd name="T93" fmla="*/ 624 h 656"/>
                <a:gd name="T94" fmla="*/ 464 w 860"/>
                <a:gd name="T95" fmla="*/ 640 h 656"/>
                <a:gd name="T96" fmla="*/ 497 w 860"/>
                <a:gd name="T97" fmla="*/ 616 h 656"/>
                <a:gd name="T98" fmla="*/ 523 w 860"/>
                <a:gd name="T99" fmla="*/ 640 h 656"/>
                <a:gd name="T100" fmla="*/ 531 w 860"/>
                <a:gd name="T101" fmla="*/ 656 h 656"/>
                <a:gd name="T102" fmla="*/ 556 w 860"/>
                <a:gd name="T103" fmla="*/ 656 h 656"/>
                <a:gd name="T104" fmla="*/ 581 w 860"/>
                <a:gd name="T105" fmla="*/ 632 h 656"/>
                <a:gd name="T106" fmla="*/ 615 w 860"/>
                <a:gd name="T107" fmla="*/ 632 h 656"/>
                <a:gd name="T108" fmla="*/ 640 w 860"/>
                <a:gd name="T109" fmla="*/ 616 h 656"/>
                <a:gd name="T110" fmla="*/ 683 w 860"/>
                <a:gd name="T111" fmla="*/ 616 h 656"/>
                <a:gd name="T112" fmla="*/ 708 w 860"/>
                <a:gd name="T113" fmla="*/ 624 h 656"/>
                <a:gd name="T114" fmla="*/ 767 w 860"/>
                <a:gd name="T115" fmla="*/ 632 h 656"/>
                <a:gd name="T116" fmla="*/ 758 w 860"/>
                <a:gd name="T117" fmla="*/ 640 h 656"/>
                <a:gd name="T118" fmla="*/ 792 w 860"/>
                <a:gd name="T119" fmla="*/ 632 h 656"/>
                <a:gd name="T120" fmla="*/ 775 w 860"/>
                <a:gd name="T121" fmla="*/ 560 h 6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7"/>
            <p:cNvSpPr>
              <a:spLocks/>
            </p:cNvSpPr>
            <p:nvPr/>
          </p:nvSpPr>
          <p:spPr bwMode="auto">
            <a:xfrm>
              <a:off x="4536" y="1968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8"/>
            <p:cNvSpPr>
              <a:spLocks/>
            </p:cNvSpPr>
            <p:nvPr/>
          </p:nvSpPr>
          <p:spPr bwMode="auto">
            <a:xfrm>
              <a:off x="4578" y="1792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9"/>
            <p:cNvSpPr>
              <a:spLocks/>
            </p:cNvSpPr>
            <p:nvPr/>
          </p:nvSpPr>
          <p:spPr bwMode="auto">
            <a:xfrm>
              <a:off x="4831" y="2096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90"/>
            <p:cNvSpPr>
              <a:spLocks/>
            </p:cNvSpPr>
            <p:nvPr/>
          </p:nvSpPr>
          <p:spPr bwMode="auto">
            <a:xfrm>
              <a:off x="4578" y="1784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91"/>
            <p:cNvSpPr>
              <a:spLocks/>
            </p:cNvSpPr>
            <p:nvPr/>
          </p:nvSpPr>
          <p:spPr bwMode="auto">
            <a:xfrm>
              <a:off x="4831" y="2088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92"/>
            <p:cNvSpPr>
              <a:spLocks/>
            </p:cNvSpPr>
            <p:nvPr/>
          </p:nvSpPr>
          <p:spPr bwMode="auto">
            <a:xfrm>
              <a:off x="4822" y="1768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110 w 725"/>
                <a:gd name="T51" fmla="*/ 576 h 600"/>
                <a:gd name="T52" fmla="*/ 211 w 725"/>
                <a:gd name="T53" fmla="*/ 544 h 600"/>
                <a:gd name="T54" fmla="*/ 362 w 725"/>
                <a:gd name="T55" fmla="*/ 528 h 600"/>
                <a:gd name="T56" fmla="*/ 421 w 725"/>
                <a:gd name="T57" fmla="*/ 528 h 600"/>
                <a:gd name="T58" fmla="*/ 489 w 725"/>
                <a:gd name="T59" fmla="*/ 544 h 600"/>
                <a:gd name="T60" fmla="*/ 539 w 725"/>
                <a:gd name="T61" fmla="*/ 528 h 600"/>
                <a:gd name="T62" fmla="*/ 632 w 725"/>
                <a:gd name="T63" fmla="*/ 520 h 600"/>
                <a:gd name="T64" fmla="*/ 641 w 725"/>
                <a:gd name="T65" fmla="*/ 424 h 600"/>
                <a:gd name="T66" fmla="*/ 674 w 725"/>
                <a:gd name="T67" fmla="*/ 368 h 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93"/>
            <p:cNvSpPr>
              <a:spLocks/>
            </p:cNvSpPr>
            <p:nvPr/>
          </p:nvSpPr>
          <p:spPr bwMode="auto">
            <a:xfrm>
              <a:off x="4569" y="1600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94"/>
            <p:cNvSpPr>
              <a:spLocks/>
            </p:cNvSpPr>
            <p:nvPr/>
          </p:nvSpPr>
          <p:spPr bwMode="auto">
            <a:xfrm>
              <a:off x="4822" y="1760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93 w 725"/>
                <a:gd name="T51" fmla="*/ 600 h 600"/>
                <a:gd name="T52" fmla="*/ 152 w 725"/>
                <a:gd name="T53" fmla="*/ 552 h 600"/>
                <a:gd name="T54" fmla="*/ 303 w 725"/>
                <a:gd name="T55" fmla="*/ 536 h 600"/>
                <a:gd name="T56" fmla="*/ 396 w 725"/>
                <a:gd name="T57" fmla="*/ 552 h 600"/>
                <a:gd name="T58" fmla="*/ 455 w 725"/>
                <a:gd name="T59" fmla="*/ 528 h 600"/>
                <a:gd name="T60" fmla="*/ 514 w 725"/>
                <a:gd name="T61" fmla="*/ 512 h 600"/>
                <a:gd name="T62" fmla="*/ 582 w 725"/>
                <a:gd name="T63" fmla="*/ 504 h 600"/>
                <a:gd name="T64" fmla="*/ 624 w 725"/>
                <a:gd name="T65" fmla="*/ 488 h 600"/>
                <a:gd name="T66" fmla="*/ 700 w 725"/>
                <a:gd name="T67" fmla="*/ 400 h 600"/>
                <a:gd name="T68" fmla="*/ 657 w 725"/>
                <a:gd name="T69" fmla="*/ 344 h 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5"/>
            <p:cNvSpPr>
              <a:spLocks/>
            </p:cNvSpPr>
            <p:nvPr/>
          </p:nvSpPr>
          <p:spPr bwMode="auto">
            <a:xfrm>
              <a:off x="4569" y="1592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6"/>
            <p:cNvSpPr>
              <a:spLocks/>
            </p:cNvSpPr>
            <p:nvPr/>
          </p:nvSpPr>
          <p:spPr bwMode="auto">
            <a:xfrm>
              <a:off x="4679" y="1392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7"/>
            <p:cNvSpPr>
              <a:spLocks/>
            </p:cNvSpPr>
            <p:nvPr/>
          </p:nvSpPr>
          <p:spPr bwMode="auto">
            <a:xfrm>
              <a:off x="4687" y="-8"/>
              <a:ext cx="1121" cy="2200"/>
            </a:xfrm>
            <a:custGeom>
              <a:avLst/>
              <a:gdLst>
                <a:gd name="T0" fmla="*/ 995 w 1121"/>
                <a:gd name="T1" fmla="*/ 64 h 2200"/>
                <a:gd name="T2" fmla="*/ 1003 w 1121"/>
                <a:gd name="T3" fmla="*/ 160 h 2200"/>
                <a:gd name="T4" fmla="*/ 919 w 1121"/>
                <a:gd name="T5" fmla="*/ 168 h 2200"/>
                <a:gd name="T6" fmla="*/ 877 w 1121"/>
                <a:gd name="T7" fmla="*/ 168 h 2200"/>
                <a:gd name="T8" fmla="*/ 893 w 1121"/>
                <a:gd name="T9" fmla="*/ 88 h 2200"/>
                <a:gd name="T10" fmla="*/ 851 w 1121"/>
                <a:gd name="T11" fmla="*/ 16 h 2200"/>
                <a:gd name="T12" fmla="*/ 700 w 1121"/>
                <a:gd name="T13" fmla="*/ 48 h 2200"/>
                <a:gd name="T14" fmla="*/ 809 w 1121"/>
                <a:gd name="T15" fmla="*/ 176 h 2200"/>
                <a:gd name="T16" fmla="*/ 877 w 1121"/>
                <a:gd name="T17" fmla="*/ 224 h 2200"/>
                <a:gd name="T18" fmla="*/ 851 w 1121"/>
                <a:gd name="T19" fmla="*/ 304 h 2200"/>
                <a:gd name="T20" fmla="*/ 784 w 1121"/>
                <a:gd name="T21" fmla="*/ 328 h 2200"/>
                <a:gd name="T22" fmla="*/ 725 w 1121"/>
                <a:gd name="T23" fmla="*/ 448 h 2200"/>
                <a:gd name="T24" fmla="*/ 818 w 1121"/>
                <a:gd name="T25" fmla="*/ 560 h 2200"/>
                <a:gd name="T26" fmla="*/ 599 w 1121"/>
                <a:gd name="T27" fmla="*/ 568 h 2200"/>
                <a:gd name="T28" fmla="*/ 607 w 1121"/>
                <a:gd name="T29" fmla="*/ 640 h 2200"/>
                <a:gd name="T30" fmla="*/ 700 w 1121"/>
                <a:gd name="T31" fmla="*/ 664 h 2200"/>
                <a:gd name="T32" fmla="*/ 674 w 1121"/>
                <a:gd name="T33" fmla="*/ 712 h 2200"/>
                <a:gd name="T34" fmla="*/ 548 w 1121"/>
                <a:gd name="T35" fmla="*/ 688 h 2200"/>
                <a:gd name="T36" fmla="*/ 447 w 1121"/>
                <a:gd name="T37" fmla="*/ 592 h 2200"/>
                <a:gd name="T38" fmla="*/ 430 w 1121"/>
                <a:gd name="T39" fmla="*/ 512 h 2200"/>
                <a:gd name="T40" fmla="*/ 253 w 1121"/>
                <a:gd name="T41" fmla="*/ 424 h 2200"/>
                <a:gd name="T42" fmla="*/ 396 w 1121"/>
                <a:gd name="T43" fmla="*/ 440 h 2200"/>
                <a:gd name="T44" fmla="*/ 658 w 1121"/>
                <a:gd name="T45" fmla="*/ 416 h 2200"/>
                <a:gd name="T46" fmla="*/ 717 w 1121"/>
                <a:gd name="T47" fmla="*/ 288 h 2200"/>
                <a:gd name="T48" fmla="*/ 599 w 1121"/>
                <a:gd name="T49" fmla="*/ 192 h 2200"/>
                <a:gd name="T50" fmla="*/ 304 w 1121"/>
                <a:gd name="T51" fmla="*/ 128 h 2200"/>
                <a:gd name="T52" fmla="*/ 186 w 1121"/>
                <a:gd name="T53" fmla="*/ 96 h 2200"/>
                <a:gd name="T54" fmla="*/ 110 w 1121"/>
                <a:gd name="T55" fmla="*/ 112 h 2200"/>
                <a:gd name="T56" fmla="*/ 42 w 1121"/>
                <a:gd name="T57" fmla="*/ 176 h 2200"/>
                <a:gd name="T58" fmla="*/ 26 w 1121"/>
                <a:gd name="T59" fmla="*/ 336 h 2200"/>
                <a:gd name="T60" fmla="*/ 93 w 1121"/>
                <a:gd name="T61" fmla="*/ 448 h 2200"/>
                <a:gd name="T62" fmla="*/ 169 w 1121"/>
                <a:gd name="T63" fmla="*/ 656 h 2200"/>
                <a:gd name="T64" fmla="*/ 287 w 1121"/>
                <a:gd name="T65" fmla="*/ 808 h 2200"/>
                <a:gd name="T66" fmla="*/ 388 w 1121"/>
                <a:gd name="T67" fmla="*/ 944 h 2200"/>
                <a:gd name="T68" fmla="*/ 287 w 1121"/>
                <a:gd name="T69" fmla="*/ 1152 h 2200"/>
                <a:gd name="T70" fmla="*/ 304 w 1121"/>
                <a:gd name="T71" fmla="*/ 1264 h 2200"/>
                <a:gd name="T72" fmla="*/ 396 w 1121"/>
                <a:gd name="T73" fmla="*/ 1296 h 2200"/>
                <a:gd name="T74" fmla="*/ 346 w 1121"/>
                <a:gd name="T75" fmla="*/ 1312 h 2200"/>
                <a:gd name="T76" fmla="*/ 287 w 1121"/>
                <a:gd name="T77" fmla="*/ 1368 h 2200"/>
                <a:gd name="T78" fmla="*/ 287 w 1121"/>
                <a:gd name="T79" fmla="*/ 1408 h 2200"/>
                <a:gd name="T80" fmla="*/ 329 w 1121"/>
                <a:gd name="T81" fmla="*/ 1568 h 2200"/>
                <a:gd name="T82" fmla="*/ 354 w 1121"/>
                <a:gd name="T83" fmla="*/ 1680 h 2200"/>
                <a:gd name="T84" fmla="*/ 413 w 1121"/>
                <a:gd name="T85" fmla="*/ 1768 h 2200"/>
                <a:gd name="T86" fmla="*/ 481 w 1121"/>
                <a:gd name="T87" fmla="*/ 1776 h 2200"/>
                <a:gd name="T88" fmla="*/ 573 w 1121"/>
                <a:gd name="T89" fmla="*/ 1776 h 2200"/>
                <a:gd name="T90" fmla="*/ 649 w 1121"/>
                <a:gd name="T91" fmla="*/ 1840 h 2200"/>
                <a:gd name="T92" fmla="*/ 683 w 1121"/>
                <a:gd name="T93" fmla="*/ 1904 h 2200"/>
                <a:gd name="T94" fmla="*/ 767 w 1121"/>
                <a:gd name="T95" fmla="*/ 1960 h 2200"/>
                <a:gd name="T96" fmla="*/ 843 w 1121"/>
                <a:gd name="T97" fmla="*/ 2024 h 2200"/>
                <a:gd name="T98" fmla="*/ 767 w 1121"/>
                <a:gd name="T99" fmla="*/ 2072 h 2200"/>
                <a:gd name="T100" fmla="*/ 809 w 1121"/>
                <a:gd name="T101" fmla="*/ 2136 h 2200"/>
                <a:gd name="T102" fmla="*/ 877 w 1121"/>
                <a:gd name="T103" fmla="*/ 2128 h 2200"/>
                <a:gd name="T104" fmla="*/ 1011 w 1121"/>
                <a:gd name="T105" fmla="*/ 2112 h 2200"/>
                <a:gd name="T106" fmla="*/ 1054 w 1121"/>
                <a:gd name="T107" fmla="*/ 2192 h 2200"/>
                <a:gd name="T108" fmla="*/ 1113 w 1121"/>
                <a:gd name="T109" fmla="*/ 1360 h 2200"/>
                <a:gd name="T110" fmla="*/ 1014 w 1121"/>
                <a:gd name="T111" fmla="*/ 13 h 2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21" h="2200">
                  <a:moveTo>
                    <a:pt x="1014" y="13"/>
                  </a:moveTo>
                  <a:lnTo>
                    <a:pt x="1011" y="6"/>
                  </a:lnTo>
                  <a:lnTo>
                    <a:pt x="995" y="64"/>
                  </a:lnTo>
                  <a:lnTo>
                    <a:pt x="1011" y="112"/>
                  </a:lnTo>
                  <a:lnTo>
                    <a:pt x="1011" y="136"/>
                  </a:lnTo>
                  <a:lnTo>
                    <a:pt x="1003" y="160"/>
                  </a:lnTo>
                  <a:lnTo>
                    <a:pt x="961" y="184"/>
                  </a:lnTo>
                  <a:lnTo>
                    <a:pt x="936" y="184"/>
                  </a:lnTo>
                  <a:lnTo>
                    <a:pt x="919" y="168"/>
                  </a:lnTo>
                  <a:lnTo>
                    <a:pt x="902" y="160"/>
                  </a:lnTo>
                  <a:lnTo>
                    <a:pt x="893" y="168"/>
                  </a:lnTo>
                  <a:lnTo>
                    <a:pt x="877" y="168"/>
                  </a:lnTo>
                  <a:lnTo>
                    <a:pt x="877" y="144"/>
                  </a:lnTo>
                  <a:lnTo>
                    <a:pt x="877" y="112"/>
                  </a:lnTo>
                  <a:lnTo>
                    <a:pt x="893" y="88"/>
                  </a:lnTo>
                  <a:lnTo>
                    <a:pt x="902" y="64"/>
                  </a:lnTo>
                  <a:lnTo>
                    <a:pt x="893" y="48"/>
                  </a:lnTo>
                  <a:lnTo>
                    <a:pt x="851" y="16"/>
                  </a:lnTo>
                  <a:lnTo>
                    <a:pt x="801" y="24"/>
                  </a:lnTo>
                  <a:lnTo>
                    <a:pt x="750" y="40"/>
                  </a:lnTo>
                  <a:lnTo>
                    <a:pt x="700" y="48"/>
                  </a:lnTo>
                  <a:lnTo>
                    <a:pt x="742" y="64"/>
                  </a:lnTo>
                  <a:lnTo>
                    <a:pt x="784" y="88"/>
                  </a:lnTo>
                  <a:lnTo>
                    <a:pt x="809" y="176"/>
                  </a:lnTo>
                  <a:lnTo>
                    <a:pt x="818" y="200"/>
                  </a:lnTo>
                  <a:lnTo>
                    <a:pt x="843" y="200"/>
                  </a:lnTo>
                  <a:lnTo>
                    <a:pt x="877" y="224"/>
                  </a:lnTo>
                  <a:lnTo>
                    <a:pt x="902" y="264"/>
                  </a:lnTo>
                  <a:lnTo>
                    <a:pt x="910" y="312"/>
                  </a:lnTo>
                  <a:lnTo>
                    <a:pt x="851" y="304"/>
                  </a:lnTo>
                  <a:lnTo>
                    <a:pt x="801" y="312"/>
                  </a:lnTo>
                  <a:lnTo>
                    <a:pt x="784" y="320"/>
                  </a:lnTo>
                  <a:lnTo>
                    <a:pt x="784" y="328"/>
                  </a:lnTo>
                  <a:lnTo>
                    <a:pt x="776" y="360"/>
                  </a:lnTo>
                  <a:lnTo>
                    <a:pt x="750" y="400"/>
                  </a:lnTo>
                  <a:lnTo>
                    <a:pt x="725" y="448"/>
                  </a:lnTo>
                  <a:lnTo>
                    <a:pt x="717" y="480"/>
                  </a:lnTo>
                  <a:lnTo>
                    <a:pt x="733" y="496"/>
                  </a:lnTo>
                  <a:lnTo>
                    <a:pt x="818" y="560"/>
                  </a:lnTo>
                  <a:lnTo>
                    <a:pt x="750" y="584"/>
                  </a:lnTo>
                  <a:lnTo>
                    <a:pt x="666" y="584"/>
                  </a:lnTo>
                  <a:lnTo>
                    <a:pt x="599" y="568"/>
                  </a:lnTo>
                  <a:lnTo>
                    <a:pt x="582" y="584"/>
                  </a:lnTo>
                  <a:lnTo>
                    <a:pt x="573" y="608"/>
                  </a:lnTo>
                  <a:lnTo>
                    <a:pt x="607" y="640"/>
                  </a:lnTo>
                  <a:lnTo>
                    <a:pt x="658" y="648"/>
                  </a:lnTo>
                  <a:lnTo>
                    <a:pt x="683" y="648"/>
                  </a:lnTo>
                  <a:lnTo>
                    <a:pt x="700" y="664"/>
                  </a:lnTo>
                  <a:lnTo>
                    <a:pt x="700" y="680"/>
                  </a:lnTo>
                  <a:lnTo>
                    <a:pt x="683" y="704"/>
                  </a:lnTo>
                  <a:lnTo>
                    <a:pt x="674" y="712"/>
                  </a:lnTo>
                  <a:lnTo>
                    <a:pt x="649" y="712"/>
                  </a:lnTo>
                  <a:lnTo>
                    <a:pt x="599" y="696"/>
                  </a:lnTo>
                  <a:lnTo>
                    <a:pt x="548" y="688"/>
                  </a:lnTo>
                  <a:lnTo>
                    <a:pt x="523" y="680"/>
                  </a:lnTo>
                  <a:lnTo>
                    <a:pt x="506" y="664"/>
                  </a:lnTo>
                  <a:lnTo>
                    <a:pt x="447" y="592"/>
                  </a:lnTo>
                  <a:lnTo>
                    <a:pt x="438" y="552"/>
                  </a:lnTo>
                  <a:lnTo>
                    <a:pt x="438" y="536"/>
                  </a:lnTo>
                  <a:lnTo>
                    <a:pt x="430" y="512"/>
                  </a:lnTo>
                  <a:lnTo>
                    <a:pt x="380" y="496"/>
                  </a:lnTo>
                  <a:lnTo>
                    <a:pt x="337" y="480"/>
                  </a:lnTo>
                  <a:lnTo>
                    <a:pt x="253" y="424"/>
                  </a:lnTo>
                  <a:lnTo>
                    <a:pt x="287" y="424"/>
                  </a:lnTo>
                  <a:lnTo>
                    <a:pt x="321" y="440"/>
                  </a:lnTo>
                  <a:lnTo>
                    <a:pt x="396" y="440"/>
                  </a:lnTo>
                  <a:lnTo>
                    <a:pt x="565" y="448"/>
                  </a:lnTo>
                  <a:lnTo>
                    <a:pt x="624" y="432"/>
                  </a:lnTo>
                  <a:lnTo>
                    <a:pt x="658" y="416"/>
                  </a:lnTo>
                  <a:lnTo>
                    <a:pt x="683" y="384"/>
                  </a:lnTo>
                  <a:lnTo>
                    <a:pt x="708" y="320"/>
                  </a:lnTo>
                  <a:lnTo>
                    <a:pt x="717" y="288"/>
                  </a:lnTo>
                  <a:lnTo>
                    <a:pt x="708" y="256"/>
                  </a:lnTo>
                  <a:lnTo>
                    <a:pt x="666" y="208"/>
                  </a:lnTo>
                  <a:lnTo>
                    <a:pt x="599" y="192"/>
                  </a:lnTo>
                  <a:lnTo>
                    <a:pt x="447" y="152"/>
                  </a:lnTo>
                  <a:lnTo>
                    <a:pt x="371" y="128"/>
                  </a:lnTo>
                  <a:lnTo>
                    <a:pt x="304" y="128"/>
                  </a:lnTo>
                  <a:lnTo>
                    <a:pt x="152" y="128"/>
                  </a:lnTo>
                  <a:lnTo>
                    <a:pt x="177" y="104"/>
                  </a:lnTo>
                  <a:lnTo>
                    <a:pt x="186" y="96"/>
                  </a:lnTo>
                  <a:lnTo>
                    <a:pt x="169" y="88"/>
                  </a:lnTo>
                  <a:lnTo>
                    <a:pt x="127" y="80"/>
                  </a:lnTo>
                  <a:lnTo>
                    <a:pt x="110" y="112"/>
                  </a:lnTo>
                  <a:lnTo>
                    <a:pt x="76" y="120"/>
                  </a:lnTo>
                  <a:lnTo>
                    <a:pt x="76" y="144"/>
                  </a:lnTo>
                  <a:lnTo>
                    <a:pt x="42" y="176"/>
                  </a:lnTo>
                  <a:lnTo>
                    <a:pt x="9" y="224"/>
                  </a:lnTo>
                  <a:lnTo>
                    <a:pt x="0" y="272"/>
                  </a:lnTo>
                  <a:lnTo>
                    <a:pt x="26" y="336"/>
                  </a:lnTo>
                  <a:lnTo>
                    <a:pt x="68" y="352"/>
                  </a:lnTo>
                  <a:lnTo>
                    <a:pt x="110" y="392"/>
                  </a:lnTo>
                  <a:lnTo>
                    <a:pt x="93" y="448"/>
                  </a:lnTo>
                  <a:lnTo>
                    <a:pt x="144" y="544"/>
                  </a:lnTo>
                  <a:lnTo>
                    <a:pt x="211" y="608"/>
                  </a:lnTo>
                  <a:lnTo>
                    <a:pt x="169" y="656"/>
                  </a:lnTo>
                  <a:lnTo>
                    <a:pt x="177" y="712"/>
                  </a:lnTo>
                  <a:lnTo>
                    <a:pt x="245" y="752"/>
                  </a:lnTo>
                  <a:lnTo>
                    <a:pt x="287" y="808"/>
                  </a:lnTo>
                  <a:lnTo>
                    <a:pt x="270" y="856"/>
                  </a:lnTo>
                  <a:lnTo>
                    <a:pt x="337" y="896"/>
                  </a:lnTo>
                  <a:lnTo>
                    <a:pt x="388" y="944"/>
                  </a:lnTo>
                  <a:lnTo>
                    <a:pt x="380" y="1008"/>
                  </a:lnTo>
                  <a:lnTo>
                    <a:pt x="337" y="1080"/>
                  </a:lnTo>
                  <a:lnTo>
                    <a:pt x="287" y="1152"/>
                  </a:lnTo>
                  <a:lnTo>
                    <a:pt x="262" y="1248"/>
                  </a:lnTo>
                  <a:lnTo>
                    <a:pt x="278" y="1232"/>
                  </a:lnTo>
                  <a:lnTo>
                    <a:pt x="304" y="1264"/>
                  </a:lnTo>
                  <a:lnTo>
                    <a:pt x="346" y="1280"/>
                  </a:lnTo>
                  <a:lnTo>
                    <a:pt x="396" y="1288"/>
                  </a:lnTo>
                  <a:lnTo>
                    <a:pt x="396" y="1296"/>
                  </a:lnTo>
                  <a:lnTo>
                    <a:pt x="388" y="1304"/>
                  </a:lnTo>
                  <a:lnTo>
                    <a:pt x="363" y="1312"/>
                  </a:lnTo>
                  <a:lnTo>
                    <a:pt x="346" y="1312"/>
                  </a:lnTo>
                  <a:lnTo>
                    <a:pt x="337" y="1336"/>
                  </a:lnTo>
                  <a:lnTo>
                    <a:pt x="287" y="1344"/>
                  </a:lnTo>
                  <a:lnTo>
                    <a:pt x="287" y="1368"/>
                  </a:lnTo>
                  <a:lnTo>
                    <a:pt x="287" y="1392"/>
                  </a:lnTo>
                  <a:lnTo>
                    <a:pt x="278" y="1392"/>
                  </a:lnTo>
                  <a:lnTo>
                    <a:pt x="287" y="1408"/>
                  </a:lnTo>
                  <a:lnTo>
                    <a:pt x="287" y="1456"/>
                  </a:lnTo>
                  <a:lnTo>
                    <a:pt x="287" y="1520"/>
                  </a:lnTo>
                  <a:lnTo>
                    <a:pt x="329" y="1568"/>
                  </a:lnTo>
                  <a:lnTo>
                    <a:pt x="312" y="1632"/>
                  </a:lnTo>
                  <a:lnTo>
                    <a:pt x="346" y="1640"/>
                  </a:lnTo>
                  <a:lnTo>
                    <a:pt x="354" y="1680"/>
                  </a:lnTo>
                  <a:lnTo>
                    <a:pt x="388" y="1712"/>
                  </a:lnTo>
                  <a:lnTo>
                    <a:pt x="413" y="1776"/>
                  </a:lnTo>
                  <a:lnTo>
                    <a:pt x="413" y="1768"/>
                  </a:lnTo>
                  <a:lnTo>
                    <a:pt x="438" y="1768"/>
                  </a:lnTo>
                  <a:lnTo>
                    <a:pt x="464" y="1784"/>
                  </a:lnTo>
                  <a:lnTo>
                    <a:pt x="481" y="1776"/>
                  </a:lnTo>
                  <a:lnTo>
                    <a:pt x="514" y="1784"/>
                  </a:lnTo>
                  <a:lnTo>
                    <a:pt x="531" y="1800"/>
                  </a:lnTo>
                  <a:lnTo>
                    <a:pt x="573" y="1776"/>
                  </a:lnTo>
                  <a:lnTo>
                    <a:pt x="607" y="1784"/>
                  </a:lnTo>
                  <a:lnTo>
                    <a:pt x="641" y="1808"/>
                  </a:lnTo>
                  <a:lnTo>
                    <a:pt x="649" y="1840"/>
                  </a:lnTo>
                  <a:lnTo>
                    <a:pt x="649" y="1872"/>
                  </a:lnTo>
                  <a:lnTo>
                    <a:pt x="683" y="1888"/>
                  </a:lnTo>
                  <a:lnTo>
                    <a:pt x="683" y="1904"/>
                  </a:lnTo>
                  <a:lnTo>
                    <a:pt x="717" y="1928"/>
                  </a:lnTo>
                  <a:lnTo>
                    <a:pt x="759" y="1936"/>
                  </a:lnTo>
                  <a:lnTo>
                    <a:pt x="767" y="1960"/>
                  </a:lnTo>
                  <a:lnTo>
                    <a:pt x="835" y="1976"/>
                  </a:lnTo>
                  <a:lnTo>
                    <a:pt x="860" y="2000"/>
                  </a:lnTo>
                  <a:lnTo>
                    <a:pt x="843" y="2024"/>
                  </a:lnTo>
                  <a:lnTo>
                    <a:pt x="826" y="2040"/>
                  </a:lnTo>
                  <a:lnTo>
                    <a:pt x="776" y="2048"/>
                  </a:lnTo>
                  <a:lnTo>
                    <a:pt x="767" y="2072"/>
                  </a:lnTo>
                  <a:lnTo>
                    <a:pt x="792" y="2088"/>
                  </a:lnTo>
                  <a:lnTo>
                    <a:pt x="792" y="2112"/>
                  </a:lnTo>
                  <a:lnTo>
                    <a:pt x="809" y="2136"/>
                  </a:lnTo>
                  <a:lnTo>
                    <a:pt x="835" y="2168"/>
                  </a:lnTo>
                  <a:lnTo>
                    <a:pt x="868" y="2168"/>
                  </a:lnTo>
                  <a:lnTo>
                    <a:pt x="877" y="2128"/>
                  </a:lnTo>
                  <a:lnTo>
                    <a:pt x="910" y="2128"/>
                  </a:lnTo>
                  <a:lnTo>
                    <a:pt x="969" y="2096"/>
                  </a:lnTo>
                  <a:lnTo>
                    <a:pt x="1011" y="2112"/>
                  </a:lnTo>
                  <a:lnTo>
                    <a:pt x="1054" y="2136"/>
                  </a:lnTo>
                  <a:lnTo>
                    <a:pt x="1037" y="2152"/>
                  </a:lnTo>
                  <a:lnTo>
                    <a:pt x="1054" y="2192"/>
                  </a:lnTo>
                  <a:lnTo>
                    <a:pt x="1079" y="2200"/>
                  </a:lnTo>
                  <a:lnTo>
                    <a:pt x="1113" y="2200"/>
                  </a:lnTo>
                  <a:lnTo>
                    <a:pt x="1113" y="1360"/>
                  </a:lnTo>
                  <a:lnTo>
                    <a:pt x="1121" y="0"/>
                  </a:lnTo>
                  <a:lnTo>
                    <a:pt x="1116" y="8"/>
                  </a:lnTo>
                  <a:lnTo>
                    <a:pt x="1014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8"/>
            <p:cNvSpPr>
              <a:spLocks/>
            </p:cNvSpPr>
            <p:nvPr/>
          </p:nvSpPr>
          <p:spPr bwMode="auto">
            <a:xfrm>
              <a:off x="4679" y="1384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9"/>
            <p:cNvSpPr>
              <a:spLocks/>
            </p:cNvSpPr>
            <p:nvPr/>
          </p:nvSpPr>
          <p:spPr bwMode="auto">
            <a:xfrm>
              <a:off x="4687" y="2"/>
              <a:ext cx="1115" cy="2190"/>
            </a:xfrm>
            <a:custGeom>
              <a:avLst/>
              <a:gdLst>
                <a:gd name="T0" fmla="*/ 1011 w 1115"/>
                <a:gd name="T1" fmla="*/ 102 h 2190"/>
                <a:gd name="T2" fmla="*/ 961 w 1115"/>
                <a:gd name="T3" fmla="*/ 174 h 2190"/>
                <a:gd name="T4" fmla="*/ 902 w 1115"/>
                <a:gd name="T5" fmla="*/ 150 h 2190"/>
                <a:gd name="T6" fmla="*/ 877 w 1115"/>
                <a:gd name="T7" fmla="*/ 134 h 2190"/>
                <a:gd name="T8" fmla="*/ 902 w 1115"/>
                <a:gd name="T9" fmla="*/ 54 h 2190"/>
                <a:gd name="T10" fmla="*/ 801 w 1115"/>
                <a:gd name="T11" fmla="*/ 14 h 2190"/>
                <a:gd name="T12" fmla="*/ 742 w 1115"/>
                <a:gd name="T13" fmla="*/ 54 h 2190"/>
                <a:gd name="T14" fmla="*/ 818 w 1115"/>
                <a:gd name="T15" fmla="*/ 190 h 2190"/>
                <a:gd name="T16" fmla="*/ 902 w 1115"/>
                <a:gd name="T17" fmla="*/ 254 h 2190"/>
                <a:gd name="T18" fmla="*/ 801 w 1115"/>
                <a:gd name="T19" fmla="*/ 302 h 2190"/>
                <a:gd name="T20" fmla="*/ 776 w 1115"/>
                <a:gd name="T21" fmla="*/ 350 h 2190"/>
                <a:gd name="T22" fmla="*/ 717 w 1115"/>
                <a:gd name="T23" fmla="*/ 470 h 2190"/>
                <a:gd name="T24" fmla="*/ 750 w 1115"/>
                <a:gd name="T25" fmla="*/ 574 h 2190"/>
                <a:gd name="T26" fmla="*/ 582 w 1115"/>
                <a:gd name="T27" fmla="*/ 574 h 2190"/>
                <a:gd name="T28" fmla="*/ 658 w 1115"/>
                <a:gd name="T29" fmla="*/ 638 h 2190"/>
                <a:gd name="T30" fmla="*/ 700 w 1115"/>
                <a:gd name="T31" fmla="*/ 670 h 2190"/>
                <a:gd name="T32" fmla="*/ 649 w 1115"/>
                <a:gd name="T33" fmla="*/ 702 h 2190"/>
                <a:gd name="T34" fmla="*/ 523 w 1115"/>
                <a:gd name="T35" fmla="*/ 670 h 2190"/>
                <a:gd name="T36" fmla="*/ 438 w 1115"/>
                <a:gd name="T37" fmla="*/ 542 h 2190"/>
                <a:gd name="T38" fmla="*/ 380 w 1115"/>
                <a:gd name="T39" fmla="*/ 486 h 2190"/>
                <a:gd name="T40" fmla="*/ 287 w 1115"/>
                <a:gd name="T41" fmla="*/ 414 h 2190"/>
                <a:gd name="T42" fmla="*/ 565 w 1115"/>
                <a:gd name="T43" fmla="*/ 438 h 2190"/>
                <a:gd name="T44" fmla="*/ 683 w 1115"/>
                <a:gd name="T45" fmla="*/ 374 h 2190"/>
                <a:gd name="T46" fmla="*/ 708 w 1115"/>
                <a:gd name="T47" fmla="*/ 246 h 2190"/>
                <a:gd name="T48" fmla="*/ 447 w 1115"/>
                <a:gd name="T49" fmla="*/ 142 h 2190"/>
                <a:gd name="T50" fmla="*/ 152 w 1115"/>
                <a:gd name="T51" fmla="*/ 118 h 2190"/>
                <a:gd name="T52" fmla="*/ 169 w 1115"/>
                <a:gd name="T53" fmla="*/ 78 h 2190"/>
                <a:gd name="T54" fmla="*/ 76 w 1115"/>
                <a:gd name="T55" fmla="*/ 110 h 2190"/>
                <a:gd name="T56" fmla="*/ 9 w 1115"/>
                <a:gd name="T57" fmla="*/ 214 h 2190"/>
                <a:gd name="T58" fmla="*/ 68 w 1115"/>
                <a:gd name="T59" fmla="*/ 342 h 2190"/>
                <a:gd name="T60" fmla="*/ 144 w 1115"/>
                <a:gd name="T61" fmla="*/ 534 h 2190"/>
                <a:gd name="T62" fmla="*/ 177 w 1115"/>
                <a:gd name="T63" fmla="*/ 702 h 2190"/>
                <a:gd name="T64" fmla="*/ 270 w 1115"/>
                <a:gd name="T65" fmla="*/ 846 h 2190"/>
                <a:gd name="T66" fmla="*/ 380 w 1115"/>
                <a:gd name="T67" fmla="*/ 998 h 2190"/>
                <a:gd name="T68" fmla="*/ 262 w 1115"/>
                <a:gd name="T69" fmla="*/ 1238 h 2190"/>
                <a:gd name="T70" fmla="*/ 346 w 1115"/>
                <a:gd name="T71" fmla="*/ 1270 h 2190"/>
                <a:gd name="T72" fmla="*/ 388 w 1115"/>
                <a:gd name="T73" fmla="*/ 1294 h 2190"/>
                <a:gd name="T74" fmla="*/ 337 w 1115"/>
                <a:gd name="T75" fmla="*/ 1326 h 2190"/>
                <a:gd name="T76" fmla="*/ 287 w 1115"/>
                <a:gd name="T77" fmla="*/ 1382 h 2190"/>
                <a:gd name="T78" fmla="*/ 287 w 1115"/>
                <a:gd name="T79" fmla="*/ 1446 h 2190"/>
                <a:gd name="T80" fmla="*/ 312 w 1115"/>
                <a:gd name="T81" fmla="*/ 1622 h 2190"/>
                <a:gd name="T82" fmla="*/ 388 w 1115"/>
                <a:gd name="T83" fmla="*/ 1702 h 2190"/>
                <a:gd name="T84" fmla="*/ 438 w 1115"/>
                <a:gd name="T85" fmla="*/ 1758 h 2190"/>
                <a:gd name="T86" fmla="*/ 514 w 1115"/>
                <a:gd name="T87" fmla="*/ 1774 h 2190"/>
                <a:gd name="T88" fmla="*/ 607 w 1115"/>
                <a:gd name="T89" fmla="*/ 1774 h 2190"/>
                <a:gd name="T90" fmla="*/ 649 w 1115"/>
                <a:gd name="T91" fmla="*/ 1862 h 2190"/>
                <a:gd name="T92" fmla="*/ 717 w 1115"/>
                <a:gd name="T93" fmla="*/ 1918 h 2190"/>
                <a:gd name="T94" fmla="*/ 835 w 1115"/>
                <a:gd name="T95" fmla="*/ 1966 h 2190"/>
                <a:gd name="T96" fmla="*/ 826 w 1115"/>
                <a:gd name="T97" fmla="*/ 2030 h 2190"/>
                <a:gd name="T98" fmla="*/ 792 w 1115"/>
                <a:gd name="T99" fmla="*/ 2078 h 2190"/>
                <a:gd name="T100" fmla="*/ 835 w 1115"/>
                <a:gd name="T101" fmla="*/ 2158 h 2190"/>
                <a:gd name="T102" fmla="*/ 877 w 1115"/>
                <a:gd name="T103" fmla="*/ 2118 h 2190"/>
                <a:gd name="T104" fmla="*/ 1011 w 1115"/>
                <a:gd name="T105" fmla="*/ 2102 h 2190"/>
                <a:gd name="T106" fmla="*/ 1054 w 1115"/>
                <a:gd name="T107" fmla="*/ 2182 h 2190"/>
                <a:gd name="T108" fmla="*/ 1115 w 1115"/>
                <a:gd name="T109" fmla="*/ 0 h 21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15" h="2190">
                  <a:moveTo>
                    <a:pt x="1011" y="0"/>
                  </a:moveTo>
                  <a:lnTo>
                    <a:pt x="995" y="54"/>
                  </a:lnTo>
                  <a:lnTo>
                    <a:pt x="1011" y="102"/>
                  </a:lnTo>
                  <a:lnTo>
                    <a:pt x="1011" y="126"/>
                  </a:lnTo>
                  <a:lnTo>
                    <a:pt x="1003" y="150"/>
                  </a:lnTo>
                  <a:lnTo>
                    <a:pt x="961" y="174"/>
                  </a:lnTo>
                  <a:lnTo>
                    <a:pt x="936" y="174"/>
                  </a:lnTo>
                  <a:lnTo>
                    <a:pt x="919" y="158"/>
                  </a:lnTo>
                  <a:lnTo>
                    <a:pt x="902" y="150"/>
                  </a:lnTo>
                  <a:lnTo>
                    <a:pt x="893" y="158"/>
                  </a:lnTo>
                  <a:lnTo>
                    <a:pt x="877" y="158"/>
                  </a:lnTo>
                  <a:lnTo>
                    <a:pt x="877" y="134"/>
                  </a:lnTo>
                  <a:lnTo>
                    <a:pt x="877" y="102"/>
                  </a:lnTo>
                  <a:lnTo>
                    <a:pt x="893" y="78"/>
                  </a:lnTo>
                  <a:lnTo>
                    <a:pt x="902" y="54"/>
                  </a:lnTo>
                  <a:lnTo>
                    <a:pt x="893" y="38"/>
                  </a:lnTo>
                  <a:lnTo>
                    <a:pt x="851" y="6"/>
                  </a:lnTo>
                  <a:lnTo>
                    <a:pt x="801" y="14"/>
                  </a:lnTo>
                  <a:lnTo>
                    <a:pt x="750" y="30"/>
                  </a:lnTo>
                  <a:lnTo>
                    <a:pt x="700" y="38"/>
                  </a:lnTo>
                  <a:lnTo>
                    <a:pt x="742" y="54"/>
                  </a:lnTo>
                  <a:lnTo>
                    <a:pt x="784" y="78"/>
                  </a:lnTo>
                  <a:lnTo>
                    <a:pt x="809" y="166"/>
                  </a:lnTo>
                  <a:lnTo>
                    <a:pt x="818" y="190"/>
                  </a:lnTo>
                  <a:lnTo>
                    <a:pt x="843" y="190"/>
                  </a:lnTo>
                  <a:lnTo>
                    <a:pt x="877" y="214"/>
                  </a:lnTo>
                  <a:lnTo>
                    <a:pt x="902" y="254"/>
                  </a:lnTo>
                  <a:lnTo>
                    <a:pt x="910" y="302"/>
                  </a:lnTo>
                  <a:lnTo>
                    <a:pt x="851" y="294"/>
                  </a:lnTo>
                  <a:lnTo>
                    <a:pt x="801" y="302"/>
                  </a:lnTo>
                  <a:lnTo>
                    <a:pt x="784" y="310"/>
                  </a:lnTo>
                  <a:lnTo>
                    <a:pt x="784" y="318"/>
                  </a:lnTo>
                  <a:lnTo>
                    <a:pt x="776" y="350"/>
                  </a:lnTo>
                  <a:lnTo>
                    <a:pt x="750" y="390"/>
                  </a:lnTo>
                  <a:lnTo>
                    <a:pt x="725" y="438"/>
                  </a:lnTo>
                  <a:lnTo>
                    <a:pt x="717" y="470"/>
                  </a:lnTo>
                  <a:lnTo>
                    <a:pt x="733" y="486"/>
                  </a:lnTo>
                  <a:lnTo>
                    <a:pt x="818" y="550"/>
                  </a:lnTo>
                  <a:lnTo>
                    <a:pt x="750" y="574"/>
                  </a:lnTo>
                  <a:lnTo>
                    <a:pt x="666" y="574"/>
                  </a:lnTo>
                  <a:lnTo>
                    <a:pt x="599" y="558"/>
                  </a:lnTo>
                  <a:lnTo>
                    <a:pt x="582" y="574"/>
                  </a:lnTo>
                  <a:lnTo>
                    <a:pt x="573" y="598"/>
                  </a:lnTo>
                  <a:lnTo>
                    <a:pt x="607" y="630"/>
                  </a:lnTo>
                  <a:lnTo>
                    <a:pt x="658" y="638"/>
                  </a:lnTo>
                  <a:lnTo>
                    <a:pt x="683" y="638"/>
                  </a:lnTo>
                  <a:lnTo>
                    <a:pt x="700" y="654"/>
                  </a:lnTo>
                  <a:lnTo>
                    <a:pt x="700" y="670"/>
                  </a:lnTo>
                  <a:lnTo>
                    <a:pt x="683" y="694"/>
                  </a:lnTo>
                  <a:lnTo>
                    <a:pt x="674" y="702"/>
                  </a:lnTo>
                  <a:lnTo>
                    <a:pt x="649" y="702"/>
                  </a:lnTo>
                  <a:lnTo>
                    <a:pt x="599" y="686"/>
                  </a:lnTo>
                  <a:lnTo>
                    <a:pt x="548" y="678"/>
                  </a:lnTo>
                  <a:lnTo>
                    <a:pt x="523" y="670"/>
                  </a:lnTo>
                  <a:lnTo>
                    <a:pt x="506" y="654"/>
                  </a:lnTo>
                  <a:lnTo>
                    <a:pt x="447" y="582"/>
                  </a:lnTo>
                  <a:lnTo>
                    <a:pt x="438" y="542"/>
                  </a:lnTo>
                  <a:lnTo>
                    <a:pt x="438" y="526"/>
                  </a:lnTo>
                  <a:lnTo>
                    <a:pt x="430" y="502"/>
                  </a:lnTo>
                  <a:lnTo>
                    <a:pt x="380" y="486"/>
                  </a:lnTo>
                  <a:lnTo>
                    <a:pt x="337" y="470"/>
                  </a:lnTo>
                  <a:lnTo>
                    <a:pt x="253" y="414"/>
                  </a:lnTo>
                  <a:lnTo>
                    <a:pt x="287" y="414"/>
                  </a:lnTo>
                  <a:lnTo>
                    <a:pt x="321" y="430"/>
                  </a:lnTo>
                  <a:lnTo>
                    <a:pt x="396" y="430"/>
                  </a:lnTo>
                  <a:lnTo>
                    <a:pt x="565" y="438"/>
                  </a:lnTo>
                  <a:lnTo>
                    <a:pt x="624" y="422"/>
                  </a:lnTo>
                  <a:lnTo>
                    <a:pt x="658" y="406"/>
                  </a:lnTo>
                  <a:lnTo>
                    <a:pt x="683" y="374"/>
                  </a:lnTo>
                  <a:lnTo>
                    <a:pt x="708" y="310"/>
                  </a:lnTo>
                  <a:lnTo>
                    <a:pt x="717" y="278"/>
                  </a:lnTo>
                  <a:lnTo>
                    <a:pt x="708" y="246"/>
                  </a:lnTo>
                  <a:lnTo>
                    <a:pt x="666" y="198"/>
                  </a:lnTo>
                  <a:lnTo>
                    <a:pt x="599" y="182"/>
                  </a:lnTo>
                  <a:lnTo>
                    <a:pt x="447" y="142"/>
                  </a:lnTo>
                  <a:lnTo>
                    <a:pt x="371" y="118"/>
                  </a:lnTo>
                  <a:lnTo>
                    <a:pt x="304" y="118"/>
                  </a:lnTo>
                  <a:lnTo>
                    <a:pt x="152" y="118"/>
                  </a:lnTo>
                  <a:lnTo>
                    <a:pt x="177" y="94"/>
                  </a:lnTo>
                  <a:lnTo>
                    <a:pt x="186" y="86"/>
                  </a:lnTo>
                  <a:lnTo>
                    <a:pt x="169" y="78"/>
                  </a:lnTo>
                  <a:lnTo>
                    <a:pt x="127" y="70"/>
                  </a:lnTo>
                  <a:lnTo>
                    <a:pt x="110" y="102"/>
                  </a:lnTo>
                  <a:lnTo>
                    <a:pt x="76" y="110"/>
                  </a:lnTo>
                  <a:lnTo>
                    <a:pt x="76" y="134"/>
                  </a:lnTo>
                  <a:lnTo>
                    <a:pt x="42" y="166"/>
                  </a:lnTo>
                  <a:lnTo>
                    <a:pt x="9" y="214"/>
                  </a:lnTo>
                  <a:lnTo>
                    <a:pt x="0" y="262"/>
                  </a:lnTo>
                  <a:lnTo>
                    <a:pt x="26" y="326"/>
                  </a:lnTo>
                  <a:lnTo>
                    <a:pt x="68" y="342"/>
                  </a:lnTo>
                  <a:lnTo>
                    <a:pt x="110" y="382"/>
                  </a:lnTo>
                  <a:lnTo>
                    <a:pt x="93" y="438"/>
                  </a:lnTo>
                  <a:lnTo>
                    <a:pt x="144" y="534"/>
                  </a:lnTo>
                  <a:lnTo>
                    <a:pt x="211" y="598"/>
                  </a:lnTo>
                  <a:lnTo>
                    <a:pt x="169" y="646"/>
                  </a:lnTo>
                  <a:lnTo>
                    <a:pt x="177" y="702"/>
                  </a:lnTo>
                  <a:lnTo>
                    <a:pt x="245" y="742"/>
                  </a:lnTo>
                  <a:lnTo>
                    <a:pt x="287" y="798"/>
                  </a:lnTo>
                  <a:lnTo>
                    <a:pt x="270" y="846"/>
                  </a:lnTo>
                  <a:lnTo>
                    <a:pt x="337" y="886"/>
                  </a:lnTo>
                  <a:lnTo>
                    <a:pt x="388" y="934"/>
                  </a:lnTo>
                  <a:lnTo>
                    <a:pt x="380" y="998"/>
                  </a:lnTo>
                  <a:lnTo>
                    <a:pt x="337" y="1070"/>
                  </a:lnTo>
                  <a:lnTo>
                    <a:pt x="287" y="1142"/>
                  </a:lnTo>
                  <a:lnTo>
                    <a:pt x="262" y="1238"/>
                  </a:lnTo>
                  <a:lnTo>
                    <a:pt x="278" y="1222"/>
                  </a:lnTo>
                  <a:lnTo>
                    <a:pt x="304" y="1254"/>
                  </a:lnTo>
                  <a:lnTo>
                    <a:pt x="346" y="1270"/>
                  </a:lnTo>
                  <a:lnTo>
                    <a:pt x="396" y="1278"/>
                  </a:lnTo>
                  <a:lnTo>
                    <a:pt x="396" y="1286"/>
                  </a:lnTo>
                  <a:lnTo>
                    <a:pt x="388" y="1294"/>
                  </a:lnTo>
                  <a:lnTo>
                    <a:pt x="363" y="1302"/>
                  </a:lnTo>
                  <a:lnTo>
                    <a:pt x="346" y="1302"/>
                  </a:lnTo>
                  <a:lnTo>
                    <a:pt x="337" y="1326"/>
                  </a:lnTo>
                  <a:lnTo>
                    <a:pt x="287" y="1334"/>
                  </a:lnTo>
                  <a:lnTo>
                    <a:pt x="287" y="1358"/>
                  </a:lnTo>
                  <a:lnTo>
                    <a:pt x="287" y="1382"/>
                  </a:lnTo>
                  <a:lnTo>
                    <a:pt x="278" y="1382"/>
                  </a:lnTo>
                  <a:lnTo>
                    <a:pt x="287" y="1398"/>
                  </a:lnTo>
                  <a:lnTo>
                    <a:pt x="287" y="1446"/>
                  </a:lnTo>
                  <a:lnTo>
                    <a:pt x="287" y="1510"/>
                  </a:lnTo>
                  <a:lnTo>
                    <a:pt x="329" y="1558"/>
                  </a:lnTo>
                  <a:lnTo>
                    <a:pt x="312" y="1622"/>
                  </a:lnTo>
                  <a:lnTo>
                    <a:pt x="346" y="1630"/>
                  </a:lnTo>
                  <a:lnTo>
                    <a:pt x="354" y="1670"/>
                  </a:lnTo>
                  <a:lnTo>
                    <a:pt x="388" y="1702"/>
                  </a:lnTo>
                  <a:lnTo>
                    <a:pt x="413" y="1766"/>
                  </a:lnTo>
                  <a:lnTo>
                    <a:pt x="413" y="1758"/>
                  </a:lnTo>
                  <a:lnTo>
                    <a:pt x="438" y="1758"/>
                  </a:lnTo>
                  <a:lnTo>
                    <a:pt x="464" y="1774"/>
                  </a:lnTo>
                  <a:lnTo>
                    <a:pt x="481" y="1766"/>
                  </a:lnTo>
                  <a:lnTo>
                    <a:pt x="514" y="1774"/>
                  </a:lnTo>
                  <a:lnTo>
                    <a:pt x="531" y="1790"/>
                  </a:lnTo>
                  <a:lnTo>
                    <a:pt x="573" y="1766"/>
                  </a:lnTo>
                  <a:lnTo>
                    <a:pt x="607" y="1774"/>
                  </a:lnTo>
                  <a:lnTo>
                    <a:pt x="641" y="1798"/>
                  </a:lnTo>
                  <a:lnTo>
                    <a:pt x="649" y="1830"/>
                  </a:lnTo>
                  <a:lnTo>
                    <a:pt x="649" y="1862"/>
                  </a:lnTo>
                  <a:lnTo>
                    <a:pt x="683" y="1878"/>
                  </a:lnTo>
                  <a:lnTo>
                    <a:pt x="683" y="1894"/>
                  </a:lnTo>
                  <a:lnTo>
                    <a:pt x="717" y="1918"/>
                  </a:lnTo>
                  <a:lnTo>
                    <a:pt x="759" y="1926"/>
                  </a:lnTo>
                  <a:lnTo>
                    <a:pt x="767" y="1950"/>
                  </a:lnTo>
                  <a:lnTo>
                    <a:pt x="835" y="1966"/>
                  </a:lnTo>
                  <a:lnTo>
                    <a:pt x="860" y="1990"/>
                  </a:lnTo>
                  <a:lnTo>
                    <a:pt x="843" y="2014"/>
                  </a:lnTo>
                  <a:lnTo>
                    <a:pt x="826" y="2030"/>
                  </a:lnTo>
                  <a:lnTo>
                    <a:pt x="776" y="2038"/>
                  </a:lnTo>
                  <a:lnTo>
                    <a:pt x="767" y="2062"/>
                  </a:lnTo>
                  <a:lnTo>
                    <a:pt x="792" y="2078"/>
                  </a:lnTo>
                  <a:lnTo>
                    <a:pt x="792" y="2102"/>
                  </a:lnTo>
                  <a:lnTo>
                    <a:pt x="809" y="2126"/>
                  </a:lnTo>
                  <a:lnTo>
                    <a:pt x="835" y="2158"/>
                  </a:lnTo>
                  <a:lnTo>
                    <a:pt x="868" y="2158"/>
                  </a:lnTo>
                  <a:lnTo>
                    <a:pt x="877" y="2118"/>
                  </a:lnTo>
                  <a:lnTo>
                    <a:pt x="910" y="2118"/>
                  </a:lnTo>
                  <a:lnTo>
                    <a:pt x="969" y="2086"/>
                  </a:lnTo>
                  <a:lnTo>
                    <a:pt x="1011" y="2102"/>
                  </a:lnTo>
                  <a:lnTo>
                    <a:pt x="1054" y="2126"/>
                  </a:lnTo>
                  <a:lnTo>
                    <a:pt x="1037" y="2142"/>
                  </a:lnTo>
                  <a:lnTo>
                    <a:pt x="1054" y="2182"/>
                  </a:lnTo>
                  <a:lnTo>
                    <a:pt x="1079" y="2190"/>
                  </a:lnTo>
                  <a:lnTo>
                    <a:pt x="1113" y="2190"/>
                  </a:lnTo>
                  <a:lnTo>
                    <a:pt x="1115" y="0"/>
                  </a:lnTo>
                  <a:lnTo>
                    <a:pt x="1011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00"/>
            <p:cNvSpPr>
              <a:spLocks/>
            </p:cNvSpPr>
            <p:nvPr/>
          </p:nvSpPr>
          <p:spPr bwMode="auto">
            <a:xfrm>
              <a:off x="4274" y="136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01"/>
            <p:cNvSpPr>
              <a:spLocks/>
            </p:cNvSpPr>
            <p:nvPr/>
          </p:nvSpPr>
          <p:spPr bwMode="auto">
            <a:xfrm>
              <a:off x="3845" y="312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02"/>
            <p:cNvSpPr>
              <a:spLocks/>
            </p:cNvSpPr>
            <p:nvPr/>
          </p:nvSpPr>
          <p:spPr bwMode="auto">
            <a:xfrm>
              <a:off x="4274" y="128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3"/>
            <p:cNvSpPr>
              <a:spLocks/>
            </p:cNvSpPr>
            <p:nvPr/>
          </p:nvSpPr>
          <p:spPr bwMode="auto">
            <a:xfrm>
              <a:off x="3845" y="304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4"/>
            <p:cNvSpPr>
              <a:spLocks/>
            </p:cNvSpPr>
            <p:nvPr/>
          </p:nvSpPr>
          <p:spPr bwMode="auto">
            <a:xfrm>
              <a:off x="3423" y="0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18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9" y="374"/>
                  </a:lnTo>
                  <a:lnTo>
                    <a:pt x="641" y="368"/>
                  </a:lnTo>
                  <a:lnTo>
                    <a:pt x="645" y="418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5"/>
            <p:cNvSpPr>
              <a:spLocks/>
            </p:cNvSpPr>
            <p:nvPr/>
          </p:nvSpPr>
          <p:spPr bwMode="auto">
            <a:xfrm>
              <a:off x="3423" y="-8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22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1239 w 1340"/>
                <a:gd name="T99" fmla="*/ 104 h 16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8" y="376"/>
                  </a:lnTo>
                  <a:lnTo>
                    <a:pt x="639" y="374"/>
                  </a:lnTo>
                  <a:lnTo>
                    <a:pt x="645" y="422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Safe Centre Network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 Centre could be set up all over Europe</a:t>
            </a:r>
          </a:p>
          <a:p>
            <a:r>
              <a:rPr lang="en-US" dirty="0" smtClean="0"/>
              <a:t>Researchers would have to travel not more than, e.g. 300km</a:t>
            </a:r>
          </a:p>
          <a:p>
            <a:r>
              <a:rPr lang="en-US" dirty="0" smtClean="0"/>
              <a:t>A sophisticated technical solutions is needed to access data in an secure way</a:t>
            </a:r>
          </a:p>
          <a:p>
            <a:r>
              <a:rPr lang="en-US" dirty="0" smtClean="0"/>
              <a:t>A board has to coordinate the network</a:t>
            </a:r>
          </a:p>
          <a:p>
            <a:r>
              <a:rPr lang="en-US" dirty="0" smtClean="0"/>
              <a:t>Agreements and trust are needed</a:t>
            </a:r>
            <a:endParaRPr lang="en-US" dirty="0"/>
          </a:p>
        </p:txBody>
      </p:sp>
      <p:sp>
        <p:nvSpPr>
          <p:cNvPr id="104" name="Foliennummernplatzhalter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7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and Outlook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Possibility to </a:t>
            </a:r>
            <a:r>
              <a:rPr lang="en-US" dirty="0" smtClean="0"/>
              <a:t>institutionalize </a:t>
            </a:r>
            <a:r>
              <a:rPr lang="en-US" dirty="0" err="1" smtClean="0"/>
              <a:t>microdata</a:t>
            </a:r>
            <a:r>
              <a:rPr lang="en-US" dirty="0" smtClean="0"/>
              <a:t> access</a:t>
            </a:r>
          </a:p>
          <a:p>
            <a:r>
              <a:rPr lang="en-US" dirty="0" smtClean="0"/>
              <a:t>Accredited Safe </a:t>
            </a:r>
            <a:r>
              <a:rPr lang="en-US" dirty="0" err="1" smtClean="0"/>
              <a:t>Centres</a:t>
            </a:r>
            <a:r>
              <a:rPr lang="en-US" dirty="0" smtClean="0"/>
              <a:t> create trust</a:t>
            </a:r>
          </a:p>
          <a:p>
            <a:r>
              <a:rPr lang="en-US" dirty="0" smtClean="0"/>
              <a:t>Might be the only way of access for some data</a:t>
            </a:r>
          </a:p>
          <a:p>
            <a:r>
              <a:rPr lang="en-US" dirty="0" smtClean="0"/>
              <a:t>Can be seen as a starting point for international </a:t>
            </a:r>
            <a:r>
              <a:rPr lang="en-US" dirty="0" err="1" smtClean="0"/>
              <a:t>microdata</a:t>
            </a:r>
            <a:r>
              <a:rPr lang="en-US" dirty="0" smtClean="0"/>
              <a:t> access</a:t>
            </a:r>
          </a:p>
          <a:p>
            <a:r>
              <a:rPr lang="en-US" dirty="0" smtClean="0"/>
              <a:t>Future work on standards and harmonized procedures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BCBB-41CC-4CCA-9470-A7C21FCDA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Bildschirmpräsentation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Safe Centre Network Need for Safe Centre to enrich European Research</vt:lpstr>
      <vt:lpstr>Outline</vt:lpstr>
      <vt:lpstr>ESSnet DARA</vt:lpstr>
      <vt:lpstr>DwB WP4</vt:lpstr>
      <vt:lpstr>Safe Centre</vt:lpstr>
      <vt:lpstr>Pros and Cons</vt:lpstr>
      <vt:lpstr>Need for Cooperation</vt:lpstr>
      <vt:lpstr>A Safe Centre Network</vt:lpstr>
      <vt:lpstr>Summary and Outlook</vt:lpstr>
      <vt:lpstr>Thanks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Centre Network</dc:title>
  <dc:creator>David Schiller</dc:creator>
  <cp:lastModifiedBy>Maurice Brandt </cp:lastModifiedBy>
  <cp:revision>15</cp:revision>
  <dcterms:created xsi:type="dcterms:W3CDTF">2013-10-05T18:31:02Z</dcterms:created>
  <dcterms:modified xsi:type="dcterms:W3CDTF">2013-10-11T05:50:29Z</dcterms:modified>
</cp:coreProperties>
</file>