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276" r:id="rId3"/>
    <p:sldId id="289" r:id="rId4"/>
    <p:sldId id="290" r:id="rId5"/>
    <p:sldId id="292" r:id="rId6"/>
    <p:sldId id="291" r:id="rId7"/>
    <p:sldId id="280" r:id="rId8"/>
    <p:sldId id="281" r:id="rId9"/>
    <p:sldId id="284" r:id="rId10"/>
    <p:sldId id="293" r:id="rId11"/>
    <p:sldId id="294" r:id="rId12"/>
    <p:sldId id="295" r:id="rId13"/>
    <p:sldId id="296" r:id="rId14"/>
    <p:sldId id="298" r:id="rId15"/>
  </p:sldIdLst>
  <p:sldSz cx="10080625" cy="7561263"/>
  <p:notesSz cx="6797675" cy="9926638"/>
  <p:defaultTextStyle>
    <a:defPPr>
      <a:defRPr lang="en-US"/>
    </a:defPPr>
    <a:lvl1pPr marL="0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1202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2408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3614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4814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6021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7223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8416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9626" algn="l" defTabSz="10024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EBB"/>
    <a:srgbClr val="4A7EBB"/>
    <a:srgbClr val="37E93F"/>
    <a:srgbClr val="3FE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6686" autoAdjust="0"/>
  </p:normalViewPr>
  <p:slideViewPr>
    <p:cSldViewPr>
      <p:cViewPr varScale="1">
        <p:scale>
          <a:sx n="67" d="100"/>
          <a:sy n="67" d="100"/>
        </p:scale>
        <p:origin x="-1428" y="-108"/>
      </p:cViewPr>
      <p:guideLst>
        <p:guide orient="horz" pos="2382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F24CE-753A-45B0-B79C-5574739915F0}" type="datetimeFigureOut">
              <a:rPr lang="en-AU" smtClean="0"/>
              <a:t>12/11/2013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B1760-0638-4800-84B5-8301DD2FF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687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1202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2408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3614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4814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6021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7223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8416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9626" algn="l" defTabSz="10024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78013" indent="-378013">
              <a:buFont typeface="+mj-lt"/>
              <a:buAutoNum type="arabicPeriod"/>
            </a:pPr>
            <a:r>
              <a:rPr lang="en-AU" dirty="0" smtClean="0"/>
              <a:t>Most analyses will be fine BUT we need to protect against the risky situations </a:t>
            </a:r>
          </a:p>
          <a:p>
            <a:pPr marL="378013" indent="-378013">
              <a:buFont typeface="+mj-lt"/>
              <a:buAutoNum type="arabicPeriod"/>
            </a:pPr>
            <a:endParaRPr lang="en-AU" dirty="0" smtClean="0"/>
          </a:p>
          <a:p>
            <a:pPr marL="378013" indent="-378013">
              <a:buFont typeface="+mj-lt"/>
              <a:buAutoNum type="arabicPeriod"/>
            </a:pPr>
            <a:r>
              <a:rPr lang="en-AU" dirty="0" smtClean="0"/>
              <a:t>Not possible to identify all unknown risks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B1760-0638-4800-84B5-8301DD2FF20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06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Assume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Coverage based perturbation only is used in remote server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Attacker knows this</a:t>
            </a:r>
          </a:p>
          <a:p>
            <a:r>
              <a:rPr lang="en-AU" dirty="0" smtClean="0"/>
              <a:t>Scope-Coverage Attack is launched as follows:</a:t>
            </a:r>
          </a:p>
          <a:p>
            <a:pPr marL="378013" indent="-378013">
              <a:buFont typeface="+mj-lt"/>
              <a:buAutoNum type="arabicPeriod"/>
            </a:pPr>
            <a:r>
              <a:rPr lang="en-AU" dirty="0" smtClean="0"/>
              <a:t>Attacker makes a request defined by scope A</a:t>
            </a:r>
          </a:p>
          <a:p>
            <a:pPr marL="378013" indent="-378013">
              <a:buFont typeface="+mj-lt"/>
              <a:buAutoNum type="arabicPeriod"/>
            </a:pPr>
            <a:r>
              <a:rPr lang="en-AU" dirty="0" smtClean="0"/>
              <a:t>Attacker makes another request defined by scope B </a:t>
            </a:r>
            <a:br>
              <a:rPr lang="en-AU" dirty="0" smtClean="0"/>
            </a:br>
            <a:r>
              <a:rPr lang="en-AU" dirty="0" smtClean="0"/>
              <a:t>(which is only very slightly different to that of scope A)</a:t>
            </a:r>
          </a:p>
          <a:p>
            <a:pPr marL="378013" indent="-378013">
              <a:buFont typeface="+mj-lt"/>
              <a:buAutoNum type="arabicPeriod"/>
            </a:pPr>
            <a:r>
              <a:rPr lang="en-AU" dirty="0" smtClean="0"/>
              <a:t>If outputs from request are different then attacker knows there is a 96 </a:t>
            </a:r>
            <a:r>
              <a:rPr lang="en-AU" dirty="0" err="1" smtClean="0"/>
              <a:t>yo</a:t>
            </a:r>
            <a:r>
              <a:rPr lang="en-AU" dirty="0" smtClean="0"/>
              <a:t> with ‘other characteristics’ in the data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B1760-0638-4800-84B5-8301DD2FF20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78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8406"/>
            <a:ext cx="8569325" cy="16211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975"/>
            <a:ext cx="7056438" cy="1932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2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A6E-2326-405A-AC0C-D1DCF923F699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24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5F55-1308-48A1-9C74-1BCF26917779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846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9700" y="166723"/>
            <a:ext cx="1963738" cy="65799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5313" y="166723"/>
            <a:ext cx="5741988" cy="65799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7A4C-1457-4C95-9415-A718995EFF4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91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218F-E9DE-4D8A-9077-9B3AC6918D44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874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8831"/>
            <a:ext cx="8567738" cy="15020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4248"/>
            <a:ext cx="8567738" cy="16545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6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92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63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8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3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7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2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71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680E-5B81-4C42-AA41-271A553BB61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43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5312" y="1309963"/>
            <a:ext cx="3852863" cy="54367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0577" y="1309963"/>
            <a:ext cx="3852863" cy="54367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8C39-F715-46F4-AB52-8005A56EF359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291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7" y="303337"/>
            <a:ext cx="9072563" cy="12591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631"/>
            <a:ext cx="4452938" cy="7049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41" indent="0">
              <a:buNone/>
              <a:defRPr sz="2000" b="1"/>
            </a:lvl2pPr>
            <a:lvl3pPr marL="909279" indent="0">
              <a:buNone/>
              <a:defRPr sz="1800" b="1"/>
            </a:lvl3pPr>
            <a:lvl4pPr marL="1363928" indent="0">
              <a:buNone/>
              <a:defRPr sz="1700" b="1"/>
            </a:lvl4pPr>
            <a:lvl5pPr marL="1818569" indent="0">
              <a:buNone/>
              <a:defRPr sz="1700" b="1"/>
            </a:lvl5pPr>
            <a:lvl6pPr marL="2273195" indent="0">
              <a:buNone/>
              <a:defRPr sz="1700" b="1"/>
            </a:lvl6pPr>
            <a:lvl7pPr marL="2727849" indent="0">
              <a:buNone/>
              <a:defRPr sz="1700" b="1"/>
            </a:lvl7pPr>
            <a:lvl8pPr marL="3182490" indent="0">
              <a:buNone/>
              <a:defRPr sz="1700" b="1"/>
            </a:lvl8pPr>
            <a:lvl9pPr marL="363714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629"/>
            <a:ext cx="4452938" cy="43570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7" y="1692631"/>
            <a:ext cx="4456113" cy="7049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41" indent="0">
              <a:buNone/>
              <a:defRPr sz="2000" b="1"/>
            </a:lvl2pPr>
            <a:lvl3pPr marL="909279" indent="0">
              <a:buNone/>
              <a:defRPr sz="1800" b="1"/>
            </a:lvl3pPr>
            <a:lvl4pPr marL="1363928" indent="0">
              <a:buNone/>
              <a:defRPr sz="1700" b="1"/>
            </a:lvl4pPr>
            <a:lvl5pPr marL="1818569" indent="0">
              <a:buNone/>
              <a:defRPr sz="1700" b="1"/>
            </a:lvl5pPr>
            <a:lvl6pPr marL="2273195" indent="0">
              <a:buNone/>
              <a:defRPr sz="1700" b="1"/>
            </a:lvl6pPr>
            <a:lvl7pPr marL="2727849" indent="0">
              <a:buNone/>
              <a:defRPr sz="1700" b="1"/>
            </a:lvl7pPr>
            <a:lvl8pPr marL="3182490" indent="0">
              <a:buNone/>
              <a:defRPr sz="1700" b="1"/>
            </a:lvl8pPr>
            <a:lvl9pPr marL="363714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7" y="2397629"/>
            <a:ext cx="4456113" cy="43570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731C-505B-43CA-94C4-9D467157937A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93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0AE5-B06D-4DDA-A2D9-1BF2CFF61B0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098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131C-3794-48D0-8790-CBF6024734F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06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89"/>
            <a:ext cx="3316288" cy="12797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8" y="301693"/>
            <a:ext cx="5635625" cy="64529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543"/>
            <a:ext cx="3316288" cy="5173162"/>
          </a:xfrm>
        </p:spPr>
        <p:txBody>
          <a:bodyPr/>
          <a:lstStyle>
            <a:lvl1pPr marL="0" indent="0">
              <a:buNone/>
              <a:defRPr sz="1400"/>
            </a:lvl1pPr>
            <a:lvl2pPr marL="454641" indent="0">
              <a:buNone/>
              <a:defRPr sz="1200"/>
            </a:lvl2pPr>
            <a:lvl3pPr marL="909279" indent="0">
              <a:buNone/>
              <a:defRPr sz="1000"/>
            </a:lvl3pPr>
            <a:lvl4pPr marL="1363928" indent="0">
              <a:buNone/>
              <a:defRPr sz="900"/>
            </a:lvl4pPr>
            <a:lvl5pPr marL="1818569" indent="0">
              <a:buNone/>
              <a:defRPr sz="900"/>
            </a:lvl5pPr>
            <a:lvl6pPr marL="2273195" indent="0">
              <a:buNone/>
              <a:defRPr sz="900"/>
            </a:lvl6pPr>
            <a:lvl7pPr marL="2727849" indent="0">
              <a:buNone/>
              <a:defRPr sz="900"/>
            </a:lvl7pPr>
            <a:lvl8pPr marL="3182490" indent="0">
              <a:buNone/>
              <a:defRPr sz="900"/>
            </a:lvl8pPr>
            <a:lvl9pPr marL="3637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B975-AE6B-4CBA-8EEC-1D9B4908656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240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43" y="5292251"/>
            <a:ext cx="6048375" cy="6256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43" y="674830"/>
            <a:ext cx="6048375" cy="4538028"/>
          </a:xfrm>
        </p:spPr>
        <p:txBody>
          <a:bodyPr/>
          <a:lstStyle>
            <a:lvl1pPr marL="0" indent="0">
              <a:buNone/>
              <a:defRPr sz="3200"/>
            </a:lvl1pPr>
            <a:lvl2pPr marL="454641" indent="0">
              <a:buNone/>
              <a:defRPr sz="2800"/>
            </a:lvl2pPr>
            <a:lvl3pPr marL="909279" indent="0">
              <a:buNone/>
              <a:defRPr sz="2400"/>
            </a:lvl3pPr>
            <a:lvl4pPr marL="1363928" indent="0">
              <a:buNone/>
              <a:defRPr sz="2000"/>
            </a:lvl4pPr>
            <a:lvl5pPr marL="1818569" indent="0">
              <a:buNone/>
              <a:defRPr sz="2000"/>
            </a:lvl5pPr>
            <a:lvl6pPr marL="2273195" indent="0">
              <a:buNone/>
              <a:defRPr sz="2000"/>
            </a:lvl6pPr>
            <a:lvl7pPr marL="2727849" indent="0">
              <a:buNone/>
              <a:defRPr sz="2000"/>
            </a:lvl7pPr>
            <a:lvl8pPr marL="3182490" indent="0">
              <a:buNone/>
              <a:defRPr sz="2000"/>
            </a:lvl8pPr>
            <a:lvl9pPr marL="3637144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43" y="5917856"/>
            <a:ext cx="6048375" cy="887598"/>
          </a:xfrm>
        </p:spPr>
        <p:txBody>
          <a:bodyPr/>
          <a:lstStyle>
            <a:lvl1pPr marL="0" indent="0">
              <a:buNone/>
              <a:defRPr sz="1400"/>
            </a:lvl1pPr>
            <a:lvl2pPr marL="454641" indent="0">
              <a:buNone/>
              <a:defRPr sz="1200"/>
            </a:lvl2pPr>
            <a:lvl3pPr marL="909279" indent="0">
              <a:buNone/>
              <a:defRPr sz="1000"/>
            </a:lvl3pPr>
            <a:lvl4pPr marL="1363928" indent="0">
              <a:buNone/>
              <a:defRPr sz="900"/>
            </a:lvl4pPr>
            <a:lvl5pPr marL="1818569" indent="0">
              <a:buNone/>
              <a:defRPr sz="900"/>
            </a:lvl5pPr>
            <a:lvl6pPr marL="2273195" indent="0">
              <a:buNone/>
              <a:defRPr sz="900"/>
            </a:lvl6pPr>
            <a:lvl7pPr marL="2727849" indent="0">
              <a:buNone/>
              <a:defRPr sz="900"/>
            </a:lvl7pPr>
            <a:lvl8pPr marL="3182490" indent="0">
              <a:buNone/>
              <a:defRPr sz="900"/>
            </a:lvl8pPr>
            <a:lvl9pPr marL="3637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AD28-D47E-401A-B06F-6D8EDABDAE0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57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876684" y="167496"/>
            <a:ext cx="7846199" cy="10233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2"/>
          </p:nvPr>
        </p:nvSpPr>
        <p:spPr>
          <a:xfrm>
            <a:off x="1854001" y="6885366"/>
            <a:ext cx="2351880" cy="525711"/>
          </a:xfrm>
          <a:prstGeom prst="rect">
            <a:avLst/>
          </a:prstGeom>
          <a:noFill/>
          <a:ln>
            <a:noFill/>
          </a:ln>
        </p:spPr>
        <p:txBody>
          <a:bodyPr wrap="square" lIns="89487" tIns="46540" rIns="89487" bIns="46540" anchor="t" anchorCtr="0"/>
          <a:lstStyle>
            <a:lvl1pPr marL="0" marR="0" lvl="0" indent="0" rtl="0" hangingPunct="0">
              <a:buNone/>
              <a:tabLst/>
              <a:defRPr lang="en-AU" sz="1400" kern="12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909279"/>
            <a:endParaRPr lang="en-AU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4228204" y="6885366"/>
            <a:ext cx="3192120" cy="525711"/>
          </a:xfrm>
          <a:prstGeom prst="rect">
            <a:avLst/>
          </a:prstGeom>
          <a:noFill/>
          <a:ln>
            <a:noFill/>
          </a:ln>
        </p:spPr>
        <p:txBody>
          <a:bodyPr wrap="square" lIns="89487" tIns="46540" rIns="89487" bIns="46540" anchor="t" anchorCtr="0"/>
          <a:lstStyle>
            <a:lvl1pPr marL="0" marR="0" lvl="0" indent="0" algn="ctr" rtl="0" hangingPunct="0">
              <a:buNone/>
              <a:tabLst/>
              <a:defRPr lang="en-AU" sz="1400" kern="12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909279"/>
            <a:endParaRPr lang="en-AU"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4"/>
          </p:nvPr>
        </p:nvSpPr>
        <p:spPr>
          <a:xfrm>
            <a:off x="7451644" y="6885366"/>
            <a:ext cx="2351880" cy="525711"/>
          </a:xfrm>
          <a:prstGeom prst="rect">
            <a:avLst/>
          </a:prstGeom>
          <a:noFill/>
          <a:ln>
            <a:noFill/>
          </a:ln>
        </p:spPr>
        <p:txBody>
          <a:bodyPr wrap="square" lIns="89487" tIns="46540" rIns="89487" bIns="46540" anchor="t" anchorCtr="0"/>
          <a:lstStyle>
            <a:lvl1pPr marL="0" marR="0" lvl="0" indent="0" algn="r" rtl="0" hangingPunct="0">
              <a:buNone/>
              <a:tabLst/>
              <a:defRPr lang="en-AU" sz="1400" kern="12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909279"/>
            <a:fld id="{7A594504-5637-4CC1-9288-90450BB31A26}" type="slidenum">
              <a:rPr lang="en-AU" smtClean="0"/>
              <a:pPr defTabSz="909279"/>
              <a:t>‹#›</a:t>
            </a:fld>
            <a:endParaRPr lang="en-AU" dirty="0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1865160" y="1309595"/>
            <a:ext cx="7857720" cy="5437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AU" sz="32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AU" sz="32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AU" sz="28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AU" sz="24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98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09279" algn="l"/>
          <a:tab pos="1818569" algn="l"/>
          <a:tab pos="2727849" algn="l"/>
          <a:tab pos="3637144" algn="l"/>
          <a:tab pos="4546408" algn="l"/>
          <a:tab pos="5455698" algn="l"/>
          <a:tab pos="6364980" algn="l"/>
          <a:tab pos="7274276" algn="l"/>
          <a:tab pos="8183546" algn="l"/>
          <a:tab pos="9092831" algn="l"/>
          <a:tab pos="10002117" algn="l"/>
        </a:tabLst>
        <a:defRPr lang="en-AU" sz="4400" b="0" i="0" kern="1200" baseline="0">
          <a:ln>
            <a:noFill/>
          </a:ln>
          <a:solidFill>
            <a:srgbClr val="000000"/>
          </a:solidFill>
          <a:latin typeface="Arial" pitchFamily="18"/>
          <a:cs typeface="Tahoma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68121" algn="l"/>
          <a:tab pos="1477407" algn="l"/>
          <a:tab pos="2386692" algn="l"/>
          <a:tab pos="3295968" algn="l"/>
          <a:tab pos="4205257" algn="l"/>
          <a:tab pos="5114541" algn="l"/>
          <a:tab pos="6023828" algn="l"/>
          <a:tab pos="6933104" algn="l"/>
          <a:tab pos="7842384" algn="l"/>
          <a:tab pos="8751676" algn="l"/>
          <a:tab pos="9660956" algn="l"/>
        </a:tabLst>
        <a:defRPr lang="en-AU" sz="3200" b="0" i="0" kern="1200" baseline="0">
          <a:ln>
            <a:noFill/>
          </a:ln>
          <a:solidFill>
            <a:srgbClr val="000000"/>
          </a:solidFill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76680" y="304289"/>
            <a:ext cx="7846199" cy="27084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  <a:defRPr/>
            </a:defPPr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909279" algn="l"/>
                <a:tab pos="1818569" algn="l"/>
                <a:tab pos="2727849" algn="l"/>
                <a:tab pos="3637144" algn="l"/>
                <a:tab pos="4546408" algn="l"/>
                <a:tab pos="5455698" algn="l"/>
                <a:tab pos="6364980" algn="l"/>
                <a:tab pos="7274276" algn="l"/>
                <a:tab pos="8183546" algn="l"/>
                <a:tab pos="9092831" algn="l"/>
                <a:tab pos="10002117" algn="l"/>
              </a:tabLst>
              <a:defRPr lang="en-AU" sz="4400" b="0" i="0" kern="1200" baseline="0">
                <a:ln>
                  <a:noFill/>
                </a:ln>
                <a:solidFill>
                  <a:srgbClr val="000000"/>
                </a:solidFill>
                <a:latin typeface="Arial" pitchFamily="18"/>
                <a:cs typeface="Tahom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ctr" defTabSz="914400">
              <a:buNone/>
              <a:tabLst>
                <a:tab pos="-457200" algn="l"/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</a:tabLst>
            </a:pPr>
            <a:r>
              <a:rPr lang="en-AU" b="1" dirty="0" smtClean="0"/>
              <a:t>Statistical Methodology </a:t>
            </a:r>
            <a:r>
              <a:rPr lang="en-AU" b="1" dirty="0"/>
              <a:t>for </a:t>
            </a:r>
            <a:r>
              <a:rPr lang="en-AU" b="1" dirty="0" smtClean="0"/>
              <a:t>the Automatic Confidentialisation of </a:t>
            </a:r>
            <a:br>
              <a:rPr lang="en-AU" b="1" dirty="0" smtClean="0"/>
            </a:br>
            <a:r>
              <a:rPr lang="en-AU" b="1" dirty="0" smtClean="0"/>
              <a:t>Remote </a:t>
            </a:r>
            <a:r>
              <a:rPr lang="en-AU" b="1" dirty="0"/>
              <a:t>Servers at the </a:t>
            </a:r>
            <a:r>
              <a:rPr lang="en-AU" b="1" dirty="0" smtClean="0"/>
              <a:t>ABS</a:t>
            </a:r>
            <a:endParaRPr lang="en-AU" b="1" dirty="0">
              <a:solidFill>
                <a:srgbClr val="00B050"/>
              </a:solidFill>
              <a:latin typeface="Helv" pitchFamily="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82280" y="3687132"/>
            <a:ext cx="8254576" cy="34778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AU" sz="32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AU" sz="32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AU" sz="28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AU" sz="24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AU" sz="2000" b="0" i="0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marL="0" indent="0" algn="ctr" defTabSz="91440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Session 1</a:t>
            </a:r>
            <a:br>
              <a:rPr lang="en-AU" dirty="0" smtClean="0"/>
            </a:br>
            <a:r>
              <a:rPr lang="en-AU" dirty="0" smtClean="0"/>
              <a:t>UNECE </a:t>
            </a:r>
            <a:r>
              <a:rPr lang="en-AU" dirty="0"/>
              <a:t>Work Session on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Statistical Data Confidentiality</a:t>
            </a:r>
            <a:br>
              <a:rPr lang="en-AU" dirty="0" smtClean="0"/>
            </a:br>
            <a:r>
              <a:rPr lang="en-AU" dirty="0" smtClean="0">
                <a:solidFill>
                  <a:schemeClr val="tx1"/>
                </a:solidFill>
              </a:rPr>
              <a:t>28-30 October</a:t>
            </a:r>
            <a:r>
              <a:rPr lang="en-AU" dirty="0" smtClean="0">
                <a:solidFill>
                  <a:schemeClr val="tx1"/>
                </a:solidFill>
                <a:latin typeface="Arial" pitchFamily="34"/>
                <a:ea typeface="Verdana" pitchFamily="34"/>
                <a:cs typeface="Verdana" pitchFamily="34"/>
              </a:rPr>
              <a:t> 2013</a:t>
            </a:r>
          </a:p>
          <a:p>
            <a:pPr marL="0" indent="0" algn="ctr" defTabSz="914400">
              <a:spcBef>
                <a:spcPts val="0"/>
              </a:spcBef>
              <a:spcAft>
                <a:spcPts val="601"/>
              </a:spcAft>
              <a:buFont typeface="Arial" pitchFamily="34"/>
              <a:buNone/>
              <a:tabLst>
                <a:tab pos="-457200" algn="l"/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</a:tabLst>
            </a:pPr>
            <a:endParaRPr lang="en-AU" b="1" dirty="0" smtClean="0">
              <a:latin typeface="Arial" pitchFamily="34"/>
              <a:ea typeface="Verdana" pitchFamily="34"/>
              <a:cs typeface="Verdana" pitchFamily="34"/>
            </a:endParaRPr>
          </a:p>
          <a:p>
            <a:pPr marL="0" indent="0" algn="ctr" defTabSz="914400">
              <a:spcBef>
                <a:spcPts val="0"/>
              </a:spcBef>
              <a:spcAft>
                <a:spcPts val="601"/>
              </a:spcAft>
              <a:buFont typeface="Arial" pitchFamily="34"/>
              <a:buNone/>
              <a:tabLst>
                <a:tab pos="-457200" algn="l"/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</a:tabLst>
            </a:pPr>
            <a:r>
              <a:rPr lang="en-AU" dirty="0" smtClean="0">
                <a:solidFill>
                  <a:schemeClr val="tx1"/>
                </a:solidFill>
                <a:latin typeface="Arial" pitchFamily="34"/>
                <a:ea typeface="Verdana" pitchFamily="34"/>
                <a:cs typeface="Verdana" pitchFamily="34"/>
              </a:rPr>
              <a:t>Daniel </a:t>
            </a:r>
            <a:r>
              <a:rPr lang="en-AU" dirty="0" err="1" smtClean="0">
                <a:solidFill>
                  <a:schemeClr val="tx1"/>
                </a:solidFill>
                <a:latin typeface="Arial" pitchFamily="34"/>
                <a:ea typeface="Verdana" pitchFamily="34"/>
                <a:cs typeface="Verdana" pitchFamily="34"/>
              </a:rPr>
              <a:t>Elazar</a:t>
            </a:r>
            <a:endParaRPr lang="en-AU" dirty="0" smtClean="0">
              <a:solidFill>
                <a:schemeClr val="tx1"/>
              </a:solidFill>
              <a:latin typeface="Arial" pitchFamily="34"/>
              <a:ea typeface="Verdana" pitchFamily="34"/>
              <a:cs typeface="Verdana" pitchFamily="34"/>
            </a:endParaRPr>
          </a:p>
          <a:p>
            <a:pPr marL="0" indent="0" algn="ctr" defTabSz="914400">
              <a:spcBef>
                <a:spcPts val="0"/>
              </a:spcBef>
              <a:spcAft>
                <a:spcPts val="601"/>
              </a:spcAft>
              <a:buFont typeface="Arial" pitchFamily="34"/>
              <a:buNone/>
              <a:tabLst>
                <a:tab pos="-457200" algn="l"/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</a:tabLst>
            </a:pPr>
            <a:r>
              <a:rPr lang="en-AU" sz="2400" dirty="0" smtClean="0">
                <a:solidFill>
                  <a:schemeClr val="tx1"/>
                </a:solidFill>
                <a:latin typeface="Arial" pitchFamily="34"/>
                <a:ea typeface="Verdana" pitchFamily="34"/>
                <a:cs typeface="Verdana" pitchFamily="34"/>
              </a:rPr>
              <a:t>daniel.elazar@abs.gov.au</a:t>
            </a:r>
            <a:endParaRPr lang="en-AU" sz="2400" dirty="0">
              <a:solidFill>
                <a:schemeClr val="tx1"/>
              </a:solidFill>
              <a:latin typeface="Arial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7382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015976" y="162039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 = pTable[ </a:t>
            </a:r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row_index</a:t>
            </a:r>
            <a:r>
              <a:rPr lang="en-AU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AU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col_index </a:t>
            </a:r>
            <a:r>
              <a:rPr lang="en-A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A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206" y="396255"/>
            <a:ext cx="6445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/>
              <a:t>Perturbation of Unweighted Counts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99952" y="2340471"/>
                <a:ext cx="4824536" cy="796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⏟"/>
                          <m:ctrlPr>
                            <a:rPr lang="en-AU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en-AU" i="1">
                              <a:latin typeface="Cambria Math"/>
                            </a:rPr>
                            <m:t> 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𝐶𝐾𝑒𝑦</m:t>
                          </m:r>
                          <m:r>
                            <a:rPr lang="en-AU" i="1">
                              <a:latin typeface="Cambria Math"/>
                            </a:rPr>
                            <m:t>  </m:t>
                          </m:r>
                        </m:e>
                      </m:groupChr>
                      <m:r>
                        <a:rPr lang="en-AU" b="0" i="1" smtClean="0">
                          <a:latin typeface="Cambria Math"/>
                        </a:rPr>
                        <m:t> ≝ </m:t>
                      </m:r>
                      <m:groupChr>
                        <m:groupChrPr>
                          <m:chr m:val="⏟"/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en-AU" b="0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    </m:t>
                          </m:r>
                        </m:e>
                      </m:groupChr>
                      <m:r>
                        <a:rPr lang="en-AU" b="0" i="1" smtClean="0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⏟"/>
                          <m:ctrlPr>
                            <a:rPr lang="en-A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en-AU" i="1">
                              <a:latin typeface="Cambria Math"/>
                            </a:rPr>
                            <m:t>    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AU" i="1">
                              <a:latin typeface="Cambria Math"/>
                            </a:rPr>
                            <m:t>     </m:t>
                          </m:r>
                        </m:e>
                      </m:groupChr>
                      <m:r>
                        <a:rPr lang="en-AU" b="0" i="1" smtClean="0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⏟"/>
                          <m:ctrlPr>
                            <a:rPr lang="en-A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en-AU" i="1">
                              <a:latin typeface="Cambria Math"/>
                            </a:rPr>
                            <m:t>    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AU" i="1">
                              <a:latin typeface="Cambria Math"/>
                            </a:rPr>
                            <m:t>     </m:t>
                          </m:r>
                        </m:e>
                      </m:groupChr>
                      <m:r>
                        <a:rPr lang="en-AU" b="0" i="1" smtClean="0">
                          <a:latin typeface="Cambria Math"/>
                        </a:rPr>
                        <m:t>   </m:t>
                      </m:r>
                      <m:groupChr>
                        <m:groupChrPr>
                          <m:chr m:val="⏟"/>
                          <m:ctrlPr>
                            <a:rPr lang="en-A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en-AU" i="1">
                              <a:latin typeface="Cambria Math"/>
                            </a:rPr>
                            <m:t>    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AU" i="1">
                              <a:latin typeface="Cambria Math"/>
                            </a:rPr>
                            <m:t>    </m:t>
                          </m:r>
                        </m:e>
                      </m:groupChr>
                    </m:oMath>
                  </m:oMathPara>
                </a14:m>
                <a:endParaRPr lang="en-AU" dirty="0" smtClean="0"/>
              </a:p>
              <a:p>
                <a:r>
                  <a:rPr lang="en-AU" dirty="0" smtClean="0"/>
                  <a:t>   32 bits         8 bits      8 bits     8 bits     8 bits</a:t>
                </a:r>
                <a:endParaRPr lang="en-A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52" y="2340471"/>
                <a:ext cx="4824536" cy="796308"/>
              </a:xfrm>
              <a:prstGeom prst="rect">
                <a:avLst/>
              </a:prstGeom>
              <a:blipFill rotWithShape="1">
                <a:blip r:embed="rId2"/>
                <a:stretch>
                  <a:fillRect b="-122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29318" y="3978909"/>
                <a:ext cx="7835529" cy="1025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𝑟𝑜𝑤</m:t>
                        </m:r>
                        <m:r>
                          <a:rPr lang="en-AU" i="1">
                            <a:latin typeface="Cambria Math"/>
                          </a:rPr>
                          <m:t>_</m:t>
                        </m:r>
                        <m:r>
                          <a:rPr lang="en-AU" i="1">
                            <a:latin typeface="Cambria Math"/>
                          </a:rPr>
                          <m:t>𝑖𝑛𝑑𝑒𝑥</m:t>
                        </m:r>
                      </m:sub>
                    </m:sSub>
                    <m:r>
                      <a:rPr lang="en-AU" b="0" i="1" smtClean="0">
                        <a:latin typeface="Cambria Math"/>
                      </a:rPr>
                      <m:t>=</m:t>
                    </m:r>
                    <m:r>
                      <a:rPr lang="en-AU" b="0" i="1" smtClean="0">
                        <a:latin typeface="Cambria Math"/>
                      </a:rPr>
                      <m:t>𝐴</m:t>
                    </m:r>
                    <m:r>
                      <a:rPr lang="en-AU" b="0" i="1" smtClean="0">
                        <a:latin typeface="Cambria Math"/>
                      </a:rPr>
                      <m:t> </m:t>
                    </m:r>
                    <m:nary>
                      <m:naryPr>
                        <m:chr m:val="⨁"/>
                        <m:subHide m:val="on"/>
                        <m:supHide m:val="on"/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nary>
                    <m:r>
                      <a:rPr lang="en-AU" i="1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AU" dirty="0" smtClean="0"/>
                  <a:t> C</a:t>
                </a:r>
                <a:r>
                  <a:rPr lang="en-AU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AU" dirty="0" smtClean="0"/>
                  <a:t> D                        </a:t>
                </a:r>
                <a:br>
                  <a:rPr lang="en-AU" dirty="0" smtClean="0"/>
                </a:br>
                <a:r>
                  <a:rPr lang="en-AU" dirty="0" smtClean="0"/>
                  <a:t/>
                </a:r>
                <a:br>
                  <a:rPr lang="en-AU" dirty="0" smtClean="0"/>
                </a:br>
                <a14:m>
                  <m:oMath xmlns:m="http://schemas.openxmlformats.org/officeDocument/2006/math">
                    <m:r>
                      <a:rPr lang="en-AU" i="1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AU" dirty="0" smtClean="0"/>
                  <a:t> is the bitwise XOR operator.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A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𝐴</m:t>
                            </m:r>
                            <m:nary>
                              <m:naryPr>
                                <m:chr m:val="⨁"/>
                                <m:subHide m:val="on"/>
                                <m:supHide m:val="on"/>
                                <m:ctrlPr>
                                  <a:rPr lang="en-AU" i="1">
                                    <a:latin typeface="Cambria Math"/>
                                    <a:ea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AU" i="1">
                                    <a:latin typeface="Cambria Math"/>
                                    <a:ea typeface="Cambria Math"/>
                                  </a:rPr>
                                  <m:t>𝐵</m:t>
                                </m:r>
                              </m:e>
                            </m:nary>
                          </m:e>
                        </m:d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 </m:t>
                    </m:r>
                  </m:oMath>
                </a14:m>
                <a:r>
                  <a:rPr lang="en-A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(mod 2), for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/>
                      </a:rPr>
                      <m:t>𝑖</m:t>
                    </m:r>
                  </m:oMath>
                </a14:m>
                <a:r>
                  <a:rPr lang="en-A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en-AU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</a:t>
                </a:r>
                <a:r>
                  <a:rPr lang="en-A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bit</a:t>
                </a:r>
                <a:endParaRPr lang="en-A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318" y="3978909"/>
                <a:ext cx="7835529" cy="1025858"/>
              </a:xfrm>
              <a:prstGeom prst="rect">
                <a:avLst/>
              </a:prstGeom>
              <a:blipFill rotWithShape="1">
                <a:blip r:embed="rId3"/>
                <a:stretch>
                  <a:fillRect l="-156" t="-36905" b="-571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15976" y="5844196"/>
                <a:ext cx="7992888" cy="1320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𝑐𝑜𝑙</m:t>
                        </m:r>
                        <m:r>
                          <a:rPr lang="en-AU" i="1">
                            <a:latin typeface="Cambria Math"/>
                          </a:rPr>
                          <m:t>_</m:t>
                        </m:r>
                        <m:r>
                          <a:rPr lang="en-AU" i="1">
                            <a:latin typeface="Cambria Math"/>
                          </a:rPr>
                          <m:t>𝑖𝑛𝑑𝑒𝑥</m:t>
                        </m:r>
                      </m:sub>
                    </m:sSub>
                    <m:r>
                      <a:rPr lang="en-AU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A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                                                 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𝑝𝑇𝑎𝑏𝑙𝑒𝑆𝑖𝑧𝑒</m:t>
                            </m:r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𝑠𝑚𝑎𝑙𝑙𝑁</m:t>
                            </m:r>
                          </m:e>
                          <m:e/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𝑝𝑇𝑎𝑏𝑙𝑒𝑆𝑖𝑧𝑒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𝑠𝑚𝑎𝑙𝑙𝑁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+                                                            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AU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𝑚𝑜𝑑</m:t>
                                </m:r>
                                <m:r>
                                  <a:rPr lang="en-AU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b="0" i="1" smtClean="0">
                                    <a:latin typeface="Cambria Math"/>
                                  </a:rPr>
                                  <m:t>𝑠𝑚𝑎𝑙𝑙𝑁</m:t>
                                </m:r>
                              </m:e>
                            </m:d>
                            <m:r>
                              <a:rPr lang="en-AU" b="0" i="1" smtClean="0">
                                <a:latin typeface="Cambria Math"/>
                              </a:rPr>
                              <m:t>+1           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𝑜𝑡h𝑒𝑟𝑤𝑖𝑠𝑒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    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A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A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5844196"/>
                <a:ext cx="7992888" cy="13208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89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60647"/>
              </p:ext>
            </p:extLst>
          </p:nvPr>
        </p:nvGraphicFramePr>
        <p:xfrm>
          <a:off x="1836024" y="1782651"/>
          <a:ext cx="7020712" cy="27547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20712"/>
              </a:tblGrid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Protects against differencing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Ensures that the same cell value receives the same perturbation</a:t>
                      </a:r>
                      <a:r>
                        <a:rPr lang="en-AU" sz="2000" baseline="0" dirty="0" smtClean="0"/>
                        <a:t> (prevents averaging)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Does not perturb zero cells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Will not produce negative values for counts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Applies relatively</a:t>
                      </a:r>
                      <a:r>
                        <a:rPr lang="en-AU" sz="2000" baseline="0" dirty="0" smtClean="0"/>
                        <a:t> more noise to smaller values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Does not add bias 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</a:tbl>
          </a:graphicData>
        </a:graphic>
      </p:graphicFrame>
      <p:sp>
        <p:nvSpPr>
          <p:cNvPr id="3" name="Text Frame3"/>
          <p:cNvSpPr txBox="1"/>
          <p:nvPr/>
        </p:nvSpPr>
        <p:spPr>
          <a:xfrm>
            <a:off x="1620000" y="-35792"/>
            <a:ext cx="7668784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909373">
              <a:buNone/>
              <a:tabLst>
                <a:tab pos="0" algn="l"/>
                <a:tab pos="909373" algn="l"/>
                <a:tab pos="1818757" algn="l"/>
                <a:tab pos="2728131" algn="l"/>
                <a:tab pos="3637521" algn="l"/>
                <a:tab pos="4546880" algn="l"/>
                <a:tab pos="5456264" algn="l"/>
                <a:tab pos="6365639" algn="l"/>
                <a:tab pos="7275030" algn="l"/>
                <a:tab pos="8184394" algn="l"/>
                <a:tab pos="9093774" algn="l"/>
                <a:tab pos="10003154" algn="l"/>
              </a:tabLst>
            </a:pPr>
            <a:r>
              <a:rPr lang="en-AU" sz="28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The Perturbation Algorithm:</a:t>
            </a:r>
            <a:endParaRPr lang="en-AU" sz="2800" b="1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2548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20032" y="1620391"/>
                <a:ext cx="5112568" cy="957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𝑝𝑊𝑌</m:t>
                      </m:r>
                      <m:r>
                        <a:rPr lang="en-AU" sz="200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AU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AU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AU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AU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AU" sz="20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AU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i="1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AU" i="1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AU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𝑡𝑜𝑝𝐾</m:t>
                          </m:r>
                        </m:sup>
                        <m:e>
                          <m:sSub>
                            <m:sSubPr>
                              <m:ctrlPr>
                                <a:rPr lang="en-AU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AU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AU" b="1" i="1" smtClean="0">
                                  <a:solidFill>
                                    <a:srgbClr val="487EBB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1" i="1" smtClean="0">
                                  <a:solidFill>
                                    <a:srgbClr val="487EBB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AU" b="1" i="1">
                                  <a:solidFill>
                                    <a:srgbClr val="487EBB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AU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AU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AU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32" y="1620391"/>
                <a:ext cx="5112568" cy="9578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979206" y="396255"/>
            <a:ext cx="7939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/>
              <a:t>Perturbation of Weighted Continuous Values</a:t>
            </a:r>
            <a:endParaRPr lang="en-A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9952" y="2840307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where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15976" y="3492599"/>
                <a:ext cx="4464496" cy="77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𝒅</m:t>
                        </m:r>
                      </m:e>
                      <m:sub>
                        <m:r>
                          <a:rPr lang="en-AU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AU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AU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     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𝒊𝒇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AU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AU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𝟗</m:t>
                                </m:r>
                              </m:e>
                              <m:sup>
                                <m:r>
                                  <a:rPr lang="en-AU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𝒕𝒉</m:t>
                                </m:r>
                              </m:sup>
                            </m:sSup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𝒃𝒊𝒕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𝒐𝒇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AU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AU" b="1" i="1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b="1" i="1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𝑹𝑲𝒆𝒚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AU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  <m:e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     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𝒊𝒇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AU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AU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𝟗</m:t>
                                </m:r>
                              </m:e>
                              <m:sup>
                                <m:r>
                                  <a:rPr lang="en-AU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𝒕𝒉</m:t>
                                </m:r>
                              </m:sup>
                            </m:sSup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𝒃𝒊𝒕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𝒐𝒇</m:t>
                            </m:r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AU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AU" b="1" i="1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b="1" i="1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𝑹𝑲𝒆𝒚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AU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A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AU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r>
                  <a:rPr lang="en-AU" b="1" dirty="0" smtClean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AU" b="1" dirty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3492599"/>
                <a:ext cx="4464496" cy="7788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799685" y="3681978"/>
            <a:ext cx="1137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00B050"/>
                </a:solidFill>
              </a:rPr>
              <a:t>direction</a:t>
            </a:r>
            <a:endParaRPr lang="en-AU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15976" y="4644727"/>
                <a:ext cx="26642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A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mTable[i]</a:t>
                </a:r>
                <a:endParaRPr lang="en-AU" b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4644727"/>
                <a:ext cx="2664296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745250" y="4676665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magnitude</a:t>
            </a:r>
            <a:endParaRPr lang="en-A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71960" y="5454454"/>
                <a:ext cx="4464496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AU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AU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U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𝒔𝑻𝒂𝒃𝒍𝒆</m:t>
                      </m:r>
                      <m:r>
                        <a:rPr lang="en-AU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𝒓𝒐𝒘</m:t>
                          </m:r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𝒊𝒏𝒅𝒆𝒙</m:t>
                          </m:r>
                        </m:sub>
                      </m:sSub>
                      <m:d>
                        <m:dPr>
                          <m:ctrlP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AU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𝒄𝒐𝒍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𝒊𝒏𝒅𝒆𝒙</m:t>
                          </m:r>
                        </m:sub>
                      </m:sSub>
                      <m:r>
                        <a:rPr lang="en-AU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AU" sz="20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60" y="5454454"/>
                <a:ext cx="4464496" cy="410305"/>
              </a:xfrm>
              <a:prstGeom prst="rect">
                <a:avLst/>
              </a:prstGeom>
              <a:blipFill rotWithShape="1">
                <a:blip r:embed="rId5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965497" y="558083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noise</a:t>
            </a:r>
            <a:endParaRPr lang="en-A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43968" y="6101115"/>
                <a:ext cx="4464496" cy="41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𝒓𝒐𝒘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𝒊𝒏𝒅𝒆𝒙</m:t>
                          </m:r>
                        </m:sub>
                      </m:sSub>
                      <m:d>
                        <m:dPr>
                          <m:ctrlP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AU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en-A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AU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  <m:r>
                        <a:rPr lang="en-AU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/>
                        </a:rPr>
                        <m:t>𝒃𝒊𝒕</m:t>
                      </m:r>
                      <m:r>
                        <a:rPr lang="en-AU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/>
                        </a:rPr>
                        <m:t>𝒐𝒇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A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A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𝑹𝑲𝒆𝒚</m:t>
                              </m:r>
                            </m:e>
                          </m:d>
                        </m:e>
                        <m:sub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AU" sz="20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968" y="6101115"/>
                <a:ext cx="4464496" cy="411716"/>
              </a:xfrm>
              <a:prstGeom prst="rect">
                <a:avLst/>
              </a:prstGeom>
              <a:blipFill rotWithShape="1">
                <a:blip r:embed="rId6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15976" y="6598059"/>
                <a:ext cx="7200800" cy="710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𝒓𝒐𝒘</m:t>
                        </m:r>
                        <m: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𝒊𝒏𝒅𝒆𝒙</m:t>
                        </m:r>
                      </m:sub>
                    </m:sSub>
                    <m:r>
                      <a:rPr lang="en-AU" b="1" i="1" smtClean="0">
                        <a:solidFill>
                          <a:srgbClr val="FF0000"/>
                        </a:solidFill>
                        <a:latin typeface="Cambria Math"/>
                      </a:rPr>
                      <m:t>     =</m:t>
                    </m:r>
                    <m:d>
                      <m:dPr>
                        <m:begChr m:val="{"/>
                        <m:endChr m:val=""/>
                        <m:ctrlPr>
                          <a:rPr lang="en-A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𝟑𝟐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                                        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𝒊𝒇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≤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𝒔𝒎𝒂𝒍𝒍𝑪</m:t>
                            </m:r>
                          </m:e>
                          <m:e>
                            <m:d>
                              <m:dPr>
                                <m:ctrlPr>
                                  <a:rPr lang="en-AU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AU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en-AU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𝒔𝒕</m:t>
                                    </m:r>
                                  </m:sup>
                                </m:sSup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𝒃𝒊𝒕𝒔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𝒐𝒇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𝑪𝑲𝒆𝒚</m:t>
                                </m:r>
                              </m:e>
                            </m:d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A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    </m:t>
                            </m:r>
                            <m:r>
                              <a:rPr lang="en-AU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𝒊𝒇</m:t>
                            </m:r>
                            <m:r>
                              <a:rPr lang="en-AU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AU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AU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&gt;</m:t>
                            </m:r>
                            <m:r>
                              <a:rPr lang="en-AU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𝒔𝒎𝒂𝒍𝒍𝑪</m:t>
                            </m:r>
                          </m:e>
                        </m:eqArr>
                      </m:e>
                    </m:d>
                  </m:oMath>
                </a14:m>
                <a:r>
                  <a:rPr lang="en-AU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AU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6598059"/>
                <a:ext cx="7200800" cy="710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6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5976" y="1980431"/>
                <a:ext cx="7344816" cy="33793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dirty="0" smtClean="0"/>
                  <a:t>For generalised linear models, perturbation is applied to the score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Ξ</m:t>
                    </m:r>
                    <m:d>
                      <m:dPr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AU" i="1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AU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AU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A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nary>
                    <m:r>
                      <a:rPr lang="en-AU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AU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AU" dirty="0" smtClean="0"/>
                  <a:t>using the following algorithm:</a:t>
                </a:r>
              </a:p>
              <a:p>
                <a:endParaRPr lang="en-AU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AU" dirty="0" smtClean="0"/>
                  <a:t>Begin with an initial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p>
                        <m:d>
                          <m:dPr>
                            <m:ctrlPr>
                              <a:rPr lang="el-GR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</m:sup>
                    </m:sSup>
                  </m:oMath>
                </a14:m>
                <a:endParaRPr lang="en-AU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AU" dirty="0" smtClean="0"/>
                  <a:t>Solve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Ξ</m:t>
                    </m:r>
                    <m:d>
                      <m:dPr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AU" i="1">
                        <a:latin typeface="Cambria Math"/>
                        <a:ea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  <a:ea typeface="Cambria Math"/>
                      </a:rPr>
                      <m:t>using</m:t>
                    </m:r>
                    <m:r>
                      <a:rPr lang="en-AU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  <a:ea typeface="Cambria Math"/>
                      </a:rPr>
                      <m:t>IRLS</m:t>
                    </m:r>
                    <m:r>
                      <a:rPr lang="en-AU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AU" dirty="0" smtClean="0"/>
                  <a:t>to obtain an unperturbed MLE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endParaRPr lang="en-AU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AU" dirty="0" smtClean="0"/>
                  <a:t>Calculate the perturbed score function evaluated 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l-G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AU" dirty="0" smtClean="0"/>
                  <a:t> applying the continuous perturbation to each summand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AU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/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Ξ</m:t>
                    </m:r>
                    <m:d>
                      <m:dPr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</m:oMath>
                </a14:m>
                <a:r>
                  <a:rPr lang="en-AU" dirty="0" smtClean="0"/>
                  <a:t>. </a:t>
                </a:r>
                <a:br>
                  <a:rPr lang="en-AU" dirty="0" smtClean="0"/>
                </a:br>
                <a:r>
                  <a:rPr lang="en-AU" dirty="0" smtClean="0"/>
                  <a:t>This results in a vector of perturbation values,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AU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AU" dirty="0" smtClean="0"/>
                  <a:t>Solve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Ξ</m:t>
                    </m:r>
                    <m:d>
                      <m:dPr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AU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AU" i="1" smtClean="0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AU" dirty="0" smtClean="0"/>
                  <a:t> using IRLS with initial value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AU" dirty="0" smtClean="0"/>
                  <a:t> to obtain the perturbed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AU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𝑝𝑒𝑟𝑡</m:t>
                        </m:r>
                      </m:sub>
                    </m:sSub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1980431"/>
                <a:ext cx="7344816" cy="3379387"/>
              </a:xfrm>
              <a:prstGeom prst="rect">
                <a:avLst/>
              </a:prstGeom>
              <a:blipFill rotWithShape="1">
                <a:blip r:embed="rId2"/>
                <a:stretch>
                  <a:fillRect l="-913" t="-55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43968" y="396255"/>
            <a:ext cx="6643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/>
              <a:t>Perturbation of Regression Estimates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0702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144" y="1422399"/>
            <a:ext cx="7176632" cy="550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9116" y="630311"/>
            <a:ext cx="3123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202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08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3614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814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6021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7223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08416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9626" algn="l" defTabSz="1002408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200" b="1" dirty="0" smtClean="0"/>
              <a:t>Future Directions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93335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4959" y="2309524"/>
            <a:ext cx="5767641" cy="3795107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AU" dirty="0" smtClean="0"/>
              <a:t>Tabular attacks</a:t>
            </a:r>
            <a:endParaRPr lang="en-AU" dirty="0"/>
          </a:p>
          <a:p>
            <a:pPr marL="694774" indent="-301010">
              <a:buFont typeface="Arial" pitchFamily="34" charset="0"/>
              <a:buChar char="•"/>
            </a:pPr>
            <a:r>
              <a:rPr lang="en-AU" dirty="0" smtClean="0"/>
              <a:t>Averaging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 smtClean="0"/>
              <a:t>Differencing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 smtClean="0"/>
              <a:t>Scope coverage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/>
              <a:t>Sparsity</a:t>
            </a:r>
          </a:p>
          <a:p>
            <a:pPr marL="694774" indent="-301010">
              <a:buFont typeface="Arial" pitchFamily="34" charset="0"/>
              <a:buChar char="•"/>
            </a:pPr>
            <a:endParaRPr lang="en-AU" dirty="0" smtClean="0"/>
          </a:p>
          <a:p>
            <a:r>
              <a:rPr lang="en-AU" dirty="0" smtClean="0"/>
              <a:t>Regression attacks</a:t>
            </a:r>
          </a:p>
          <a:p>
            <a:pPr marL="694800" indent="-302400">
              <a:buFont typeface="Arial" panose="020B0604020202020204" pitchFamily="34" charset="0"/>
              <a:buChar char="•"/>
            </a:pPr>
            <a:r>
              <a:rPr lang="en-AU" dirty="0" smtClean="0"/>
              <a:t>Tabular attacks as above, plus</a:t>
            </a:r>
          </a:p>
          <a:p>
            <a:pPr marL="694800" indent="-302400">
              <a:buFont typeface="Arial" panose="020B0604020202020204" pitchFamily="34" charset="0"/>
              <a:buChar char="•"/>
            </a:pPr>
            <a:r>
              <a:rPr lang="en-AU" dirty="0" smtClean="0"/>
              <a:t>Leverage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 smtClean="0"/>
              <a:t>High </a:t>
            </a:r>
            <a:r>
              <a:rPr lang="en-AU" dirty="0"/>
              <a:t>R2 – saturated or ideal model fit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/>
              <a:t>Influence</a:t>
            </a:r>
          </a:p>
          <a:p>
            <a:pPr marL="694774" indent="-301010">
              <a:buFont typeface="Arial" pitchFamily="34" charset="0"/>
              <a:buChar char="•"/>
            </a:pPr>
            <a:r>
              <a:rPr lang="en-AU" dirty="0"/>
              <a:t>Solving model </a:t>
            </a:r>
            <a:r>
              <a:rPr lang="en-AU" dirty="0" smtClean="0"/>
              <a:t>equations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583928" y="295627"/>
            <a:ext cx="8334455" cy="594231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en-AU" sz="3200" b="1" dirty="0"/>
              <a:t>Confidentiality Risks for Remote Server Outputs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6482" y="1188343"/>
            <a:ext cx="6284150" cy="53267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en-AU" sz="2800" dirty="0"/>
              <a:t>Known Types of Attack from the </a:t>
            </a:r>
            <a:r>
              <a:rPr lang="en-AU" sz="2800" dirty="0" smtClean="0"/>
              <a:t>literature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58264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Frame3"/>
          <p:cNvSpPr txBox="1"/>
          <p:nvPr/>
        </p:nvSpPr>
        <p:spPr>
          <a:xfrm>
            <a:off x="1620000" y="-35793"/>
            <a:ext cx="7668784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909373">
              <a:buNone/>
              <a:tabLst>
                <a:tab pos="0" algn="l"/>
                <a:tab pos="909373" algn="l"/>
                <a:tab pos="1818757" algn="l"/>
                <a:tab pos="2728131" algn="l"/>
                <a:tab pos="3637521" algn="l"/>
                <a:tab pos="4546880" algn="l"/>
                <a:tab pos="5456264" algn="l"/>
                <a:tab pos="6365639" algn="l"/>
                <a:tab pos="7275030" algn="l"/>
                <a:tab pos="8184394" algn="l"/>
                <a:tab pos="9093774" algn="l"/>
                <a:tab pos="10003154" algn="l"/>
              </a:tabLst>
            </a:pPr>
            <a:r>
              <a:rPr lang="en-AU" sz="28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TableBuilder Functionality</a:t>
            </a:r>
            <a:endParaRPr lang="en-AU" sz="2800" b="1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16270"/>
              </p:ext>
            </p:extLst>
          </p:nvPr>
        </p:nvGraphicFramePr>
        <p:xfrm>
          <a:off x="2256542" y="1260351"/>
          <a:ext cx="5376058" cy="20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603"/>
                <a:gridCol w="1528669"/>
                <a:gridCol w="1439786"/>
              </a:tblGrid>
              <a:tr h="408868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Weighted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RSEs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Counts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Estimates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Means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>
                        <a:latin typeface="Wingdings 2" pitchFamily="18" charset="2"/>
                      </a:endParaRPr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err="1" smtClean="0"/>
                        <a:t>Quantiles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>
                        <a:latin typeface="Wingdings 2" pitchFamily="18" charset="2"/>
                      </a:endParaRPr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dk1"/>
                          </a:solidFill>
                          <a:latin typeface="Wingdings 2" pitchFamily="18" charset="2"/>
                          <a:ea typeface="+mn-ea"/>
                          <a:cs typeface="+mn-cs"/>
                        </a:rPr>
                        <a:t>R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30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Frame3"/>
          <p:cNvSpPr txBox="1"/>
          <p:nvPr/>
        </p:nvSpPr>
        <p:spPr>
          <a:xfrm>
            <a:off x="1620000" y="324247"/>
            <a:ext cx="7668784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909373">
              <a:buNone/>
              <a:tabLst>
                <a:tab pos="0" algn="l"/>
                <a:tab pos="909373" algn="l"/>
                <a:tab pos="1818757" algn="l"/>
                <a:tab pos="2728131" algn="l"/>
                <a:tab pos="3637521" algn="l"/>
                <a:tab pos="4546880" algn="l"/>
                <a:tab pos="5456264" algn="l"/>
                <a:tab pos="6365639" algn="l"/>
                <a:tab pos="7275030" algn="l"/>
                <a:tab pos="8184394" algn="l"/>
                <a:tab pos="9093774" algn="l"/>
                <a:tab pos="10003154" algn="l"/>
              </a:tabLst>
            </a:pPr>
            <a:r>
              <a:rPr lang="en-AU" sz="28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TableBuilder Protections</a:t>
            </a:r>
            <a:endParaRPr lang="en-AU" sz="2800" b="1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65291"/>
              </p:ext>
            </p:extLst>
          </p:nvPr>
        </p:nvGraphicFramePr>
        <p:xfrm>
          <a:off x="2328550" y="1636559"/>
          <a:ext cx="6240154" cy="43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730"/>
                <a:gridCol w="3816424"/>
              </a:tblGrid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Protection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Description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Perturbation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Statistical noise added to values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Custom Ranges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min, max, min interval width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Field Exclusion Rules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Certain combinations of variable that increase identification risk are prohibited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Additivity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Restores additivity of inner cells to margins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Sparsity checks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Tables with too high a proportion of cells with a small number of contributors are not released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RSEs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Further adjusted; quality </a:t>
                      </a:r>
                      <a:r>
                        <a:rPr lang="en-AU" sz="2000" dirty="0" err="1" smtClean="0"/>
                        <a:t>cutoff</a:t>
                      </a:r>
                      <a:r>
                        <a:rPr lang="en-AU" sz="2000" dirty="0" smtClean="0"/>
                        <a:t> 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8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Frame3"/>
          <p:cNvSpPr txBox="1"/>
          <p:nvPr/>
        </p:nvSpPr>
        <p:spPr>
          <a:xfrm>
            <a:off x="1620000" y="-35792"/>
            <a:ext cx="7668784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909373">
              <a:buNone/>
              <a:tabLst>
                <a:tab pos="0" algn="l"/>
                <a:tab pos="909373" algn="l"/>
                <a:tab pos="1818757" algn="l"/>
                <a:tab pos="2728131" algn="l"/>
                <a:tab pos="3637521" algn="l"/>
                <a:tab pos="4546880" algn="l"/>
                <a:tab pos="5456264" algn="l"/>
                <a:tab pos="6365639" algn="l"/>
                <a:tab pos="7275030" algn="l"/>
                <a:tab pos="8184394" algn="l"/>
                <a:tab pos="9093774" algn="l"/>
                <a:tab pos="10003154" algn="l"/>
              </a:tabLst>
            </a:pPr>
            <a:r>
              <a:rPr lang="en-AU" sz="2800" b="1" dirty="0" err="1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DataAnalyser</a:t>
            </a:r>
            <a:r>
              <a:rPr lang="en-AU" sz="28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Functionality</a:t>
            </a:r>
            <a:endParaRPr lang="en-AU" sz="2800" b="1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 bwMode="auto">
          <a:xfrm>
            <a:off x="1655638" y="1966911"/>
            <a:ext cx="1181067" cy="3399815"/>
          </a:xfrm>
          <a:prstGeom prst="roundRect">
            <a:avLst/>
          </a:prstGeom>
          <a:solidFill>
            <a:srgbClr val="C3D69B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>
              <a:buFont typeface="Wingdings" pitchFamily="2" charset="2"/>
              <a:buNone/>
              <a:defRPr/>
            </a:pPr>
            <a:endParaRPr lang="en-AU" sz="90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 bwMode="auto">
          <a:xfrm>
            <a:off x="3475473" y="1771161"/>
            <a:ext cx="1181067" cy="3648415"/>
          </a:xfrm>
          <a:prstGeom prst="roundRect">
            <a:avLst/>
          </a:prstGeom>
          <a:solidFill>
            <a:srgbClr val="C3D69B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>
              <a:buFont typeface="Wingdings" pitchFamily="2" charset="2"/>
              <a:buNone/>
              <a:defRPr/>
            </a:pPr>
            <a:endParaRPr lang="en-AU" sz="900"/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 bwMode="auto">
          <a:xfrm>
            <a:off x="5270937" y="2288825"/>
            <a:ext cx="1181067" cy="2990976"/>
          </a:xfrm>
          <a:prstGeom prst="roundRect">
            <a:avLst/>
          </a:prstGeom>
          <a:solidFill>
            <a:srgbClr val="C3D69B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>
              <a:buFont typeface="Wingdings" pitchFamily="2" charset="2"/>
              <a:buNone/>
              <a:defRPr/>
            </a:pPr>
            <a:endParaRPr lang="en-AU" sz="900"/>
          </a:p>
        </p:txBody>
      </p:sp>
      <p:sp>
        <p:nvSpPr>
          <p:cNvPr id="8" name="Rounded Rectangle 7"/>
          <p:cNvSpPr>
            <a:spLocks noChangeAspect="1"/>
          </p:cNvSpPr>
          <p:nvPr/>
        </p:nvSpPr>
        <p:spPr bwMode="auto">
          <a:xfrm>
            <a:off x="6908960" y="2352401"/>
            <a:ext cx="1181067" cy="2910237"/>
          </a:xfrm>
          <a:prstGeom prst="roundRect">
            <a:avLst/>
          </a:prstGeom>
          <a:solidFill>
            <a:srgbClr val="C3D69B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>
              <a:buFont typeface="Wingdings" pitchFamily="2" charset="2"/>
              <a:buNone/>
              <a:defRPr/>
            </a:pPr>
            <a:endParaRPr lang="en-AU" sz="900"/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 bwMode="auto">
          <a:xfrm>
            <a:off x="8652516" y="2352401"/>
            <a:ext cx="1181067" cy="2910237"/>
          </a:xfrm>
          <a:prstGeom prst="roundRect">
            <a:avLst/>
          </a:prstGeom>
          <a:solidFill>
            <a:srgbClr val="C3D69B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>
              <a:buFont typeface="Wingdings" pitchFamily="2" charset="2"/>
              <a:buNone/>
              <a:defRPr/>
            </a:pPr>
            <a:endParaRPr lang="en-AU" sz="900"/>
          </a:p>
        </p:txBody>
      </p:sp>
      <p:sp>
        <p:nvSpPr>
          <p:cNvPr id="11" name="TextBox 10"/>
          <p:cNvSpPr txBox="1"/>
          <p:nvPr/>
        </p:nvSpPr>
        <p:spPr>
          <a:xfrm>
            <a:off x="3168104" y="6372919"/>
            <a:ext cx="1984623" cy="1086663"/>
          </a:xfrm>
          <a:prstGeom prst="rect">
            <a:avLst/>
          </a:prstGeom>
          <a:noFill/>
        </p:spPr>
        <p:txBody>
          <a:bodyPr lIns="100794" tIns="50397" rIns="100794" bIns="50397">
            <a:spAutoFit/>
          </a:bodyPr>
          <a:lstStyle/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 smtClean="0">
                <a:latin typeface="Arial Narrow" pitchFamily="34" charset="0"/>
              </a:rPr>
              <a:t>Written </a:t>
            </a:r>
            <a:r>
              <a:rPr lang="en-AU" sz="1600" b="1" dirty="0">
                <a:latin typeface="Arial Narrow" pitchFamily="34" charset="0"/>
              </a:rPr>
              <a:t>in </a:t>
            </a:r>
            <a:r>
              <a:rPr lang="en-AU" sz="1600" b="1" dirty="0" smtClean="0">
                <a:latin typeface="Arial Narrow" pitchFamily="34" charset="0"/>
              </a:rPr>
              <a:t>R</a:t>
            </a:r>
            <a:endParaRPr lang="en-AU" sz="1600" b="1" dirty="0">
              <a:latin typeface="Arial Narrow" pitchFamily="34" charset="0"/>
            </a:endParaRPr>
          </a:p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>
                <a:latin typeface="Arial Narrow" pitchFamily="34" charset="0"/>
              </a:rPr>
              <a:t>Full  User Authentication</a:t>
            </a:r>
          </a:p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>
                <a:latin typeface="Arial Narrow" pitchFamily="34" charset="0"/>
              </a:rPr>
              <a:t>Audit </a:t>
            </a:r>
            <a:r>
              <a:rPr lang="en-AU" sz="1600" b="1" dirty="0" smtClean="0">
                <a:latin typeface="Arial Narrow" pitchFamily="34" charset="0"/>
              </a:rPr>
              <a:t>System</a:t>
            </a:r>
            <a:endParaRPr lang="en-AU" sz="1600" b="1" dirty="0">
              <a:latin typeface="Arial Narrow" pitchFamily="34" charset="0"/>
            </a:endParaRPr>
          </a:p>
        </p:txBody>
      </p:sp>
      <p:sp>
        <p:nvSpPr>
          <p:cNvPr id="12" name="TextBox 23556"/>
          <p:cNvSpPr txBox="1">
            <a:spLocks noChangeAspect="1" noChangeArrowheads="1"/>
          </p:cNvSpPr>
          <p:nvPr/>
        </p:nvSpPr>
        <p:spPr bwMode="auto">
          <a:xfrm>
            <a:off x="1654954" y="1107250"/>
            <a:ext cx="1297126" cy="59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Exploratory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Data Analysis</a:t>
            </a:r>
          </a:p>
        </p:txBody>
      </p:sp>
      <p:sp>
        <p:nvSpPr>
          <p:cNvPr id="13" name="TextBox 38"/>
          <p:cNvSpPr txBox="1">
            <a:spLocks noChangeAspect="1" noChangeArrowheads="1"/>
          </p:cNvSpPr>
          <p:nvPr/>
        </p:nvSpPr>
        <p:spPr bwMode="auto">
          <a:xfrm>
            <a:off x="3449900" y="1107250"/>
            <a:ext cx="1518404" cy="59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Transformations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/ Derivations</a:t>
            </a:r>
          </a:p>
        </p:txBody>
      </p:sp>
      <p:sp>
        <p:nvSpPr>
          <p:cNvPr id="14" name="TextBox 39"/>
          <p:cNvSpPr txBox="1">
            <a:spLocks noChangeAspect="1" noChangeArrowheads="1"/>
          </p:cNvSpPr>
          <p:nvPr/>
        </p:nvSpPr>
        <p:spPr bwMode="auto">
          <a:xfrm>
            <a:off x="5184328" y="971523"/>
            <a:ext cx="1386573" cy="8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Analysis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Procedures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/Specifications</a:t>
            </a:r>
          </a:p>
        </p:txBody>
      </p:sp>
      <p:sp>
        <p:nvSpPr>
          <p:cNvPr id="15" name="TextBox 40"/>
          <p:cNvSpPr txBox="1">
            <a:spLocks noChangeAspect="1" noChangeArrowheads="1"/>
          </p:cNvSpPr>
          <p:nvPr/>
        </p:nvSpPr>
        <p:spPr bwMode="auto">
          <a:xfrm>
            <a:off x="7018807" y="1276526"/>
            <a:ext cx="847964" cy="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AU" sz="1600" b="1" dirty="0" smtClean="0">
                <a:latin typeface="Arial Narrow" pitchFamily="34" charset="0"/>
              </a:rPr>
              <a:t>Outputs</a:t>
            </a:r>
            <a:endParaRPr lang="en-AU" sz="1600" b="1" dirty="0">
              <a:latin typeface="Arial Narrow" pitchFamily="34" charset="0"/>
            </a:endParaRPr>
          </a:p>
        </p:txBody>
      </p:sp>
      <p:sp>
        <p:nvSpPr>
          <p:cNvPr id="16" name="TextBox 41"/>
          <p:cNvSpPr txBox="1">
            <a:spLocks noChangeAspect="1" noChangeArrowheads="1"/>
          </p:cNvSpPr>
          <p:nvPr/>
        </p:nvSpPr>
        <p:spPr bwMode="auto">
          <a:xfrm>
            <a:off x="8797830" y="1115535"/>
            <a:ext cx="865597" cy="59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Output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b="1" dirty="0">
                <a:latin typeface="Arial Narrow" pitchFamily="34" charset="0"/>
              </a:rPr>
              <a:t>Formats</a:t>
            </a:r>
          </a:p>
        </p:txBody>
      </p:sp>
      <p:sp>
        <p:nvSpPr>
          <p:cNvPr id="17" name="TextBox 43"/>
          <p:cNvSpPr txBox="1">
            <a:spLocks noChangeAspect="1" noChangeArrowheads="1"/>
          </p:cNvSpPr>
          <p:nvPr/>
        </p:nvSpPr>
        <p:spPr bwMode="auto">
          <a:xfrm>
            <a:off x="1664289" y="2651864"/>
            <a:ext cx="1215783" cy="264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100" b="1" dirty="0">
                <a:latin typeface="Arial Narrow" pitchFamily="34" charset="0"/>
              </a:rPr>
              <a:t>Summary statistics </a:t>
            </a: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(sums, counts)</a:t>
            </a: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 smtClean="0">
                <a:latin typeface="Arial Narrow" pitchFamily="34" charset="0"/>
              </a:rPr>
              <a:t>Summary Tables</a:t>
            </a:r>
            <a:endParaRPr lang="en-AU" sz="1100" b="1" dirty="0">
              <a:latin typeface="Arial Narrow" pitchFamily="34" charset="0"/>
            </a:endParaRP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Graphics </a:t>
            </a: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(side-by-side box plots)</a:t>
            </a: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Summary </a:t>
            </a:r>
            <a:r>
              <a:rPr lang="en-AU" sz="1100" b="1" dirty="0">
                <a:latin typeface="Arial Narrow" pitchFamily="34" charset="0"/>
              </a:rPr>
              <a:t>statistics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(count)</a:t>
            </a: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Graphics</a:t>
            </a:r>
            <a:endParaRPr lang="en-AU" sz="1100" b="1" dirty="0">
              <a:latin typeface="Arial Narrow" pitchFamily="34" charset="0"/>
            </a:endParaRPr>
          </a:p>
        </p:txBody>
      </p:sp>
      <p:sp>
        <p:nvSpPr>
          <p:cNvPr id="18" name="TextBox 48"/>
          <p:cNvSpPr txBox="1">
            <a:spLocks noChangeAspect="1" noChangeArrowheads="1"/>
          </p:cNvSpPr>
          <p:nvPr/>
        </p:nvSpPr>
        <p:spPr bwMode="auto">
          <a:xfrm>
            <a:off x="3449882" y="2482587"/>
            <a:ext cx="1213561" cy="28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100" b="1" dirty="0">
                <a:latin typeface="Arial Narrow" pitchFamily="34" charset="0"/>
              </a:rPr>
              <a:t>Logical </a:t>
            </a:r>
            <a:r>
              <a:rPr lang="en-AU" sz="1100" b="1" dirty="0" smtClean="0">
                <a:latin typeface="Arial Narrow" pitchFamily="34" charset="0"/>
              </a:rPr>
              <a:t>derivations</a:t>
            </a:r>
            <a:endParaRPr lang="en-AU" sz="1100" b="1" dirty="0">
              <a:latin typeface="Arial Narrow" pitchFamily="34" charset="0"/>
            </a:endParaRP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Categorical/ Dummy variables</a:t>
            </a: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 smtClean="0">
                <a:latin typeface="Arial Narrow" pitchFamily="34" charset="0"/>
              </a:rPr>
              <a:t>Category </a:t>
            </a:r>
            <a:r>
              <a:rPr lang="en-AU" sz="1100" b="1" dirty="0">
                <a:latin typeface="Arial Narrow" pitchFamily="34" charset="0"/>
              </a:rPr>
              <a:t>collapsing</a:t>
            </a: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 smtClean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Expression Editor for </a:t>
            </a:r>
            <a:r>
              <a:rPr lang="en-AU" sz="1100" b="1" dirty="0" err="1" smtClean="0">
                <a:latin typeface="Arial Narrow" pitchFamily="34" charset="0"/>
              </a:rPr>
              <a:t>categ</a:t>
            </a:r>
            <a:r>
              <a:rPr lang="en-AU" sz="1100" b="1" dirty="0" smtClean="0">
                <a:latin typeface="Arial Narrow" pitchFamily="34" charset="0"/>
              </a:rPr>
              <a:t>. </a:t>
            </a:r>
            <a:r>
              <a:rPr lang="en-AU" sz="1100" b="1" dirty="0" err="1" smtClean="0">
                <a:latin typeface="Arial Narrow" pitchFamily="34" charset="0"/>
              </a:rPr>
              <a:t>vars</a:t>
            </a:r>
            <a:endParaRPr lang="en-AU" sz="1100" b="1" dirty="0" smtClean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Drop variables / records</a:t>
            </a: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Action List</a:t>
            </a:r>
            <a:endParaRPr lang="en-AU" sz="11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5257836" y="2464658"/>
            <a:ext cx="1213561" cy="2640935"/>
          </a:xfrm>
          <a:prstGeom prst="rect">
            <a:avLst/>
          </a:prstGeom>
          <a:noFill/>
        </p:spPr>
        <p:txBody>
          <a:bodyPr lIns="100794" tIns="50397" rIns="100794" bIns="50397"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AU" sz="1100" b="1" dirty="0" smtClean="0">
                <a:latin typeface="Arial Narrow" pitchFamily="34" charset="0"/>
              </a:rPr>
              <a:t>Robust Linear </a:t>
            </a:r>
            <a:r>
              <a:rPr lang="en-AU" sz="1100" b="1" dirty="0">
                <a:latin typeface="Arial Narrow" pitchFamily="34" charset="0"/>
              </a:rPr>
              <a:t>Regression</a:t>
            </a:r>
          </a:p>
          <a:p>
            <a:pPr algn="l">
              <a:buFont typeface="Wingdings" pitchFamily="2" charset="2"/>
              <a:buNone/>
              <a:defRPr/>
            </a:pPr>
            <a:endParaRPr lang="en-AU" sz="1100" b="1" dirty="0">
              <a:latin typeface="Arial Narrow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AU" sz="1100" b="1" dirty="0">
                <a:latin typeface="Arial Narrow" pitchFamily="34" charset="0"/>
              </a:rPr>
              <a:t>Binomial </a:t>
            </a:r>
            <a:r>
              <a:rPr lang="en-AU" sz="1100" b="1" dirty="0" smtClean="0">
                <a:latin typeface="Arial Narrow" pitchFamily="34" charset="0"/>
              </a:rPr>
              <a:t>logistic</a:t>
            </a:r>
          </a:p>
          <a:p>
            <a:pPr algn="l">
              <a:buFont typeface="Wingdings" pitchFamily="2" charset="2"/>
              <a:buNone/>
              <a:defRPr/>
            </a:pPr>
            <a:endParaRPr lang="en-AU" sz="1100" b="1" dirty="0">
              <a:latin typeface="Arial Narrow" pitchFamily="34" charset="0"/>
            </a:endParaRPr>
          </a:p>
          <a:p>
            <a:pPr>
              <a:defRPr/>
            </a:pPr>
            <a:r>
              <a:rPr lang="en-AU" sz="1100" b="1" dirty="0" err="1" smtClean="0">
                <a:latin typeface="Arial Narrow" pitchFamily="34" charset="0"/>
              </a:rPr>
              <a:t>Probit</a:t>
            </a:r>
            <a:endParaRPr lang="en-AU" sz="1100" b="1" dirty="0" smtClean="0">
              <a:latin typeface="Arial Narrow" pitchFamily="34" charset="0"/>
            </a:endParaRPr>
          </a:p>
          <a:p>
            <a:pPr>
              <a:defRPr/>
            </a:pPr>
            <a:endParaRPr lang="en-AU" sz="1100" b="1" dirty="0">
              <a:latin typeface="Arial Narrow" pitchFamily="34" charset="0"/>
            </a:endParaRPr>
          </a:p>
          <a:p>
            <a:pPr>
              <a:defRPr/>
            </a:pPr>
            <a:r>
              <a:rPr lang="en-AU" sz="1100" b="1" dirty="0" smtClean="0">
                <a:latin typeface="Arial Narrow" pitchFamily="34" charset="0"/>
              </a:rPr>
              <a:t>Multinomial</a:t>
            </a:r>
          </a:p>
          <a:p>
            <a:pPr>
              <a:defRPr/>
            </a:pPr>
            <a:endParaRPr lang="en-AU" sz="1100" b="1" dirty="0" smtClean="0">
              <a:latin typeface="Arial Narrow" pitchFamily="34" charset="0"/>
            </a:endParaRPr>
          </a:p>
          <a:p>
            <a:pPr>
              <a:defRPr/>
            </a:pPr>
            <a:r>
              <a:rPr lang="en-AU" sz="1100" b="1" dirty="0" smtClean="0">
                <a:latin typeface="Arial Narrow" pitchFamily="34" charset="0"/>
              </a:rPr>
              <a:t>Poisson</a:t>
            </a:r>
            <a:endParaRPr lang="en-AU" sz="1100" b="1" dirty="0">
              <a:latin typeface="Arial Narrow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endParaRPr lang="en-AU" sz="1100" b="1" dirty="0">
              <a:latin typeface="Arial Narrow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AU" sz="1100" b="1" dirty="0" smtClean="0">
                <a:latin typeface="Arial Narrow" pitchFamily="34" charset="0"/>
              </a:rPr>
              <a:t>Diagnostics</a:t>
            </a:r>
          </a:p>
          <a:p>
            <a:pPr algn="l">
              <a:buFont typeface="Wingdings" pitchFamily="2" charset="2"/>
              <a:buNone/>
              <a:defRPr/>
            </a:pPr>
            <a:endParaRPr lang="en-AU" sz="1100" b="1" dirty="0">
              <a:latin typeface="Arial Narrow" pitchFamily="34" charset="0"/>
            </a:endParaRPr>
          </a:p>
          <a:p>
            <a:pPr>
              <a:defRPr/>
            </a:pPr>
            <a:r>
              <a:rPr lang="en-AU" sz="1100" b="1" dirty="0">
                <a:latin typeface="Arial Narrow" pitchFamily="34" charset="0"/>
              </a:rPr>
              <a:t>Weighted  </a:t>
            </a:r>
            <a:r>
              <a:rPr lang="en-AU" sz="1100" b="1" dirty="0" smtClean="0">
                <a:latin typeface="Arial Narrow" pitchFamily="34" charset="0"/>
              </a:rPr>
              <a:t>Analysis</a:t>
            </a:r>
            <a:endParaRPr lang="en-AU" sz="1100" b="1" dirty="0">
              <a:latin typeface="Arial Narrow" pitchFamily="34" charset="0"/>
            </a:endParaRPr>
          </a:p>
        </p:txBody>
      </p:sp>
      <p:sp>
        <p:nvSpPr>
          <p:cNvPr id="20" name="TextBox 50"/>
          <p:cNvSpPr txBox="1">
            <a:spLocks noChangeAspect="1" noChangeArrowheads="1"/>
          </p:cNvSpPr>
          <p:nvPr/>
        </p:nvSpPr>
        <p:spPr bwMode="auto">
          <a:xfrm>
            <a:off x="6925228" y="2483687"/>
            <a:ext cx="1215781" cy="162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100" b="1" dirty="0">
                <a:latin typeface="Arial Narrow" pitchFamily="34" charset="0"/>
              </a:rPr>
              <a:t>R-squared</a:t>
            </a: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Pseudo R-squared</a:t>
            </a: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Coefficients</a:t>
            </a:r>
          </a:p>
          <a:p>
            <a:pPr eaLnBrk="1" hangingPunct="1"/>
            <a:endParaRPr lang="en-AU" sz="1100" b="1" dirty="0">
              <a:latin typeface="Arial Narrow" pitchFamily="34" charset="0"/>
            </a:endParaRPr>
          </a:p>
          <a:p>
            <a:pPr eaLnBrk="1" hangingPunct="1"/>
            <a:r>
              <a:rPr lang="en-AU" sz="1100" b="1" dirty="0">
                <a:latin typeface="Arial Narrow" pitchFamily="34" charset="0"/>
              </a:rPr>
              <a:t>Standard errors</a:t>
            </a: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 smtClean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Other </a:t>
            </a:r>
            <a:r>
              <a:rPr lang="en-AU" sz="1100" b="1" dirty="0">
                <a:latin typeface="Arial Narrow" pitchFamily="34" charset="0"/>
              </a:rPr>
              <a:t>Diagnostics</a:t>
            </a:r>
          </a:p>
        </p:txBody>
      </p:sp>
      <p:sp>
        <p:nvSpPr>
          <p:cNvPr id="21" name="TextBox 51"/>
          <p:cNvSpPr txBox="1">
            <a:spLocks noChangeAspect="1" noChangeArrowheads="1"/>
          </p:cNvSpPr>
          <p:nvPr/>
        </p:nvSpPr>
        <p:spPr bwMode="auto">
          <a:xfrm>
            <a:off x="8649065" y="2483685"/>
            <a:ext cx="1215783" cy="94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 sz="4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4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buFont typeface="Wingdings" pitchFamily="2" charset="2"/>
              <a:buNone/>
            </a:pPr>
            <a:r>
              <a:rPr lang="en-AU" sz="1100" b="1" dirty="0">
                <a:latin typeface="Arial Narrow" pitchFamily="34" charset="0"/>
              </a:rPr>
              <a:t>CSV</a:t>
            </a:r>
          </a:p>
          <a:p>
            <a:pPr algn="l" eaLnBrk="1" hangingPunct="1">
              <a:buFont typeface="Wingdings" pitchFamily="2" charset="2"/>
              <a:buNone/>
            </a:pPr>
            <a:endParaRPr lang="en-AU" sz="1100" b="1" dirty="0">
              <a:latin typeface="Arial Narrow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AU" sz="1100" b="1" dirty="0" smtClean="0">
                <a:latin typeface="Arial Narrow" pitchFamily="34" charset="0"/>
              </a:rPr>
              <a:t>Storage </a:t>
            </a:r>
            <a:r>
              <a:rPr lang="en-AU" sz="1100" b="1" dirty="0">
                <a:latin typeface="Arial Narrow" pitchFamily="34" charset="0"/>
              </a:rPr>
              <a:t>of intermediate datasets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12073" y="6372919"/>
            <a:ext cx="1984623" cy="1086663"/>
          </a:xfrm>
          <a:prstGeom prst="rect">
            <a:avLst/>
          </a:prstGeom>
          <a:noFill/>
        </p:spPr>
        <p:txBody>
          <a:bodyPr lIns="100794" tIns="50397" rIns="100794" bIns="50397">
            <a:spAutoFit/>
          </a:bodyPr>
          <a:lstStyle/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 smtClean="0">
                <a:latin typeface="Arial Narrow" pitchFamily="34" charset="0"/>
              </a:rPr>
              <a:t>Workflow </a:t>
            </a:r>
            <a:r>
              <a:rPr lang="en-AU" sz="1600" b="1" dirty="0">
                <a:latin typeface="Arial Narrow" pitchFamily="34" charset="0"/>
              </a:rPr>
              <a:t>Control</a:t>
            </a:r>
          </a:p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>
                <a:latin typeface="Arial Narrow" pitchFamily="34" charset="0"/>
              </a:rPr>
              <a:t>Data Repository Interface</a:t>
            </a:r>
          </a:p>
          <a:p>
            <a:pPr marL="188989" indent="-188989">
              <a:buFont typeface="Arial" pitchFamily="34" charset="0"/>
              <a:buChar char="•"/>
              <a:defRPr/>
            </a:pPr>
            <a:r>
              <a:rPr lang="en-AU" sz="1600" b="1" dirty="0">
                <a:latin typeface="Arial Narrow" pitchFamily="34" charset="0"/>
              </a:rPr>
              <a:t>Metadata </a:t>
            </a:r>
            <a:r>
              <a:rPr lang="en-AU" sz="1600" b="1" dirty="0" smtClean="0">
                <a:latin typeface="Arial Narrow" pitchFamily="34" charset="0"/>
              </a:rPr>
              <a:t>Handler</a:t>
            </a:r>
            <a:endParaRPr lang="en-AU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2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Frame3"/>
          <p:cNvSpPr txBox="1"/>
          <p:nvPr/>
        </p:nvSpPr>
        <p:spPr>
          <a:xfrm>
            <a:off x="1620000" y="-35792"/>
            <a:ext cx="7668784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909373">
              <a:buNone/>
              <a:tabLst>
                <a:tab pos="0" algn="l"/>
                <a:tab pos="909373" algn="l"/>
                <a:tab pos="1818757" algn="l"/>
                <a:tab pos="2728131" algn="l"/>
                <a:tab pos="3637521" algn="l"/>
                <a:tab pos="4546880" algn="l"/>
                <a:tab pos="5456264" algn="l"/>
                <a:tab pos="6365639" algn="l"/>
                <a:tab pos="7275030" algn="l"/>
                <a:tab pos="8184394" algn="l"/>
                <a:tab pos="9093774" algn="l"/>
                <a:tab pos="10003154" algn="l"/>
              </a:tabLst>
            </a:pPr>
            <a:r>
              <a:rPr lang="en-AU" sz="2800" b="1" dirty="0" err="1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DataAnalyser</a:t>
            </a:r>
            <a:r>
              <a:rPr lang="en-AU" sz="28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Protections (additional to TB)</a:t>
            </a:r>
            <a:endParaRPr lang="en-AU" sz="2800" b="1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09209"/>
              </p:ext>
            </p:extLst>
          </p:nvPr>
        </p:nvGraphicFramePr>
        <p:xfrm>
          <a:off x="1620000" y="1014319"/>
          <a:ext cx="8064896" cy="579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476"/>
                <a:gridCol w="4932420"/>
              </a:tblGrid>
              <a:tr h="408868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Perturbation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Statistical noise added to regression score function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Linear Robust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Huber Mallows robustness incorporating perturbation for outliers and leverage points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Hex Bin Plots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Replaces scatter plots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Coverage and scope based Perturbation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Perturbation controlled by the specific units included in scope and the definition of scope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Drop k units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One</a:t>
                      </a:r>
                      <a:r>
                        <a:rPr lang="en-AU" sz="2000" baseline="0" dirty="0" smtClean="0"/>
                        <a:t> record is</a:t>
                      </a:r>
                      <a:r>
                        <a:rPr lang="en-AU" sz="2000" dirty="0" smtClean="0"/>
                        <a:t> dropped for each category of each explanatory categorical variable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Explanatory Only Variables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Demographic variables not allowed in the response variable field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Sparsity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Regressions based on to few units are not released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  <a:tr h="40886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Leverage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Regressions on data containing units with excessive leverag</a:t>
                      </a:r>
                      <a:r>
                        <a:rPr lang="en-AU" sz="2000" baseline="0" dirty="0" smtClean="0"/>
                        <a:t>e are not released</a:t>
                      </a:r>
                      <a:endParaRPr lang="en-AU" sz="2000" dirty="0"/>
                    </a:p>
                  </a:txBody>
                  <a:tcPr marL="100806" marR="100806" marT="50408" marB="504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5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Arrow Connector 118"/>
          <p:cNvCxnSpPr/>
          <p:nvPr/>
        </p:nvCxnSpPr>
        <p:spPr>
          <a:xfrm flipV="1">
            <a:off x="1727944" y="1043533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1727944" y="3131765"/>
            <a:ext cx="2376264" cy="1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 rot="2700000">
            <a:off x="2832671" y="877248"/>
            <a:ext cx="52929" cy="2246650"/>
            <a:chOff x="2908410" y="1101139"/>
            <a:chExt cx="52929" cy="2246650"/>
          </a:xfrm>
        </p:grpSpPr>
        <p:cxnSp>
          <p:nvCxnSpPr>
            <p:cNvPr id="122" name="Straight Connector 121"/>
            <p:cNvCxnSpPr/>
            <p:nvPr/>
          </p:nvCxnSpPr>
          <p:spPr>
            <a:xfrm flipH="1" flipV="1">
              <a:off x="2934874" y="1101139"/>
              <a:ext cx="17206" cy="2246650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2908410" y="280960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2908410" y="234947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2908410" y="2558971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2908410" y="2613477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2908410" y="1907414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2908410" y="3137770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2908410" y="2250607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2908410" y="1354608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2908410" y="2022831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2908410" y="143636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2908410" y="171609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2908410" y="2903112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2908410" y="1300102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2908410" y="1835675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2908410" y="1995578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2908410" y="2467567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2908410" y="2762037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2908410" y="161117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2908410" y="1801747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>
              <a:off x="2908410" y="1491072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>
              <a:off x="2908410" y="2123216"/>
              <a:ext cx="52929" cy="54506"/>
            </a:xfrm>
            <a:prstGeom prst="ellipse">
              <a:avLst/>
            </a:prstGeom>
            <a:solidFill>
              <a:srgbClr val="66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1803890" y="0"/>
            <a:ext cx="6549101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1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So where’s the Risk in Regressions?</a:t>
            </a:r>
            <a:endParaRPr lang="en-AU" sz="2800" b="1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974386" y="3491805"/>
            <a:ext cx="2057814" cy="5040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Saturated Model</a:t>
            </a:r>
            <a:endParaRPr lang="en-AU" sz="2000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168104" y="3203773"/>
            <a:ext cx="1337734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r>
              <a:rPr lang="en-AU" sz="2000" i="0" u="none" strike="noStrike" kern="1200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,x</a:t>
            </a:r>
            <a:r>
              <a:rPr lang="en-AU" sz="2000" i="0" u="none" strike="noStrike" kern="1200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,…,</a:t>
            </a:r>
            <a:r>
              <a:rPr lang="en-AU" sz="2000" i="0" u="none" strike="noStrike" kern="120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r>
              <a:rPr lang="en-AU" sz="2000" i="0" u="none" strike="noStrike" kern="1200" baseline="-2500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n</a:t>
            </a:r>
            <a:endParaRPr lang="en-AU" sz="20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V="1">
            <a:off x="4680272" y="1043533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680272" y="3131765"/>
            <a:ext cx="2376264" cy="1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029319" y="1187549"/>
            <a:ext cx="1601717" cy="16007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>
            <a:spLocks noChangeAspect="1"/>
          </p:cNvSpPr>
          <p:nvPr/>
        </p:nvSpPr>
        <p:spPr>
          <a:xfrm rot="2700000">
            <a:off x="5275913" y="249234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 rot="2700000">
            <a:off x="6419351" y="1338968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2" name="TextBox 151"/>
          <p:cNvSpPr txBox="1"/>
          <p:nvPr/>
        </p:nvSpPr>
        <p:spPr>
          <a:xfrm>
            <a:off x="4926714" y="3491805"/>
            <a:ext cx="2057814" cy="5040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Sparse Model</a:t>
            </a:r>
            <a:endParaRPr lang="en-AU" sz="2000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631036" y="3203773"/>
            <a:ext cx="497508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r>
              <a:rPr lang="en-AU" sz="2000" i="0" u="none" strike="noStrike" kern="1200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1</a:t>
            </a:r>
            <a:endParaRPr lang="en-AU" sz="20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flipV="1">
            <a:off x="7374986" y="1043533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7374986" y="3131765"/>
            <a:ext cx="2376264" cy="1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7711866" y="1206262"/>
            <a:ext cx="1588621" cy="15820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>
            <a:spLocks noChangeAspect="1"/>
          </p:cNvSpPr>
          <p:nvPr/>
        </p:nvSpPr>
        <p:spPr>
          <a:xfrm rot="2700000">
            <a:off x="8046684" y="2406349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 rot="2700000">
            <a:off x="8372045" y="2080988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 rot="2700000">
            <a:off x="8223910" y="2229123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 rot="2700000">
            <a:off x="8185368" y="226766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 rot="2700000">
            <a:off x="8684630" y="1768403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Oval 161"/>
          <p:cNvSpPr>
            <a:spLocks noChangeAspect="1"/>
          </p:cNvSpPr>
          <p:nvPr/>
        </p:nvSpPr>
        <p:spPr>
          <a:xfrm rot="2700000">
            <a:off x="7814637" y="2638396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 rot="2700000">
            <a:off x="8441956" y="201107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 rot="2700000">
            <a:off x="9075523" y="1377510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 rot="2700000">
            <a:off x="8603018" y="185001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 rot="2700000">
            <a:off x="9017712" y="143532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 rot="2700000">
            <a:off x="8819913" y="1633120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 rot="2700000">
            <a:off x="7980566" y="247246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 rot="2700000">
            <a:off x="9114065" y="1338968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 rot="2700000">
            <a:off x="8735358" y="171767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 rot="2700000">
            <a:off x="8622289" y="1830744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 rot="2700000">
            <a:off x="8288542" y="216449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 rot="2700000">
            <a:off x="8080321" y="2372712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 rot="2700000">
            <a:off x="8894102" y="155893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 rot="2700000">
            <a:off x="8759348" y="169368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 rot="2700000">
            <a:off x="8979029" y="1474004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7" name="Oval 176"/>
          <p:cNvSpPr>
            <a:spLocks noChangeAspect="1"/>
          </p:cNvSpPr>
          <p:nvPr/>
        </p:nvSpPr>
        <p:spPr>
          <a:xfrm rot="2700000">
            <a:off x="8532035" y="1920998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TextBox 177"/>
          <p:cNvSpPr txBox="1"/>
          <p:nvPr/>
        </p:nvSpPr>
        <p:spPr>
          <a:xfrm>
            <a:off x="7621428" y="3491805"/>
            <a:ext cx="2315428" cy="5040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The Perfect Model</a:t>
            </a:r>
            <a:endParaRPr lang="en-AU" sz="2000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8815146" y="3203773"/>
            <a:ext cx="1337734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r>
              <a:rPr lang="en-AU" sz="2000" i="0" u="none" strike="noStrike" kern="1200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,x</a:t>
            </a:r>
            <a:r>
              <a:rPr lang="en-AU" sz="2000" i="0" u="none" strike="noStrike" kern="1200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,…,</a:t>
            </a:r>
            <a:r>
              <a:rPr lang="en-AU" sz="2000" i="0" u="none" strike="noStrike" kern="120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r>
              <a:rPr lang="en-AU" sz="2000" i="0" u="none" strike="noStrike" kern="1200" baseline="-2500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k</a:t>
            </a:r>
            <a:endParaRPr lang="en-AU" sz="20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80" name="Straight Arrow Connector 179"/>
          <p:cNvCxnSpPr/>
          <p:nvPr/>
        </p:nvCxnSpPr>
        <p:spPr>
          <a:xfrm flipV="1">
            <a:off x="4824288" y="4571925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4824288" y="6660157"/>
            <a:ext cx="2376264" cy="1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5173335" y="4715941"/>
            <a:ext cx="1588621" cy="16007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/>
          <p:cNvSpPr>
            <a:spLocks noChangeAspect="1"/>
          </p:cNvSpPr>
          <p:nvPr/>
        </p:nvSpPr>
        <p:spPr>
          <a:xfrm rot="2700000">
            <a:off x="5267856" y="587880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 rot="2700000">
            <a:off x="5555888" y="565881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 rot="2700000">
            <a:off x="5634670" y="587880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 rot="2700000">
            <a:off x="5263939" y="602281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 rot="2700000">
            <a:off x="6560039" y="4726673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 rot="2700000">
            <a:off x="6488031" y="4654665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 rot="2700000">
            <a:off x="6272007" y="508275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 rot="2700000">
            <a:off x="5429868" y="5806793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1" name="Oval 190"/>
          <p:cNvSpPr>
            <a:spLocks noChangeAspect="1"/>
          </p:cNvSpPr>
          <p:nvPr/>
        </p:nvSpPr>
        <p:spPr>
          <a:xfrm rot="2700000">
            <a:off x="6419984" y="479868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2" name="Oval 191"/>
          <p:cNvSpPr>
            <a:spLocks noChangeAspect="1"/>
          </p:cNvSpPr>
          <p:nvPr/>
        </p:nvSpPr>
        <p:spPr>
          <a:xfrm rot="2700000">
            <a:off x="5627896" y="551876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 rot="2700000">
            <a:off x="5411872" y="566277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 rot="2700000">
            <a:off x="6343404" y="494269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 rot="2700000">
            <a:off x="6127991" y="4942697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 rot="2700000">
            <a:off x="6275968" y="4798681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7" name="Oval 196"/>
          <p:cNvSpPr>
            <a:spLocks noChangeAspect="1"/>
          </p:cNvSpPr>
          <p:nvPr/>
        </p:nvSpPr>
        <p:spPr>
          <a:xfrm rot="2700000">
            <a:off x="5981337" y="5449390"/>
            <a:ext cx="52929" cy="54506"/>
          </a:xfrm>
          <a:prstGeom prst="ellipse">
            <a:avLst/>
          </a:prstGeom>
          <a:solidFill>
            <a:srgbClr val="66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8" name="TextBox 197"/>
          <p:cNvSpPr txBox="1"/>
          <p:nvPr/>
        </p:nvSpPr>
        <p:spPr>
          <a:xfrm>
            <a:off x="5070730" y="7020197"/>
            <a:ext cx="2057814" cy="5040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Leverage Attack</a:t>
            </a:r>
            <a:endParaRPr lang="en-AU" sz="2000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981199" y="6660157"/>
            <a:ext cx="363369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x</a:t>
            </a:r>
            <a:endParaRPr lang="en-AU" sz="20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608264" y="4499917"/>
            <a:ext cx="190348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4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y</a:t>
            </a:r>
            <a:endParaRPr lang="en-AU" sz="14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973087" y="6732165"/>
            <a:ext cx="363369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40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c</a:t>
            </a:r>
            <a:endParaRPr lang="en-AU" sz="1400" i="0" u="none" strike="noStrike" kern="1200" baseline="-250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202" name="Straight Connector 201"/>
          <p:cNvCxnSpPr>
            <a:stCxn id="197" idx="5"/>
          </p:cNvCxnSpPr>
          <p:nvPr/>
        </p:nvCxnSpPr>
        <p:spPr>
          <a:xfrm>
            <a:off x="6007407" y="5503502"/>
            <a:ext cx="5013" cy="116529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6624487" y="5751710"/>
                <a:ext cx="792089" cy="5484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/>
              <a:lstStyle>
                <a:defPPr lvl="0">
                  <a:buClr>
                    <a:srgbClr val="000000"/>
                  </a:buClr>
                  <a:buSzPct val="100000"/>
                  <a:buFont typeface="Arial" pitchFamily="34"/>
                  <a:buNone/>
                </a:defPPr>
                <a:lvl1pPr lvl="0">
                  <a:buClr>
                    <a:srgbClr val="000000"/>
                  </a:buClr>
                  <a:buSzPct val="100000"/>
                  <a:buFont typeface="Arial" pitchFamily="34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u="none" strike="noStrike" kern="120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Cambria Math"/>
                              <a:ea typeface="Lucida Sans Unicode" pitchFamily="2"/>
                              <a:cs typeface="Tahoma" pitchFamily="2"/>
                            </a:rPr>
                          </m:ctrlPr>
                        </m:sSupPr>
                        <m:e>
                          <m:r>
                            <a:rPr lang="en-AU" sz="2000" b="0" i="1" u="none" strike="noStrike" kern="120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Cambria Math"/>
                              <a:ea typeface="Lucida Sans Unicode" pitchFamily="2"/>
                              <a:cs typeface="Tahoma" pitchFamily="2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AU" sz="2000" b="0" i="1" u="none" strike="noStrike" kern="120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ahoma" pitchFamily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Lucida Sans Unicode" pitchFamily="2"/>
                                      <a:cs typeface="Tahoma" pitchFamily="2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Lucida Sans Unicode" pitchFamily="2"/>
                                      <a:cs typeface="Tahoma" pitchFamily="2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Lucida Sans Unicode" pitchFamily="2"/>
                                      <a:cs typeface="Tahoma" pitchFamily="2"/>
                                    </a:rPr>
                                    <m:t>𝑥</m:t>
                                  </m:r>
                                  <m:r>
                                    <a:rPr lang="en-AU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Lucida Sans Unicode" pitchFamily="2"/>
                                      <a:cs typeface="Tahoma" pitchFamily="2"/>
                                    </a:rPr>
                                    <m:t>−</m:t>
                                  </m:r>
                                  <m:r>
                                    <a:rPr lang="en-AU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Lucida Sans Unicode" pitchFamily="2"/>
                                      <a:cs typeface="Tahoma" pitchFamily="2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AU" sz="2000" i="0" u="none" strike="noStrike" kern="1200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Lucida Sans Unicode" pitchFamily="2"/>
                  <a:cs typeface="Tahoma" pitchFamily="2"/>
                </a:endParaRPr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487" y="5751710"/>
                <a:ext cx="792089" cy="5484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12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Process 23"/>
          <p:cNvSpPr/>
          <p:nvPr/>
        </p:nvSpPr>
        <p:spPr>
          <a:xfrm>
            <a:off x="2035925" y="2672915"/>
            <a:ext cx="3003706" cy="2004924"/>
          </a:xfrm>
          <a:prstGeom prst="flowChartProcess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AU" sz="1600" b="1" dirty="0">
              <a:solidFill>
                <a:schemeClr val="accent1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1984272" y="2622113"/>
            <a:ext cx="3467335" cy="2088232"/>
          </a:xfrm>
          <a:prstGeom prst="flowChartProcess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AU" sz="1600" b="1" dirty="0">
              <a:solidFill>
                <a:schemeClr val="accent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2996779" y="2790301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5-Point Star 26"/>
          <p:cNvSpPr/>
          <p:nvPr/>
        </p:nvSpPr>
        <p:spPr>
          <a:xfrm>
            <a:off x="3109791" y="3881146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5-Point Star 27"/>
          <p:cNvSpPr/>
          <p:nvPr/>
        </p:nvSpPr>
        <p:spPr>
          <a:xfrm>
            <a:off x="3163797" y="4370279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5-Point Star 28"/>
          <p:cNvSpPr/>
          <p:nvPr/>
        </p:nvSpPr>
        <p:spPr>
          <a:xfrm>
            <a:off x="3651530" y="2875826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5-Point Star 29"/>
          <p:cNvSpPr/>
          <p:nvPr/>
        </p:nvSpPr>
        <p:spPr>
          <a:xfrm>
            <a:off x="3799211" y="3323790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5-Point Star 30"/>
          <p:cNvSpPr/>
          <p:nvPr/>
        </p:nvSpPr>
        <p:spPr>
          <a:xfrm>
            <a:off x="4629173" y="3041095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5-Point Star 31"/>
          <p:cNvSpPr/>
          <p:nvPr/>
        </p:nvSpPr>
        <p:spPr>
          <a:xfrm>
            <a:off x="4094494" y="2983838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5-Point Star 32"/>
          <p:cNvSpPr/>
          <p:nvPr/>
        </p:nvSpPr>
        <p:spPr>
          <a:xfrm>
            <a:off x="4521161" y="3446624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5-Point Star 33"/>
          <p:cNvSpPr/>
          <p:nvPr/>
        </p:nvSpPr>
        <p:spPr>
          <a:xfrm>
            <a:off x="4202506" y="4355438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5-Point Star 34"/>
          <p:cNvSpPr/>
          <p:nvPr/>
        </p:nvSpPr>
        <p:spPr>
          <a:xfrm>
            <a:off x="4268751" y="3783605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5-Point Star 35"/>
          <p:cNvSpPr/>
          <p:nvPr/>
        </p:nvSpPr>
        <p:spPr>
          <a:xfrm>
            <a:off x="4683179" y="4206289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5-Point Star 36"/>
          <p:cNvSpPr/>
          <p:nvPr/>
        </p:nvSpPr>
        <p:spPr>
          <a:xfrm>
            <a:off x="2252527" y="3203113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5-Point Star 37"/>
          <p:cNvSpPr/>
          <p:nvPr/>
        </p:nvSpPr>
        <p:spPr>
          <a:xfrm>
            <a:off x="2468551" y="3891617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5-Point Star 38"/>
          <p:cNvSpPr/>
          <p:nvPr/>
        </p:nvSpPr>
        <p:spPr>
          <a:xfrm>
            <a:off x="2648571" y="4348817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5-Point Star 39"/>
          <p:cNvSpPr/>
          <p:nvPr/>
        </p:nvSpPr>
        <p:spPr>
          <a:xfrm>
            <a:off x="2949185" y="3452082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5-Point Star 40"/>
          <p:cNvSpPr/>
          <p:nvPr/>
        </p:nvSpPr>
        <p:spPr>
          <a:xfrm>
            <a:off x="2144515" y="4314301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5-Point Star 41"/>
          <p:cNvSpPr/>
          <p:nvPr/>
        </p:nvSpPr>
        <p:spPr>
          <a:xfrm>
            <a:off x="3558785" y="3944180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5-Point Star 42"/>
          <p:cNvSpPr/>
          <p:nvPr/>
        </p:nvSpPr>
        <p:spPr>
          <a:xfrm>
            <a:off x="3691199" y="4348817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5-Point Star 43"/>
          <p:cNvSpPr/>
          <p:nvPr/>
        </p:nvSpPr>
        <p:spPr>
          <a:xfrm>
            <a:off x="5148324" y="3342193"/>
            <a:ext cx="108012" cy="10801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2099275" y="2766161"/>
            <a:ext cx="288000" cy="288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5112352" y="2766161"/>
            <a:ext cx="288000" cy="288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FF0000"/>
                </a:solidFill>
              </a:rPr>
              <a:t>B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71960" y="4728348"/>
            <a:ext cx="380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Confidentialised outputs from requests A and B differ slightly</a:t>
            </a:r>
          </a:p>
          <a:p>
            <a:r>
              <a:rPr lang="en-AU" sz="1200" dirty="0" smtClean="0">
                <a:sym typeface="Wingdings" pitchFamily="2" charset="2"/>
              </a:rPr>
              <a:t> unit(s) (in red) exists in set B excluding A and are likely to be rare/unique</a:t>
            </a:r>
            <a:endParaRPr lang="en-AU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6048424" y="47283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Confidentialised outputs from requests A and B are exactly the same </a:t>
            </a:r>
          </a:p>
          <a:p>
            <a:r>
              <a:rPr lang="en-AU" sz="1200" dirty="0" smtClean="0">
                <a:sym typeface="Wingdings" pitchFamily="2" charset="2"/>
              </a:rPr>
              <a:t> There are no units in set B excluding  A</a:t>
            </a:r>
            <a:endParaRPr lang="en-AU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299977" y="1836415"/>
            <a:ext cx="732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/>
              <a:t>Case 1</a:t>
            </a:r>
            <a:endParaRPr lang="en-AU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803890" y="0"/>
            <a:ext cx="712346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1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Scope-Coverage (Differencing)</a:t>
            </a:r>
            <a:r>
              <a:rPr lang="en-AU" sz="28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Attack</a:t>
            </a:r>
            <a:endParaRPr lang="en-AU" sz="2800" b="1" i="0" u="none" strike="noStrike" kern="120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84128" y="2124447"/>
            <a:ext cx="541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Age</a:t>
            </a:r>
            <a:endParaRPr lang="en-AU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1799952" y="2196455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15</a:t>
            </a:r>
            <a:endParaRPr lang="en-AU" sz="1600" dirty="0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1995656" y="2463001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37447" y="2174969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95</a:t>
            </a:r>
            <a:endParaRPr lang="en-AU" sz="16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5033151" y="2441515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46176" y="2174969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96</a:t>
            </a:r>
            <a:endParaRPr lang="en-AU" sz="1600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5441880" y="2441515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16200000">
            <a:off x="698763" y="3522052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Other Characteristics</a:t>
            </a:r>
            <a:endParaRPr lang="en-AU" sz="1600" dirty="0"/>
          </a:p>
        </p:txBody>
      </p:sp>
      <p:sp>
        <p:nvSpPr>
          <p:cNvPr id="75" name="Flowchart: Process 74"/>
          <p:cNvSpPr/>
          <p:nvPr/>
        </p:nvSpPr>
        <p:spPr>
          <a:xfrm>
            <a:off x="6256028" y="2671749"/>
            <a:ext cx="3003706" cy="2004924"/>
          </a:xfrm>
          <a:prstGeom prst="flowChartProcess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AU" sz="1600" b="1" dirty="0">
              <a:solidFill>
                <a:schemeClr val="accent1"/>
              </a:solidFill>
            </a:endParaRPr>
          </a:p>
        </p:txBody>
      </p:sp>
      <p:sp>
        <p:nvSpPr>
          <p:cNvPr id="76" name="Flowchart: Process 75"/>
          <p:cNvSpPr/>
          <p:nvPr/>
        </p:nvSpPr>
        <p:spPr>
          <a:xfrm>
            <a:off x="6204375" y="2620947"/>
            <a:ext cx="3467335" cy="2088232"/>
          </a:xfrm>
          <a:prstGeom prst="flowChartProcess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AU" sz="1600" b="1" dirty="0">
              <a:solidFill>
                <a:schemeClr val="accent1"/>
              </a:solidFill>
            </a:endParaRPr>
          </a:p>
        </p:txBody>
      </p:sp>
      <p:sp>
        <p:nvSpPr>
          <p:cNvPr id="77" name="5-Point Star 76"/>
          <p:cNvSpPr/>
          <p:nvPr/>
        </p:nvSpPr>
        <p:spPr>
          <a:xfrm>
            <a:off x="7216882" y="2789135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5-Point Star 77"/>
          <p:cNvSpPr/>
          <p:nvPr/>
        </p:nvSpPr>
        <p:spPr>
          <a:xfrm>
            <a:off x="7329894" y="3879980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5-Point Star 78"/>
          <p:cNvSpPr/>
          <p:nvPr/>
        </p:nvSpPr>
        <p:spPr>
          <a:xfrm>
            <a:off x="7383900" y="4369113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5-Point Star 79"/>
          <p:cNvSpPr/>
          <p:nvPr/>
        </p:nvSpPr>
        <p:spPr>
          <a:xfrm>
            <a:off x="7871633" y="2874660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5-Point Star 80"/>
          <p:cNvSpPr/>
          <p:nvPr/>
        </p:nvSpPr>
        <p:spPr>
          <a:xfrm>
            <a:off x="8019314" y="3322624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5-Point Star 81"/>
          <p:cNvSpPr/>
          <p:nvPr/>
        </p:nvSpPr>
        <p:spPr>
          <a:xfrm>
            <a:off x="8849276" y="3039929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5-Point Star 82"/>
          <p:cNvSpPr/>
          <p:nvPr/>
        </p:nvSpPr>
        <p:spPr>
          <a:xfrm>
            <a:off x="8314597" y="2982672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5-Point Star 83"/>
          <p:cNvSpPr/>
          <p:nvPr/>
        </p:nvSpPr>
        <p:spPr>
          <a:xfrm>
            <a:off x="8741264" y="3445458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5-Point Star 84"/>
          <p:cNvSpPr/>
          <p:nvPr/>
        </p:nvSpPr>
        <p:spPr>
          <a:xfrm>
            <a:off x="8422609" y="4354272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5-Point Star 85"/>
          <p:cNvSpPr/>
          <p:nvPr/>
        </p:nvSpPr>
        <p:spPr>
          <a:xfrm>
            <a:off x="8488854" y="3782439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5-Point Star 86"/>
          <p:cNvSpPr/>
          <p:nvPr/>
        </p:nvSpPr>
        <p:spPr>
          <a:xfrm>
            <a:off x="8903282" y="4205123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5-Point Star 87"/>
          <p:cNvSpPr/>
          <p:nvPr/>
        </p:nvSpPr>
        <p:spPr>
          <a:xfrm>
            <a:off x="6472630" y="3201947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5-Point Star 88"/>
          <p:cNvSpPr/>
          <p:nvPr/>
        </p:nvSpPr>
        <p:spPr>
          <a:xfrm>
            <a:off x="6688654" y="3890451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5-Point Star 89"/>
          <p:cNvSpPr/>
          <p:nvPr/>
        </p:nvSpPr>
        <p:spPr>
          <a:xfrm>
            <a:off x="6868674" y="4347651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5-Point Star 90"/>
          <p:cNvSpPr/>
          <p:nvPr/>
        </p:nvSpPr>
        <p:spPr>
          <a:xfrm>
            <a:off x="7169288" y="3450916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5-Point Star 91"/>
          <p:cNvSpPr/>
          <p:nvPr/>
        </p:nvSpPr>
        <p:spPr>
          <a:xfrm>
            <a:off x="6364618" y="4313135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3" name="5-Point Star 92"/>
          <p:cNvSpPr/>
          <p:nvPr/>
        </p:nvSpPr>
        <p:spPr>
          <a:xfrm>
            <a:off x="7778888" y="3943014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4" name="5-Point Star 93"/>
          <p:cNvSpPr/>
          <p:nvPr/>
        </p:nvSpPr>
        <p:spPr>
          <a:xfrm>
            <a:off x="7911302" y="4347651"/>
            <a:ext cx="108012" cy="10801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319378" y="2764995"/>
            <a:ext cx="288000" cy="288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9332455" y="2764995"/>
            <a:ext cx="288000" cy="288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FF0000"/>
                </a:solidFill>
              </a:rPr>
              <a:t>B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476441" y="1836415"/>
            <a:ext cx="732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/>
              <a:t>Case 2</a:t>
            </a:r>
            <a:endParaRPr lang="en-AU" sz="16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7604231" y="2124447"/>
            <a:ext cx="541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Age</a:t>
            </a:r>
            <a:endParaRPr lang="en-AU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20055" y="2195289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15</a:t>
            </a:r>
            <a:endParaRPr lang="en-AU" sz="1600" dirty="0"/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6215759" y="2461835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9057550" y="2173803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95</a:t>
            </a:r>
            <a:endParaRPr lang="en-AU" sz="1600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9253254" y="2440349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9466279" y="2173803"/>
            <a:ext cx="398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96</a:t>
            </a:r>
            <a:endParaRPr lang="en-AU" sz="1600" dirty="0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9661983" y="2440349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16200000">
            <a:off x="4918866" y="3520886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Other Characteristics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21540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92743"/>
              </p:ext>
            </p:extLst>
          </p:nvPr>
        </p:nvGraphicFramePr>
        <p:xfrm>
          <a:off x="6696496" y="3166460"/>
          <a:ext cx="3000336" cy="27651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0056"/>
                <a:gridCol w="500056"/>
                <a:gridCol w="500056"/>
                <a:gridCol w="500056"/>
                <a:gridCol w="500056"/>
                <a:gridCol w="500056"/>
              </a:tblGrid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-3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+1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en-A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+1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+4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-2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+5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.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86320" y="2676054"/>
            <a:ext cx="99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col_index</a:t>
            </a:r>
            <a:endParaRPr lang="en-A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38346" y="3996655"/>
            <a:ext cx="1126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row_index</a:t>
            </a:r>
            <a:endParaRPr lang="en-AU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8544" y="6156895"/>
            <a:ext cx="220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Perturbation Table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83928" y="539674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pUWC = UWC + p</a:t>
            </a:r>
            <a:endParaRPr lang="en-A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6264448" y="4196710"/>
            <a:ext cx="1512168" cy="2"/>
          </a:xfrm>
          <a:prstGeom prst="straightConnector1">
            <a:avLst/>
          </a:prstGeom>
          <a:ln w="19050">
            <a:solidFill>
              <a:srgbClr val="4A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2"/>
          </p:cNvCxnSpPr>
          <p:nvPr/>
        </p:nvCxnSpPr>
        <p:spPr>
          <a:xfrm flipH="1">
            <a:off x="8082483" y="3076164"/>
            <a:ext cx="3173" cy="1208523"/>
          </a:xfrm>
          <a:prstGeom prst="straightConnector1">
            <a:avLst/>
          </a:prstGeom>
          <a:ln w="19050">
            <a:solidFill>
              <a:srgbClr val="48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5976" y="540271"/>
            <a:ext cx="6445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/>
              <a:t>Perturbation of Unweighted Counts</a:t>
            </a:r>
            <a:endParaRPr lang="en-A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55936" y="1424245"/>
            <a:ext cx="1570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Unweighted </a:t>
            </a:r>
            <a:br>
              <a:rPr lang="en-AU" dirty="0" smtClean="0"/>
            </a:br>
            <a:r>
              <a:rPr lang="en-AU" dirty="0" smtClean="0"/>
              <a:t>Count (</a:t>
            </a:r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UWC</a:t>
            </a:r>
            <a:r>
              <a:rPr lang="en-AU" dirty="0" smtClean="0"/>
              <a:t>)</a:t>
            </a:r>
            <a:endParaRPr lang="en-AU" dirty="0"/>
          </a:p>
        </p:txBody>
      </p:sp>
      <p:cxnSp>
        <p:nvCxnSpPr>
          <p:cNvPr id="12" name="Straight Arrow Connector 11"/>
          <p:cNvCxnSpPr>
            <a:stCxn id="11" idx="3"/>
            <a:endCxn id="22" idx="1"/>
          </p:cNvCxnSpPr>
          <p:nvPr/>
        </p:nvCxnSpPr>
        <p:spPr>
          <a:xfrm>
            <a:off x="3226366" y="1778188"/>
            <a:ext cx="2593718" cy="8719"/>
          </a:xfrm>
          <a:prstGeom prst="straightConnector1">
            <a:avLst/>
          </a:prstGeom>
          <a:ln w="19050">
            <a:solidFill>
              <a:srgbClr val="4A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3921591" y="4428703"/>
            <a:ext cx="4032448" cy="1168096"/>
          </a:xfrm>
          <a:prstGeom prst="curvedConnector3">
            <a:avLst>
              <a:gd name="adj1" fmla="val 50000"/>
            </a:avLst>
          </a:prstGeom>
          <a:ln w="19050">
            <a:solidFill>
              <a:srgbClr val="48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20084" y="1332359"/>
                <a:ext cx="3828740" cy="909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/>
                        </a:rPr>
                        <m:t>𝐶𝐾𝑒𝑦</m:t>
                      </m:r>
                      <m:r>
                        <a:rPr lang="en-AU" b="0" i="1" smtClean="0">
                          <a:latin typeface="Cambria Math"/>
                        </a:rPr>
                        <m:t>=</m:t>
                      </m:r>
                      <m:r>
                        <a:rPr lang="en-AU" b="0" i="1" smtClean="0">
                          <a:latin typeface="Cambria Math"/>
                        </a:rPr>
                        <m:t>𝑚𝑜𝑑</m:t>
                      </m:r>
                      <m:d>
                        <m:d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𝑅𝐾𝑒𝑦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AU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𝑏𝑖𝑔𝑁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084" y="1332359"/>
                <a:ext cx="3828740" cy="9090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583928" y="604481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 = pTable[ </a:t>
            </a:r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row_index</a:t>
            </a:r>
            <a:r>
              <a:rPr lang="en-AU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AU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A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AU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col_index </a:t>
            </a:r>
            <a:r>
              <a:rPr lang="en-A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A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3" name="Straight Arrow Connector 32"/>
          <p:cNvCxnSpPr>
            <a:endCxn id="3" idx="0"/>
          </p:cNvCxnSpPr>
          <p:nvPr/>
        </p:nvCxnSpPr>
        <p:spPr>
          <a:xfrm>
            <a:off x="6264448" y="2052439"/>
            <a:ext cx="1821208" cy="623615"/>
          </a:xfrm>
          <a:prstGeom prst="straightConnector1">
            <a:avLst/>
          </a:prstGeom>
          <a:ln w="19050">
            <a:solidFill>
              <a:srgbClr val="4A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" idx="0"/>
          </p:cNvCxnSpPr>
          <p:nvPr/>
        </p:nvCxnSpPr>
        <p:spPr>
          <a:xfrm flipH="1">
            <a:off x="5701397" y="2052439"/>
            <a:ext cx="563051" cy="1944216"/>
          </a:xfrm>
          <a:prstGeom prst="straightConnector1">
            <a:avLst/>
          </a:prstGeom>
          <a:ln w="19050">
            <a:solidFill>
              <a:srgbClr val="4A7EBB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02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%20Domains%2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969</Words>
  <Application>Microsoft Office PowerPoint</Application>
  <PresentationFormat>Custom</PresentationFormat>
  <Paragraphs>252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ABS%20Domains%202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 Leaver</dc:creator>
  <cp:lastModifiedBy>Diane Serikoff</cp:lastModifiedBy>
  <cp:revision>99</cp:revision>
  <cp:lastPrinted>2013-10-03T21:51:45Z</cp:lastPrinted>
  <dcterms:created xsi:type="dcterms:W3CDTF">2011-10-20T04:48:49Z</dcterms:created>
  <dcterms:modified xsi:type="dcterms:W3CDTF">2013-11-12T15:03:35Z</dcterms:modified>
</cp:coreProperties>
</file>