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8" r:id="rId12"/>
    <p:sldId id="264" r:id="rId13"/>
    <p:sldId id="269" r:id="rId14"/>
    <p:sldId id="270" r:id="rId15"/>
    <p:sldId id="271" r:id="rId16"/>
    <p:sldId id="273" r:id="rId17"/>
    <p:sldId id="281" r:id="rId18"/>
    <p:sldId id="267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7" r:id="rId29"/>
    <p:sldId id="285" r:id="rId30"/>
    <p:sldId id="289" r:id="rId31"/>
    <p:sldId id="284" r:id="rId32"/>
    <p:sldId id="283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08D1-1270-488A-B579-AFD7D1975F6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9F95-43D7-475A-A0CA-893BF69D2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Disclosure risk when responding to queries with deterministic </a:t>
            </a:r>
            <a:r>
              <a:rPr lang="en-GB" b="1" dirty="0" smtClean="0"/>
              <a:t>guarantees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Krish</a:t>
            </a:r>
            <a:r>
              <a:rPr lang="en-US" dirty="0" smtClean="0"/>
              <a:t> Muralidhar</a:t>
            </a:r>
          </a:p>
          <a:p>
            <a:r>
              <a:rPr lang="en-US" sz="2000" dirty="0" smtClean="0"/>
              <a:t>University of Kentucky</a:t>
            </a:r>
          </a:p>
          <a:p>
            <a:r>
              <a:rPr lang="en-US" dirty="0" smtClean="0"/>
              <a:t>Rathindra Sarathy</a:t>
            </a:r>
          </a:p>
          <a:p>
            <a:r>
              <a:rPr lang="en-US" sz="2000" dirty="0" smtClean="0"/>
              <a:t>Oklahoma State University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row consists of at least one “0” and one “1”</a:t>
            </a:r>
          </a:p>
          <a:p>
            <a:r>
              <a:rPr lang="en-US" dirty="0" smtClean="0"/>
              <a:t>Every confidential value is “represented” by the interval (0, 1)</a:t>
            </a:r>
          </a:p>
          <a:p>
            <a:r>
              <a:rPr lang="en-US" dirty="0" smtClean="0"/>
              <a:t>A simple example is shown on the right</a:t>
            </a:r>
          </a:p>
          <a:p>
            <a:pPr lvl="1"/>
            <a:r>
              <a:rPr lang="en-US" i="1" dirty="0"/>
              <a:t>n</a:t>
            </a:r>
            <a:r>
              <a:rPr lang="en-US" dirty="0" smtClean="0"/>
              <a:t> = 14</a:t>
            </a:r>
          </a:p>
          <a:p>
            <a:pPr lvl="1"/>
            <a:r>
              <a:rPr lang="en-US" i="1" dirty="0"/>
              <a:t>k</a:t>
            </a:r>
            <a:r>
              <a:rPr lang="en-US" dirty="0" smtClean="0"/>
              <a:t> = 3</a:t>
            </a:r>
          </a:p>
          <a:p>
            <a:pPr lvl="1"/>
            <a:r>
              <a:rPr lang="en-US" b="1" i="1" dirty="0" smtClean="0"/>
              <a:t>V</a:t>
            </a:r>
            <a:r>
              <a:rPr lang="en-US" b="1" i="1" baseline="30000" dirty="0" smtClean="0"/>
              <a:t>3</a:t>
            </a:r>
            <a:r>
              <a:rPr lang="en-US" dirty="0" smtClean="0"/>
              <a:t> = </a:t>
            </a:r>
            <a:r>
              <a:rPr lang="en-US" b="1" i="1" dirty="0" smtClean="0"/>
              <a:t>a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Data is the same as that used by </a:t>
            </a:r>
            <a:r>
              <a:rPr lang="en-US" i="1" dirty="0" err="1" smtClean="0">
                <a:solidFill>
                  <a:srgbClr val="FF0000"/>
                </a:solidFill>
              </a:rPr>
              <a:t>Garfinkel</a:t>
            </a:r>
            <a:r>
              <a:rPr lang="en-US" i="1" dirty="0" smtClean="0">
                <a:solidFill>
                  <a:srgbClr val="FF0000"/>
                </a:solidFill>
              </a:rPr>
              <a:t> et al (2002) in their paper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8658" y="1600200"/>
            <a:ext cx="4214342" cy="45010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CVC Deterministic?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first glance, CVC is not deterministic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Garfinkel</a:t>
            </a:r>
            <a:r>
              <a:rPr lang="en-US" dirty="0" smtClean="0"/>
              <a:t>, </a:t>
            </a:r>
            <a:r>
              <a:rPr lang="en-US" dirty="0" err="1" smtClean="0"/>
              <a:t>Gopal</a:t>
            </a:r>
            <a:r>
              <a:rPr lang="en-US" dirty="0" smtClean="0"/>
              <a:t>, Goes (2002, page 755)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There is clearly a deterministic component since </a:t>
            </a:r>
            <a:r>
              <a:rPr lang="en-US" b="1" i="1" dirty="0" smtClean="0"/>
              <a:t>V</a:t>
            </a:r>
            <a:r>
              <a:rPr lang="en-US" b="1" i="1" baseline="30000" dirty="0" smtClean="0"/>
              <a:t>3</a:t>
            </a:r>
            <a:r>
              <a:rPr lang="en-US" dirty="0" smtClean="0"/>
              <a:t> = </a:t>
            </a:r>
            <a:r>
              <a:rPr lang="en-US" b="1" i="1" dirty="0" smtClean="0"/>
              <a:t>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This deterministic component is necessary in order to satisfy the guarantee that every interval response will contain the true value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4933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Queries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658" y="1600200"/>
            <a:ext cx="4066750" cy="434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566" y="1676400"/>
            <a:ext cx="4109434" cy="139286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3566" y="3657600"/>
            <a:ext cx="4185634" cy="1428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Based Attack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Reconstructing </a:t>
            </a:r>
            <a:r>
              <a:rPr lang="en-US" b="1" i="1" dirty="0" smtClean="0"/>
              <a:t>V</a:t>
            </a:r>
            <a:r>
              <a:rPr lang="en-US" dirty="0" smtClean="0"/>
              <a:t> using brute force search</a:t>
            </a:r>
            <a:endParaRPr lang="en-US" b="1" i="1" dirty="0" smtClean="0"/>
          </a:p>
          <a:p>
            <a:pPr lvl="1"/>
            <a:r>
              <a:rPr lang="en-US" sz="2200" dirty="0"/>
              <a:t>Select a small subset of the data  of size </a:t>
            </a:r>
            <a:r>
              <a:rPr lang="en-US" sz="2200" i="1" dirty="0" smtClean="0"/>
              <a:t>m</a:t>
            </a:r>
            <a:r>
              <a:rPr lang="en-US" sz="2200" dirty="0" smtClean="0"/>
              <a:t> </a:t>
            </a:r>
            <a:r>
              <a:rPr lang="en-US" sz="2200" dirty="0"/>
              <a:t>such that  is within </a:t>
            </a:r>
            <a:r>
              <a:rPr lang="en-US" sz="2200" dirty="0" smtClean="0"/>
              <a:t>exponential computational </a:t>
            </a:r>
            <a:r>
              <a:rPr lang="en-US" sz="2200" dirty="0"/>
              <a:t>capability. </a:t>
            </a:r>
          </a:p>
          <a:p>
            <a:pPr lvl="1"/>
            <a:r>
              <a:rPr lang="en-US" sz="2200" dirty="0"/>
              <a:t>Issue every possible  query involving the  records and store the corresponding responses. This results in a total </a:t>
            </a:r>
            <a:r>
              <a:rPr lang="en-US" sz="2200" dirty="0" smtClean="0"/>
              <a:t>of (2</a:t>
            </a:r>
            <a:r>
              <a:rPr lang="en-US" sz="2200" baseline="30000" dirty="0" smtClean="0"/>
              <a:t>m</a:t>
            </a:r>
            <a:r>
              <a:rPr lang="en-US" sz="2200" dirty="0" smtClean="0"/>
              <a:t> – 1)  </a:t>
            </a:r>
            <a:r>
              <a:rPr lang="en-US" sz="2200" dirty="0"/>
              <a:t>queries and responses. </a:t>
            </a:r>
          </a:p>
          <a:p>
            <a:pPr lvl="1"/>
            <a:r>
              <a:rPr lang="en-US" sz="2200" dirty="0"/>
              <a:t>Evaluate all possible </a:t>
            </a:r>
            <a:r>
              <a:rPr lang="en-US" sz="2200" dirty="0" smtClean="0"/>
              <a:t>(2</a:t>
            </a:r>
            <a:r>
              <a:rPr lang="en-US" sz="2200" baseline="30000" dirty="0" smtClean="0"/>
              <a:t>m</a:t>
            </a:r>
            <a:r>
              <a:rPr lang="en-US" sz="2200" dirty="0" smtClean="0"/>
              <a:t>) combinations </a:t>
            </a:r>
            <a:r>
              <a:rPr lang="en-US" sz="2200" dirty="0"/>
              <a:t>of values for </a:t>
            </a:r>
            <a:r>
              <a:rPr lang="en-US" sz="2200" b="1" i="1" dirty="0" smtClean="0"/>
              <a:t>a</a:t>
            </a:r>
            <a:r>
              <a:rPr lang="en-US" sz="2200" dirty="0" smtClean="0"/>
              <a:t> </a:t>
            </a:r>
            <a:r>
              <a:rPr lang="en-US" sz="2200" dirty="0"/>
              <a:t>and identify </a:t>
            </a:r>
            <a:r>
              <a:rPr lang="en-US" sz="2200" dirty="0" smtClean="0"/>
              <a:t>candidate solutions for </a:t>
            </a:r>
            <a:r>
              <a:rPr lang="en-US" sz="2200" b="1" i="1" dirty="0" smtClean="0"/>
              <a:t>a</a:t>
            </a:r>
            <a:r>
              <a:rPr lang="en-US" sz="2200" dirty="0" smtClean="0"/>
              <a:t> </a:t>
            </a:r>
            <a:r>
              <a:rPr lang="en-US" sz="2200" dirty="0"/>
              <a:t>that satisfy </a:t>
            </a:r>
            <a:r>
              <a:rPr lang="en-US" sz="2200" dirty="0" smtClean="0"/>
              <a:t>all </a:t>
            </a:r>
            <a:r>
              <a:rPr lang="en-US" sz="2200" dirty="0"/>
              <a:t>responses from the previous </a:t>
            </a:r>
            <a:r>
              <a:rPr lang="en-US" sz="2200" dirty="0" smtClean="0"/>
              <a:t>step </a:t>
            </a:r>
          </a:p>
          <a:p>
            <a:r>
              <a:rPr lang="en-US" dirty="0" smtClean="0"/>
              <a:t>For the given data set, </a:t>
            </a:r>
            <a:r>
              <a:rPr lang="en-US" i="1" dirty="0" smtClean="0"/>
              <a:t>m</a:t>
            </a:r>
            <a:r>
              <a:rPr lang="en-US" dirty="0" smtClean="0"/>
              <a:t> = 14 is within computational capability. Perform search.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 Result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5715000"/>
            <a:ext cx="83058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search reproduces </a:t>
            </a:r>
            <a:r>
              <a:rPr lang="en-US" b="1" i="1" dirty="0" smtClean="0"/>
              <a:t>V</a:t>
            </a:r>
            <a:r>
              <a:rPr lang="en-US" dirty="0" smtClean="0"/>
              <a:t> (Candidate vector 1 = </a:t>
            </a:r>
            <a:r>
              <a:rPr lang="en-US" b="1" i="1" dirty="0" smtClean="0"/>
              <a:t>V</a:t>
            </a:r>
            <a:r>
              <a:rPr lang="en-US" b="1" i="1" baseline="30000" dirty="0" smtClean="0"/>
              <a:t>3</a:t>
            </a:r>
            <a:r>
              <a:rPr lang="en-US" dirty="0" smtClean="0"/>
              <a:t> = </a:t>
            </a:r>
            <a:r>
              <a:rPr lang="en-US" b="1" i="1" dirty="0" smtClean="0"/>
              <a:t>a</a:t>
            </a:r>
            <a:r>
              <a:rPr lang="en-US" dirty="0" smtClean="0"/>
              <a:t>, Candidate vector 2 = </a:t>
            </a:r>
            <a:r>
              <a:rPr lang="en-US" b="1" i="1" dirty="0" smtClean="0"/>
              <a:t>V</a:t>
            </a:r>
            <a:r>
              <a:rPr lang="en-US" b="1" i="1" baseline="30000" dirty="0" smtClean="0"/>
              <a:t>1</a:t>
            </a:r>
            <a:r>
              <a:rPr lang="en-US" dirty="0" smtClean="0"/>
              <a:t>, and Candidate vector 3 = </a:t>
            </a:r>
            <a:r>
              <a:rPr lang="en-US" b="1" dirty="0" smtClean="0"/>
              <a:t>V</a:t>
            </a:r>
            <a:r>
              <a:rPr lang="en-US" b="1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2999"/>
            <a:ext cx="3733800" cy="4366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143000"/>
            <a:ext cx="4066750" cy="434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disclosure?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Every record still has a (0, 1); so is it disclosure?</a:t>
            </a:r>
          </a:p>
          <a:p>
            <a:r>
              <a:rPr lang="en-US" dirty="0" smtClean="0"/>
              <a:t>Suppose intruder knows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 smtClean="0"/>
              <a:t> = 0, the true value vector is immediately identified as candidate vector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Knowledge of one (or utmost two) records results in complete, exact disclosure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755" y="1295400"/>
            <a:ext cx="4170218" cy="487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increase </a:t>
            </a:r>
            <a:r>
              <a:rPr lang="en-US" i="1" dirty="0" smtClean="0"/>
              <a:t>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Small increases in </a:t>
            </a:r>
            <a:r>
              <a:rPr lang="en-US" i="1" dirty="0" smtClean="0"/>
              <a:t>k</a:t>
            </a:r>
            <a:r>
              <a:rPr lang="en-US" dirty="0" smtClean="0"/>
              <a:t> have no impact on the reconstruction of </a:t>
            </a:r>
            <a:r>
              <a:rPr lang="en-US" b="1" i="1" dirty="0" smtClean="0"/>
              <a:t>V</a:t>
            </a:r>
          </a:p>
          <a:p>
            <a:pPr lvl="1"/>
            <a:r>
              <a:rPr lang="en-US" dirty="0" smtClean="0"/>
              <a:t>In order to prevent reconstruction of </a:t>
            </a:r>
            <a:r>
              <a:rPr lang="en-US" b="1" i="1" dirty="0" smtClean="0"/>
              <a:t>V</a:t>
            </a:r>
            <a:r>
              <a:rPr lang="en-US" dirty="0" smtClean="0"/>
              <a:t>, it is necessary that </a:t>
            </a:r>
            <a:r>
              <a:rPr lang="en-US" i="1" dirty="0" smtClean="0"/>
              <a:t>k</a:t>
            </a:r>
            <a:r>
              <a:rPr lang="en-US" dirty="0" smtClean="0"/>
              <a:t> is close to </a:t>
            </a:r>
            <a:r>
              <a:rPr lang="en-US" i="1" dirty="0" smtClean="0"/>
              <a:t>2</a:t>
            </a:r>
            <a:r>
              <a:rPr lang="en-US" i="1" baseline="30000" dirty="0" smtClean="0"/>
              <a:t>m</a:t>
            </a:r>
          </a:p>
          <a:p>
            <a:pPr lvl="1"/>
            <a:r>
              <a:rPr lang="en-US" dirty="0" smtClean="0"/>
              <a:t>Increasing </a:t>
            </a:r>
            <a:r>
              <a:rPr lang="en-US" i="1" dirty="0" smtClean="0"/>
              <a:t>k</a:t>
            </a:r>
            <a:r>
              <a:rPr lang="en-US" dirty="0" smtClean="0"/>
              <a:t> also reduces the analytical validity since the interval is larger</a:t>
            </a:r>
          </a:p>
          <a:p>
            <a:pPr lvl="1"/>
            <a:r>
              <a:rPr lang="en-US" dirty="0" smtClean="0"/>
              <a:t>Increasing </a:t>
            </a:r>
            <a:r>
              <a:rPr lang="en-US" i="1" dirty="0" smtClean="0"/>
              <a:t>k</a:t>
            </a:r>
            <a:r>
              <a:rPr lang="en-US" dirty="0" smtClean="0"/>
              <a:t> also increases storage and computational requirements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search procedure is computationally feasible even if </a:t>
            </a:r>
            <a:r>
              <a:rPr lang="en-US" i="1" dirty="0" smtClean="0"/>
              <a:t>n</a:t>
            </a:r>
            <a:r>
              <a:rPr lang="en-US" dirty="0" smtClean="0"/>
              <a:t> is very large</a:t>
            </a:r>
          </a:p>
          <a:p>
            <a:r>
              <a:rPr lang="en-US" dirty="0" smtClean="0"/>
              <a:t>Since compromising </a:t>
            </a:r>
            <a:r>
              <a:rPr lang="en-US" i="1" dirty="0" smtClean="0"/>
              <a:t>m</a:t>
            </a:r>
            <a:r>
              <a:rPr lang="en-US" dirty="0" smtClean="0"/>
              <a:t> records is possible, we would then incrementally compromise the records in subsets of </a:t>
            </a:r>
            <a:r>
              <a:rPr lang="en-US" i="1" dirty="0" smtClean="0"/>
              <a:t>m</a:t>
            </a:r>
          </a:p>
          <a:p>
            <a:r>
              <a:rPr lang="en-US" dirty="0" smtClean="0"/>
              <a:t>Once subset </a:t>
            </a:r>
            <a:r>
              <a:rPr lang="en-US" i="1" dirty="0" smtClean="0"/>
              <a:t>m</a:t>
            </a:r>
            <a:r>
              <a:rPr lang="en-US" dirty="0" smtClean="0"/>
              <a:t> is revealed, the intruder can also compromise the remaining data using simple queries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Disclosure via Simple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495800"/>
            <a:ext cx="85344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records can be progressively compromised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response which is not of the form (0, cardinality) results in disclosure. But the response (0, cardinality) is useless for analytical purposes!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3962400" cy="20859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81200"/>
            <a:ext cx="3962400" cy="2105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Insider Threat Protection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CVC suggests an insider threat protection scheme which involves subtracting 1 (2) from the lower limit and adding 2 (1) to the upper limit</a:t>
            </a:r>
          </a:p>
          <a:p>
            <a:r>
              <a:rPr lang="en-US" dirty="0" smtClean="0"/>
              <a:t>But this insider threat protection is easily defeated by the intruder by</a:t>
            </a:r>
          </a:p>
          <a:p>
            <a:pPr lvl="1"/>
            <a:r>
              <a:rPr lang="en-US" dirty="0" smtClean="0"/>
              <a:t>Either adjusting the responses</a:t>
            </a:r>
          </a:p>
          <a:p>
            <a:pPr lvl="1"/>
            <a:r>
              <a:rPr lang="en-US" dirty="0" smtClean="0"/>
              <a:t>Or by using a base set and issuing queries incrementally using this base set to eliminate the “noise”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Query/Response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Renewed interest in query/response systems due to easy communication facilities</a:t>
            </a:r>
          </a:p>
          <a:p>
            <a:r>
              <a:rPr lang="en-US" dirty="0" smtClean="0"/>
              <a:t>Fits nicely in a remote access environment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ensure that the true value is always contained in the response interval, it is necessary that </a:t>
            </a:r>
            <a:r>
              <a:rPr lang="en-US" b="1" i="1" dirty="0" err="1" smtClean="0"/>
              <a:t>V</a:t>
            </a:r>
            <a:r>
              <a:rPr lang="en-US" b="1" i="1" baseline="30000" dirty="0" err="1" smtClean="0"/>
              <a:t>j</a:t>
            </a:r>
            <a:r>
              <a:rPr lang="en-US" dirty="0" smtClean="0"/>
              <a:t> = </a:t>
            </a:r>
            <a:r>
              <a:rPr lang="en-US" b="1" i="1" dirty="0" smtClean="0"/>
              <a:t>a</a:t>
            </a:r>
          </a:p>
          <a:p>
            <a:pPr lvl="1"/>
            <a:r>
              <a:rPr lang="en-US" dirty="0" smtClean="0"/>
              <a:t>Using simple search, it is possible to reconstruct </a:t>
            </a:r>
            <a:r>
              <a:rPr lang="en-US" b="1" i="1" dirty="0" smtClean="0"/>
              <a:t>V </a:t>
            </a:r>
            <a:endParaRPr lang="en-US" dirty="0" smtClean="0"/>
          </a:p>
          <a:p>
            <a:pPr lvl="2"/>
            <a:r>
              <a:rPr lang="en-US" dirty="0" smtClean="0"/>
              <a:t>Unless k is very large which creates other problems</a:t>
            </a:r>
          </a:p>
          <a:p>
            <a:pPr lvl="1"/>
            <a:r>
              <a:rPr lang="en-US" dirty="0" smtClean="0"/>
              <a:t>Even if the search procedure fails, it is possible to compromise using responses to simple queries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Hence, if the CVC method is implemented to protected binary data, the true confidential value vector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is subject to complete, exact disclosure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CVC for Numerical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038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confidential value vector </a:t>
            </a:r>
            <a:r>
              <a:rPr lang="en-US" b="1" i="1" dirty="0" smtClean="0"/>
              <a:t>a</a:t>
            </a:r>
            <a:r>
              <a:rPr lang="en-US" dirty="0" smtClean="0"/>
              <a:t> is now hidden among </a:t>
            </a:r>
            <a:r>
              <a:rPr lang="en-US" i="1" dirty="0" smtClean="0"/>
              <a:t>k</a:t>
            </a:r>
            <a:r>
              <a:rPr lang="en-US" dirty="0" smtClean="0"/>
              <a:t> vectors in </a:t>
            </a:r>
            <a:r>
              <a:rPr lang="en-US" b="1" i="1" dirty="0" smtClean="0"/>
              <a:t>P</a:t>
            </a:r>
          </a:p>
          <a:p>
            <a:r>
              <a:rPr lang="en-US" b="1" i="1" dirty="0" smtClean="0"/>
              <a:t>P</a:t>
            </a:r>
            <a:r>
              <a:rPr lang="en-US" dirty="0" smtClean="0"/>
              <a:t> does not contain the true value vector </a:t>
            </a:r>
            <a:r>
              <a:rPr lang="en-US" b="1" i="1" dirty="0" smtClean="0"/>
              <a:t>a</a:t>
            </a:r>
          </a:p>
          <a:p>
            <a:r>
              <a:rPr lang="en-US" dirty="0" smtClean="0"/>
              <a:t>For any given record:</a:t>
            </a:r>
          </a:p>
          <a:p>
            <a:pPr lvl="1"/>
            <a:r>
              <a:rPr lang="en-US" dirty="0" smtClean="0"/>
              <a:t>Σ(</a:t>
            </a:r>
            <a:r>
              <a:rPr lang="el-GR" dirty="0" smtClean="0"/>
              <a:t>ϒ</a:t>
            </a:r>
            <a:r>
              <a:rPr lang="en-US" baseline="30000" dirty="0" smtClean="0"/>
              <a:t>j</a:t>
            </a:r>
            <a:r>
              <a:rPr lang="en-US" dirty="0" smtClean="0"/>
              <a:t> × </a:t>
            </a:r>
            <a:r>
              <a:rPr lang="en-US" i="1" dirty="0" err="1" smtClean="0"/>
              <a:t>P</a:t>
            </a:r>
            <a:r>
              <a:rPr lang="en-US" baseline="30000" dirty="0" err="1" smtClean="0"/>
              <a:t>j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lvl="2"/>
            <a:r>
              <a:rPr lang="en-US" dirty="0" smtClean="0"/>
              <a:t>(0.2 × 60) + (0.3 × 53) + (0.5 × 54.2) = 55</a:t>
            </a:r>
          </a:p>
          <a:p>
            <a:pPr lvl="1"/>
            <a:r>
              <a:rPr lang="en-US" dirty="0" smtClean="0"/>
              <a:t>0 ≤ </a:t>
            </a:r>
            <a:r>
              <a:rPr lang="el-GR" dirty="0" smtClean="0"/>
              <a:t>ϒ</a:t>
            </a:r>
            <a:r>
              <a:rPr lang="en-US" baseline="30000" dirty="0" smtClean="0"/>
              <a:t>j</a:t>
            </a:r>
            <a:r>
              <a:rPr lang="en-US" dirty="0" smtClean="0"/>
              <a:t> ≤ 1</a:t>
            </a:r>
          </a:p>
          <a:p>
            <a:pPr lvl="1"/>
            <a:r>
              <a:rPr lang="en-US" dirty="0" smtClean="0"/>
              <a:t> Σ</a:t>
            </a:r>
            <a:r>
              <a:rPr lang="el-GR" dirty="0" smtClean="0"/>
              <a:t>ϒ</a:t>
            </a:r>
            <a:r>
              <a:rPr lang="en-US" baseline="30000" dirty="0" smtClean="0"/>
              <a:t>j</a:t>
            </a:r>
            <a:r>
              <a:rPr lang="en-US" dirty="0" smtClean="0"/>
              <a:t> =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is the same as that used by </a:t>
            </a:r>
            <a:r>
              <a:rPr lang="en-US" dirty="0" err="1" smtClean="0">
                <a:solidFill>
                  <a:srgbClr val="FF0000"/>
                </a:solidFill>
              </a:rPr>
              <a:t>Gopal</a:t>
            </a:r>
            <a:r>
              <a:rPr lang="en-US" dirty="0" smtClean="0">
                <a:solidFill>
                  <a:srgbClr val="FF0000"/>
                </a:solidFill>
              </a:rPr>
              <a:t> et al (2002) in their paper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19199"/>
            <a:ext cx="4114800" cy="479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simple sum and difference queries, the response is computed exactly as with the binary CVC method</a:t>
            </a:r>
          </a:p>
          <a:p>
            <a:r>
              <a:rPr lang="en-US" dirty="0" smtClean="0"/>
              <a:t>For more complex queries, it is necessary to solve a system of equations (linear or non-linear depending on the query) to compute the interval response</a:t>
            </a:r>
          </a:p>
          <a:p>
            <a:r>
              <a:rPr lang="en-US" dirty="0" smtClean="0"/>
              <a:t>For more details see </a:t>
            </a:r>
            <a:r>
              <a:rPr lang="en-US" dirty="0" err="1" smtClean="0"/>
              <a:t>Gopal</a:t>
            </a:r>
            <a:r>
              <a:rPr lang="en-US" dirty="0" smtClean="0"/>
              <a:t>, </a:t>
            </a:r>
            <a:r>
              <a:rPr lang="en-US" dirty="0" err="1" smtClean="0"/>
              <a:t>Garfinkel</a:t>
            </a:r>
            <a:r>
              <a:rPr lang="en-US" dirty="0" smtClean="0"/>
              <a:t>, and Goes (2002)</a:t>
            </a:r>
          </a:p>
          <a:p>
            <a:r>
              <a:rPr lang="en-US" dirty="0" smtClean="0"/>
              <a:t>We limit our discussion to sum and difference queries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numerical CVC, the true confidential value vector a is not a part of 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However, the deterministic component of numerical CVC lies in the fact that Σ(</a:t>
            </a:r>
            <a:r>
              <a:rPr lang="el-GR" sz="3200" dirty="0" smtClean="0"/>
              <a:t>ϒ</a:t>
            </a:r>
            <a:r>
              <a:rPr lang="en-US" sz="3200" baseline="30000" dirty="0" smtClean="0"/>
              <a:t>j</a:t>
            </a:r>
            <a:r>
              <a:rPr lang="en-US" sz="3200" dirty="0" smtClean="0"/>
              <a:t> × </a:t>
            </a:r>
            <a:r>
              <a:rPr lang="en-US" sz="3200" i="1" dirty="0" err="1" smtClean="0"/>
              <a:t>P</a:t>
            </a:r>
            <a:r>
              <a:rPr lang="en-US" sz="3200" baseline="30000" dirty="0" err="1" smtClean="0"/>
              <a:t>j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) =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endParaRPr lang="en-US" sz="3200" i="1" baseline="-25000" dirty="0" smtClean="0"/>
          </a:p>
          <a:p>
            <a:r>
              <a:rPr lang="en-US" dirty="0" smtClean="0"/>
              <a:t>Does this deterministic component lead to disclosure?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assume that the intruder knows that the true confidential value is integer</a:t>
            </a:r>
          </a:p>
          <a:p>
            <a:r>
              <a:rPr lang="en-US" dirty="0" smtClean="0"/>
              <a:t>Ignore last record since it is not protected</a:t>
            </a:r>
          </a:p>
          <a:p>
            <a:r>
              <a:rPr lang="en-US" dirty="0" smtClean="0"/>
              <a:t>Intruder issues queries relating to individual records and receives responses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These responses provide the respective upper and lower bounds for individual records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53 ≤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≤ 60; 29 ≤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 smtClean="0"/>
              <a:t> ≤ 32; …….; 91 ≤ </a:t>
            </a:r>
            <a:r>
              <a:rPr lang="en-US" i="1" dirty="0" smtClean="0"/>
              <a:t>a</a:t>
            </a:r>
            <a:r>
              <a:rPr lang="en-US" i="1" baseline="-25000" dirty="0" smtClean="0"/>
              <a:t>13</a:t>
            </a:r>
            <a:r>
              <a:rPr lang="en-US" dirty="0" smtClean="0"/>
              <a:t> ≤ 100</a:t>
            </a:r>
          </a:p>
          <a:p>
            <a:r>
              <a:rPr lang="en-US" dirty="0" smtClean="0"/>
              <a:t>A total of </a:t>
            </a:r>
            <a:r>
              <a:rPr lang="en-GB" dirty="0" smtClean="0"/>
              <a:t>2,903,040,000 potential candidate solutions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Search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subset of the data (</a:t>
            </a:r>
            <a:r>
              <a:rPr lang="en-US" i="1" dirty="0" smtClean="0"/>
              <a:t>m</a:t>
            </a:r>
            <a:r>
              <a:rPr lang="en-US" dirty="0" smtClean="0"/>
              <a:t> = 5)</a:t>
            </a:r>
          </a:p>
          <a:p>
            <a:pPr lvl="1"/>
            <a:r>
              <a:rPr lang="en-US" dirty="0" smtClean="0"/>
              <a:t>Identify candidate solutions</a:t>
            </a:r>
          </a:p>
          <a:p>
            <a:pPr lvl="1"/>
            <a:r>
              <a:rPr lang="en-US" dirty="0" smtClean="0"/>
              <a:t>One of these candidate solutions must be true solution</a:t>
            </a:r>
          </a:p>
          <a:p>
            <a:r>
              <a:rPr lang="en-US" dirty="0" smtClean="0"/>
              <a:t>Incrementally add one more observation</a:t>
            </a:r>
          </a:p>
          <a:p>
            <a:pPr lvl="1"/>
            <a:r>
              <a:rPr lang="en-US" dirty="0" smtClean="0"/>
              <a:t>The number of candidate solutions to be evaluated equals the (number of candidate solutions from previous step × number of possible integer values for the current observation)</a:t>
            </a:r>
          </a:p>
          <a:p>
            <a:r>
              <a:rPr lang="en-US" dirty="0" smtClean="0"/>
              <a:t>Repeat for all observations and identify candidate solutions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Search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Only three candidate solutions</a:t>
            </a:r>
          </a:p>
          <a:p>
            <a:pPr lvl="1"/>
            <a:r>
              <a:rPr lang="en-US" dirty="0" smtClean="0"/>
              <a:t>One of these candidate solutions must be the true solution</a:t>
            </a:r>
          </a:p>
          <a:p>
            <a:r>
              <a:rPr lang="en-US" dirty="0" smtClean="0"/>
              <a:t>Assume intruder knows true value of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= 55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true value vector is immediately identified as Candidate solution 3 resulting in complete, exact disclosure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732" y="1447799"/>
            <a:ext cx="3298067" cy="47995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for Large Data Sets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As with binary data, we can avoid the computational complexity by selecting small subsets</a:t>
            </a:r>
          </a:p>
          <a:p>
            <a:r>
              <a:rPr lang="en-US" dirty="0" smtClean="0"/>
              <a:t>However, for numerical CVC, knowledge of (</a:t>
            </a:r>
            <a:r>
              <a:rPr lang="en-US" i="1" dirty="0" smtClean="0"/>
              <a:t>k</a:t>
            </a:r>
            <a:r>
              <a:rPr lang="en-US" dirty="0" smtClean="0"/>
              <a:t> – 1) true values is adequate to compromise the entire data set since we can now solve a system of k equations and </a:t>
            </a:r>
            <a:r>
              <a:rPr lang="en-US" i="1" dirty="0" smtClean="0"/>
              <a:t>k</a:t>
            </a:r>
            <a:r>
              <a:rPr lang="en-US" dirty="0" smtClean="0"/>
              <a:t> unknowns resulting in knowledge of </a:t>
            </a:r>
            <a:r>
              <a:rPr lang="el-GR" b="1" dirty="0" smtClean="0"/>
              <a:t>ϒ</a:t>
            </a:r>
            <a:r>
              <a:rPr lang="en-US" dirty="0" smtClean="0"/>
              <a:t>. With </a:t>
            </a:r>
            <a:r>
              <a:rPr lang="el-GR" b="1" dirty="0" smtClean="0"/>
              <a:t>ϒ</a:t>
            </a:r>
            <a:r>
              <a:rPr lang="en-US" dirty="0" smtClean="0"/>
              <a:t> known, it is simple arithmetic to compute </a:t>
            </a:r>
            <a:r>
              <a:rPr lang="en-US" b="1" i="1" dirty="0" smtClean="0"/>
              <a:t>a</a:t>
            </a:r>
            <a:endParaRPr lang="en-US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 smtClean="0"/>
              <a:t> are known</a:t>
            </a:r>
          </a:p>
          <a:p>
            <a:r>
              <a:rPr lang="en-US" dirty="0" smtClean="0"/>
              <a:t>Reconstruct </a:t>
            </a:r>
            <a:r>
              <a:rPr lang="en-US" b="1" i="1" dirty="0" smtClean="0"/>
              <a:t>P</a:t>
            </a:r>
            <a:r>
              <a:rPr lang="en-US" dirty="0" smtClean="0"/>
              <a:t> using the above responses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916" r="29916" b="10115"/>
          <a:stretch>
            <a:fillRect/>
          </a:stretch>
        </p:blipFill>
        <p:spPr bwMode="auto">
          <a:xfrm>
            <a:off x="1720600" y="1066800"/>
            <a:ext cx="5702801" cy="3200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 b="13204"/>
          <a:stretch>
            <a:fillRect/>
          </a:stretch>
        </p:blipFill>
        <p:spPr bwMode="auto">
          <a:xfrm>
            <a:off x="1676400" y="436880"/>
            <a:ext cx="5715000" cy="512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-660000">
            <a:off x="2705100" y="961262"/>
            <a:ext cx="3733800" cy="49635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INFEASIBLE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-660000">
            <a:off x="2705100" y="2561461"/>
            <a:ext cx="3733800" cy="49635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INFEASIBLE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Input versus Output Perturbation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Input perturbation</a:t>
            </a:r>
          </a:p>
          <a:p>
            <a:pPr lvl="1"/>
            <a:r>
              <a:rPr lang="en-US" dirty="0" smtClean="0"/>
              <a:t>The original data is modified. All responses to queries are based on the modified data</a:t>
            </a:r>
          </a:p>
          <a:p>
            <a:r>
              <a:rPr lang="en-US" dirty="0" smtClean="0"/>
              <a:t>Output perturbation</a:t>
            </a:r>
          </a:p>
          <a:p>
            <a:pPr lvl="1"/>
            <a:r>
              <a:rPr lang="en-US" dirty="0" smtClean="0"/>
              <a:t>The response is computed using the original data and modified prior to release</a:t>
            </a:r>
          </a:p>
          <a:p>
            <a:pPr lvl="1"/>
            <a:r>
              <a:rPr lang="en-US" dirty="0" smtClean="0"/>
              <a:t>Advantages of output perturbation</a:t>
            </a:r>
          </a:p>
          <a:p>
            <a:pPr lvl="2"/>
            <a:r>
              <a:rPr lang="en-US" dirty="0" smtClean="0"/>
              <a:t>Easier to implement</a:t>
            </a:r>
          </a:p>
          <a:p>
            <a:pPr lvl="2"/>
            <a:r>
              <a:rPr lang="en-US" dirty="0" smtClean="0"/>
              <a:t>Data updates are easy</a:t>
            </a:r>
          </a:p>
          <a:p>
            <a:pPr lvl="2"/>
            <a:r>
              <a:rPr lang="en-US" dirty="0" smtClean="0"/>
              <a:t>Fits nicely in a remote access environment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Once </a:t>
            </a:r>
            <a:r>
              <a:rPr lang="en-US" sz="3200" b="1" i="1" dirty="0" smtClean="0"/>
              <a:t>P</a:t>
            </a:r>
            <a:r>
              <a:rPr lang="en-US" sz="3200" dirty="0" smtClean="0"/>
              <a:t> has been reconstructed, it is a simple matter of solving a set of equations to solve for </a:t>
            </a:r>
            <a:r>
              <a:rPr lang="el-GR" sz="3200" b="1" dirty="0" smtClean="0"/>
              <a:t>ϒ</a:t>
            </a:r>
            <a:r>
              <a:rPr lang="en-US" sz="3200" dirty="0" smtClean="0"/>
              <a:t>. With this information, the remaining values can be compromised by issuing simple queries.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322" r="8577"/>
          <a:stretch>
            <a:fillRect/>
          </a:stretch>
        </p:blipFill>
        <p:spPr bwMode="auto">
          <a:xfrm>
            <a:off x="647701" y="2286000"/>
            <a:ext cx="7848599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762000"/>
            <a:ext cx="8153400" cy="5257800"/>
            <a:chOff x="1981200" y="4114800"/>
            <a:chExt cx="5181600" cy="20669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1200" y="4114800"/>
              <a:ext cx="5181600" cy="176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213" y="5638800"/>
              <a:ext cx="3457575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Based on “traditional definition” of deterministic, CVC would not be classified as a deterministic procedure</a:t>
            </a:r>
          </a:p>
          <a:p>
            <a:r>
              <a:rPr lang="en-US" dirty="0" smtClean="0"/>
              <a:t>Deterministic guarantees always require that the masking approach have a deterministic component</a:t>
            </a:r>
          </a:p>
          <a:p>
            <a:r>
              <a:rPr lang="en-US" dirty="0" smtClean="0"/>
              <a:t>Any masking approach with a deterministic component is susceptible to complete, exact disclosure with knowledge of just a few true confidential values</a:t>
            </a:r>
          </a:p>
          <a:p>
            <a:r>
              <a:rPr lang="en-US" dirty="0" smtClean="0"/>
              <a:t>Remote access centers that contemplate the use of output perturbation approaches for answering ad hoc queries should consider the disclosure issue very carefully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199"/>
          </a:xfrm>
        </p:spPr>
        <p:txBody>
          <a:bodyPr>
            <a:normAutofit fontScale="85000" lnSpcReduction="20000"/>
          </a:bodyPr>
          <a:lstStyle/>
          <a:p>
            <a:pPr marL="740664" indent="-740664">
              <a:buFont typeface="+mj-lt"/>
              <a:buAutoNum type="arabicPeriod"/>
            </a:pPr>
            <a:r>
              <a:rPr lang="en-US" sz="4000" dirty="0" smtClean="0"/>
              <a:t>The definition of “deterministic procedures” should be expanded to include any procedure that attempts to provide deterministic guarantees regarding responses to </a:t>
            </a:r>
            <a:r>
              <a:rPr lang="en-US" sz="4000" i="1" dirty="0" smtClean="0"/>
              <a:t>ad hoc </a:t>
            </a:r>
            <a:r>
              <a:rPr lang="en-US" sz="4000" dirty="0" smtClean="0"/>
              <a:t>queries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Just as procedures traditionally classified as deterministic are subject to complete exact disclosure with knowledge of a few values, procedures that offer deterministic guarantees are also subject to the same disclosure.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key component of providing responses to queries is to assure the intruder that the response is meaningful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ad hoc</a:t>
            </a:r>
            <a:r>
              <a:rPr lang="en-US" dirty="0" smtClean="0"/>
              <a:t> queries, it may be difficult to provide </a:t>
            </a:r>
            <a:r>
              <a:rPr lang="en-US" i="1" dirty="0" smtClean="0"/>
              <a:t>a priori</a:t>
            </a:r>
            <a:r>
              <a:rPr lang="en-US" dirty="0" smtClean="0"/>
              <a:t> assurances regarding analytical validity</a:t>
            </a:r>
          </a:p>
          <a:p>
            <a:r>
              <a:rPr lang="en-US" dirty="0" smtClean="0"/>
              <a:t>Solution: Interval Responses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the name implies, the response to every query is provided in the form of an interval instead of a single value</a:t>
            </a:r>
          </a:p>
          <a:p>
            <a:r>
              <a:rPr lang="en-US" dirty="0" smtClean="0"/>
              <a:t>Allows the users to directly assess the analytical accuracy of the response</a:t>
            </a:r>
          </a:p>
          <a:p>
            <a:pPr lvl="1"/>
            <a:r>
              <a:rPr lang="en-US" dirty="0" smtClean="0"/>
              <a:t>For a given query, response (1000 – 2000) is much less accurate than the response (1250 - 1275)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true value is guaranteed to be in the response interval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Determinism is often visualized only in terms of the masking method employed</a:t>
            </a:r>
          </a:p>
          <a:p>
            <a:pPr lvl="1"/>
            <a:r>
              <a:rPr lang="en-US" dirty="0" smtClean="0"/>
              <a:t>Perturbed value = a + (b × True value) </a:t>
            </a:r>
          </a:p>
          <a:p>
            <a:pPr lvl="2"/>
            <a:r>
              <a:rPr lang="en-US" dirty="0" smtClean="0"/>
              <a:t>a and b are constants</a:t>
            </a:r>
          </a:p>
          <a:p>
            <a:pPr lvl="2"/>
            <a:r>
              <a:rPr lang="en-US" dirty="0" smtClean="0"/>
              <a:t>Knowledge of two true values is adequate to compromise the entire database</a:t>
            </a:r>
          </a:p>
          <a:p>
            <a:r>
              <a:rPr lang="en-US" dirty="0" smtClean="0"/>
              <a:t>Providing the guarantee that the interval response </a:t>
            </a:r>
            <a:r>
              <a:rPr lang="en-US" dirty="0" smtClean="0">
                <a:solidFill>
                  <a:srgbClr val="FF0000"/>
                </a:solidFill>
              </a:rPr>
              <a:t>will</a:t>
            </a:r>
            <a:r>
              <a:rPr lang="en-US" dirty="0" smtClean="0"/>
              <a:t> contain the true value is also deterministic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Determinism versus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well known that data masking techniques that are purely deterministic are subject to complete, exact disclosure of the confidential values</a:t>
            </a:r>
          </a:p>
          <a:p>
            <a:r>
              <a:rPr lang="en-US" dirty="0" smtClean="0"/>
              <a:t>But what if the determinism occurs in terms of the response?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Are methods which provide deterministic guarantees regarding the response subject to the same type of complete, exact disclosure?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Confidentiality via Camouflage (CVC)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procedure for providing interval responses to queries</a:t>
            </a:r>
          </a:p>
          <a:p>
            <a:pPr lvl="1"/>
            <a:r>
              <a:rPr lang="en-US" dirty="0" smtClean="0"/>
              <a:t>Can be implemented for both binary and numerical data</a:t>
            </a:r>
          </a:p>
          <a:p>
            <a:pPr lvl="1"/>
            <a:r>
              <a:rPr lang="en-US" dirty="0" smtClean="0"/>
              <a:t>Intervals computed using this procedure guaranteed to contain the true response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CVC for Binary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b="1" i="1" dirty="0" smtClean="0"/>
              <a:t>a</a:t>
            </a:r>
            <a:r>
              <a:rPr lang="en-US" dirty="0" smtClean="0"/>
              <a:t> represents a column of binary values (of length </a:t>
            </a:r>
            <a:r>
              <a:rPr lang="en-US" i="1" dirty="0" smtClean="0"/>
              <a:t>n</a:t>
            </a:r>
            <a:r>
              <a:rPr lang="en-US" dirty="0" smtClean="0"/>
              <a:t>) representing the confidential attribute</a:t>
            </a:r>
          </a:p>
          <a:p>
            <a:pPr lvl="1"/>
            <a:r>
              <a:rPr lang="en-US" dirty="0" smtClean="0"/>
              <a:t>Specify </a:t>
            </a:r>
            <a:r>
              <a:rPr lang="en-US" i="1" dirty="0" smtClean="0"/>
              <a:t>k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 3)</a:t>
            </a:r>
          </a:p>
          <a:p>
            <a:pPr lvl="1"/>
            <a:r>
              <a:rPr lang="en-US" dirty="0" smtClean="0">
                <a:sym typeface="Symbol"/>
              </a:rPr>
              <a:t>Let </a:t>
            </a:r>
            <a:r>
              <a:rPr lang="en-US" b="1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(= </a:t>
            </a:r>
            <a:r>
              <a:rPr lang="en-US" b="1" dirty="0" smtClean="0">
                <a:sym typeface="Symbol"/>
              </a:rPr>
              <a:t>V</a:t>
            </a:r>
            <a:r>
              <a:rPr lang="en-US" b="1" baseline="30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b="1" dirty="0" smtClean="0">
                <a:sym typeface="Symbol"/>
              </a:rPr>
              <a:t>V</a:t>
            </a:r>
            <a:r>
              <a:rPr lang="en-US" b="1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…, </a:t>
            </a:r>
            <a:r>
              <a:rPr lang="en-US" b="1" dirty="0" err="1" smtClean="0">
                <a:sym typeface="Symbol"/>
              </a:rPr>
              <a:t>V</a:t>
            </a:r>
            <a:r>
              <a:rPr lang="en-US" b="1" baseline="30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represent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column vectors also of length </a:t>
            </a:r>
            <a:r>
              <a:rPr lang="en-US" i="1" dirty="0" smtClean="0">
                <a:sym typeface="Symbol"/>
              </a:rPr>
              <a:t>n</a:t>
            </a:r>
          </a:p>
          <a:p>
            <a:pPr lvl="1"/>
            <a:r>
              <a:rPr lang="en-US" dirty="0" smtClean="0">
                <a:sym typeface="Symbol"/>
              </a:rPr>
              <a:t>Set </a:t>
            </a:r>
            <a:r>
              <a:rPr lang="en-US" b="1" i="1" dirty="0" smtClean="0">
                <a:sym typeface="Symbol"/>
              </a:rPr>
              <a:t>V</a:t>
            </a:r>
            <a:r>
              <a:rPr lang="en-US" b="1" i="1" baseline="30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b="1" i="1" dirty="0" smtClean="0">
                <a:sym typeface="Symbol"/>
              </a:rPr>
              <a:t>a</a:t>
            </a:r>
            <a:endParaRPr lang="en-US" i="1" dirty="0" smtClean="0">
              <a:sym typeface="Symbol"/>
            </a:endParaRPr>
          </a:p>
          <a:p>
            <a:pPr lvl="1"/>
            <a:r>
              <a:rPr lang="en-US" dirty="0" smtClean="0"/>
              <a:t>For each row in </a:t>
            </a:r>
            <a:r>
              <a:rPr lang="en-US" b="1" i="1" dirty="0" smtClean="0"/>
              <a:t>V</a:t>
            </a:r>
            <a:endParaRPr lang="en-US" i="1" dirty="0" smtClean="0"/>
          </a:p>
          <a:p>
            <a:pPr lvl="2"/>
            <a:r>
              <a:rPr lang="en-US" dirty="0" smtClean="0"/>
              <a:t>Randomly set </a:t>
            </a:r>
            <a:r>
              <a:rPr lang="en-US" i="1" dirty="0" err="1" smtClean="0"/>
              <a:t>v</a:t>
            </a:r>
            <a:r>
              <a:rPr lang="en-US" i="1" baseline="30000" dirty="0" err="1" smtClean="0"/>
              <a:t>j</a:t>
            </a:r>
            <a:r>
              <a:rPr lang="en-US" dirty="0" smtClean="0"/>
              <a:t> = (1 – </a:t>
            </a:r>
            <a:r>
              <a:rPr lang="en-US" i="1" dirty="0" smtClean="0"/>
              <a:t>a</a:t>
            </a:r>
            <a:r>
              <a:rPr lang="en-US" dirty="0" smtClean="0"/>
              <a:t>) (</a:t>
            </a:r>
            <a:r>
              <a:rPr lang="en-US" i="1" dirty="0" smtClean="0"/>
              <a:t>j ≠ 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Set all other values randomly as (0, 1)</a:t>
            </a:r>
          </a:p>
          <a:p>
            <a:pPr lvl="1"/>
            <a:r>
              <a:rPr lang="en-US" dirty="0" smtClean="0"/>
              <a:t>For any query, select the appropriate rows in V, compute the values for each of these vectors; Response = Minimum and maximum of the computed values</a:t>
            </a:r>
          </a:p>
          <a:p>
            <a:pPr lvl="2"/>
            <a:r>
              <a:rPr lang="en-US" dirty="0" smtClean="0"/>
              <a:t>Since </a:t>
            </a:r>
            <a:r>
              <a:rPr lang="en-US" b="1" i="1" dirty="0" smtClean="0">
                <a:sym typeface="Symbol"/>
              </a:rPr>
              <a:t>V</a:t>
            </a:r>
            <a:r>
              <a:rPr lang="en-US" b="1" i="1" baseline="30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b="1" i="1" dirty="0" smtClean="0">
                <a:sym typeface="Symbol"/>
              </a:rPr>
              <a:t>a</a:t>
            </a:r>
            <a:r>
              <a:rPr lang="en-US" dirty="0" smtClean="0"/>
              <a:t> , the true response is guaranteed to be in interval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1724</Words>
  <Application>Microsoft Office PowerPoint</Application>
  <PresentationFormat>On-screen Show (4:3)</PresentationFormat>
  <Paragraphs>157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Disclosure risk when responding to queries with deterministic guarantees </vt:lpstr>
      <vt:lpstr>Query/Response Systems</vt:lpstr>
      <vt:lpstr>Input versus Output Perturbation</vt:lpstr>
      <vt:lpstr>Analytical Validity</vt:lpstr>
      <vt:lpstr>Interval Response</vt:lpstr>
      <vt:lpstr>Deterministic Methods</vt:lpstr>
      <vt:lpstr>Determinism versus Disclosure</vt:lpstr>
      <vt:lpstr>Confidentiality via Camouflage (CVC)</vt:lpstr>
      <vt:lpstr>CVC for Binary Data</vt:lpstr>
      <vt:lpstr>Example</vt:lpstr>
      <vt:lpstr>Is CVC Deterministic?</vt:lpstr>
      <vt:lpstr>Responding to Queries</vt:lpstr>
      <vt:lpstr>Query Based Attack</vt:lpstr>
      <vt:lpstr>Search Result</vt:lpstr>
      <vt:lpstr>But is it disclosure?</vt:lpstr>
      <vt:lpstr>What if …</vt:lpstr>
      <vt:lpstr>Computational Complexity</vt:lpstr>
      <vt:lpstr>Disclosure via Simple Queries</vt:lpstr>
      <vt:lpstr>Insider Threat Protection</vt:lpstr>
      <vt:lpstr>Summary</vt:lpstr>
      <vt:lpstr>CVC for Numerical Data</vt:lpstr>
      <vt:lpstr>Responses to Queries</vt:lpstr>
      <vt:lpstr>Deterministic Component</vt:lpstr>
      <vt:lpstr>Computational Complexity</vt:lpstr>
      <vt:lpstr>Modified Search Procedure</vt:lpstr>
      <vt:lpstr>Result of Search Procedure</vt:lpstr>
      <vt:lpstr>Compromise for Large Data Sets</vt:lpstr>
      <vt:lpstr>Slide 28</vt:lpstr>
      <vt:lpstr>Slide 29</vt:lpstr>
      <vt:lpstr>Once P has been reconstructed, it is a simple matter of solving a set of equations to solve for ϒ. With this information, the remaining values can be compromised by issuing simple queries.</vt:lpstr>
      <vt:lpstr>Slide 31</vt:lpstr>
      <vt:lpstr>Conclusions</vt:lpstr>
      <vt:lpstr>Takeaway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risk when responding to queries with deterministic guarantees</dc:title>
  <dc:creator>muralidhar</dc:creator>
  <cp:lastModifiedBy>muralidhar</cp:lastModifiedBy>
  <cp:revision>38</cp:revision>
  <dcterms:created xsi:type="dcterms:W3CDTF">2011-09-23T15:08:11Z</dcterms:created>
  <dcterms:modified xsi:type="dcterms:W3CDTF">2011-10-11T17:57:18Z</dcterms:modified>
</cp:coreProperties>
</file>