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921" r:id="rId2"/>
  </p:sldMasterIdLst>
  <p:notesMasterIdLst>
    <p:notesMasterId r:id="rId34"/>
  </p:notesMasterIdLst>
  <p:sldIdLst>
    <p:sldId id="271" r:id="rId3"/>
    <p:sldId id="272" r:id="rId4"/>
    <p:sldId id="274" r:id="rId5"/>
    <p:sldId id="315" r:id="rId6"/>
    <p:sldId id="302" r:id="rId7"/>
    <p:sldId id="303" r:id="rId8"/>
    <p:sldId id="275" r:id="rId9"/>
    <p:sldId id="307" r:id="rId10"/>
    <p:sldId id="305" r:id="rId11"/>
    <p:sldId id="276" r:id="rId12"/>
    <p:sldId id="306" r:id="rId13"/>
    <p:sldId id="280" r:id="rId14"/>
    <p:sldId id="281" r:id="rId15"/>
    <p:sldId id="288" r:id="rId16"/>
    <p:sldId id="290" r:id="rId17"/>
    <p:sldId id="301" r:id="rId18"/>
    <p:sldId id="291" r:id="rId19"/>
    <p:sldId id="311" r:id="rId20"/>
    <p:sldId id="292" r:id="rId21"/>
    <p:sldId id="293" r:id="rId22"/>
    <p:sldId id="312" r:id="rId23"/>
    <p:sldId id="294" r:id="rId24"/>
    <p:sldId id="313" r:id="rId25"/>
    <p:sldId id="310" r:id="rId26"/>
    <p:sldId id="295" r:id="rId27"/>
    <p:sldId id="309" r:id="rId28"/>
    <p:sldId id="296" r:id="rId29"/>
    <p:sldId id="308" r:id="rId30"/>
    <p:sldId id="297" r:id="rId31"/>
    <p:sldId id="314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5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43D00-9455-47E8-9B28-2361FD883730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7F09-5621-4653-B256-0AB06FD17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</a:t>
            </a:r>
            <a:r>
              <a:rPr lang="en-US" baseline="0" dirty="0" smtClean="0"/>
              <a:t> a quick bit of background. Many may already be familiar with the Census at School program as it is international.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Pizza/pasta favorite</a:t>
            </a:r>
            <a:r>
              <a:rPr lang="en-US" baseline="0" dirty="0" smtClean="0"/>
              <a:t> among vegetarians and non. Meat was second favorite food.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Percentages. Favorite food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Favorite</a:t>
            </a:r>
            <a:r>
              <a:rPr lang="en-US" baseline="0" dirty="0" smtClean="0"/>
              <a:t> food vegetables correlates to being a vegetarian. More useful to look at percentages than frequency to make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USDA federal nutritional guidelines called “</a:t>
            </a:r>
            <a:r>
              <a:rPr lang="en-US" dirty="0" err="1" smtClean="0">
                <a:solidFill>
                  <a:prstClr val="black"/>
                </a:solidFill>
              </a:rPr>
              <a:t>MyPlate</a:t>
            </a:r>
            <a:r>
              <a:rPr lang="en-US" dirty="0" smtClean="0">
                <a:solidFill>
                  <a:prstClr val="black"/>
                </a:solidFill>
              </a:rPr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in the U.K .</a:t>
            </a:r>
            <a:r>
              <a:rPr lang="en-US" baseline="0" dirty="0" smtClean="0"/>
              <a:t> Expanding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U.S.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decisions:</a:t>
            </a:r>
          </a:p>
          <a:p>
            <a:r>
              <a:rPr lang="en-US" dirty="0" smtClean="0"/>
              <a:t>Tie</a:t>
            </a:r>
            <a:r>
              <a:rPr lang="en-US" baseline="0" dirty="0" smtClean="0"/>
              <a:t> with Ag in Classroom infrastructure and needs (food/</a:t>
            </a:r>
            <a:r>
              <a:rPr lang="en-US" baseline="0" dirty="0" err="1" smtClean="0"/>
              <a:t>ag</a:t>
            </a:r>
            <a:r>
              <a:rPr lang="en-US" baseline="0" dirty="0" smtClean="0"/>
              <a:t>, grade levels); common rural </a:t>
            </a:r>
            <a:r>
              <a:rPr lang="en-US" baseline="0" dirty="0" err="1" smtClean="0"/>
              <a:t>ag</a:t>
            </a:r>
            <a:r>
              <a:rPr lang="en-US" baseline="0" dirty="0" smtClean="0"/>
              <a:t> audience for NASS; volunteer/no project manager – hire; tie with USDA my plate – timely food, </a:t>
            </a:r>
            <a:r>
              <a:rPr lang="en-US" baseline="0" dirty="0" err="1" smtClean="0"/>
              <a:t>ag</a:t>
            </a:r>
            <a:r>
              <a:rPr lang="en-US" baseline="0" dirty="0" smtClean="0"/>
              <a:t> and nutrition conversation.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440 responses. 220 male and 220 female.</a:t>
            </a:r>
            <a:r>
              <a:rPr lang="en-US" baseline="0" dirty="0" smtClean="0"/>
              <a:t> Is there a relationship between favorite beverage and gender?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by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</a:t>
            </a:r>
            <a:r>
              <a:rPr lang="en-US" baseline="0" dirty="0" smtClean="0"/>
              <a:t> by percentage.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look</a:t>
            </a:r>
            <a:r>
              <a:rPr lang="en-US" baseline="0" dirty="0" smtClean="0"/>
              <a:t> at beverage favorite by percentage male and female.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 of responses. – data quality?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7F09-5621-4653-B256-0AB06FD17B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2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76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2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651"/>
            <a:ext cx="3008313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6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8991600" cy="891048"/>
            <a:chOff x="0" y="0"/>
            <a:chExt cx="8991600" cy="89104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04"/>
            <a:stretch/>
          </p:blipFill>
          <p:spPr>
            <a:xfrm>
              <a:off x="0" y="0"/>
              <a:ext cx="8311487" cy="89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139766"/>
              <a:ext cx="609600" cy="61151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65D5-69A1-4843-86FF-3E9EF9C39EB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15CE-9D31-44FE-A4A3-3DFF05212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8991600" cy="891048"/>
            <a:chOff x="0" y="0"/>
            <a:chExt cx="8991600" cy="89104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04"/>
            <a:stretch/>
          </p:blipFill>
          <p:spPr>
            <a:xfrm>
              <a:off x="0" y="0"/>
              <a:ext cx="8311487" cy="89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139766"/>
              <a:ext cx="609600" cy="61151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65D5-69A1-4843-86FF-3E9EF9C39E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251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s.usda.gov/report.asp" TargetMode="External"/><Relationship Id="rId3" Type="http://schemas.openxmlformats.org/officeDocument/2006/relationships/hyperlink" Target="http://www.nass.usda.gov/Education_and_Outreach/" TargetMode="External"/><Relationship Id="rId7" Type="http://schemas.openxmlformats.org/officeDocument/2006/relationships/hyperlink" Target="http://www.choosemyplate.gov/" TargetMode="External"/><Relationship Id="rId2" Type="http://schemas.openxmlformats.org/officeDocument/2006/relationships/hyperlink" Target="http://www.amstat.org/censusatschoo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s.usda.gov/" TargetMode="External"/><Relationship Id="rId5" Type="http://schemas.openxmlformats.org/officeDocument/2006/relationships/hyperlink" Target="http://www.agcensus.usda.gov/" TargetMode="External"/><Relationship Id="rId4" Type="http://schemas.openxmlformats.org/officeDocument/2006/relationships/hyperlink" Target="http://www.censusatschool.org.uk/international-project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s.usda.gov/" TargetMode="External"/><Relationship Id="rId2" Type="http://schemas.openxmlformats.org/officeDocument/2006/relationships/hyperlink" Target="mailto:Sue.king@nass.usd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Increasing Statistical Literacy 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among Students through the 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Census at School: Food Preference Survey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Presented by Suzanne King, Public Affairs Office Director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U.S. Department of Agriculture, 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National Agricultural Statistics Service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for the</a:t>
            </a:r>
          </a:p>
          <a:p>
            <a:r>
              <a:rPr lang="en-US" sz="8000" b="1" dirty="0" smtClean="0">
                <a:solidFill>
                  <a:schemeClr val="tx1"/>
                </a:solidFill>
              </a:rPr>
              <a:t>UNECE Work Session on the Communication of Statistics</a:t>
            </a:r>
            <a:endParaRPr lang="en-US" sz="8000" dirty="0" smtClean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Geneva, Switzerland, 18-20 June 2014</a:t>
            </a:r>
          </a:p>
          <a:p>
            <a:r>
              <a:rPr lang="en-US" sz="8000" b="1" dirty="0" smtClean="0">
                <a:solidFill>
                  <a:schemeClr val="tx1"/>
                </a:solidFill>
              </a:rPr>
              <a:t/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>Session </a:t>
            </a:r>
            <a:r>
              <a:rPr lang="en-US" sz="8000" b="1" dirty="0" err="1" smtClean="0">
                <a:solidFill>
                  <a:schemeClr val="tx1"/>
                </a:solidFill>
              </a:rPr>
              <a:t>i</a:t>
            </a:r>
            <a:r>
              <a:rPr lang="en-US" sz="8000" b="1" dirty="0" smtClean="0">
                <a:solidFill>
                  <a:schemeClr val="tx1"/>
                </a:solidFill>
              </a:rPr>
              <a:t>: Statistical Literacy</a:t>
            </a:r>
          </a:p>
          <a:p>
            <a:endParaRPr lang="en-US" b="1" dirty="0"/>
          </a:p>
        </p:txBody>
      </p:sp>
      <p:pic>
        <p:nvPicPr>
          <p:cNvPr id="6" name="Content Placeholder 4" descr="cover.PNG"/>
          <p:cNvPicPr>
            <a:picLocks noChangeAspect="1"/>
          </p:cNvPicPr>
          <p:nvPr/>
        </p:nvPicPr>
        <p:blipFill>
          <a:blip r:embed="rId2" cstate="print"/>
          <a:srcRect b="83164"/>
          <a:stretch>
            <a:fillRect/>
          </a:stretch>
        </p:blipFill>
        <p:spPr>
          <a:xfrm>
            <a:off x="2895600" y="609600"/>
            <a:ext cx="352363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96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Food Preference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Timely, topical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Food and agriculture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Use Census at School survey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Lesson plan, activities and extensions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4478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352363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838200"/>
          </a:xfrm>
        </p:spPr>
        <p:txBody>
          <a:bodyPr/>
          <a:lstStyle/>
          <a:p>
            <a:r>
              <a:rPr lang="en-US" dirty="0" smtClean="0"/>
              <a:t>The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Students complete a brief online survey, analyze their class census results, and compare their class with random samples from students in the U.S and other participating countries.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Important issues addressed in the introduction include security of Internet and personal identifying information.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4478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efining the project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04800"/>
            <a:ext cx="5318511" cy="628304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722437"/>
            <a:ext cx="27432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40 questions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13 are the same across the international program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27 are unique to the U.S.</a:t>
            </a:r>
          </a:p>
          <a:p>
            <a:pPr marL="341313" lvl="1" indent="-341313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Countries can add questions of unique importance or interest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d questions.PNG"/>
          <p:cNvPicPr>
            <a:picLocks noChangeAspect="1"/>
          </p:cNvPicPr>
          <p:nvPr/>
        </p:nvPicPr>
        <p:blipFill>
          <a:blip r:embed="rId2" cstate="print"/>
          <a:srcRect r="18213"/>
          <a:stretch>
            <a:fillRect/>
          </a:stretch>
        </p:blipFill>
        <p:spPr>
          <a:xfrm>
            <a:off x="2209800" y="1143000"/>
            <a:ext cx="6539432" cy="5272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food preference lessons use 3 questions.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167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favorite foods, beverages for a class;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variables for the class;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numerical summaries for those variables;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type of graph to best show the data;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Discussion topics.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om samp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8600"/>
            <a:ext cx="3942787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533400"/>
            <a:ext cx="310694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Random Sampler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ct1 table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1524000"/>
            <a:ext cx="5715000" cy="433916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Sampler Results - Beverage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Random Sample of 500 U.S. responses on favorite drink.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Class favorites?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Response rates?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Difference between males and females in preferred beverage?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Compare class results with this random sample.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2192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ct1 graph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377082"/>
            <a:ext cx="6934200" cy="517611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96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Sampler Results - Beverage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295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ct1 table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371600"/>
            <a:ext cx="7696200" cy="474357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Sampler Results - Beverage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act1 graph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489880"/>
            <a:ext cx="7543800" cy="529192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96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Sampler Results - Beverage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1430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Sampler Results -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The activity asks if there is a potential association between favorite food and whether someone is a vegetarian.</a:t>
            </a:r>
          </a:p>
          <a:p>
            <a:endParaRPr lang="en-US" dirty="0"/>
          </a:p>
        </p:txBody>
      </p:sp>
      <p:pic>
        <p:nvPicPr>
          <p:cNvPr id="4" name="Picture 3" descr="activit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4191000" cy="215680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0600" y="1295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696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Census at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Census at School is an international classroom program for grades 4-12 that engages students in statistical problem solving.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Anonymous questionnaire/survey – Using questions that are directly related to the students is fun and encourages interest and engagement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Database of responses allows for student inquiry and analysis</a:t>
            </a:r>
          </a:p>
          <a:p>
            <a:pPr lvl="1"/>
            <a:endParaRPr lang="en-US" sz="2000" dirty="0" smtClean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5240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3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2 table1.PNG"/>
          <p:cNvPicPr>
            <a:picLocks noChangeAspect="1"/>
          </p:cNvPicPr>
          <p:nvPr/>
        </p:nvPicPr>
        <p:blipFill>
          <a:blip r:embed="rId3" cstate="print"/>
          <a:srcRect l="25555" r="24626" b="12614"/>
          <a:stretch>
            <a:fillRect/>
          </a:stretch>
        </p:blipFill>
        <p:spPr>
          <a:xfrm>
            <a:off x="1447800" y="1505031"/>
            <a:ext cx="6172200" cy="520056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533400"/>
            <a:ext cx="7315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Sampler Results - Food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295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2 grap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133600"/>
            <a:ext cx="5568326" cy="4267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533400"/>
            <a:ext cx="7315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Sampler Results - Food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295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2 tabl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447800"/>
            <a:ext cx="5521495" cy="4876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533400"/>
            <a:ext cx="7315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Sampler Results - Food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295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2 grap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743154"/>
            <a:ext cx="5715000" cy="458144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533400"/>
            <a:ext cx="7315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Sampler Results - Food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295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391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Some Discussion Points: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Did the results surprise you?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Who might want to have this information for your class and the whole school and why?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How and where do the favorite food preferences fit in the </a:t>
            </a:r>
            <a:r>
              <a:rPr lang="en-US" sz="2000" dirty="0" err="1" smtClean="0">
                <a:solidFill>
                  <a:srgbClr val="7030A0"/>
                </a:solidFill>
              </a:rPr>
              <a:t>MyPlate</a:t>
            </a:r>
            <a:r>
              <a:rPr lang="en-US" sz="2000" dirty="0" smtClean="0">
                <a:solidFill>
                  <a:srgbClr val="7030A0"/>
                </a:solidFill>
              </a:rPr>
              <a:t> food categories and on the </a:t>
            </a:r>
            <a:r>
              <a:rPr lang="en-US" sz="2000" dirty="0" err="1" smtClean="0">
                <a:solidFill>
                  <a:srgbClr val="7030A0"/>
                </a:solidFill>
              </a:rPr>
              <a:t>MyPlate</a:t>
            </a:r>
            <a:r>
              <a:rPr lang="en-US" sz="2000" dirty="0" smtClean="0">
                <a:solidFill>
                  <a:srgbClr val="7030A0"/>
                </a:solidFill>
              </a:rPr>
              <a:t> graphic?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If the favorite foods represented a meal, what would the plate look like? Would it be balanced? Would it represent the food groups?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Examples of Additional Activities: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Conduct another random sample to see if results are different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Select a single food and beverage and research components; who grows or produced those components in the U.S. or internationally; Identify the 5 states or countries and estimate food miles, etc.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Plan a party. Use the data to determine menu, donations,  fewest food miles.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33400"/>
            <a:ext cx="7315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Lesson Additions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2192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ens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8949301" cy="30465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685800"/>
            <a:ext cx="7467600" cy="838200"/>
          </a:xfrm>
        </p:spPr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4478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mon cor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399"/>
            <a:ext cx="4343400" cy="5752803"/>
          </a:xfrm>
          <a:prstGeom prst="rect">
            <a:avLst/>
          </a:prstGeom>
        </p:spPr>
      </p:pic>
      <p:pic>
        <p:nvPicPr>
          <p:cNvPr id="11" name="Picture 10" descr="common cor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0239" y="1143000"/>
            <a:ext cx="4501361" cy="5562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15200" cy="45720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Common Core Standards</a:t>
            </a:r>
            <a:endParaRPr lang="en-US" sz="4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15200" cy="838200"/>
          </a:xfrm>
        </p:spPr>
        <p:txBody>
          <a:bodyPr/>
          <a:lstStyle/>
          <a:p>
            <a:r>
              <a:rPr lang="en-US" dirty="0" smtClean="0"/>
              <a:t>Launching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NASS and a partnering teacher conducted an instructional session to a receptive audience at the annual National Agriculture in the Classroom Conference in June 2013.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Other modes of promotion: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NAITC publication articles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Cross links and features on all members’ websites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USDA blog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Twitter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Article for ASA website</a:t>
            </a:r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2192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15200" cy="838200"/>
          </a:xfrm>
        </p:spPr>
        <p:txBody>
          <a:bodyPr/>
          <a:lstStyle/>
          <a:p>
            <a:r>
              <a:rPr lang="en-US" dirty="0" smtClean="0"/>
              <a:t>Measuring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7030A0"/>
                </a:solidFill>
              </a:rPr>
              <a:t>As of April 2014, there were more than 20,000 students from 46 states plus Washington, DC and Guam who had participated, and  931 registered teachers with 433 who have associated student data.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295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315200" cy="8382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Project evaluation and expansion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Continue promotion and encourage use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-</a:t>
            </a:r>
            <a:r>
              <a:rPr lang="en-US" sz="2400" dirty="0" smtClean="0">
                <a:solidFill>
                  <a:srgbClr val="7030A0"/>
                </a:solidFill>
              </a:rPr>
              <a:t>Both Census at School and Food Preference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Project manager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Continue to encourage future statisticians, learn from other countries, and build statistical literacy worldwide.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4478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96200" cy="838200"/>
          </a:xfrm>
        </p:spPr>
        <p:txBody>
          <a:bodyPr/>
          <a:lstStyle/>
          <a:p>
            <a:r>
              <a:rPr lang="en-US" dirty="0" smtClean="0"/>
              <a:t>Census at School -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7030A0"/>
                </a:solidFill>
              </a:rPr>
              <a:t>Since its development in 2000 in the U.K., it is active in New Zealand, Australia, Canada, South Africa, Korea, Ireland, and Japan.</a:t>
            </a:r>
          </a:p>
          <a:p>
            <a:pPr lvl="0"/>
            <a:r>
              <a:rPr lang="en-US" dirty="0" smtClean="0">
                <a:solidFill>
                  <a:srgbClr val="7030A0"/>
                </a:solidFill>
              </a:rPr>
              <a:t>American Statistical Association, the Population Association of America, Census Bureau and a other partners launched the program in Washington, DC in 2010.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" name="Picture 9" descr="A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0"/>
            <a:ext cx="914528" cy="771633"/>
          </a:xfrm>
          <a:prstGeom prst="rect">
            <a:avLst/>
          </a:prstGeom>
        </p:spPr>
      </p:pic>
      <p:pic>
        <p:nvPicPr>
          <p:cNvPr id="11" name="Picture 10" descr="Cana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943600"/>
            <a:ext cx="2057400" cy="666854"/>
          </a:xfrm>
          <a:prstGeom prst="rect">
            <a:avLst/>
          </a:prstGeom>
        </p:spPr>
      </p:pic>
      <p:pic>
        <p:nvPicPr>
          <p:cNvPr id="13" name="Picture 12" descr="Kore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1049" y="6019800"/>
            <a:ext cx="2152951" cy="552527"/>
          </a:xfrm>
          <a:prstGeom prst="rect">
            <a:avLst/>
          </a:prstGeom>
        </p:spPr>
      </p:pic>
      <p:pic>
        <p:nvPicPr>
          <p:cNvPr id="14" name="Picture 13" descr="South Afri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6019800"/>
            <a:ext cx="1295150" cy="585901"/>
          </a:xfrm>
          <a:prstGeom prst="rect">
            <a:avLst/>
          </a:prstGeom>
        </p:spPr>
      </p:pic>
      <p:pic>
        <p:nvPicPr>
          <p:cNvPr id="15" name="Picture 14" descr="U.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6019800"/>
            <a:ext cx="1223262" cy="609600"/>
          </a:xfrm>
          <a:prstGeom prst="rect">
            <a:avLst/>
          </a:prstGeom>
        </p:spPr>
      </p:pic>
      <p:pic>
        <p:nvPicPr>
          <p:cNvPr id="16" name="Picture 15" descr="U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9600" y="5791200"/>
            <a:ext cx="1047896" cy="90500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90600" y="15240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15200" cy="8382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U.S. Census at School - </a:t>
            </a:r>
            <a:r>
              <a:rPr lang="en-US" sz="2400" dirty="0" smtClean="0">
                <a:hlinkClick r:id="rId2"/>
              </a:rPr>
              <a:t>www.amstat.org/censusatschool</a:t>
            </a:r>
            <a:endParaRPr lang="en-US" sz="2400" dirty="0" smtClean="0"/>
          </a:p>
          <a:p>
            <a:r>
              <a:rPr lang="en-US" sz="2400" dirty="0" smtClean="0"/>
              <a:t>Food Preference Survey  </a:t>
            </a:r>
            <a:r>
              <a:rPr lang="en-US" sz="2400" dirty="0" smtClean="0">
                <a:hlinkClick r:id="rId3"/>
              </a:rPr>
              <a:t>www.nass.usda.gov/Education_and_Outreach/</a:t>
            </a:r>
            <a:endParaRPr lang="en-US" sz="2400" dirty="0" smtClean="0"/>
          </a:p>
          <a:p>
            <a:r>
              <a:rPr lang="en-US" sz="2400" dirty="0" smtClean="0"/>
              <a:t>International Census at School </a:t>
            </a:r>
            <a:r>
              <a:rPr lang="en-US" sz="2400" dirty="0" smtClean="0">
                <a:hlinkClick r:id="rId4"/>
              </a:rPr>
              <a:t>www.censusatschool.org.uk/international-projects</a:t>
            </a:r>
            <a:endParaRPr lang="en-US" sz="2400" dirty="0" smtClean="0"/>
          </a:p>
          <a:p>
            <a:r>
              <a:rPr lang="en-US" sz="2400" dirty="0" smtClean="0"/>
              <a:t>U.S. Census of Agriculture, USDA National Agricultural Statistics Service - </a:t>
            </a:r>
            <a:r>
              <a:rPr lang="en-US" sz="2400" dirty="0" smtClean="0">
                <a:hlinkClick r:id="rId5"/>
              </a:rPr>
              <a:t>www.agcensus.usda.gov</a:t>
            </a:r>
            <a:endParaRPr lang="en-US" sz="2400" dirty="0" smtClean="0"/>
          </a:p>
          <a:p>
            <a:r>
              <a:rPr lang="en-US" sz="2400" dirty="0" smtClean="0"/>
              <a:t>U.S. Agricultural Production, USDA National Agricultural Statistics Service  </a:t>
            </a:r>
            <a:r>
              <a:rPr lang="en-US" sz="2400" dirty="0" smtClean="0">
                <a:hlinkClick r:id="rId6"/>
              </a:rPr>
              <a:t>www.nass.usda.gov</a:t>
            </a:r>
            <a:endParaRPr lang="en-US" sz="2400" dirty="0" smtClean="0"/>
          </a:p>
          <a:p>
            <a:r>
              <a:rPr lang="en-US" sz="2400" dirty="0" smtClean="0"/>
              <a:t>USDA My Plate - </a:t>
            </a:r>
            <a:r>
              <a:rPr lang="en-US" sz="2400" dirty="0" smtClean="0">
                <a:hlinkClick r:id="rId7"/>
              </a:rPr>
              <a:t>www.choosemyplate.gov</a:t>
            </a:r>
            <a:endParaRPr lang="en-US" sz="2400" dirty="0" smtClean="0"/>
          </a:p>
          <a:p>
            <a:r>
              <a:rPr lang="en-US" sz="2400" dirty="0" smtClean="0"/>
              <a:t>World Production Reports, USDA Foreign Agricultural Service </a:t>
            </a:r>
            <a:r>
              <a:rPr lang="en-US" sz="2400" dirty="0" smtClean="0">
                <a:hlinkClick r:id="rId8"/>
              </a:rPr>
              <a:t>www.fas.usda.gov/report.asp</a:t>
            </a:r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3716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15200" cy="8382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Suzanne King</a:t>
            </a:r>
          </a:p>
          <a:p>
            <a:pPr marL="0" indent="0" algn="ctr">
              <a:buNone/>
            </a:pPr>
            <a:r>
              <a:rPr lang="en-US" sz="2400" dirty="0" smtClean="0"/>
              <a:t>Public Affairs Office Director</a:t>
            </a:r>
          </a:p>
          <a:p>
            <a:pPr marL="0" indent="0" algn="ctr">
              <a:buNone/>
            </a:pPr>
            <a:r>
              <a:rPr lang="en-US" sz="2400" dirty="0" smtClean="0"/>
              <a:t>USDA’s National Agricultural Statistics Service</a:t>
            </a:r>
          </a:p>
          <a:p>
            <a:pPr marL="0" indent="0" algn="ctr">
              <a:buNone/>
            </a:pPr>
            <a:r>
              <a:rPr lang="en-US" sz="2400" dirty="0" smtClean="0"/>
              <a:t>1400 Independence Avenue, SW, Room 5029</a:t>
            </a:r>
          </a:p>
          <a:p>
            <a:pPr marL="0" indent="0" algn="ctr">
              <a:buNone/>
            </a:pPr>
            <a:r>
              <a:rPr lang="en-US" sz="2400" dirty="0" smtClean="0"/>
              <a:t>Washington, DC 20250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Sue.king@nass.usda.gov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202-690-8122</a:t>
            </a:r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www.nass.usda.gov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www.agcensus.usda.gov</a:t>
            </a:r>
            <a:endParaRPr lang="en-US" sz="2400" dirty="0"/>
          </a:p>
        </p:txBody>
      </p:sp>
      <p:pic>
        <p:nvPicPr>
          <p:cNvPr id="4" name="Content Placeholder 4" descr="cover.PNG"/>
          <p:cNvPicPr>
            <a:picLocks noChangeAspect="1"/>
          </p:cNvPicPr>
          <p:nvPr/>
        </p:nvPicPr>
        <p:blipFill>
          <a:blip r:embed="rId4" cstate="print"/>
          <a:srcRect b="83164"/>
          <a:stretch>
            <a:fillRect/>
          </a:stretch>
        </p:blipFill>
        <p:spPr>
          <a:xfrm>
            <a:off x="3048000" y="5867400"/>
            <a:ext cx="3523638" cy="762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0600" y="12192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315200" cy="838200"/>
          </a:xfrm>
        </p:spPr>
        <p:txBody>
          <a:bodyPr/>
          <a:lstStyle/>
          <a:p>
            <a:r>
              <a:rPr lang="en-US" dirty="0" smtClean="0"/>
              <a:t>Census at School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To increase statistical interest and literacy among students to develop the next generation of statisticians.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Raise awareness of the use and importance of statistics and responding to surveys.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Increase survey and census response rates.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5240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162800" cy="838200"/>
          </a:xfrm>
        </p:spPr>
        <p:txBody>
          <a:bodyPr/>
          <a:lstStyle/>
          <a:p>
            <a:r>
              <a:rPr lang="en-US" dirty="0" smtClean="0"/>
              <a:t>Census at School -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By 2010, the U.S. project included a questionnaire that tied to the international Census at School, teacher training, a successful program test pilot, a repository for data at the ASA, and statistical expertise.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 website at ASA housed the survey, response data, and resources.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Have </a:t>
            </a:r>
            <a:r>
              <a:rPr lang="en-US" dirty="0" smtClean="0">
                <a:solidFill>
                  <a:srgbClr val="7030A0"/>
                </a:solidFill>
              </a:rPr>
              <a:t>– Infrastructure, statistical expertise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Need</a:t>
            </a:r>
            <a:r>
              <a:rPr lang="en-US" dirty="0" smtClean="0">
                <a:solidFill>
                  <a:srgbClr val="7030A0"/>
                </a:solidFill>
              </a:rPr>
              <a:t> – Partner with network of teachers, schools; curriculum expertise; and project manager.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4478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National Agriculture in the Classroom </a:t>
            </a:r>
            <a:r>
              <a:rPr lang="en-US" dirty="0" smtClean="0">
                <a:solidFill>
                  <a:srgbClr val="7030A0"/>
                </a:solidFill>
              </a:rPr>
              <a:t>organization had an established network of classroom teachers in all states and an interested national leadership.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The USDA National Institute for Food and Agriculture </a:t>
            </a:r>
            <a:r>
              <a:rPr lang="en-US" dirty="0" smtClean="0">
                <a:solidFill>
                  <a:srgbClr val="7030A0"/>
                </a:solidFill>
              </a:rPr>
              <a:t>provided a collaboration point to bring ASA, NASS, and NAITC together.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3716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239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Partner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USDA NASS Goals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-	Increase use of the Census at School Program;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-	Increase awareness  of NASS and use of 	survey and census data;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-		Increase response to its data collection 	among the 	farm and rural population; and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-	Develop a next generation of statisticians.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Ag in the Classroom Goal – Agricultural Literacy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4478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3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Tie to the U.S. Education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Each U.S. state has its own education standards, creating complexity and diversity.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New state-led standards known as the </a:t>
            </a:r>
            <a:r>
              <a:rPr lang="en-US" b="1" dirty="0" smtClean="0">
                <a:solidFill>
                  <a:srgbClr val="7030A0"/>
                </a:solidFill>
              </a:rPr>
              <a:t>common core</a:t>
            </a:r>
            <a:r>
              <a:rPr lang="en-US" dirty="0" smtClean="0">
                <a:solidFill>
                  <a:srgbClr val="7030A0"/>
                </a:solidFill>
              </a:rPr>
              <a:t> are unifying and bringing commonality to the U.S. school systems.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Most states have adopted these high-quality academic standards in Math, English, and Language Arts/Literacy.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4478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15200" cy="838200"/>
          </a:xfrm>
        </p:spPr>
        <p:txBody>
          <a:bodyPr/>
          <a:lstStyle/>
          <a:p>
            <a:r>
              <a:rPr lang="en-US" dirty="0" smtClean="0"/>
              <a:t>Developing the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Use existing questionnaire to enhance program’s use and quality of existing and future data.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Extend learning opportunities.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Hire curriculum development specialist to work with statisticians.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Lesson plan addresses common core standards for grades 5-8 in Math, Language Arts, Nutrition, Social Studies, and National Family and Consumer Sciences.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4478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1183</Words>
  <Application>Microsoft Office PowerPoint</Application>
  <PresentationFormat>On-screen Show (4:3)</PresentationFormat>
  <Paragraphs>156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14_Custom Design</vt:lpstr>
      <vt:lpstr>48_Custom Design</vt:lpstr>
      <vt:lpstr>Increasing Statistical Literacy  among Students through the  Census at School: Food Preference Survey</vt:lpstr>
      <vt:lpstr>Census at School</vt:lpstr>
      <vt:lpstr>Census at School - Background </vt:lpstr>
      <vt:lpstr>Census at School - Goals</vt:lpstr>
      <vt:lpstr>Census at School - Background </vt:lpstr>
      <vt:lpstr>Partners</vt:lpstr>
      <vt:lpstr>Partner Goals</vt:lpstr>
      <vt:lpstr>Tie to the U.S. Education System</vt:lpstr>
      <vt:lpstr>Developing the Lessons</vt:lpstr>
      <vt:lpstr>Food Preference Survey</vt:lpstr>
      <vt:lpstr>The Lessons</vt:lpstr>
      <vt:lpstr>PowerPoint Presentation</vt:lpstr>
      <vt:lpstr>PowerPoint Presentation</vt:lpstr>
      <vt:lpstr>PowerPoint Presentation</vt:lpstr>
      <vt:lpstr>Sampler Results - Beverage</vt:lpstr>
      <vt:lpstr>Sampler Results - Beverage</vt:lpstr>
      <vt:lpstr>Sampler Results - Beverage</vt:lpstr>
      <vt:lpstr>Sampler Results - Beverage</vt:lpstr>
      <vt:lpstr>Sampler Results -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Extensions</vt:lpstr>
      <vt:lpstr>Common Core Standards</vt:lpstr>
      <vt:lpstr>Launching the Program</vt:lpstr>
      <vt:lpstr>Measuring Progress</vt:lpstr>
      <vt:lpstr>Next Steps</vt:lpstr>
      <vt:lpstr>Resources</vt:lpstr>
      <vt:lpstr>Thank You</vt:lpstr>
    </vt:vector>
  </TitlesOfParts>
  <Company>USDA - NASS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Karissa Jobman</dc:creator>
  <cp:lastModifiedBy>Sue</cp:lastModifiedBy>
  <cp:revision>135</cp:revision>
  <dcterms:created xsi:type="dcterms:W3CDTF">2012-07-10T15:52:31Z</dcterms:created>
  <dcterms:modified xsi:type="dcterms:W3CDTF">2014-06-16T13:46:29Z</dcterms:modified>
</cp:coreProperties>
</file>