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4"/>
    <p:sldMasterId id="2147483915" r:id="rId5"/>
  </p:sldMasterIdLst>
  <p:notesMasterIdLst>
    <p:notesMasterId r:id="rId18"/>
  </p:notesMasterIdLst>
  <p:handoutMasterIdLst>
    <p:handoutMasterId r:id="rId19"/>
  </p:handoutMasterIdLst>
  <p:sldIdLst>
    <p:sldId id="315" r:id="rId6"/>
    <p:sldId id="311" r:id="rId7"/>
    <p:sldId id="314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16" r:id="rId17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76">
          <p15:clr>
            <a:srgbClr val="A4A3A4"/>
          </p15:clr>
        </p15:guide>
        <p15:guide id="2" pos="22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92168"/>
    <a:srgbClr val="000066"/>
    <a:srgbClr val="202A84"/>
    <a:srgbClr val="1978EB"/>
    <a:srgbClr val="3333FF"/>
    <a:srgbClr val="CC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85" d="100"/>
          <a:sy n="85" d="100"/>
        </p:scale>
        <p:origin x="-141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976"/>
        <p:guide pos="226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2078ADF2-3A8D-47D5-BE37-9661EAAA7EBF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A1793D78-CC8A-460B-BBBD-087D3BB90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14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EA5737-A92A-4A16-A51A-2FF7EC5C5951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52" tIns="47526" rIns="95052" bIns="475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5052" tIns="47526" rIns="95052" bIns="4752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504DA2-7153-43EF-8750-E463FBCCC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93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7F79D8-B556-4146-A215-15C2201A7FB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9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45ED-DEDD-4169-B2D9-CF3EAF3A30D7}" type="datetime1">
              <a:rPr lang="en-US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450A-FAC9-418A-AF45-BE0790FE6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buClr>
                <a:srgbClr val="9DA4E7"/>
              </a:buClr>
              <a:defRPr sz="2800">
                <a:solidFill>
                  <a:schemeClr val="bg1"/>
                </a:solidFill>
              </a:defRPr>
            </a:lvl1pPr>
            <a:lvl2pPr>
              <a:buClr>
                <a:srgbClr val="9DA4E7"/>
              </a:buClr>
              <a:defRPr sz="2400">
                <a:solidFill>
                  <a:schemeClr val="bg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DA4E7"/>
              </a:buClr>
              <a:buSzTx/>
              <a:buFont typeface="Calibri" pitchFamily="34" charset="0"/>
              <a:buChar char="–"/>
              <a:tabLst/>
              <a:defRPr sz="2000">
                <a:solidFill>
                  <a:schemeClr val="bg1"/>
                </a:solidFill>
              </a:defRPr>
            </a:lvl3pPr>
            <a:lvl4pPr>
              <a:buClr>
                <a:srgbClr val="9DA4E7"/>
              </a:buClr>
              <a:buFont typeface="Arial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buClr>
                <a:srgbClr val="9DA4E7"/>
              </a:buClr>
              <a:defRPr sz="2800">
                <a:solidFill>
                  <a:schemeClr val="bg1"/>
                </a:solidFill>
              </a:defRPr>
            </a:lvl1pPr>
            <a:lvl2pPr>
              <a:buClr>
                <a:srgbClr val="9DA4E7"/>
              </a:buClr>
              <a:defRPr sz="2400">
                <a:solidFill>
                  <a:schemeClr val="bg1"/>
                </a:solidFill>
              </a:defRPr>
            </a:lvl2pPr>
            <a:lvl3pPr>
              <a:buClr>
                <a:srgbClr val="9DA4E7"/>
              </a:buClr>
              <a:defRPr sz="2000">
                <a:solidFill>
                  <a:schemeClr val="bg1"/>
                </a:solidFill>
              </a:defRPr>
            </a:lvl3pPr>
            <a:lvl4pPr>
              <a:buClr>
                <a:srgbClr val="9DA4E7"/>
              </a:buClr>
              <a:buFont typeface="Arial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B17B-D127-49CB-969D-10FA7C1AD779}" type="datetime1">
              <a:rPr lang="en-US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1FB7-8698-4A7D-9D18-1516736EB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buClr>
                <a:srgbClr val="9DA4E7"/>
              </a:buClr>
              <a:defRPr sz="2400"/>
            </a:lvl1pPr>
            <a:lvl2pPr>
              <a:buClr>
                <a:srgbClr val="9DA4E7"/>
              </a:buCl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DA4E7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buClr>
                <a:srgbClr val="9DA4E7"/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buClr>
                <a:srgbClr val="9DA4E7"/>
              </a:buCl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DA4E7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Clr>
                <a:srgbClr val="9DA4E7"/>
              </a:buClr>
              <a:buFont typeface="Tahoma" pitchFamily="34" charset="0"/>
              <a:buChar char="–"/>
              <a:defRPr sz="1800"/>
            </a:lvl3pPr>
            <a:lvl4pPr>
              <a:buClr>
                <a:srgbClr val="9DA4E7"/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A81E-0DB0-47F2-93C2-085CCC492D10}" type="datetime1">
              <a:rPr lang="en-US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A2C0-89A8-442B-948E-1862C9FB8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620C-F7A1-4891-BCE1-7FF4666F44FB}" type="datetime1">
              <a:rPr lang="en-US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DDC6F-827F-492C-B422-5A12CC4FD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0">
                <a:srgbClr val="192168">
                  <a:alpha val="65000"/>
                </a:srgbClr>
              </a:gs>
              <a:gs pos="72000">
                <a:srgbClr val="969EE6"/>
              </a:gs>
              <a:gs pos="100000">
                <a:srgbClr val="CACE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050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9953"/>
            <a:ext cx="762000" cy="91804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0">
                <a:srgbClr val="192168">
                  <a:alpha val="65000"/>
                </a:srgbClr>
              </a:gs>
              <a:gs pos="72000">
                <a:srgbClr val="969EE6"/>
              </a:gs>
              <a:gs pos="100000">
                <a:srgbClr val="CACE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9951"/>
            <a:ext cx="762000" cy="91804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0">
                <a:srgbClr val="192168">
                  <a:alpha val="65000"/>
                </a:srgbClr>
              </a:gs>
              <a:gs pos="72000">
                <a:srgbClr val="969EE6"/>
              </a:gs>
              <a:gs pos="100000">
                <a:srgbClr val="CACE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4246-097C-4FE3-88CF-890C2BC7028C}" type="datetime1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39CC-AE47-485B-BF4B-18D0E6D89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49883"/>
            <a:ext cx="753757" cy="90811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28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1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3E39C70-51B7-4832-AD20-F0FCC47B006F}" type="datetime1">
              <a:rPr lang="en-US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5B1EE12-174B-455F-A968-386BCE9C1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12"/>
          <p:cNvGrpSpPr>
            <a:grpSpLocks/>
          </p:cNvGrpSpPr>
          <p:nvPr/>
        </p:nvGrpSpPr>
        <p:grpSpPr bwMode="auto">
          <a:xfrm>
            <a:off x="0" y="0"/>
            <a:ext cx="8686800" cy="6857393"/>
            <a:chOff x="-126" y="0"/>
            <a:chExt cx="8686924" cy="6857999"/>
          </a:xfrm>
        </p:grpSpPr>
        <p:sp>
          <p:nvSpPr>
            <p:cNvPr id="16" name="Text Box 26"/>
            <p:cNvSpPr txBox="1">
              <a:spLocks noChangeArrowheads="1"/>
            </p:cNvSpPr>
            <p:nvPr userDrawn="1"/>
          </p:nvSpPr>
          <p:spPr bwMode="auto">
            <a:xfrm>
              <a:off x="0" y="0"/>
              <a:ext cx="762000" cy="6857999"/>
            </a:xfrm>
            <a:prstGeom prst="rect">
              <a:avLst/>
            </a:prstGeom>
            <a:gradFill>
              <a:gsLst>
                <a:gs pos="0">
                  <a:srgbClr val="192168"/>
                </a:gs>
                <a:gs pos="0">
                  <a:srgbClr val="192168">
                    <a:alpha val="65000"/>
                  </a:srgbClr>
                </a:gs>
                <a:gs pos="72000">
                  <a:srgbClr val="969EE6"/>
                </a:gs>
                <a:gs pos="100000">
                  <a:srgbClr val="CACEF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rIns="18288"/>
            <a:lstStyle/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 algn="ctr">
                <a:defRPr/>
              </a:pPr>
              <a:endParaRPr lang="en-US" sz="900" b="1" dirty="0">
                <a:solidFill>
                  <a:schemeClr val="bg1"/>
                </a:solidFill>
                <a:latin typeface="Bookman" pitchFamily="18" charset="0"/>
              </a:endParaRPr>
            </a:p>
            <a:p>
              <a:pPr algn="ctr">
                <a:defRPr/>
              </a:pPr>
              <a:endParaRPr lang="en-US" sz="1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 userDrawn="1"/>
          </p:nvSpPr>
          <p:spPr bwMode="auto">
            <a:xfrm flipV="1">
              <a:off x="-126" y="1524135"/>
              <a:ext cx="8686924" cy="0"/>
            </a:xfrm>
            <a:prstGeom prst="line">
              <a:avLst/>
            </a:prstGeom>
            <a:noFill/>
            <a:ln w="76200">
              <a:solidFill>
                <a:srgbClr val="CE1126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5943599"/>
            <a:ext cx="762000" cy="91804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1" r:id="rId2"/>
    <p:sldLayoutId id="2147484050" r:id="rId3"/>
    <p:sldLayoutId id="2147484049" r:id="rId4"/>
    <p:sldLayoutId id="2147484053" r:id="rId5"/>
    <p:sldLayoutId id="2147484054" r:id="rId6"/>
    <p:sldLayoutId id="2147484055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SzPct val="80000"/>
        <a:buFont typeface="Wingdings" pitchFamily="2" charset="2"/>
        <a:buChar char=""/>
        <a:defRPr sz="32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Font typeface="Wingdings 3" pitchFamily="18" charset="2"/>
        <a:buChar char=""/>
        <a:defRPr sz="28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Font typeface="Calibri" pitchFamily="34" charset="0"/>
        <a:buChar char="–"/>
        <a:defRPr sz="24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SzPct val="125000"/>
        <a:buFont typeface="Arial" charset="0"/>
        <a:buChar char="•"/>
        <a:defRPr sz="20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Font typeface="Wingdings" pitchFamily="2" charset="2"/>
        <a:buChar char="v"/>
        <a:defRPr sz="20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WINNT\Profiles\Himes_D\Desktop\logo_wide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310884"/>
            <a:ext cx="9144000" cy="15471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pub/ted/2014/ted_20140529.htm" TargetMode="External"/><Relationship Id="rId2" Type="http://schemas.openxmlformats.org/officeDocument/2006/relationships/hyperlink" Target="http://www.bls.gov/opub/ted/2014/ted_20140424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ls.gov/opub/ted/2014/ted_20140331.htm" TargetMode="External"/><Relationship Id="rId4" Type="http://schemas.openxmlformats.org/officeDocument/2006/relationships/hyperlink" Target="http://www.bls.gov/opub/ted/2014/ted_20140507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pub/ted/2014/ted_20140509.htm" TargetMode="External"/><Relationship Id="rId2" Type="http://schemas.openxmlformats.org/officeDocument/2006/relationships/hyperlink" Target="http://www.bls.gov/opub/ted/2014/ted_20140206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pub/ted/2014/ted_20140512.htm" TargetMode="External"/><Relationship Id="rId2" Type="http://schemas.openxmlformats.org/officeDocument/2006/relationships/hyperlink" Target="http://www.bls.gov/opub/ted/2014/ted_20140522.ht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324600"/>
            <a:ext cx="685800" cy="365125"/>
          </a:xfrm>
        </p:spPr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 descr="C:\Users\LEVI_M\AppData\Local\Microsoft\Windows\Temporary Internet Files\Content.Outlook\F3BYO17G\phot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8153400" cy="638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51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Learning Curve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Advanced charts </a:t>
            </a:r>
          </a:p>
          <a:p>
            <a:pPr lvl="1"/>
            <a:r>
              <a:rPr lang="en-US" dirty="0" smtClean="0"/>
              <a:t>Animation, styles not already in library</a:t>
            </a:r>
          </a:p>
          <a:p>
            <a:endParaRPr lang="en-US" dirty="0" smtClean="0"/>
          </a:p>
          <a:p>
            <a:r>
              <a:rPr lang="en-US" dirty="0" smtClean="0"/>
              <a:t>Programming is required</a:t>
            </a:r>
          </a:p>
          <a:p>
            <a:pPr lvl="1"/>
            <a:r>
              <a:rPr lang="en-US" dirty="0" smtClean="0"/>
              <a:t>Need good JavaScript skills and coding experience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75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Client-side execution</a:t>
            </a:r>
          </a:p>
          <a:p>
            <a:pPr lvl="0"/>
            <a:r>
              <a:rPr lang="en-US" dirty="0" smtClean="0"/>
              <a:t>Browser dependent</a:t>
            </a:r>
          </a:p>
          <a:p>
            <a:pPr lvl="1"/>
            <a:r>
              <a:rPr lang="en-US" dirty="0" smtClean="0"/>
              <a:t>Older browsers may not execute well</a:t>
            </a:r>
          </a:p>
          <a:p>
            <a:pPr lvl="1"/>
            <a:r>
              <a:rPr lang="en-US" dirty="0" smtClean="0"/>
              <a:t>Sometimes requires tweaking existing code when new browsers are released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65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6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/>
              <a:t>Michael D. Levi</a:t>
            </a:r>
            <a:br>
              <a:rPr lang="en-US" sz="3600" b="1" dirty="0" smtClean="0"/>
            </a:br>
            <a:r>
              <a:rPr lang="en-US" sz="2000" b="1" dirty="0" smtClean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dirty="0" smtClean="0"/>
              <a:t>Associate Commissioner for Publications and Special Studies</a:t>
            </a:r>
            <a:br>
              <a:rPr lang="en-US" sz="2800" dirty="0" smtClean="0"/>
            </a:br>
            <a:r>
              <a:rPr lang="en-US" sz="2800" dirty="0" smtClean="0"/>
              <a:t>U.S. Bureau of Labor Statistics</a:t>
            </a:r>
            <a:br>
              <a:rPr lang="en-US" sz="2800" dirty="0" smtClean="0"/>
            </a:br>
            <a:r>
              <a:rPr lang="en-US" sz="2000" dirty="0" smtClean="0"/>
              <a:t> </a:t>
            </a:r>
            <a:r>
              <a:rPr lang="en-US" sz="2800" i="1" dirty="0">
                <a:solidFill>
                  <a:srgbClr val="FFC000"/>
                </a:solidFill>
              </a:rPr>
              <a:t/>
            </a:r>
            <a:br>
              <a:rPr lang="en-US" sz="2800" i="1" dirty="0">
                <a:solidFill>
                  <a:srgbClr val="FFC000"/>
                </a:solidFill>
              </a:rPr>
            </a:br>
            <a:r>
              <a:rPr lang="en-US" sz="2800" dirty="0" smtClean="0"/>
              <a:t>202-691-5100</a:t>
            </a:r>
            <a:br>
              <a:rPr lang="en-US" sz="2800" dirty="0" smtClean="0"/>
            </a:br>
            <a:r>
              <a:rPr lang="en-US" sz="2800" dirty="0" smtClean="0"/>
              <a:t>levi.michael@bls.gov</a:t>
            </a:r>
          </a:p>
        </p:txBody>
      </p:sp>
    </p:spTree>
    <p:extLst>
      <p:ext uri="{BB962C8B-B14F-4D97-AF65-F5344CB8AC3E}">
        <p14:creationId xmlns:p14="http://schemas.microsoft.com/office/powerpoint/2010/main" val="26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5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Interactive Graphics</a:t>
            </a:r>
            <a:br>
              <a:rPr lang="en-US" dirty="0" smtClean="0"/>
            </a:br>
            <a:r>
              <a:rPr lang="en-US" sz="3600" dirty="0"/>
              <a:t>a</a:t>
            </a:r>
            <a:r>
              <a:rPr lang="en-US" sz="3600" dirty="0" smtClean="0"/>
              <a:t>t </a:t>
            </a:r>
            <a:r>
              <a:rPr lang="en-US" sz="3600" dirty="0" smtClean="0"/>
              <a:t>the US Bureau of Labor Statistics</a:t>
            </a:r>
          </a:p>
        </p:txBody>
      </p:sp>
      <p:sp>
        <p:nvSpPr>
          <p:cNvPr id="15362" name="Text Placeholder 6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3600" b="1" dirty="0" smtClean="0"/>
              <a:t>Michael Levi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UNECE </a:t>
            </a:r>
            <a:r>
              <a:rPr lang="en-US" sz="2400" dirty="0"/>
              <a:t>Work Session on the Communication of Statistics</a:t>
            </a:r>
          </a:p>
          <a:p>
            <a:pPr>
              <a:spcBef>
                <a:spcPct val="0"/>
              </a:spcBef>
            </a:pPr>
            <a:r>
              <a:rPr lang="en-US" sz="2400" dirty="0"/>
              <a:t>June </a:t>
            </a:r>
            <a:r>
              <a:rPr lang="en-US" sz="2400" dirty="0" smtClean="0"/>
              <a:t>20, </a:t>
            </a:r>
            <a:r>
              <a:rPr lang="en-US" sz="2400" dirty="0"/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Interactivity?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14400" y="1722438"/>
            <a:ext cx="7772400" cy="4525962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Present more information</a:t>
            </a: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Add another dimension to the data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Time, in particular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Let users decide what they want to see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Custom views of data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A5CBFC-F290-4481-8DB9-789D1960FF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Interactivity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Map</a:t>
            </a:r>
            <a:endParaRPr lang="en-US" dirty="0" smtClean="0"/>
          </a:p>
          <a:p>
            <a:pPr lvl="1"/>
            <a:r>
              <a:rPr lang="en-US" dirty="0" smtClean="0"/>
              <a:t>Mouse-over </a:t>
            </a:r>
            <a:r>
              <a:rPr lang="en-US" sz="2800" kern="1200" baseline="0" dirty="0" smtClean="0">
                <a:solidFill>
                  <a:schemeClr val="bg1"/>
                </a:solidFill>
                <a:effectLst/>
                <a:latin typeface="Tahoma" pitchFamily="34" charset="0"/>
                <a:ea typeface="+mn-ea"/>
                <a:cs typeface="Tahoma" pitchFamily="34" charset="0"/>
              </a:rPr>
              <a:t>to display </a:t>
            </a:r>
            <a:r>
              <a:rPr lang="en-US" dirty="0" smtClean="0"/>
              <a:t>detail</a:t>
            </a:r>
          </a:p>
          <a:p>
            <a:pPr lvl="1"/>
            <a:r>
              <a:rPr lang="en-US" dirty="0" smtClean="0"/>
              <a:t>Links</a:t>
            </a:r>
          </a:p>
          <a:p>
            <a:r>
              <a:rPr lang="en-US" dirty="0" smtClean="0">
                <a:hlinkClick r:id="rId3"/>
              </a:rPr>
              <a:t>Line chart</a:t>
            </a:r>
            <a:endParaRPr lang="en-US" dirty="0" smtClean="0"/>
          </a:p>
          <a:p>
            <a:pPr lvl="1"/>
            <a:r>
              <a:rPr lang="en-US" dirty="0" smtClean="0"/>
              <a:t>Show/ hide series</a:t>
            </a:r>
          </a:p>
          <a:p>
            <a:pPr lvl="1"/>
            <a:r>
              <a:rPr lang="en-US" dirty="0" smtClean="0"/>
              <a:t>Mouse-over </a:t>
            </a:r>
            <a:r>
              <a:rPr lang="en-US" sz="2800" kern="1200" baseline="0" dirty="0" smtClean="0">
                <a:solidFill>
                  <a:schemeClr val="bg1"/>
                </a:solidFill>
                <a:effectLst/>
                <a:latin typeface="Tahoma" pitchFamily="34" charset="0"/>
                <a:ea typeface="+mn-ea"/>
                <a:cs typeface="Tahoma" pitchFamily="34" charset="0"/>
              </a:rPr>
              <a:t>to display </a:t>
            </a:r>
            <a:r>
              <a:rPr lang="en-US" dirty="0" smtClean="0"/>
              <a:t>detail</a:t>
            </a:r>
          </a:p>
          <a:p>
            <a:pPr lvl="0"/>
            <a:r>
              <a:rPr lang="en-US" dirty="0" smtClean="0">
                <a:hlinkClick r:id="rId4"/>
              </a:rPr>
              <a:t>Bar/Line mix and match</a:t>
            </a:r>
            <a:endParaRPr lang="en-US" dirty="0" smtClean="0"/>
          </a:p>
          <a:p>
            <a:pPr lvl="0"/>
            <a:r>
              <a:rPr lang="en-US" dirty="0">
                <a:hlinkClick r:id="rId5"/>
              </a:rPr>
              <a:t>Multiple charts, “</a:t>
            </a:r>
            <a:r>
              <a:rPr lang="en-US" dirty="0" smtClean="0">
                <a:hlinkClick r:id="rId5"/>
              </a:rPr>
              <a:t>stacked”</a:t>
            </a:r>
            <a:endParaRPr lang="en-US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</a:t>
            </a:r>
            <a:r>
              <a:rPr lang="en-US" baseline="0" dirty="0" smtClean="0"/>
              <a:t> </a:t>
            </a:r>
            <a:r>
              <a:rPr lang="en-US" dirty="0" smtClean="0"/>
              <a:t>Interactivity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Map with linked bars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Stacked bar with highlights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Interactivity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Animation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Zoom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0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Zoom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0" y="1722436"/>
            <a:ext cx="7315200" cy="496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8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Highcharts</a:t>
            </a:r>
            <a:r>
              <a:rPr lang="en-US" dirty="0" smtClean="0"/>
              <a:t> (www.highcharts.com)</a:t>
            </a:r>
          </a:p>
          <a:p>
            <a:pPr lvl="1"/>
            <a:r>
              <a:rPr lang="en-US" dirty="0" smtClean="0"/>
              <a:t>JavaScript library</a:t>
            </a:r>
          </a:p>
          <a:p>
            <a:pPr lvl="1"/>
            <a:r>
              <a:rPr lang="en-US" dirty="0" smtClean="0"/>
              <a:t>Download code and install on server</a:t>
            </a:r>
          </a:p>
          <a:p>
            <a:pPr lvl="1"/>
            <a:r>
              <a:rPr lang="en-US" dirty="0" smtClean="0"/>
              <a:t>Each chart has a unique code set that makes calls to the </a:t>
            </a:r>
            <a:r>
              <a:rPr lang="en-US" dirty="0" err="1" smtClean="0"/>
              <a:t>Highcharts</a:t>
            </a:r>
            <a:r>
              <a:rPr lang="en-US" dirty="0" smtClean="0"/>
              <a:t> library</a:t>
            </a:r>
          </a:p>
          <a:p>
            <a:pPr lvl="1"/>
            <a:r>
              <a:rPr lang="en-US" dirty="0" smtClean="0"/>
              <a:t>Generated by hand (or, at BLS, with Jay’s Chart Maker tool)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6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Learning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Simple </a:t>
            </a:r>
            <a:r>
              <a:rPr lang="en-US" dirty="0" smtClean="0"/>
              <a:t>charts </a:t>
            </a:r>
          </a:p>
          <a:p>
            <a:pPr lvl="1"/>
            <a:r>
              <a:rPr lang="en-US" dirty="0" smtClean="0"/>
              <a:t>Line, bar, bubble, etc.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 smtClean="0"/>
              <a:t>mouse-over and legend toggle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No programming required</a:t>
            </a:r>
          </a:p>
          <a:p>
            <a:pPr lvl="1"/>
            <a:r>
              <a:rPr lang="en-US" dirty="0" smtClean="0"/>
              <a:t>Select options/parameters</a:t>
            </a:r>
          </a:p>
          <a:p>
            <a:pPr lvl="1"/>
            <a:r>
              <a:rPr lang="en-US" dirty="0" smtClean="0"/>
              <a:t>Good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62455"/>
      </p:ext>
    </p:extLst>
  </p:cSld>
  <p:clrMapOvr>
    <a:masterClrMapping/>
  </p:clrMapOvr>
</p:sld>
</file>

<file path=ppt/theme/theme1.xml><?xml version="1.0" encoding="utf-8"?>
<a:theme xmlns:a="http://schemas.openxmlformats.org/drawingml/2006/main" name="BLS Blue CONTENT slides">
  <a:themeElements>
    <a:clrScheme name="BLS 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FFC000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S CORE slides (use w/ either White or Blue CONTENT Slides)">
  <a:themeElements>
    <a:clrScheme name="BLS 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FFC000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25DF540B6144DBAE2F0DA44E3976D" ma:contentTypeVersion="1" ma:contentTypeDescription="Create a new document." ma:contentTypeScope="" ma:versionID="db53381773fb5d2a249d6463f75584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57759d3b0f7c1f4b6650e7727aba05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560702E-1927-43AC-B5AE-14A331AD1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445D7F-52C8-4586-B2C9-E1FF7C04EE52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17A3519-6191-4D8E-AE11-C675FF9BE4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217</Words>
  <Application>Microsoft Office PowerPoint</Application>
  <PresentationFormat>On-screen Show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BLS Blue CONTENT slides</vt:lpstr>
      <vt:lpstr>BLS CORE slides (use w/ either White or Blue CONTENT Slides)</vt:lpstr>
      <vt:lpstr>PowerPoint Presentation</vt:lpstr>
      <vt:lpstr>Interactive Graphics at the US Bureau of Labor Statistics</vt:lpstr>
      <vt:lpstr>Why Interactivity?</vt:lpstr>
      <vt:lpstr>Simple Interactivity</vt:lpstr>
      <vt:lpstr>Moderate Interactivity</vt:lpstr>
      <vt:lpstr>High Interactivity</vt:lpstr>
      <vt:lpstr>Alternative to Zoom</vt:lpstr>
      <vt:lpstr>Behind the Scenes</vt:lpstr>
      <vt:lpstr>Learning curve</vt:lpstr>
      <vt:lpstr>Learning Curve (cont.)</vt:lpstr>
      <vt:lpstr>Output</vt:lpstr>
      <vt:lpstr>Michael D. Levi   Associate Commissioner for Publications and Special Studies U.S. Bureau of Labor Statistics   202-691-5100 levi.michael@bls.gov</vt:lpstr>
    </vt:vector>
  </TitlesOfParts>
  <Company>Bureau of Labor 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BLS Template (slide hidden from show; may be relocated or deleted)</dc:title>
  <dc:creator>Sodergren_M</dc:creator>
  <cp:lastModifiedBy>Michael</cp:lastModifiedBy>
  <cp:revision>25</cp:revision>
  <dcterms:created xsi:type="dcterms:W3CDTF">2009-03-25T19:03:07Z</dcterms:created>
  <dcterms:modified xsi:type="dcterms:W3CDTF">2014-06-18T05:11:21Z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0x010100EAF25DF540B6144DBAE2F0DA44E3976D</vt:lpwstr>
  </property>
</Properties>
</file>