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4"/>
  </p:notesMasterIdLst>
  <p:sldIdLst>
    <p:sldId id="256" r:id="rId3"/>
    <p:sldId id="264" r:id="rId4"/>
    <p:sldId id="258" r:id="rId5"/>
    <p:sldId id="268" r:id="rId6"/>
    <p:sldId id="263" r:id="rId7"/>
    <p:sldId id="259" r:id="rId8"/>
    <p:sldId id="271" r:id="rId9"/>
    <p:sldId id="260" r:id="rId10"/>
    <p:sldId id="261" r:id="rId11"/>
    <p:sldId id="267" r:id="rId12"/>
    <p:sldId id="266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1218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102" d="100"/>
          <a:sy n="102" d="100"/>
        </p:scale>
        <p:origin x="-3498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2E2236-60D6-40DE-BD8A-D12784C496B9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66D2060-CA09-46D2-9462-067870AF6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787A9F-1A6D-446C-8615-0F1F5997AFD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2E5843-4D91-49A5-8B33-FFFCA9E476A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-  Bureau has long understood the importance of increasing awareness of our work by emphasizing the value of statistics through educational projects, specifically targeting elementary and secondary students.</a:t>
            </a:r>
          </a:p>
          <a:p>
            <a:pPr marL="174708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Throughout the program’s iterations, the common belief was children would openly share information that they believed no one else had heard about, especially a parent or guardian.  Sharing would result in increased participation and response rates.</a:t>
            </a:r>
          </a:p>
          <a:p>
            <a:pPr marL="174708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Understand the relevance and importance of the Census in their daily lives</a:t>
            </a:r>
          </a:p>
          <a:p>
            <a:pPr marL="174708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Improving statistical literacy of students and demonstrating the applicability and utility of statistics and statistical concepts in educational activities.</a:t>
            </a:r>
          </a:p>
          <a:p>
            <a:pPr marL="174708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Statistics in Schools – expand statistical literacy by providing free dynamic standards-based content in subjects including math and history; using real-life census data that are relevant and useful for teaching in the classroom.</a:t>
            </a:r>
          </a:p>
          <a:p>
            <a:pPr marL="174708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Activities that align with the Common Core State Standards</a:t>
            </a:r>
          </a:p>
          <a:p>
            <a:pPr marL="640594" lvl="1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An initiative in the US that details what K-12 students should know in English language arts and ma at the end of each grade.</a:t>
            </a:r>
          </a:p>
          <a:p>
            <a:pPr marL="640594" lvl="1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~ 20% of the Common Core curriculum for math in Grades 6-12 aligns directly to statistics, providing a unique opportunity for the Census Bureau to leverage its vast collection of statistical data.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B39318-65A0-42A8-992F-5CF7095206D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u="sng" smtClean="0"/>
              <a:t>1950</a:t>
            </a:r>
            <a:r>
              <a:rPr lang="en-US" smtClean="0"/>
              <a:t> – We Count in 1950 – this booklet was disseminated to teachers so that they could familiarize students with the census process and stress the importance of the census.</a:t>
            </a:r>
          </a:p>
          <a:p>
            <a:pPr>
              <a:spcBef>
                <a:spcPct val="0"/>
              </a:spcBef>
            </a:pPr>
            <a:r>
              <a:rPr lang="en-US" b="1" u="sng" smtClean="0"/>
              <a:t>1960</a:t>
            </a:r>
            <a:r>
              <a:rPr lang="en-US" smtClean="0"/>
              <a:t> – Scholastic Magazine, Inc., the American Education Publications, the Civic Education Service, the National Education Association: These publishers  included a series of articles about the 1960 Census in the products they had circulating within the schools.</a:t>
            </a:r>
          </a:p>
          <a:p>
            <a:pPr>
              <a:spcBef>
                <a:spcPct val="0"/>
              </a:spcBef>
            </a:pPr>
            <a:r>
              <a:rPr lang="en-US" b="1" u="sng" smtClean="0"/>
              <a:t>1970</a:t>
            </a:r>
            <a:r>
              <a:rPr lang="en-US" smtClean="0"/>
              <a:t> – Publication “Census Data for Community Action” demonstrated the use of house and population data in the development of community action projects.</a:t>
            </a:r>
          </a:p>
          <a:p>
            <a:pPr>
              <a:spcBef>
                <a:spcPct val="0"/>
              </a:spcBef>
            </a:pPr>
            <a:r>
              <a:rPr lang="en-US" smtClean="0"/>
              <a:t>  -A prototype mini-lesson used in selected school systems</a:t>
            </a:r>
          </a:p>
          <a:p>
            <a:pPr>
              <a:spcBef>
                <a:spcPct val="0"/>
              </a:spcBef>
            </a:pPr>
            <a:r>
              <a:rPr lang="en-US" smtClean="0"/>
              <a:t>  -Distributed 5 million flyers and several hundred thousand lapel buttons to school children</a:t>
            </a:r>
          </a:p>
          <a:p>
            <a:pPr>
              <a:spcBef>
                <a:spcPct val="0"/>
              </a:spcBef>
            </a:pPr>
            <a:r>
              <a:rPr lang="en-US" smtClean="0"/>
              <a:t>  -1</a:t>
            </a:r>
            <a:r>
              <a:rPr lang="en-US" baseline="30000" smtClean="0"/>
              <a:t>st</a:t>
            </a:r>
            <a:r>
              <a:rPr lang="en-US" smtClean="0"/>
              <a:t> time special attention given to AA and Hispanic  audiences</a:t>
            </a:r>
          </a:p>
          <a:p>
            <a:pPr>
              <a:spcBef>
                <a:spcPct val="0"/>
              </a:spcBef>
            </a:pPr>
            <a:r>
              <a:rPr lang="en-US" smtClean="0"/>
              <a:t> </a:t>
            </a:r>
            <a:r>
              <a:rPr lang="en-US" b="1" u="sng" smtClean="0"/>
              <a:t>1980</a:t>
            </a:r>
            <a:r>
              <a:rPr lang="en-US" smtClean="0"/>
              <a:t> – College Curriculum Support Project</a:t>
            </a:r>
          </a:p>
          <a:p>
            <a:pPr>
              <a:spcBef>
                <a:spcPct val="0"/>
              </a:spcBef>
            </a:pPr>
            <a:r>
              <a:rPr lang="en-US" smtClean="0"/>
              <a:t> 	-3 issues annually of 35-page newsletter “Updates”</a:t>
            </a:r>
          </a:p>
          <a:p>
            <a:pPr>
              <a:spcBef>
                <a:spcPct val="0"/>
              </a:spcBef>
            </a:pPr>
            <a:r>
              <a:rPr lang="en-US" smtClean="0"/>
              <a:t>		-special features sections w/curriculum resources on topics of interest</a:t>
            </a:r>
          </a:p>
          <a:p>
            <a:pPr>
              <a:spcBef>
                <a:spcPct val="0"/>
              </a:spcBef>
            </a:pPr>
            <a:r>
              <a:rPr lang="en-US" smtClean="0"/>
              <a:t>  -Booklet, “Continuing the Fact Finder Tradition” </a:t>
            </a:r>
          </a:p>
          <a:p>
            <a:pPr>
              <a:spcBef>
                <a:spcPct val="0"/>
              </a:spcBef>
            </a:pPr>
            <a:r>
              <a:rPr lang="en-US" smtClean="0"/>
              <a:t>	– focused on use of 1980 Census data (undergraduate programs)</a:t>
            </a:r>
          </a:p>
          <a:p>
            <a:pPr>
              <a:spcBef>
                <a:spcPct val="0"/>
              </a:spcBef>
            </a:pPr>
            <a:r>
              <a:rPr lang="en-US" smtClean="0"/>
              <a:t>  -Product Primers – series of booklets </a:t>
            </a:r>
          </a:p>
          <a:p>
            <a:pPr>
              <a:spcBef>
                <a:spcPct val="0"/>
              </a:spcBef>
            </a:pPr>
            <a:r>
              <a:rPr lang="en-US" smtClean="0"/>
              <a:t>	-introduced Census Bureau data products for use in classroom projects</a:t>
            </a:r>
          </a:p>
          <a:p>
            <a:pPr>
              <a:spcBef>
                <a:spcPct val="0"/>
              </a:spcBef>
            </a:pPr>
            <a:r>
              <a:rPr lang="en-US" smtClean="0"/>
              <a:t>  -Newsletter – communication highlighted new Census products with info useful to educators.</a:t>
            </a:r>
          </a:p>
          <a:p>
            <a:pPr>
              <a:spcBef>
                <a:spcPct val="0"/>
              </a:spcBef>
            </a:pPr>
            <a:r>
              <a:rPr lang="en-US" b="1" u="sng" smtClean="0"/>
              <a:t>1990</a:t>
            </a:r>
            <a:r>
              <a:rPr lang="en-US" smtClean="0"/>
              <a:t> – 10 instructional activities (K-12) – social studies, math, science, language arts</a:t>
            </a:r>
          </a:p>
          <a:p>
            <a:pPr>
              <a:spcBef>
                <a:spcPct val="0"/>
              </a:spcBef>
            </a:pPr>
            <a:r>
              <a:rPr lang="en-US" smtClean="0"/>
              <a:t>  -224,000 kits distributed</a:t>
            </a:r>
          </a:p>
          <a:p>
            <a:pPr>
              <a:spcBef>
                <a:spcPct val="0"/>
              </a:spcBef>
            </a:pPr>
            <a:r>
              <a:rPr lang="en-US" smtClean="0"/>
              <a:t>  -8-page kit supplement with teacher notes and extension activities</a:t>
            </a:r>
          </a:p>
          <a:p>
            <a:pPr>
              <a:spcBef>
                <a:spcPct val="0"/>
              </a:spcBef>
            </a:pPr>
            <a:r>
              <a:rPr lang="en-US" smtClean="0"/>
              <a:t> -ten </a:t>
            </a:r>
            <a:endParaRPr lang="en-US" b="1" u="sng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69C6E9-3B54-48FB-AD8F-39EB2100A0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3313" y="6191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smtClean="0"/>
              <a:t>2000</a:t>
            </a:r>
            <a:r>
              <a:rPr lang="en-US" dirty="0" smtClean="0"/>
              <a:t> - Census in Schools – provided educators with the tools to bring the census to life for students and to explain the importance and benefits of the census.</a:t>
            </a:r>
          </a:p>
          <a:p>
            <a:pPr marL="174708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Contracted with Scholastic</a:t>
            </a:r>
          </a:p>
          <a:p>
            <a:pPr marL="640594" lvl="1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Grade-specific teaching kits for US Teachers K-4, 5-8, 9-12</a:t>
            </a:r>
          </a:p>
          <a:p>
            <a:pPr marL="640594" lvl="1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Cultural and language-specific teaching kits for Island Areas</a:t>
            </a:r>
          </a:p>
          <a:p>
            <a:pPr marL="640594" lvl="1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Kits for each principal in U.S., and Island Areas</a:t>
            </a:r>
          </a:p>
          <a:p>
            <a:pPr marL="640594" lvl="1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Two Newsletters for U.S. educators</a:t>
            </a:r>
          </a:p>
          <a:p>
            <a:pPr marL="640594" lvl="1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Teaching kits for instructors of Adult Literacy and Adult ESL</a:t>
            </a:r>
          </a:p>
          <a:p>
            <a:pPr marL="640594" lvl="1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Everybody Counts – large, colorful read-aloud book for younger children, coloring books, teacher guide, and audiotape</a:t>
            </a:r>
          </a:p>
          <a:p>
            <a:pPr marL="640594" lvl="1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Take home materials for all K-8 students in US &amp; Puerto Rico, and for ALL students in the Island Areas.</a:t>
            </a:r>
          </a:p>
          <a:p>
            <a:pPr marL="640594" lvl="1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45 million take-home materials distributed</a:t>
            </a:r>
          </a:p>
          <a:p>
            <a:pPr marL="640594" lvl="1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Partnerships w/ 23 national educational assoc. and gov’t agencies.</a:t>
            </a:r>
          </a:p>
          <a:p>
            <a:pPr marL="232943" indent="-232943" fontAlgn="auto">
              <a:spcBef>
                <a:spcPts val="0"/>
              </a:spcBef>
              <a:spcAft>
                <a:spcPts val="0"/>
              </a:spcAft>
              <a:buFontTx/>
              <a:buAutoNum type="arabicPlain" startAt="2010"/>
              <a:defRPr/>
            </a:pPr>
            <a:r>
              <a:rPr lang="en-US" dirty="0" smtClean="0"/>
              <a:t>- Paid advertising helped to amplify the Census and thus, more focus on CIS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- top down outreach and marketing strategy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– materials sent to principals:  they would disseminate to most appropriate educators, promote usage, advocate participation in the census across entire school community.</a:t>
            </a:r>
          </a:p>
          <a:p>
            <a:pPr marL="174708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Printed materials to for all K-8, 9-12 students in 50 states, Washington, DC, and Puerto Rico (Spanish); as well as K-8 in the Island Areas</a:t>
            </a:r>
          </a:p>
          <a:p>
            <a:pPr marL="174708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Print outreach to K-8 English Language Learners (ELL), English as a Second Language (ESL), Pre-K, 5-8 via the Diversity Program and any kids at promo events.</a:t>
            </a:r>
          </a:p>
          <a:p>
            <a:pPr marL="174708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Maps for K-8 and 9-12 classroom use.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174708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marL="174708" indent="-174708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861BE8-CA2B-4F30-82A0-184413561CE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183D38-B47F-45B5-824D-585EE478398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-Evergreen program – more focused on improving statistical literacy – thus the name change to Statistics in Schools.</a:t>
            </a:r>
          </a:p>
          <a:p>
            <a:pPr>
              <a:spcBef>
                <a:spcPct val="0"/>
              </a:spcBef>
            </a:pPr>
            <a:r>
              <a:rPr lang="en-US" smtClean="0"/>
              <a:t>-1. Educate the public by improving statistical literacy of students.</a:t>
            </a:r>
          </a:p>
          <a:p>
            <a:pPr>
              <a:spcBef>
                <a:spcPct val="0"/>
              </a:spcBef>
            </a:pPr>
            <a:r>
              <a:rPr lang="en-US" smtClean="0"/>
              <a:t>-2. Demonstrate the applicability and utility of statistics and statistical concepts in educational activities</a:t>
            </a:r>
          </a:p>
          <a:p>
            <a:pPr>
              <a:spcBef>
                <a:spcPct val="0"/>
              </a:spcBef>
            </a:pPr>
            <a:r>
              <a:rPr lang="en-US" smtClean="0"/>
              <a:t>-3. Increase the Census Bureau’s brand recognition</a:t>
            </a:r>
          </a:p>
          <a:p>
            <a:pPr>
              <a:spcBef>
                <a:spcPct val="0"/>
              </a:spcBef>
            </a:pPr>
            <a:r>
              <a:rPr lang="en-US" smtClean="0"/>
              <a:t>-4. Improve the public’s familiarity with the work of the Census Bureau; and</a:t>
            </a:r>
          </a:p>
          <a:p>
            <a:pPr>
              <a:spcBef>
                <a:spcPct val="0"/>
              </a:spcBef>
            </a:pPr>
            <a:r>
              <a:rPr lang="en-US" smtClean="0"/>
              <a:t>-5. Encourage public cooperation in Census Bureau surveys and censuses.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-Alleviate costs associated with “ramping up” each decennial period.</a:t>
            </a:r>
          </a:p>
          <a:p>
            <a:pPr>
              <a:spcBef>
                <a:spcPct val="0"/>
              </a:spcBef>
            </a:pPr>
            <a:r>
              <a:rPr lang="en-US" smtClean="0"/>
              <a:t>-Capitalize on “lost opportunities” – ongoing outreach and support</a:t>
            </a:r>
          </a:p>
          <a:p>
            <a:pPr>
              <a:spcBef>
                <a:spcPct val="0"/>
              </a:spcBef>
            </a:pPr>
            <a:r>
              <a:rPr lang="en-US" smtClean="0"/>
              <a:t>-Realize benefits of Census Bureau’s presence in K-12 schools across the nation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Scalable program to accommodate growth during decennial period.</a:t>
            </a:r>
          </a:p>
          <a:p>
            <a:pPr>
              <a:spcBef>
                <a:spcPct val="0"/>
              </a:spcBef>
            </a:pPr>
            <a:r>
              <a:rPr lang="en-US" smtClean="0"/>
              <a:t>Incremental spending, over a ten-year period, is more palatable than huge outlay each decade.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Provides a channel for continual marketing, outreach and support of current and future Census Bureau products and services. – A permanent dedicated vehicle for promoting and communicating statistical data to users and stakeholders.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Provides a tool for educators to stimulate and revive a lagging interest in math and the sciences by making statistics interactive and engaging, allowing students to explore the relationships between census data and the world in which they live.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892B92-7107-4508-A5F8-C6678A03E6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5FC1CF-AD61-43FB-BA95-4C573B1F95E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0870FE-30AD-4D77-AABF-88C1740F3CC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-Establishing a long time relationship with students that makes both the use of surveys and data routine, increasing the likelihood of adult participation in surveys and censuses.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E754D-589F-4172-BE56-12BCAF3E05F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D8F6-547F-455B-A149-9092CAA0A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B4D3B-5CD3-4C83-A53C-0831FB184302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6860B-5DEC-4722-B245-3AAB2FB55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0CFC4-F95F-47D4-8580-576F4A32CAE6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D684-1A00-4135-AB0B-EEC09AA0C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1AB20-10AC-461F-84DE-E619ED18EC00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304F0-59B5-4337-B7E0-03E965F7A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E8826-D36A-4C77-B3E1-0C34961FFB6C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D6FF-1BA6-41CB-B4D5-F21EE7981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8FAF-B1FC-4B71-80CC-CD4FCE7D29D7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802F-ECC9-4BE0-BFC6-34FC4D85B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D665-842E-464F-AC9F-06DD024DF146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AD3A7-BDE6-4CF1-9D07-A24149578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5973-0F1A-4A17-850D-B4443026C174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6A0C5-FD2F-4412-AB23-D1F2684AB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C55D9-522F-409E-9D2C-9F4E87422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F711-952B-4AA6-A6D8-5020D575A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076A-9BA6-48F8-A9D7-7C5B520F7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1ED0-73EC-4056-872F-5778A0A30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BA820-E9A9-4CE6-9B01-6557DC29AA6F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6CC7-2D31-4918-AED9-0EE9DEFD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2C59-79CA-412C-9812-F27FC0EE7E2F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10B72-A8B5-45F6-A41A-91C52F16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F798F-B60E-42D6-BF7F-560DA71A9B62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8EBAE-F6B8-482F-8ABE-B4D7FBFD8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04140-E38E-4902-B78A-B58769AAE0A5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3238-5B12-4638-A2B6-354413789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C7F881-9495-4372-9E0B-CA9FBA0C1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A3DBFD-8CE3-4AD0-8E28-A0FEEEC22C23}" type="datetimeFigureOut">
              <a:rPr lang="en-US"/>
              <a:pPr>
                <a:defRPr/>
              </a:pPr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556F8A-18FE-489D-B26B-C61E93C2A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010400" cy="17526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b="1" dirty="0"/>
              <a:t>Kendall B. Johnson, U.S. Census Bureau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b="1" dirty="0"/>
              <a:t>United States of America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 dirty="0"/>
              <a:t>Statistics in Schools:  </a:t>
            </a:r>
            <a:br>
              <a:rPr lang="en-US" altLang="en-US" sz="4000" dirty="0"/>
            </a:br>
            <a:r>
              <a:rPr lang="en-US" altLang="en-US" sz="4000" dirty="0"/>
              <a:t>Using Real Life Data to Increase Statistical Literacy Among Students</a:t>
            </a:r>
            <a:br>
              <a:rPr lang="en-US" altLang="en-US" sz="4000" dirty="0"/>
            </a:br>
            <a:r>
              <a:rPr lang="en-US" altLang="en-US" sz="4200" dirty="0">
                <a:latin typeface="Calibri" pitchFamily="34" charset="0"/>
              </a:rPr>
              <a:t/>
            </a:r>
            <a:br>
              <a:rPr lang="en-US" altLang="en-US" sz="4200" dirty="0">
                <a:latin typeface="Calibri" pitchFamily="34" charset="0"/>
              </a:rPr>
            </a:br>
            <a:r>
              <a:rPr lang="en-US" altLang="en-US" sz="4100" dirty="0" smtClean="0"/>
              <a:t> </a:t>
            </a:r>
            <a:endParaRPr lang="en-US" altLang="en-US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Long-term relationship with students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Produces younger data users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Greater appreciation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Statistics, Geography, Math, Survey Methodology, Computer Modeling, Economics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Success metrics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Usage of activities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Website metrics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Active partnerships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Ongoing feedback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Contact Information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4290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mtClean="0"/>
              <a:t>Kendall B. Johnson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mtClean="0"/>
              <a:t>Chief, Customer Liaison and Marketing Office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mtClean="0"/>
              <a:t>U.S. Census Bureau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mtClean="0"/>
              <a:t>301-763-4238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mtClean="0"/>
              <a:t>Kendall.b.johnson@census.gov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r>
              <a:rPr lang="en-US" smtClean="0"/>
              <a:t>Emphasize value of statistics through educational projects </a:t>
            </a:r>
          </a:p>
          <a:p>
            <a:r>
              <a:rPr lang="en-US" smtClean="0"/>
              <a:t>Reach, educate, and mobilize educators, students, and families</a:t>
            </a:r>
          </a:p>
          <a:p>
            <a:r>
              <a:rPr lang="en-US" smtClean="0"/>
              <a:t>Significant growth over 60 years</a:t>
            </a:r>
          </a:p>
          <a:p>
            <a:r>
              <a:rPr lang="en-US" smtClean="0"/>
              <a:t>Increase statistical literacy and propensity to work in statistical-related fields</a:t>
            </a:r>
          </a:p>
          <a:p>
            <a:r>
              <a:rPr lang="en-US" smtClean="0"/>
              <a:t>Increase brand recognition and public’s familiarity with the work of the organization.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History (1950-1990)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4578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3000"/>
          </a:xfrm>
        </p:spPr>
        <p:txBody>
          <a:bodyPr/>
          <a:lstStyle/>
          <a:p>
            <a:r>
              <a:rPr lang="en-US" smtClean="0"/>
              <a:t>1950 – “We Count in 1950”</a:t>
            </a:r>
          </a:p>
          <a:p>
            <a:r>
              <a:rPr lang="en-US" smtClean="0"/>
              <a:t>1960 –  Formal agreements with publishers</a:t>
            </a:r>
          </a:p>
          <a:p>
            <a:r>
              <a:rPr lang="en-US" smtClean="0"/>
              <a:t>1970 – Educational materials and limited distribution of promotional items</a:t>
            </a:r>
          </a:p>
          <a:p>
            <a:r>
              <a:rPr lang="en-US" smtClean="0"/>
              <a:t>1980 – Multi-faceted effort to reach educators</a:t>
            </a:r>
          </a:p>
          <a:p>
            <a:r>
              <a:rPr lang="en-US" smtClean="0"/>
              <a:t>1990 – Bicentennial – Elementary → College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346575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346575"/>
            <a:ext cx="121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4419600"/>
            <a:ext cx="11430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History </a:t>
            </a:r>
            <a:r>
              <a:rPr lang="en-US" dirty="0"/>
              <a:t>(2000-2010)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24888" cy="480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2000 – Grade specific kits (K-5, 5-8, 9-12)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/>
              <a:t>Adult </a:t>
            </a:r>
            <a:r>
              <a:rPr lang="en-US" sz="2600" dirty="0" smtClean="0"/>
              <a:t>Literacy, Adult </a:t>
            </a:r>
            <a:r>
              <a:rPr lang="en-US" sz="2600" dirty="0"/>
              <a:t>English as a Second </a:t>
            </a:r>
            <a:r>
              <a:rPr lang="en-US" sz="2600" dirty="0" smtClean="0"/>
              <a:t>Language, Head </a:t>
            </a:r>
            <a:r>
              <a:rPr lang="en-US" sz="2600" dirty="0"/>
              <a:t>Start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/>
              <a:t>45 million Take-Home activities</a:t>
            </a:r>
            <a:endParaRPr lang="en-US" sz="26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2010 – Top-down outreach and marketing strategy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600" dirty="0" smtClean="0"/>
              <a:t>Take-Home activities in 27 languages</a:t>
            </a:r>
          </a:p>
          <a:p>
            <a:pPr marL="45720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5413" y="2286000"/>
            <a:ext cx="13033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114800"/>
            <a:ext cx="133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H:\SIS 2010 Logo 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724400"/>
            <a:ext cx="2600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2010 Census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0" y="3543300"/>
            <a:ext cx="1905000" cy="2362200"/>
          </a:xfrm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4"/>
          <a:srcRect t="7600" r="6667" b="16667"/>
          <a:stretch>
            <a:fillRect/>
          </a:stretch>
        </p:blipFill>
        <p:spPr bwMode="auto">
          <a:xfrm>
            <a:off x="4267200" y="1312863"/>
            <a:ext cx="3498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962400"/>
            <a:ext cx="30241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 descr="H:\Everybody Counts! 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0668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Statistics in Schools</a:t>
            </a: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16026" r="52043" b="3204"/>
          <a:stretch>
            <a:fillRect/>
          </a:stretch>
        </p:blipFill>
        <p:spPr>
          <a:xfrm>
            <a:off x="914400" y="1143000"/>
            <a:ext cx="760095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Math Activity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219200"/>
            <a:ext cx="7739063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History Activity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1563" t="16026" r="2403" b="3847"/>
          <a:stretch>
            <a:fillRect/>
          </a:stretch>
        </p:blipFill>
        <p:spPr>
          <a:xfrm>
            <a:off x="1219200" y="1295400"/>
            <a:ext cx="735488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1026</Words>
  <Application>Microsoft Office PowerPoint</Application>
  <PresentationFormat>On-screen Show (4:3)</PresentationFormat>
  <Paragraphs>114</Paragraphs>
  <Slides>11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Calibri</vt:lpstr>
      <vt:lpstr>Arial</vt:lpstr>
      <vt:lpstr>Wingdings</vt:lpstr>
      <vt:lpstr>Office Theme</vt:lpstr>
      <vt:lpstr>Custom Design</vt:lpstr>
      <vt:lpstr>Statistics in Schools:   Using Real Life Data to Increase Statistical Literacy Among Students   </vt:lpstr>
      <vt:lpstr>Introduction </vt:lpstr>
      <vt:lpstr> History (1950-1990)  </vt:lpstr>
      <vt:lpstr> History (2000-2010) </vt:lpstr>
      <vt:lpstr>2010 Census</vt:lpstr>
      <vt:lpstr>Statistics in Schools</vt:lpstr>
      <vt:lpstr>Diapositive 7</vt:lpstr>
      <vt:lpstr>Math Activity</vt:lpstr>
      <vt:lpstr>History Activity</vt:lpstr>
      <vt:lpstr>Conclusion</vt:lpstr>
      <vt:lpstr>Contact Information</vt:lpstr>
    </vt:vector>
  </TitlesOfParts>
  <Company>U.S. Department of Commerce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johns225</dc:creator>
  <cp:lastModifiedBy>csd</cp:lastModifiedBy>
  <cp:revision>136</cp:revision>
  <cp:lastPrinted>2014-06-11T17:55:15Z</cp:lastPrinted>
  <dcterms:created xsi:type="dcterms:W3CDTF">2014-02-21T16:42:22Z</dcterms:created>
  <dcterms:modified xsi:type="dcterms:W3CDTF">2014-06-18T11:19:08Z</dcterms:modified>
</cp:coreProperties>
</file>