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4" r:id="rId4"/>
    <p:sldId id="265" r:id="rId5"/>
    <p:sldId id="263" r:id="rId6"/>
    <p:sldId id="266" r:id="rId7"/>
    <p:sldId id="260" r:id="rId8"/>
    <p:sldId id="267" r:id="rId9"/>
    <p:sldId id="268" r:id="rId10"/>
    <p:sldId id="261" r:id="rId1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EA868A3-B15A-484B-BBAE-167F1BAD77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31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6AF7B438-4E7E-41DA-A4FB-B0912163D0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02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E296E60-3AC2-4E06-A03B-D2D761E23A4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4231480" y="6659563"/>
            <a:ext cx="1528937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i="1" dirty="0" smtClean="0"/>
              <a:t>Eurostat</a:t>
            </a:r>
            <a:endParaRPr lang="en-US" sz="1800" i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838FC-D0EF-46B7-932E-6338C61BB6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7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6096A-0053-4D8D-BF1D-EBE17E92A7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05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9AFB9-6B6F-44D3-A937-5F01100B66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84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F7B17-76A3-4A4B-852F-0FECF5027DD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37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59C6C-0416-490F-BD1A-DC9BFAAC7F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71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42F8C-0C28-4CAB-BF4B-A320DEBEC2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01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8883A-4508-4177-BFCC-C6D41D2B8F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13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0E932-AE1F-4843-AB75-797563974FB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01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6F2C0-5BF7-495B-A9EA-08019A04F3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23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8763C-E756-459A-B683-A570E8FC36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52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FEB8002-EBF1-48CC-8D5C-DCFD130F3D6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957638" y="6525345"/>
            <a:ext cx="1436687" cy="332656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i="1" dirty="0" smtClean="0"/>
              <a:t>Eurostat</a:t>
            </a:r>
            <a:endParaRPr lang="en-US" sz="1800" i="1" dirty="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pp.eurostat.ec.europa.eu/statistics_explained/index.php/Labour_market_and_Labour_force_survey_%28LFS%29_statistic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528" y="1340768"/>
            <a:ext cx="8640514" cy="2160240"/>
          </a:xfrm>
        </p:spPr>
        <p:txBody>
          <a:bodyPr/>
          <a:lstStyle/>
          <a:p>
            <a:pPr algn="r"/>
            <a:r>
              <a:rPr lang="en-GB" sz="4400" dirty="0"/>
              <a:t>Statistics </a:t>
            </a:r>
            <a:r>
              <a:rPr lang="en-GB" sz="4400" dirty="0" smtClean="0"/>
              <a:t>Explained:</a:t>
            </a:r>
            <a:br>
              <a:rPr lang="en-GB" sz="4400" dirty="0" smtClean="0"/>
            </a:br>
            <a:r>
              <a:rPr lang="en-GB" sz="4400" dirty="0" smtClean="0"/>
              <a:t>5 </a:t>
            </a:r>
            <a:r>
              <a:rPr lang="en-GB" sz="4400" dirty="0"/>
              <a:t>years after opening, where are we?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5924" y="4293096"/>
            <a:ext cx="9036496" cy="2232942"/>
          </a:xfrm>
        </p:spPr>
        <p:txBody>
          <a:bodyPr/>
          <a:lstStyle/>
          <a:p>
            <a:r>
              <a:rPr lang="en-GB" sz="2400" dirty="0"/>
              <a:t>UNECE Work Session on the Communication of </a:t>
            </a:r>
            <a:r>
              <a:rPr lang="en-GB" sz="2400" dirty="0"/>
              <a:t>Statistics, Geneva</a:t>
            </a:r>
            <a:endParaRPr lang="en-GB" sz="2400" dirty="0"/>
          </a:p>
          <a:p>
            <a:r>
              <a:rPr lang="en-GB" sz="2400" dirty="0" smtClean="0"/>
              <a:t>18-20 June </a:t>
            </a:r>
            <a:r>
              <a:rPr lang="en-GB" sz="2400" dirty="0" smtClean="0"/>
              <a:t>2014</a:t>
            </a:r>
          </a:p>
          <a:p>
            <a:endParaRPr lang="en-GB" sz="1200" dirty="0" smtClean="0"/>
          </a:p>
          <a:p>
            <a:endParaRPr lang="en-GB" sz="1200" dirty="0"/>
          </a:p>
          <a:p>
            <a:r>
              <a:rPr lang="en-GB" sz="2400" dirty="0" smtClean="0"/>
              <a:t>Fabienne Montaigne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What's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GB" dirty="0" smtClean="0"/>
              <a:t>New </a:t>
            </a:r>
            <a:r>
              <a:rPr lang="en-GB" dirty="0"/>
              <a:t>Eurostat </a:t>
            </a:r>
            <a:r>
              <a:rPr lang="en-GB" dirty="0" smtClean="0"/>
              <a:t>website</a:t>
            </a:r>
          </a:p>
          <a:p>
            <a:pPr>
              <a:buClrTx/>
            </a:pPr>
            <a:endParaRPr lang="en-GB" dirty="0"/>
          </a:p>
          <a:p>
            <a:pPr>
              <a:buClrTx/>
            </a:pPr>
            <a:r>
              <a:rPr lang="en-GB" dirty="0"/>
              <a:t>Statistics Explained main </a:t>
            </a:r>
            <a:r>
              <a:rPr lang="en-GB" dirty="0" smtClean="0"/>
              <a:t>page</a:t>
            </a:r>
          </a:p>
          <a:p>
            <a:pPr>
              <a:buClrTx/>
            </a:pPr>
            <a:endParaRPr lang="en-GB" dirty="0"/>
          </a:p>
          <a:p>
            <a:pPr>
              <a:buClrTx/>
            </a:pPr>
            <a:r>
              <a:rPr lang="en-GB" dirty="0"/>
              <a:t>Articles written by EU NSIs staff</a:t>
            </a:r>
          </a:p>
          <a:p>
            <a:pPr>
              <a:buClrTx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4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 Explained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04864"/>
            <a:ext cx="8293334" cy="431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Users' visits: some figures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28" y="2374280"/>
            <a:ext cx="8897944" cy="416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8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Users' visits : some figures (1/2)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2420889"/>
            <a:ext cx="8229600" cy="37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Tx/>
              <a:buNone/>
            </a:pPr>
            <a:r>
              <a:rPr lang="en-GB" b="1" kern="0" dirty="0" smtClean="0"/>
              <a:t>10 most accessed pages in 1</a:t>
            </a:r>
            <a:r>
              <a:rPr lang="en-GB" b="1" kern="0" baseline="30000" dirty="0" smtClean="0"/>
              <a:t>st</a:t>
            </a:r>
            <a:r>
              <a:rPr lang="en-GB" b="1" kern="0" dirty="0" smtClean="0"/>
              <a:t> trimester 2014</a:t>
            </a:r>
            <a:endParaRPr lang="en-GB" b="1" kern="0" dirty="0" smtClean="0"/>
          </a:p>
          <a:p>
            <a:endParaRPr lang="en-GB" kern="0" dirty="0" smtClean="0"/>
          </a:p>
          <a:p>
            <a:endParaRPr lang="en-GB" kern="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177394"/>
              </p:ext>
            </p:extLst>
          </p:nvPr>
        </p:nvGraphicFramePr>
        <p:xfrm>
          <a:off x="1150779" y="3212976"/>
          <a:ext cx="7147242" cy="3262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8438"/>
                <a:gridCol w="1918804"/>
              </a:tblGrid>
              <a:tr h="296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Page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Accesses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Unemployment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statistics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118 429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Main</a:t>
                      </a:r>
                      <a:r>
                        <a:rPr lang="en-GB" sz="1100" baseline="0" dirty="0" smtClean="0">
                          <a:effectLst/>
                        </a:rPr>
                        <a:t> p</a:t>
                      </a:r>
                      <a:r>
                        <a:rPr lang="en-GB" sz="1100" dirty="0" smtClean="0">
                          <a:effectLst/>
                        </a:rPr>
                        <a:t>age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73 436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Eurostat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yearbook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40 106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Migration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and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migrant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population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statistics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37 504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Electricity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and</a:t>
                      </a:r>
                      <a:r>
                        <a:rPr lang="en-GB" sz="1100" baseline="0" dirty="0" smtClean="0">
                          <a:effectLst/>
                        </a:rPr>
                        <a:t> n</a:t>
                      </a:r>
                      <a:r>
                        <a:rPr lang="en-GB" sz="1100" dirty="0" smtClean="0">
                          <a:effectLst/>
                        </a:rPr>
                        <a:t>atural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gas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price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statistics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  32 940</a:t>
                      </a:r>
                      <a:endParaRPr lang="en-GB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Statistical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themes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30 913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Wages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and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labour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costs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25 888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Energy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price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statistics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24 156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Marriage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and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divorce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statistics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23 704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Energy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production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and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imports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22 791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1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</a:t>
            </a:r>
            <a:r>
              <a:rPr lang="en-GB" dirty="0" smtClean="0"/>
              <a:t>rowing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888953"/>
          </a:xfrm>
        </p:spPr>
        <p:txBody>
          <a:bodyPr/>
          <a:lstStyle/>
          <a:p>
            <a:pPr>
              <a:buClrTx/>
            </a:pPr>
            <a:r>
              <a:rPr lang="en-GB" dirty="0" smtClean="0"/>
              <a:t>May 2009: 160 </a:t>
            </a:r>
            <a:r>
              <a:rPr lang="en-GB" dirty="0" err="1" smtClean="0"/>
              <a:t>stat.articles</a:t>
            </a:r>
            <a:r>
              <a:rPr lang="en-GB" dirty="0" smtClean="0"/>
              <a:t> + 900 glossary items May 2014: 800 articles + 1800 glossary items</a:t>
            </a:r>
          </a:p>
          <a:p>
            <a:pPr marL="0" indent="0">
              <a:buClrTx/>
              <a:buNone/>
            </a:pPr>
            <a:r>
              <a:rPr lang="en-GB" dirty="0" smtClean="0"/>
              <a:t>		(stat., background, theme introduction)</a:t>
            </a:r>
          </a:p>
          <a:p>
            <a:pPr>
              <a:buClrTx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Coherence, integration, harmonisation</a:t>
            </a:r>
          </a:p>
          <a:p>
            <a:pPr>
              <a:buClrTx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Articles structured, grouped through:</a:t>
            </a:r>
          </a:p>
          <a:p>
            <a:pPr lvl="1">
              <a:buClrTx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Category pages</a:t>
            </a:r>
          </a:p>
          <a:p>
            <a:pPr lvl="1">
              <a:buClrTx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Online publications</a:t>
            </a:r>
          </a:p>
          <a:p>
            <a:pPr lvl="1">
              <a:buClrTx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Rules for names and titles</a:t>
            </a:r>
          </a:p>
          <a:p>
            <a:pPr lvl="0">
              <a:buClrTx/>
            </a:pPr>
            <a:r>
              <a:rPr lang="en-GB" dirty="0" smtClean="0"/>
              <a:t>SE articles = source for creating new publications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00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Several languages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GB" dirty="0" smtClean="0"/>
              <a:t>Multilingual </a:t>
            </a:r>
            <a:r>
              <a:rPr lang="en-GB" dirty="0" err="1" smtClean="0"/>
              <a:t>Mediawiki</a:t>
            </a:r>
            <a:r>
              <a:rPr lang="en-GB" dirty="0" smtClean="0"/>
              <a:t> plugin</a:t>
            </a:r>
          </a:p>
          <a:p>
            <a:pPr>
              <a:buClrTx/>
            </a:pPr>
            <a:r>
              <a:rPr lang="en-GB" dirty="0" smtClean="0"/>
              <a:t>Page by page connected language versions</a:t>
            </a:r>
          </a:p>
          <a:p>
            <a:pPr>
              <a:buClrTx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Since May 2010: French &amp; German (now about 100 articles) and 20 articles in 20 languages, updated yearly</a:t>
            </a:r>
          </a:p>
          <a:p>
            <a:pPr>
              <a:buClrTx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Additional articles in Spanish and Russian</a:t>
            </a:r>
          </a:p>
          <a:p>
            <a:pPr>
              <a:buClrTx/>
            </a:pPr>
            <a:r>
              <a:rPr lang="en-GB" dirty="0" smtClean="0"/>
              <a:t>Quality guaranteed through DGT &amp; model pages</a:t>
            </a:r>
          </a:p>
          <a:p>
            <a:pPr>
              <a:buClrTx/>
            </a:pPr>
            <a:r>
              <a:rPr lang="en-GB" dirty="0" smtClean="0"/>
              <a:t>Technical constraint: English page should exist</a:t>
            </a:r>
          </a:p>
          <a:p>
            <a:pPr>
              <a:buClrTx/>
            </a:pPr>
            <a:r>
              <a:rPr lang="en-GB" dirty="0" smtClean="0">
                <a:solidFill>
                  <a:srgbClr val="00B050"/>
                </a:solidFill>
              </a:rPr>
              <a:t>Glossary expanding in several EU languages</a:t>
            </a:r>
          </a:p>
          <a:p>
            <a:pPr>
              <a:buClrTx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037636"/>
            <a:ext cx="2857500" cy="178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Flexible </a:t>
            </a:r>
            <a:r>
              <a:rPr lang="en-GB" dirty="0" smtClean="0"/>
              <a:t>dashboard (1/3)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3672508"/>
          </a:xfrm>
        </p:spPr>
        <p:txBody>
          <a:bodyPr/>
          <a:lstStyle/>
          <a:p>
            <a:r>
              <a:rPr lang="en-GB" sz="1800" dirty="0">
                <a:hlinkClick r:id="rId2"/>
              </a:rPr>
              <a:t>http://epp.eurostat.ec.europa.eu/statistics_explained/index.php/Labour_market_and_Labour_force_survey_%</a:t>
            </a:r>
            <a:r>
              <a:rPr lang="en-GB" sz="1800" dirty="0" smtClean="0">
                <a:hlinkClick r:id="rId2"/>
              </a:rPr>
              <a:t>28LFS%29_statistics</a:t>
            </a:r>
            <a:endParaRPr lang="en-GB" sz="1800" dirty="0" smtClean="0"/>
          </a:p>
          <a:p>
            <a:endParaRPr lang="en-GB" sz="1800" dirty="0"/>
          </a:p>
        </p:txBody>
      </p:sp>
      <p:pic>
        <p:nvPicPr>
          <p:cNvPr id="3074" name="Picture 2" descr="Dashbo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99" y="2996952"/>
            <a:ext cx="5090490" cy="347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87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Flexible </a:t>
            </a:r>
            <a:r>
              <a:rPr lang="en-GB" dirty="0" smtClean="0"/>
              <a:t>dashboard (2/3)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32856"/>
            <a:ext cx="6768667" cy="4429048"/>
          </a:xfrm>
        </p:spPr>
      </p:pic>
    </p:spTree>
    <p:extLst>
      <p:ext uri="{BB962C8B-B14F-4D97-AF65-F5344CB8AC3E}">
        <p14:creationId xmlns:p14="http://schemas.microsoft.com/office/powerpoint/2010/main" val="2324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Flexible </a:t>
            </a:r>
            <a:r>
              <a:rPr lang="en-GB" dirty="0" smtClean="0"/>
              <a:t>dashboard (2/3)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24944"/>
            <a:ext cx="8873143" cy="2832000"/>
          </a:xfrm>
        </p:spPr>
      </p:pic>
    </p:spTree>
    <p:extLst>
      <p:ext uri="{BB962C8B-B14F-4D97-AF65-F5344CB8AC3E}">
        <p14:creationId xmlns:p14="http://schemas.microsoft.com/office/powerpoint/2010/main" val="170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845</TotalTime>
  <Words>226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Statistics Explained: 5 years after opening, where are we?</vt:lpstr>
      <vt:lpstr>Statistics Explained</vt:lpstr>
      <vt:lpstr>Users' visits: some figures (1/2)</vt:lpstr>
      <vt:lpstr>Users' visits : some figures (1/2)</vt:lpstr>
      <vt:lpstr>Growing structure</vt:lpstr>
      <vt:lpstr>Several languages</vt:lpstr>
      <vt:lpstr>Flexible dashboard (1/3)</vt:lpstr>
      <vt:lpstr>Flexible dashboard (2/3)</vt:lpstr>
      <vt:lpstr>Flexible dashboard (2/3)</vt:lpstr>
      <vt:lpstr>What's next?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Humanising senior management</dc:title>
  <dc:creator>ALLEN Timothy (ESTAT)</dc:creator>
  <cp:lastModifiedBy>MONTAIGNE Fabienne (ESTAT)</cp:lastModifiedBy>
  <cp:revision>40</cp:revision>
  <dcterms:created xsi:type="dcterms:W3CDTF">2013-05-14T13:33:12Z</dcterms:created>
  <dcterms:modified xsi:type="dcterms:W3CDTF">2014-06-18T17:34:05Z</dcterms:modified>
</cp:coreProperties>
</file>