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</p:sldMasterIdLst>
  <p:sldIdLst>
    <p:sldId id="268" r:id="rId2"/>
    <p:sldId id="269" r:id="rId3"/>
    <p:sldId id="280" r:id="rId4"/>
    <p:sldId id="270" r:id="rId5"/>
    <p:sldId id="271" r:id="rId6"/>
    <p:sldId id="273" r:id="rId7"/>
    <p:sldId id="283" r:id="rId8"/>
    <p:sldId id="272" r:id="rId9"/>
    <p:sldId id="275" r:id="rId10"/>
    <p:sldId id="274" r:id="rId11"/>
    <p:sldId id="278" r:id="rId12"/>
    <p:sldId id="282" r:id="rId13"/>
    <p:sldId id="276" r:id="rId14"/>
    <p:sldId id="27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353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17" autoAdjust="0"/>
    <p:restoredTop sz="94660"/>
  </p:normalViewPr>
  <p:slideViewPr>
    <p:cSldViewPr>
      <p:cViewPr>
        <p:scale>
          <a:sx n="70" d="100"/>
          <a:sy n="70" d="100"/>
        </p:scale>
        <p:origin x="-1860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321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65D5-69A1-4843-86FF-3E9EF9C39EB5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15CE-9D31-44FE-A4A3-3DFF05212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69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65D5-69A1-4843-86FF-3E9EF9C39EB5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15CE-9D31-44FE-A4A3-3DFF05212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422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6800"/>
            <a:ext cx="2057400" cy="4830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6019800" cy="4830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65D5-69A1-4843-86FF-3E9EF9C39EB5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15CE-9D31-44FE-A4A3-3DFF05212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258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65D5-69A1-4843-86FF-3E9EF9C39EB5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15CE-9D31-44FE-A4A3-3DFF05212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49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1765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6764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65D5-69A1-4843-86FF-3E9EF9C39EB5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15CE-9D31-44FE-A4A3-3DFF05212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39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65D5-69A1-4843-86FF-3E9EF9C39EB5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15CE-9D31-44FE-A4A3-3DFF05212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679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65D5-69A1-4843-86FF-3E9EF9C39EB5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15CE-9D31-44FE-A4A3-3DFF05212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34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65D5-69A1-4843-86FF-3E9EF9C39EB5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15CE-9D31-44FE-A4A3-3DFF05212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48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65D5-69A1-4843-86FF-3E9EF9C39EB5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15CE-9D31-44FE-A4A3-3DFF05212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728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1"/>
            <a:ext cx="5111750" cy="4832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52651"/>
            <a:ext cx="3008313" cy="3670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65D5-69A1-4843-86FF-3E9EF9C39EB5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15CE-9D31-44FE-A4A3-3DFF05212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60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5720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799"/>
            <a:ext cx="5486400" cy="3432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1387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65D5-69A1-4843-86FF-3E9EF9C39EB5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15CE-9D31-44FE-A4A3-3DFF05212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970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9104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6962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B65D5-69A1-4843-86FF-3E9EF9C39EB5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A15CE-9D31-44FE-A4A3-3DFF05212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25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ss.usda.gov/" TargetMode="External"/><Relationship Id="rId2" Type="http://schemas.openxmlformats.org/officeDocument/2006/relationships/hyperlink" Target="mailto:Sue.king@nass.usda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1219200"/>
            <a:ext cx="8610600" cy="1470025"/>
          </a:xfrm>
        </p:spPr>
        <p:txBody>
          <a:bodyPr>
            <a:noAutofit/>
          </a:bodyPr>
          <a:lstStyle/>
          <a:p>
            <a:r>
              <a:rPr lang="en-US" sz="3200" b="1" dirty="0"/>
              <a:t>Experiences in Soliciting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and </a:t>
            </a:r>
            <a:r>
              <a:rPr lang="en-US" sz="3200" b="1" dirty="0"/>
              <a:t>Incorporating Feedback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b="1" dirty="0"/>
              <a:t>from Diverse Data Users and Providers</a:t>
            </a:r>
            <a:endParaRPr lang="en-US" sz="3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3432174"/>
            <a:ext cx="8001000" cy="2587625"/>
          </a:xfrm>
        </p:spPr>
        <p:txBody>
          <a:bodyPr>
            <a:normAutofit fontScale="25000" lnSpcReduction="20000"/>
          </a:bodyPr>
          <a:lstStyle/>
          <a:p>
            <a:r>
              <a:rPr lang="en-US" sz="8000" dirty="0" smtClean="0"/>
              <a:t>Presented by Suzanne King</a:t>
            </a:r>
          </a:p>
          <a:p>
            <a:r>
              <a:rPr lang="en-US" sz="8000" dirty="0" smtClean="0"/>
              <a:t>U.S. Department </a:t>
            </a:r>
            <a:r>
              <a:rPr lang="en-US" sz="8000" dirty="0"/>
              <a:t>of Agriculture, National Agricultural Statistics </a:t>
            </a:r>
            <a:r>
              <a:rPr lang="en-US" sz="8000" dirty="0" smtClean="0"/>
              <a:t>Service</a:t>
            </a:r>
          </a:p>
          <a:p>
            <a:r>
              <a:rPr lang="en-US" sz="8000" dirty="0" smtClean="0"/>
              <a:t>for th</a:t>
            </a:r>
            <a:r>
              <a:rPr lang="en-US" sz="8000" dirty="0"/>
              <a:t>e</a:t>
            </a:r>
            <a:endParaRPr lang="en-US" sz="8000" dirty="0" smtClean="0"/>
          </a:p>
          <a:p>
            <a:r>
              <a:rPr lang="en-US" sz="8000" b="1" dirty="0" smtClean="0"/>
              <a:t>UNECE Work </a:t>
            </a:r>
            <a:r>
              <a:rPr lang="en-US" sz="8000" b="1" dirty="0"/>
              <a:t>Session on the Communication of Statistics</a:t>
            </a:r>
            <a:endParaRPr lang="en-US" sz="8000" dirty="0"/>
          </a:p>
          <a:p>
            <a:r>
              <a:rPr lang="en-US" sz="8000" b="1" dirty="0" smtClean="0"/>
              <a:t>Berlin</a:t>
            </a:r>
            <a:r>
              <a:rPr lang="en-US" sz="8000" b="1" dirty="0"/>
              <a:t>, Germany, </a:t>
            </a:r>
            <a:r>
              <a:rPr lang="en-US" sz="8000" b="1" dirty="0" smtClean="0"/>
              <a:t>28 </a:t>
            </a:r>
            <a:r>
              <a:rPr lang="en-US" sz="8000" b="1" dirty="0"/>
              <a:t>May </a:t>
            </a:r>
            <a:r>
              <a:rPr lang="en-US" sz="8000" b="1" dirty="0" smtClean="0"/>
              <a:t>2013</a:t>
            </a:r>
            <a:endParaRPr lang="en-US" sz="8000" b="1" dirty="0"/>
          </a:p>
          <a:p>
            <a:r>
              <a:rPr lang="en-US" sz="8000" b="1" dirty="0"/>
              <a:t/>
            </a:r>
            <a:br>
              <a:rPr lang="en-US" sz="8000" b="1" dirty="0"/>
            </a:br>
            <a:r>
              <a:rPr lang="en-US" sz="8000" b="1" dirty="0"/>
              <a:t>Session iii: Understanding and responding to user needs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9693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62</a:t>
            </a:r>
            <a:r>
              <a:rPr lang="en-US" dirty="0"/>
              <a:t>% of U.S. farms had Internet access in 2011, up from 59% in 2009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 smtClean="0"/>
              <a:t>iPad</a:t>
            </a:r>
            <a:r>
              <a:rPr lang="en-US" dirty="0" smtClean="0"/>
              <a:t> data collection.</a:t>
            </a:r>
          </a:p>
          <a:p>
            <a:r>
              <a:rPr lang="en-US" dirty="0" smtClean="0"/>
              <a:t>Technology/Internet advances.</a:t>
            </a:r>
          </a:p>
          <a:p>
            <a:r>
              <a:rPr lang="en-US" dirty="0" smtClean="0"/>
              <a:t>On-line publication of statistics vs. print.</a:t>
            </a:r>
          </a:p>
          <a:p>
            <a:r>
              <a:rPr lang="en-US" dirty="0" smtClean="0"/>
              <a:t>Consumer expectations.</a:t>
            </a:r>
          </a:p>
          <a:p>
            <a:r>
              <a:rPr lang="en-US" dirty="0" smtClean="0"/>
              <a:t>Diverse audiences and diverse ways to reach them.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36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38% of U.S. farms did not have Internet access in 2011, down from 41% in 2009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iPad</a:t>
            </a:r>
            <a:r>
              <a:rPr lang="en-US" dirty="0" smtClean="0"/>
              <a:t> data collection.</a:t>
            </a:r>
          </a:p>
          <a:p>
            <a:r>
              <a:rPr lang="en-US" dirty="0" smtClean="0"/>
              <a:t>Technology/Internet advances.</a:t>
            </a:r>
          </a:p>
          <a:p>
            <a:r>
              <a:rPr lang="en-US" dirty="0" smtClean="0"/>
              <a:t>On-line publication of statistics vs. print.</a:t>
            </a:r>
          </a:p>
          <a:p>
            <a:r>
              <a:rPr lang="en-US" dirty="0" smtClean="0"/>
              <a:t>Consumer expectations.</a:t>
            </a:r>
          </a:p>
          <a:p>
            <a:r>
              <a:rPr lang="en-US" dirty="0" smtClean="0"/>
              <a:t>Limited Resources.</a:t>
            </a:r>
          </a:p>
          <a:p>
            <a:r>
              <a:rPr lang="en-US" dirty="0" smtClean="0"/>
              <a:t>Gap between consumer expectations and agency resources to meet expectations.</a:t>
            </a:r>
          </a:p>
          <a:p>
            <a:r>
              <a:rPr lang="en-US" dirty="0"/>
              <a:t>Diverse audiences and diverse ways to reach </a:t>
            </a:r>
            <a:r>
              <a:rPr lang="en-US" dirty="0" smtClean="0"/>
              <a:t>them.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04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696200" cy="838200"/>
          </a:xfrm>
        </p:spPr>
        <p:txBody>
          <a:bodyPr/>
          <a:lstStyle/>
          <a:p>
            <a:r>
              <a:rPr lang="en-US" dirty="0" smtClean="0"/>
              <a:t>Wish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Fast and timely feedback mechanism.</a:t>
            </a:r>
          </a:p>
          <a:p>
            <a:r>
              <a:rPr lang="en-US" dirty="0" smtClean="0"/>
              <a:t>More ability to engage in social media.</a:t>
            </a:r>
          </a:p>
          <a:p>
            <a:r>
              <a:rPr lang="en-US" dirty="0" smtClean="0"/>
              <a:t>Improved </a:t>
            </a:r>
            <a:r>
              <a:rPr lang="en-US" dirty="0"/>
              <a:t>o</a:t>
            </a:r>
            <a:r>
              <a:rPr lang="en-US" dirty="0" smtClean="0"/>
              <a:t>n-line </a:t>
            </a:r>
            <a:r>
              <a:rPr lang="en-US" dirty="0"/>
              <a:t>c</a:t>
            </a:r>
            <a:r>
              <a:rPr lang="en-US" dirty="0" smtClean="0"/>
              <a:t>ensus </a:t>
            </a:r>
            <a:r>
              <a:rPr lang="en-US" dirty="0"/>
              <a:t>and </a:t>
            </a:r>
            <a:r>
              <a:rPr lang="en-US" dirty="0" smtClean="0"/>
              <a:t>survey </a:t>
            </a:r>
            <a:r>
              <a:rPr lang="en-US" dirty="0"/>
              <a:t>r</a:t>
            </a:r>
            <a:r>
              <a:rPr lang="en-US" dirty="0" smtClean="0"/>
              <a:t>esponse tool.</a:t>
            </a:r>
            <a:endParaRPr lang="en-US" dirty="0"/>
          </a:p>
          <a:p>
            <a:r>
              <a:rPr lang="en-US" dirty="0" smtClean="0"/>
              <a:t>Improved Quick Stats online data service.</a:t>
            </a:r>
          </a:p>
          <a:p>
            <a:r>
              <a:rPr lang="en-US" dirty="0" smtClean="0"/>
              <a:t>Mobile friendly website.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85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What’s been successful for you?</a:t>
            </a:r>
          </a:p>
          <a:p>
            <a:r>
              <a:rPr lang="en-US" dirty="0" smtClean="0"/>
              <a:t>What did you try that didn’t work?</a:t>
            </a:r>
          </a:p>
          <a:p>
            <a:r>
              <a:rPr lang="en-US" dirty="0" smtClean="0"/>
              <a:t>Successful evaluation criteria and matrix?</a:t>
            </a:r>
          </a:p>
          <a:p>
            <a:r>
              <a:rPr lang="en-US" dirty="0" smtClean="0"/>
              <a:t>Social media evaluation – How to prove engagement is translating to improved perception and survey response rates?</a:t>
            </a:r>
          </a:p>
          <a:p>
            <a:r>
              <a:rPr lang="en-US" dirty="0" smtClean="0"/>
              <a:t>Any successful partnerships to help bridge government resource gap?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06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Suzanne King</a:t>
            </a:r>
          </a:p>
          <a:p>
            <a:pPr marL="0" indent="0" algn="ctr">
              <a:buNone/>
            </a:pPr>
            <a:r>
              <a:rPr lang="en-US" sz="2400" dirty="0" smtClean="0"/>
              <a:t>Public Affairs Section Head</a:t>
            </a:r>
          </a:p>
          <a:p>
            <a:pPr marL="0" indent="0" algn="ctr">
              <a:buNone/>
            </a:pPr>
            <a:r>
              <a:rPr lang="en-US" sz="2400" dirty="0" smtClean="0"/>
              <a:t>USDA’s National Agricultural Statistics Service</a:t>
            </a:r>
          </a:p>
          <a:p>
            <a:pPr marL="0" indent="0" algn="ctr">
              <a:buNone/>
            </a:pPr>
            <a:r>
              <a:rPr lang="en-US" sz="2400" dirty="0" smtClean="0"/>
              <a:t>1400 Independence Avenue, SW, Room 5029</a:t>
            </a:r>
          </a:p>
          <a:p>
            <a:pPr marL="0" indent="0" algn="ctr">
              <a:buNone/>
            </a:pPr>
            <a:r>
              <a:rPr lang="en-US" sz="2400" dirty="0" smtClean="0"/>
              <a:t>Washington, DC 20250</a:t>
            </a:r>
          </a:p>
          <a:p>
            <a:pPr marL="0" indent="0" algn="ctr">
              <a:buNone/>
            </a:pPr>
            <a:r>
              <a:rPr lang="en-US" sz="2400" dirty="0" smtClean="0">
                <a:hlinkClick r:id="rId2"/>
              </a:rPr>
              <a:t>Sue.king@nass.usda.gov</a:t>
            </a: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202-690-8122</a:t>
            </a:r>
          </a:p>
          <a:p>
            <a:pPr marL="0" indent="0" algn="ctr">
              <a:buNone/>
            </a:pPr>
            <a:endParaRPr lang="en-US" sz="2400" dirty="0" smtClean="0">
              <a:hlinkClick r:id="rId3"/>
            </a:endParaRPr>
          </a:p>
          <a:p>
            <a:pPr marL="0" indent="0" algn="ctr">
              <a:buNone/>
            </a:pPr>
            <a:r>
              <a:rPr lang="en-US" sz="2400" dirty="0" smtClean="0">
                <a:hlinkClick r:id="rId3"/>
              </a:rPr>
              <a:t>www.nass.usda.gov</a:t>
            </a: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www.agcensus.usda.gov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453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0"/>
            <a:ext cx="76962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Gathering User Feedback for Communications and Dissemination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72000"/>
          </a:xfrm>
        </p:spPr>
        <p:txBody>
          <a:bodyPr>
            <a:noAutofit/>
          </a:bodyPr>
          <a:lstStyle/>
          <a:p>
            <a:r>
              <a:rPr lang="en-US" sz="2400" dirty="0"/>
              <a:t>C</a:t>
            </a:r>
            <a:r>
              <a:rPr lang="en-US" sz="2400" dirty="0" smtClean="0"/>
              <a:t>ommunications plan</a:t>
            </a:r>
          </a:p>
          <a:p>
            <a:r>
              <a:rPr lang="en-US" sz="2400" dirty="0" smtClean="0"/>
              <a:t>2012 Census </a:t>
            </a:r>
            <a:r>
              <a:rPr lang="en-US" sz="2400" dirty="0"/>
              <a:t>of </a:t>
            </a:r>
            <a:r>
              <a:rPr lang="en-US" sz="2400" dirty="0" smtClean="0"/>
              <a:t>Agriculture</a:t>
            </a:r>
          </a:p>
          <a:p>
            <a:r>
              <a:rPr lang="en-US" sz="2400" dirty="0" smtClean="0"/>
              <a:t>General/ongoing program </a:t>
            </a:r>
            <a:r>
              <a:rPr lang="en-US" sz="2400" dirty="0"/>
              <a:t>input and evaluation </a:t>
            </a:r>
            <a:endParaRPr lang="en-US" sz="2400" dirty="0" smtClean="0"/>
          </a:p>
          <a:p>
            <a:endParaRPr lang="en-US" sz="2000" dirty="0"/>
          </a:p>
          <a:p>
            <a:pPr marL="0" indent="0">
              <a:buNone/>
            </a:pPr>
            <a:r>
              <a:rPr lang="en-US" sz="2000" b="1" dirty="0" smtClean="0"/>
              <a:t>Purpose – </a:t>
            </a:r>
            <a:r>
              <a:rPr lang="en-US" sz="2000" dirty="0" smtClean="0"/>
              <a:t>To learn how people want/need our data and communications tools and how to best deliver those products to them so that data are visible, useful, and valuable. 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 smtClean="0"/>
              <a:t>Goal – </a:t>
            </a:r>
            <a:r>
              <a:rPr lang="en-US" sz="2000" dirty="0" smtClean="0"/>
              <a:t>Improved perception of the value of NASS and data and ultimately higher response rates.</a:t>
            </a: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 smtClean="0"/>
              <a:t>Key Finding </a:t>
            </a:r>
            <a:r>
              <a:rPr lang="en-US" sz="2000" dirty="0" smtClean="0"/>
              <a:t>– “One Size Does Not Fit All” –or-</a:t>
            </a:r>
          </a:p>
          <a:p>
            <a:pPr marL="0" indent="0">
              <a:buNone/>
            </a:pPr>
            <a:r>
              <a:rPr lang="en-US" sz="2000" dirty="0" smtClean="0"/>
              <a:t>We need to customize communications and data products for different audiences who want or need our products in different ways.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5233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696200" cy="838200"/>
          </a:xfrm>
        </p:spPr>
        <p:txBody>
          <a:bodyPr/>
          <a:lstStyle/>
          <a:p>
            <a:r>
              <a:rPr lang="en-US" dirty="0" smtClean="0"/>
              <a:t>Key 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Understanding the audience </a:t>
            </a:r>
            <a:r>
              <a:rPr lang="en-US" dirty="0"/>
              <a:t>and </a:t>
            </a:r>
            <a:r>
              <a:rPr lang="en-US" dirty="0" smtClean="0"/>
              <a:t>soliciting feedback </a:t>
            </a:r>
            <a:r>
              <a:rPr lang="en-US" dirty="0"/>
              <a:t>is necessary and invaluable;</a:t>
            </a:r>
          </a:p>
          <a:p>
            <a:pPr lvl="0"/>
            <a:r>
              <a:rPr lang="en-US" dirty="0"/>
              <a:t>Government rules make gathering feedback </a:t>
            </a:r>
            <a:r>
              <a:rPr lang="en-US" dirty="0" smtClean="0"/>
              <a:t>difficult;</a:t>
            </a:r>
            <a:endParaRPr lang="en-US" dirty="0"/>
          </a:p>
          <a:p>
            <a:pPr lvl="0"/>
            <a:r>
              <a:rPr lang="en-US" dirty="0"/>
              <a:t>Integrating feedback into realistic </a:t>
            </a:r>
            <a:r>
              <a:rPr lang="en-US" dirty="0" smtClean="0"/>
              <a:t>initiatives </a:t>
            </a:r>
            <a:r>
              <a:rPr lang="en-US" dirty="0"/>
              <a:t>is necessary;</a:t>
            </a:r>
          </a:p>
          <a:p>
            <a:pPr lvl="0"/>
            <a:r>
              <a:rPr lang="en-US" dirty="0"/>
              <a:t>Follow through and evaluation is </a:t>
            </a:r>
            <a:r>
              <a:rPr lang="en-US" dirty="0" smtClean="0"/>
              <a:t>difficult; </a:t>
            </a:r>
            <a:endParaRPr lang="en-US" dirty="0"/>
          </a:p>
          <a:p>
            <a:r>
              <a:rPr lang="en-US" b="1" dirty="0"/>
              <a:t>Public and stakeholder engagement reaps </a:t>
            </a:r>
            <a:r>
              <a:rPr lang="en-US" b="1" dirty="0" smtClean="0"/>
              <a:t>rewards- powerful relationships. 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1186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6962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Methods We Use </a:t>
            </a:r>
            <a:br>
              <a:rPr lang="en-US" dirty="0" smtClean="0"/>
            </a:br>
            <a:r>
              <a:rPr lang="en-US" dirty="0" smtClean="0"/>
              <a:t>to Gather User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Traditional focus groups, research reviews;</a:t>
            </a:r>
          </a:p>
          <a:p>
            <a:pPr lvl="0"/>
            <a:r>
              <a:rPr lang="en-US" dirty="0" smtClean="0"/>
              <a:t>Annual data user meeting and other meetings;</a:t>
            </a:r>
          </a:p>
          <a:p>
            <a:pPr lvl="0"/>
            <a:r>
              <a:rPr lang="en-US" dirty="0" smtClean="0"/>
              <a:t>Social Media</a:t>
            </a:r>
            <a:r>
              <a:rPr lang="en-US" dirty="0"/>
              <a:t>-</a:t>
            </a:r>
            <a:r>
              <a:rPr lang="en-US" dirty="0" smtClean="0"/>
              <a:t> only Twitter</a:t>
            </a:r>
            <a:r>
              <a:rPr lang="en-US" dirty="0"/>
              <a:t> </a:t>
            </a:r>
            <a:r>
              <a:rPr lang="en-US" dirty="0" smtClean="0"/>
              <a:t>and Blogs;</a:t>
            </a:r>
          </a:p>
          <a:p>
            <a:pPr lvl="0"/>
            <a:r>
              <a:rPr lang="en-US" dirty="0"/>
              <a:t>W</a:t>
            </a:r>
            <a:r>
              <a:rPr lang="en-US" dirty="0" smtClean="0"/>
              <a:t>eb </a:t>
            </a:r>
            <a:r>
              <a:rPr lang="en-US" dirty="0"/>
              <a:t>form to solicit census “stories”; </a:t>
            </a:r>
            <a:endParaRPr lang="en-US" dirty="0" smtClean="0"/>
          </a:p>
          <a:p>
            <a:pPr lvl="0"/>
            <a:r>
              <a:rPr lang="en-US" dirty="0" smtClean="0"/>
              <a:t>Third </a:t>
            </a:r>
            <a:r>
              <a:rPr lang="en-US" dirty="0"/>
              <a:t>parties through the news </a:t>
            </a:r>
            <a:r>
              <a:rPr lang="en-US" dirty="0" smtClean="0"/>
              <a:t>media;</a:t>
            </a:r>
          </a:p>
          <a:p>
            <a:pPr lvl="0"/>
            <a:r>
              <a:rPr lang="en-US" dirty="0"/>
              <a:t>E</a:t>
            </a:r>
            <a:r>
              <a:rPr lang="en-US" dirty="0" smtClean="0"/>
              <a:t>ngaging </a:t>
            </a:r>
            <a:r>
              <a:rPr lang="en-US" dirty="0"/>
              <a:t>a self-selected group of data users who volunteered to provide </a:t>
            </a:r>
            <a:r>
              <a:rPr lang="en-US" dirty="0" smtClean="0"/>
              <a:t>feedback;</a:t>
            </a:r>
          </a:p>
          <a:p>
            <a:pPr lvl="0"/>
            <a:r>
              <a:rPr lang="en-US" dirty="0"/>
              <a:t>A</a:t>
            </a:r>
            <a:r>
              <a:rPr lang="en-US" dirty="0" smtClean="0"/>
              <a:t>gency </a:t>
            </a:r>
            <a:r>
              <a:rPr lang="en-US" dirty="0"/>
              <a:t>newsletter and internal </a:t>
            </a:r>
            <a:r>
              <a:rPr lang="en-US" dirty="0" smtClean="0"/>
              <a:t>evaluations</a:t>
            </a:r>
            <a:r>
              <a:rPr lang="en-US" dirty="0"/>
              <a:t>;</a:t>
            </a:r>
            <a:endParaRPr lang="en-US" dirty="0" smtClean="0"/>
          </a:p>
          <a:p>
            <a:pPr lvl="0"/>
            <a:r>
              <a:rPr lang="en-US" dirty="0" smtClean="0"/>
              <a:t>Website analytics tools.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38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814" y="1070484"/>
            <a:ext cx="5365021" cy="4525963"/>
          </a:xfrm>
        </p:spPr>
        <p:txBody>
          <a:bodyPr/>
          <a:lstStyle/>
          <a:p>
            <a:pPr marL="0" lvl="0" indent="0">
              <a:buNone/>
            </a:pPr>
            <a:r>
              <a:rPr lang="en-US" sz="1400" b="1" dirty="0" smtClean="0">
                <a:solidFill>
                  <a:srgbClr val="006600"/>
                </a:solidFill>
              </a:rPr>
              <a:t>Twitter example.</a:t>
            </a:r>
          </a:p>
          <a:p>
            <a:pPr marL="0" lvl="0" indent="0">
              <a:buNone/>
            </a:pPr>
            <a:r>
              <a:rPr lang="en-US" sz="1400" dirty="0" smtClean="0"/>
              <a:t>Nextgov.com article:</a:t>
            </a:r>
          </a:p>
          <a:p>
            <a:pPr marL="0" lvl="0" indent="0">
              <a:buNone/>
            </a:pPr>
            <a:r>
              <a:rPr lang="en-US" sz="1400" dirty="0" smtClean="0"/>
              <a:t>Who’s Using Our Data? Ag Agencies Ask (22 March 2013)</a:t>
            </a:r>
          </a:p>
          <a:p>
            <a:pPr marL="0" lvl="0" indent="0">
              <a:buNone/>
            </a:pPr>
            <a:r>
              <a:rPr lang="en-US" sz="1400" dirty="0" smtClean="0"/>
              <a:t>Hats off to two Agriculture Department divisions </a:t>
            </a:r>
          </a:p>
          <a:p>
            <a:pPr marL="0" lvl="0" indent="0">
              <a:buNone/>
            </a:pPr>
            <a:r>
              <a:rPr lang="en-US" sz="1400" dirty="0" smtClean="0"/>
              <a:t>for seeking feedback Thursday and Friday about how and whether</a:t>
            </a:r>
          </a:p>
          <a:p>
            <a:pPr marL="0" lvl="0" indent="0">
              <a:buNone/>
            </a:pPr>
            <a:r>
              <a:rPr lang="en-US" sz="1400" dirty="0" smtClean="0"/>
              <a:t>their open data are being used by researchers and other data </a:t>
            </a:r>
          </a:p>
          <a:p>
            <a:pPr marL="0" lvl="0" indent="0">
              <a:buNone/>
            </a:pPr>
            <a:r>
              <a:rPr lang="en-US" sz="1400" dirty="0" smtClean="0"/>
              <a:t>consumers….</a:t>
            </a:r>
            <a:r>
              <a:rPr lang="en-US" sz="1400" b="1" dirty="0" smtClean="0">
                <a:solidFill>
                  <a:srgbClr val="006600"/>
                </a:solidFill>
              </a:rPr>
              <a:t>USDA’s National Agricultural Statistics Service </a:t>
            </a:r>
          </a:p>
          <a:p>
            <a:pPr marL="0" lvl="0" indent="0">
              <a:buNone/>
            </a:pPr>
            <a:r>
              <a:rPr lang="en-US" sz="1400" b="1" dirty="0" smtClean="0">
                <a:solidFill>
                  <a:srgbClr val="006600"/>
                </a:solidFill>
              </a:rPr>
              <a:t>tweeted…“Have you used our Ag Census  #data to build an app, tool</a:t>
            </a:r>
          </a:p>
          <a:p>
            <a:pPr marL="0" lvl="0" indent="0">
              <a:buNone/>
            </a:pPr>
            <a:r>
              <a:rPr lang="en-US" sz="1400" b="1" dirty="0" smtClean="0">
                <a:solidFill>
                  <a:srgbClr val="006600"/>
                </a:solidFill>
              </a:rPr>
              <a:t>or site? Let us know with a tweet!</a:t>
            </a:r>
          </a:p>
          <a:p>
            <a:pPr marL="0" lvl="0" indent="0">
              <a:buNone/>
            </a:pPr>
            <a:endParaRPr lang="en-US" sz="1400" dirty="0" smtClean="0"/>
          </a:p>
          <a:p>
            <a:pPr marL="0" lvl="0" indent="0">
              <a:buNone/>
            </a:pPr>
            <a:r>
              <a:rPr lang="en-US" sz="1400" dirty="0" smtClean="0"/>
              <a:t>Response from the University of Kentucky’s </a:t>
            </a:r>
          </a:p>
          <a:p>
            <a:pPr marL="0" lvl="0" indent="0">
              <a:buNone/>
            </a:pPr>
            <a:r>
              <a:rPr lang="en-US" sz="1400" dirty="0" smtClean="0"/>
              <a:t>Agriculture College. @</a:t>
            </a:r>
            <a:r>
              <a:rPr lang="en-US" sz="1400" dirty="0" err="1" smtClean="0"/>
              <a:t>usda_nass</a:t>
            </a:r>
            <a:r>
              <a:rPr lang="en-US" sz="1400" dirty="0" smtClean="0"/>
              <a:t> </a:t>
            </a:r>
            <a:r>
              <a:rPr lang="en-US" sz="1400" b="1" dirty="0" smtClean="0">
                <a:solidFill>
                  <a:srgbClr val="006600"/>
                </a:solidFill>
              </a:rPr>
              <a:t>We built </a:t>
            </a:r>
          </a:p>
          <a:p>
            <a:pPr marL="0" lvl="0" indent="0">
              <a:buNone/>
            </a:pPr>
            <a:r>
              <a:rPr lang="en-US" sz="1400" b="1" dirty="0" smtClean="0">
                <a:solidFill>
                  <a:srgbClr val="006600"/>
                </a:solidFill>
              </a:rPr>
              <a:t>#county #data profiles for all 120 #Kentucky</a:t>
            </a:r>
          </a:p>
          <a:p>
            <a:pPr marL="0" lvl="0" indent="0">
              <a:buNone/>
            </a:pPr>
            <a:r>
              <a:rPr lang="en-US" sz="1400" b="1" dirty="0">
                <a:solidFill>
                  <a:srgbClr val="006600"/>
                </a:solidFill>
              </a:rPr>
              <a:t>c</a:t>
            </a:r>
            <a:r>
              <a:rPr lang="en-US" sz="1400" b="1" dirty="0" smtClean="0">
                <a:solidFill>
                  <a:srgbClr val="006600"/>
                </a:solidFill>
              </a:rPr>
              <a:t>ounties.</a:t>
            </a:r>
            <a:r>
              <a:rPr lang="en-US" sz="1400" b="1" dirty="0" smtClean="0"/>
              <a:t> </a:t>
            </a:r>
            <a:r>
              <a:rPr lang="en-US" sz="1400" dirty="0" smtClean="0"/>
              <a:t>Our users love them!...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835" y="1042496"/>
            <a:ext cx="2844800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333466"/>
            <a:ext cx="4146331" cy="32498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95401" y="307314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Obtaining Feedback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0772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30741"/>
            <a:ext cx="4479183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429000"/>
            <a:ext cx="5051340" cy="32120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38800" y="19812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Formal surveys, feedback tools and evaluations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299950" y="307314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Obtaining Feedback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1172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6962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Obtaining Feedback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64" y="1600200"/>
            <a:ext cx="7543271" cy="4525963"/>
          </a:xfrm>
        </p:spPr>
      </p:pic>
    </p:spTree>
    <p:extLst>
      <p:ext uri="{BB962C8B-B14F-4D97-AF65-F5344CB8AC3E}">
        <p14:creationId xmlns:p14="http://schemas.microsoft.com/office/powerpoint/2010/main" val="214346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7"/>
          <a:stretch/>
        </p:blipFill>
        <p:spPr>
          <a:xfrm>
            <a:off x="304799" y="1295400"/>
            <a:ext cx="4834719" cy="4650357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724400"/>
            <a:ext cx="4648200" cy="19240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4248" y="45720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Feedback Implementation</a:t>
            </a:r>
            <a:endParaRPr lang="en-US" sz="4000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661" y="2057400"/>
            <a:ext cx="3336016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2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Implementation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Census materials images – widget, v-</a:t>
            </a:r>
            <a:r>
              <a:rPr lang="en-US" dirty="0" err="1" smtClean="0"/>
              <a:t>psa</a:t>
            </a:r>
            <a:r>
              <a:rPr lang="en-US" dirty="0" smtClean="0"/>
              <a:t> broadcast pieces, language, sample materials;</a:t>
            </a:r>
          </a:p>
          <a:p>
            <a:r>
              <a:rPr lang="en-US" dirty="0" smtClean="0"/>
              <a:t>Promotional materials on </a:t>
            </a:r>
            <a:r>
              <a:rPr lang="en-US" dirty="0" err="1" smtClean="0"/>
              <a:t>i</a:t>
            </a:r>
            <a:r>
              <a:rPr lang="en-US" dirty="0" err="1"/>
              <a:t>P</a:t>
            </a:r>
            <a:r>
              <a:rPr lang="en-US" dirty="0" err="1" smtClean="0"/>
              <a:t>ads</a:t>
            </a:r>
            <a:r>
              <a:rPr lang="en-US" dirty="0" smtClean="0"/>
              <a:t>;</a:t>
            </a:r>
          </a:p>
          <a:p>
            <a:r>
              <a:rPr lang="en-US" dirty="0" smtClean="0"/>
              <a:t>Website redesign;</a:t>
            </a:r>
          </a:p>
          <a:p>
            <a:r>
              <a:rPr lang="en-US" dirty="0" smtClean="0"/>
              <a:t>New product development.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01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1168</TotalTime>
  <Words>621</Words>
  <Application>Microsoft Office PowerPoint</Application>
  <PresentationFormat>On-screen Show (4:3)</PresentationFormat>
  <Paragraphs>98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14_Custom Design</vt:lpstr>
      <vt:lpstr>Experiences in Soliciting  and Incorporating Feedback  from Diverse Data Users and Providers</vt:lpstr>
      <vt:lpstr>Gathering User Feedback for Communications and Dissemination</vt:lpstr>
      <vt:lpstr>Key Lessons</vt:lpstr>
      <vt:lpstr>Methods We Use  to Gather User Feedback</vt:lpstr>
      <vt:lpstr>PowerPoint Presentation</vt:lpstr>
      <vt:lpstr>PowerPoint Presentation</vt:lpstr>
      <vt:lpstr>Obtaining Feedback</vt:lpstr>
      <vt:lpstr>PowerPoint Presentation</vt:lpstr>
      <vt:lpstr>Feedback Implementation</vt:lpstr>
      <vt:lpstr>Opportunities</vt:lpstr>
      <vt:lpstr>Challenges</vt:lpstr>
      <vt:lpstr>Wish List</vt:lpstr>
      <vt:lpstr>Discussion Ideas</vt:lpstr>
      <vt:lpstr>Thank you</vt:lpstr>
    </vt:vector>
  </TitlesOfParts>
  <Company>USDA - NASS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Karissa Jobman</dc:creator>
  <cp:lastModifiedBy>Sue</cp:lastModifiedBy>
  <cp:revision>116</cp:revision>
  <dcterms:created xsi:type="dcterms:W3CDTF">2012-07-10T15:52:31Z</dcterms:created>
  <dcterms:modified xsi:type="dcterms:W3CDTF">2013-05-22T21:07:17Z</dcterms:modified>
</cp:coreProperties>
</file>