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5" r:id="rId3"/>
    <p:sldId id="309" r:id="rId4"/>
    <p:sldId id="257" r:id="rId5"/>
    <p:sldId id="306" r:id="rId6"/>
    <p:sldId id="307" r:id="rId7"/>
    <p:sldId id="308" r:id="rId8"/>
    <p:sldId id="310" r:id="rId9"/>
    <p:sldId id="303" r:id="rId10"/>
  </p:sldIdLst>
  <p:sldSz cx="13004800" cy="9753600"/>
  <p:notesSz cx="7026275" cy="9312275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342900" indent="114300" algn="ctr" defTabSz="584200" rtl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685800" indent="228600" algn="ctr" defTabSz="584200" rtl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028700" indent="342900" algn="ctr" defTabSz="584200" rtl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371600" indent="457200" algn="ctr" defTabSz="584200" rtl="0" fontAlgn="base" hangingPunct="0">
      <a:spcBef>
        <a:spcPct val="0"/>
      </a:spcBef>
      <a:spcAft>
        <a:spcPct val="0"/>
      </a:spcAft>
      <a:defRPr kern="1200">
        <a:solidFill>
          <a:srgbClr val="FFFFFF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6000" algn="l" defTabSz="914400" rtl="0" eaLnBrk="1" latinLnBrk="0" hangingPunct="1">
      <a:defRPr kern="1200">
        <a:solidFill>
          <a:srgbClr val="FFFFFF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3200" algn="l" defTabSz="914400" rtl="0" eaLnBrk="1" latinLnBrk="0" hangingPunct="1">
      <a:defRPr kern="1200">
        <a:solidFill>
          <a:srgbClr val="FFFFFF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200400" algn="l" defTabSz="914400" rtl="0" eaLnBrk="1" latinLnBrk="0" hangingPunct="1">
      <a:defRPr kern="1200">
        <a:solidFill>
          <a:srgbClr val="FFFFFF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600" algn="l" defTabSz="914400" rtl="0" eaLnBrk="1" latinLnBrk="0" hangingPunct="1">
      <a:defRPr kern="1200">
        <a:solidFill>
          <a:srgbClr val="FFFFFF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833" autoAdjust="0"/>
  </p:normalViewPr>
  <p:slideViewPr>
    <p:cSldViewPr>
      <p:cViewPr varScale="1">
        <p:scale>
          <a:sx n="48" d="100"/>
          <a:sy n="48" d="100"/>
        </p:scale>
        <p:origin x="-1620" y="-11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EBF6F9-6EA9-43B6-90A8-4D2A39D1F254}" type="datetimeFigureOut">
              <a:rPr lang="en-US"/>
              <a:pPr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C0E269-B2F1-4E3E-BC20-57C15F93A0D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65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84275" y="698500"/>
            <a:ext cx="4657725" cy="34925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36837" y="4423331"/>
            <a:ext cx="5152602" cy="4190524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en-US" noProof="0" smtClean="0">
                <a:sym typeface="Noteworthy Bold" charset="0"/>
              </a:rPr>
              <a:t>Second level</a:t>
            </a:r>
          </a:p>
          <a:p>
            <a:pPr lvl="2"/>
            <a:r>
              <a:rPr lang="en-US" noProof="0" smtClean="0">
                <a:sym typeface="Noteworthy Bold" charset="0"/>
              </a:rPr>
              <a:t>Third level</a:t>
            </a:r>
          </a:p>
          <a:p>
            <a:pPr lvl="3"/>
            <a:r>
              <a:rPr lang="en-US" noProof="0" smtClean="0">
                <a:sym typeface="Noteworthy Bold" charset="0"/>
              </a:rPr>
              <a:t>Fourth level</a:t>
            </a:r>
          </a:p>
          <a:p>
            <a:pPr lvl="4"/>
            <a:r>
              <a:rPr lang="en-US" noProof="0" smtClean="0">
                <a:sym typeface="Noteworthy Bold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2536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1pPr>
    <a:lvl2pPr marL="3429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2pPr>
    <a:lvl3pPr marL="6858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3pPr>
    <a:lvl4pPr marL="10287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4pPr>
    <a:lvl5pPr marL="13716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/>
            <a:endParaRPr lang="en-US" sz="1400" baseline="0" dirty="0" smtClean="0"/>
          </a:p>
          <a:p>
            <a:pPr eaLnBrk="1"/>
            <a:endParaRPr lang="en-US" sz="14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/>
            <a:endParaRPr lang="en-US" sz="14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/>
            <a:endParaRPr lang="en-US" sz="14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/>
            <a:endParaRPr lang="en-US" sz="14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/>
            <a:endParaRPr lang="en-US" sz="14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/>
            <a:endParaRPr lang="en-US" sz="140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/>
            <a:endParaRPr lang="en-US" sz="14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/>
            <a:endParaRPr lang="en-US" sz="14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Light" charset="0"/>
              </a:rPr>
              <a:t>Second level</a:t>
            </a:r>
          </a:p>
          <a:p>
            <a:pPr lvl="2"/>
            <a:r>
              <a:rPr lang="en-US" smtClean="0">
                <a:sym typeface="Helvetica Light" charset="0"/>
              </a:rPr>
              <a:t>Third level</a:t>
            </a:r>
          </a:p>
          <a:p>
            <a:pPr lvl="3"/>
            <a:r>
              <a:rPr lang="en-US" smtClean="0">
                <a:sym typeface="Helvetica Light" charset="0"/>
              </a:rPr>
              <a:t>Fourth level</a:t>
            </a:r>
          </a:p>
          <a:p>
            <a:pPr lvl="4"/>
            <a:r>
              <a:rPr lang="en-US" smtClean="0">
                <a:sym typeface="Helvetica Ligh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+mj-lt"/>
          <a:ea typeface="+mj-ea"/>
          <a:cs typeface="+mj-cs"/>
          <a:sym typeface="Helvetica Light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marL="381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 charset="0"/>
        </a:defRPr>
      </a:lvl1pPr>
      <a:lvl2pPr marL="762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 charset="0"/>
        </a:defRPr>
      </a:lvl2pPr>
      <a:lvl3pPr marL="1143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 charset="0"/>
        </a:defRPr>
      </a:lvl3pPr>
      <a:lvl4pPr marL="1524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 charset="0"/>
        </a:defRPr>
      </a:lvl4pPr>
      <a:lvl5pPr marL="1905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 charset="0"/>
        </a:defRPr>
      </a:lvl5pPr>
      <a:lvl6pPr marL="23622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 charset="0"/>
        </a:defRPr>
      </a:lvl6pPr>
      <a:lvl7pPr marL="28194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 charset="0"/>
        </a:defRPr>
      </a:lvl7pPr>
      <a:lvl8pPr marL="32766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 charset="0"/>
        </a:defRPr>
      </a:lvl8pPr>
      <a:lvl9pPr marL="37338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image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004800" cy="2274888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pic>
        <p:nvPicPr>
          <p:cNvPr id="2051" name="Picture 2" descr="image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6075" y="2668588"/>
            <a:ext cx="1824038" cy="182403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974725" y="3962400"/>
            <a:ext cx="12028488" cy="2655888"/>
          </a:xfrm>
        </p:spPr>
        <p:txBody>
          <a:bodyPr lIns="127000" tIns="127000" rIns="127000" bIns="127000"/>
          <a:lstStyle/>
          <a:p>
            <a:pPr defTabSz="1300163" eaLnBrk="1"/>
            <a:r>
              <a:rPr lang="en-US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/>
            </a:r>
            <a:br>
              <a:rPr lang="en-US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</a:br>
            <a:r>
              <a:rPr lang="en-US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Enhancing User Value of Macroeconomic and Financial Statistics</a:t>
            </a:r>
            <a:br>
              <a:rPr lang="en-US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</a:br>
            <a:r>
              <a:rPr lang="en-US" sz="4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  <a:sym typeface="Verdana" pitchFamily="34" charset="0"/>
              </a:rPr>
              <a:t/>
            </a:r>
            <a:br>
              <a:rPr lang="en-US" sz="40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  <a:sym typeface="Verdana" pitchFamily="34" charset="0"/>
              </a:rPr>
            </a:b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/>
          </p:cNvSpPr>
          <p:nvPr/>
        </p:nvSpPr>
        <p:spPr bwMode="auto">
          <a:xfrm>
            <a:off x="2708275" y="6502400"/>
            <a:ext cx="9753600" cy="18415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35" tIns="72248" rIns="126435" bIns="72248"/>
          <a:lstStyle/>
          <a:p>
            <a:pPr algn="r" defTabSz="1300163">
              <a:spcBef>
                <a:spcPts val="300"/>
              </a:spcBef>
            </a:pP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Johan Mathisen</a:t>
            </a:r>
          </a:p>
          <a:p>
            <a:pPr algn="r" defTabSz="1300163">
              <a:spcBef>
                <a:spcPts val="300"/>
              </a:spcBef>
            </a:pP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Statistics Department</a:t>
            </a:r>
          </a:p>
          <a:p>
            <a:pPr algn="r" defTabSz="1300163">
              <a:spcBef>
                <a:spcPts val="300"/>
              </a:spcBef>
            </a:pP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IMF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54" name="Rectangle 6"/>
          <p:cNvSpPr>
            <a:spLocks/>
          </p:cNvSpPr>
          <p:nvPr/>
        </p:nvSpPr>
        <p:spPr bwMode="auto">
          <a:xfrm>
            <a:off x="1082675" y="8988425"/>
            <a:ext cx="11053763" cy="6604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35" tIns="72248" rIns="126435" bIns="72248"/>
          <a:lstStyle/>
          <a:p>
            <a:pPr defTabSz="1300163">
              <a:spcBef>
                <a:spcPts val="5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The views expressed herein are those of the author and should not necessarily be attributed to the IMF, </a:t>
            </a:r>
            <a:b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its Executive Board, or its management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image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3388" cy="97536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9288" y="541339"/>
            <a:ext cx="11704637" cy="1592262"/>
          </a:xfrm>
        </p:spPr>
        <p:txBody>
          <a:bodyPr lIns="126435" tIns="72248" rIns="126435" bIns="72248"/>
          <a:lstStyle/>
          <a:p>
            <a:pPr defTabSz="1300163" eaLnBrk="1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elvetica" charset="0"/>
                <a:cs typeface="Times New Roman" pitchFamily="18" charset="0"/>
                <a:sym typeface="Helvetica" charset="0"/>
              </a:rPr>
              <a:t>Conclusions</a:t>
            </a:r>
            <a:endParaRPr lang="en-US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288" y="2816225"/>
            <a:ext cx="11704637" cy="5853113"/>
          </a:xfrm>
        </p:spPr>
        <p:txBody>
          <a:bodyPr lIns="126435" tIns="72248" rIns="126435" bIns="72248" anchor="t"/>
          <a:lstStyle/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Optimizing user value require satisfying specific, individual data dissemination user needs.</a:t>
            </a:r>
          </a:p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This may best be done by ensuring end-user customization, and require developing flexible and adaptive tools. </a:t>
            </a:r>
            <a:endParaRPr lang="en-US" sz="44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3850" indent="-323850" eaLnBrk="1">
              <a:spcBef>
                <a:spcPts val="700"/>
              </a:spcBef>
              <a:buSzTx/>
              <a:buFontTx/>
              <a:buNone/>
            </a:pPr>
            <a:endParaRPr lang="en-US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pic>
        <p:nvPicPr>
          <p:cNvPr id="3077" name="Picture 2" descr="image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45975" y="8996363"/>
            <a:ext cx="758825" cy="75723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Rectangle 2"/>
          <p:cNvSpPr>
            <a:spLocks/>
          </p:cNvSpPr>
          <p:nvPr/>
        </p:nvSpPr>
        <p:spPr bwMode="auto">
          <a:xfrm>
            <a:off x="406400" y="1819275"/>
            <a:ext cx="711200" cy="325438"/>
          </a:xfrm>
          <a:prstGeom prst="rect">
            <a:avLst/>
          </a:prstGeom>
          <a:solidFill>
            <a:srgbClr val="DD8047"/>
          </a:solidFill>
          <a:ln w="50800" cap="rnd">
            <a:noFill/>
            <a:round/>
            <a:headEnd/>
            <a:tailEnd/>
          </a:ln>
        </p:spPr>
        <p:txBody>
          <a:bodyPr lIns="67733" tIns="67733" rIns="67733" bIns="67733" anchor="ctr"/>
          <a:lstStyle/>
          <a:p>
            <a:endParaRPr lang="en-US"/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1193800" y="1819275"/>
            <a:ext cx="11404600" cy="325438"/>
          </a:xfrm>
          <a:prstGeom prst="rect">
            <a:avLst/>
          </a:prstGeom>
          <a:solidFill>
            <a:srgbClr val="94B6D2"/>
          </a:solidFill>
          <a:ln w="50800" cap="rnd">
            <a:noFill/>
            <a:round/>
            <a:headEnd/>
            <a:tailEnd/>
          </a:ln>
        </p:spPr>
        <p:txBody>
          <a:bodyPr lIns="67733" tIns="67733" rIns="67733" bIns="67733" anchor="ctr"/>
          <a:lstStyle/>
          <a:p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image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3388" cy="97536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9288" y="541339"/>
            <a:ext cx="11704637" cy="1592262"/>
          </a:xfrm>
        </p:spPr>
        <p:txBody>
          <a:bodyPr lIns="126435" tIns="72248" rIns="126435" bIns="72248"/>
          <a:lstStyle/>
          <a:p>
            <a:pPr defTabSz="1300163" eaLnBrk="1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elvetica" charset="0"/>
                <a:cs typeface="Times New Roman" pitchFamily="18" charset="0"/>
                <a:sym typeface="Helvetica" charset="0"/>
              </a:rPr>
              <a:t>Global trends</a:t>
            </a:r>
            <a:endParaRPr lang="en-US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288" y="2816225"/>
            <a:ext cx="11704637" cy="5853113"/>
          </a:xfrm>
        </p:spPr>
        <p:txBody>
          <a:bodyPr lIns="126435" tIns="72248" rIns="126435" bIns="72248" anchor="t"/>
          <a:lstStyle/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Bigger</a:t>
            </a:r>
            <a:r>
              <a:rPr lang="en-US" sz="4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data sets</a:t>
            </a:r>
          </a:p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Better</a:t>
            </a:r>
            <a:r>
              <a:rPr lang="en-US" sz="4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data (improved methodologies)</a:t>
            </a:r>
          </a:p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Faster</a:t>
            </a:r>
            <a:r>
              <a:rPr lang="en-US" sz="4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delivery and dissemination</a:t>
            </a:r>
          </a:p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sz="4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 (shorter lags and higher frequency)</a:t>
            </a:r>
            <a:endParaRPr lang="en-US" sz="44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Helvetica" charset="0"/>
              <a:cs typeface="Times New Roman" pitchFamily="18" charset="0"/>
              <a:sym typeface="Helvetica" charset="0"/>
            </a:endParaRPr>
          </a:p>
          <a:p>
            <a:pPr marL="323850" indent="-323850" eaLnBrk="1">
              <a:spcBef>
                <a:spcPts val="700"/>
              </a:spcBef>
              <a:buSzTx/>
              <a:buFontTx/>
              <a:buNone/>
            </a:pPr>
            <a:endParaRPr lang="en-US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pic>
        <p:nvPicPr>
          <p:cNvPr id="3077" name="Picture 2" descr="image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45975" y="8996363"/>
            <a:ext cx="758825" cy="75723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Rectangle 2"/>
          <p:cNvSpPr>
            <a:spLocks/>
          </p:cNvSpPr>
          <p:nvPr/>
        </p:nvSpPr>
        <p:spPr bwMode="auto">
          <a:xfrm>
            <a:off x="406400" y="1819275"/>
            <a:ext cx="711200" cy="325438"/>
          </a:xfrm>
          <a:prstGeom prst="rect">
            <a:avLst/>
          </a:prstGeom>
          <a:solidFill>
            <a:srgbClr val="DD8047"/>
          </a:solidFill>
          <a:ln w="50800" cap="rnd">
            <a:noFill/>
            <a:round/>
            <a:headEnd/>
            <a:tailEnd/>
          </a:ln>
        </p:spPr>
        <p:txBody>
          <a:bodyPr lIns="67733" tIns="67733" rIns="67733" bIns="67733" anchor="ctr"/>
          <a:lstStyle/>
          <a:p>
            <a:endParaRPr lang="en-US"/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1193800" y="1819275"/>
            <a:ext cx="11404600" cy="325438"/>
          </a:xfrm>
          <a:prstGeom prst="rect">
            <a:avLst/>
          </a:prstGeom>
          <a:solidFill>
            <a:srgbClr val="94B6D2"/>
          </a:solidFill>
          <a:ln w="50800" cap="rnd">
            <a:noFill/>
            <a:round/>
            <a:headEnd/>
            <a:tailEnd/>
          </a:ln>
        </p:spPr>
        <p:txBody>
          <a:bodyPr lIns="67733" tIns="67733" rIns="67733" bIns="67733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26678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image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3388" cy="97536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541339"/>
            <a:ext cx="12598400" cy="1592262"/>
          </a:xfrm>
        </p:spPr>
        <p:txBody>
          <a:bodyPr lIns="126435" tIns="72248" rIns="126435" bIns="72248"/>
          <a:lstStyle/>
          <a:p>
            <a:pPr defTabSz="1300163" eaLnBrk="1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elvetica" charset="0"/>
                <a:cs typeface="Times New Roman" pitchFamily="18" charset="0"/>
                <a:sym typeface="Helvetica" charset="0"/>
              </a:rPr>
              <a:t>Traditional Positioning of IMF Statistical Data</a:t>
            </a:r>
            <a:endParaRPr lang="en-US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288" y="2816225"/>
            <a:ext cx="11704637" cy="5853113"/>
          </a:xfrm>
        </p:spPr>
        <p:txBody>
          <a:bodyPr lIns="126435" tIns="72248" rIns="126435" bIns="72248" anchor="t"/>
          <a:lstStyle/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Wide country coverage </a:t>
            </a:r>
          </a:p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Internationally comparable data</a:t>
            </a:r>
          </a:p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Academia, governments, and private sector</a:t>
            </a:r>
          </a:p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Used to produce periodic reports and research</a:t>
            </a:r>
            <a:endParaRPr lang="en-US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pic>
        <p:nvPicPr>
          <p:cNvPr id="3077" name="Picture 2" descr="image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45975" y="8996363"/>
            <a:ext cx="758825" cy="75723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Rectangle 2"/>
          <p:cNvSpPr>
            <a:spLocks/>
          </p:cNvSpPr>
          <p:nvPr/>
        </p:nvSpPr>
        <p:spPr bwMode="auto">
          <a:xfrm>
            <a:off x="406400" y="1819275"/>
            <a:ext cx="711200" cy="325438"/>
          </a:xfrm>
          <a:prstGeom prst="rect">
            <a:avLst/>
          </a:prstGeom>
          <a:solidFill>
            <a:srgbClr val="DD8047"/>
          </a:solidFill>
          <a:ln w="50800" cap="rnd">
            <a:noFill/>
            <a:round/>
            <a:headEnd/>
            <a:tailEnd/>
          </a:ln>
        </p:spPr>
        <p:txBody>
          <a:bodyPr lIns="67733" tIns="67733" rIns="67733" bIns="67733" anchor="ctr"/>
          <a:lstStyle/>
          <a:p>
            <a:endParaRPr lang="en-US"/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1193800" y="1819275"/>
            <a:ext cx="11404600" cy="325438"/>
          </a:xfrm>
          <a:prstGeom prst="rect">
            <a:avLst/>
          </a:prstGeom>
          <a:solidFill>
            <a:srgbClr val="94B6D2"/>
          </a:solidFill>
          <a:ln w="50800" cap="rnd">
            <a:noFill/>
            <a:round/>
            <a:headEnd/>
            <a:tailEnd/>
          </a:ln>
        </p:spPr>
        <p:txBody>
          <a:bodyPr lIns="67733" tIns="67733" rIns="67733" bIns="67733" anchor="ctr"/>
          <a:lstStyle/>
          <a:p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image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3388" cy="97536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9288" y="541339"/>
            <a:ext cx="11704637" cy="1592262"/>
          </a:xfrm>
        </p:spPr>
        <p:txBody>
          <a:bodyPr lIns="126435" tIns="72248" rIns="126435" bIns="72248"/>
          <a:lstStyle/>
          <a:p>
            <a:pPr defTabSz="1300163" eaLnBrk="1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elvetica" charset="0"/>
                <a:cs typeface="Times New Roman" pitchFamily="18" charset="0"/>
                <a:sym typeface="Helvetica" charset="0"/>
              </a:rPr>
              <a:t>Statistical Data — User Needs </a:t>
            </a:r>
            <a:endParaRPr lang="en-US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288" y="2816225"/>
            <a:ext cx="11704637" cy="5853113"/>
          </a:xfrm>
        </p:spPr>
        <p:txBody>
          <a:bodyPr lIns="126435" tIns="72248" rIns="126435" bIns="72248" anchor="t"/>
          <a:lstStyle/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Assess current situation </a:t>
            </a:r>
          </a:p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Evaluate impact of alternatives</a:t>
            </a:r>
          </a:p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Monitor outcomes </a:t>
            </a:r>
          </a:p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elvetica" charset="0"/>
                <a:cs typeface="Times New Roman" pitchFamily="18" charset="0"/>
                <a:sym typeface="Helvetica" charset="0"/>
              </a:rPr>
              <a:t>Take corrective actions if needed</a:t>
            </a:r>
            <a:endParaRPr lang="en-US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pic>
        <p:nvPicPr>
          <p:cNvPr id="3077" name="Picture 2" descr="image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45975" y="8996363"/>
            <a:ext cx="758825" cy="75723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Rectangle 2"/>
          <p:cNvSpPr>
            <a:spLocks/>
          </p:cNvSpPr>
          <p:nvPr/>
        </p:nvSpPr>
        <p:spPr bwMode="auto">
          <a:xfrm>
            <a:off x="406400" y="1819275"/>
            <a:ext cx="711200" cy="325438"/>
          </a:xfrm>
          <a:prstGeom prst="rect">
            <a:avLst/>
          </a:prstGeom>
          <a:solidFill>
            <a:srgbClr val="DD8047"/>
          </a:solidFill>
          <a:ln w="50800" cap="rnd">
            <a:noFill/>
            <a:round/>
            <a:headEnd/>
            <a:tailEnd/>
          </a:ln>
        </p:spPr>
        <p:txBody>
          <a:bodyPr lIns="67733" tIns="67733" rIns="67733" bIns="67733" anchor="ctr"/>
          <a:lstStyle/>
          <a:p>
            <a:endParaRPr lang="en-US"/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1193800" y="1819275"/>
            <a:ext cx="11404600" cy="325438"/>
          </a:xfrm>
          <a:prstGeom prst="rect">
            <a:avLst/>
          </a:prstGeom>
          <a:solidFill>
            <a:srgbClr val="94B6D2"/>
          </a:solidFill>
          <a:ln w="50800" cap="rnd">
            <a:noFill/>
            <a:round/>
            <a:headEnd/>
            <a:tailEnd/>
          </a:ln>
        </p:spPr>
        <p:txBody>
          <a:bodyPr lIns="67733" tIns="67733" rIns="67733" bIns="67733" anchor="ctr"/>
          <a:lstStyle/>
          <a:p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image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3388" cy="97536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9288" y="541339"/>
            <a:ext cx="11704637" cy="1592262"/>
          </a:xfrm>
        </p:spPr>
        <p:txBody>
          <a:bodyPr lIns="126435" tIns="72248" rIns="126435" bIns="72248"/>
          <a:lstStyle/>
          <a:p>
            <a:pPr defTabSz="1300163" eaLnBrk="1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elvetica" charset="0"/>
                <a:cs typeface="Times New Roman" pitchFamily="18" charset="0"/>
                <a:sym typeface="Helvetica" charset="0"/>
              </a:rPr>
              <a:t>Strengthening data usability</a:t>
            </a:r>
            <a:endParaRPr lang="en-US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288" y="2816225"/>
            <a:ext cx="11704637" cy="5853113"/>
          </a:xfrm>
        </p:spPr>
        <p:txBody>
          <a:bodyPr lIns="126435" tIns="72248" rIns="126435" bIns="72248" anchor="t"/>
          <a:lstStyle/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Need to integrate data in users’ decision-making process; but usability depend on specific needs</a:t>
            </a:r>
          </a:p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Fully tailoring to user needs impractical</a:t>
            </a:r>
          </a:p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Better to have flexible adaptive tools that allow easy end-user customization </a:t>
            </a:r>
          </a:p>
          <a:p>
            <a:pPr marL="323850" indent="-323850" eaLnBrk="1">
              <a:buClr>
                <a:schemeClr val="accent5">
                  <a:lumMod val="25000"/>
                </a:schemeClr>
              </a:buClr>
              <a:buNone/>
            </a:pPr>
            <a:endParaRPr lang="en-US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pic>
        <p:nvPicPr>
          <p:cNvPr id="3077" name="Picture 2" descr="image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45975" y="8996363"/>
            <a:ext cx="758825" cy="75723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Rectangle 2"/>
          <p:cNvSpPr>
            <a:spLocks/>
          </p:cNvSpPr>
          <p:nvPr/>
        </p:nvSpPr>
        <p:spPr bwMode="auto">
          <a:xfrm>
            <a:off x="406400" y="1819275"/>
            <a:ext cx="711200" cy="325438"/>
          </a:xfrm>
          <a:prstGeom prst="rect">
            <a:avLst/>
          </a:prstGeom>
          <a:solidFill>
            <a:srgbClr val="DD8047"/>
          </a:solidFill>
          <a:ln w="50800" cap="rnd">
            <a:noFill/>
            <a:round/>
            <a:headEnd/>
            <a:tailEnd/>
          </a:ln>
        </p:spPr>
        <p:txBody>
          <a:bodyPr lIns="67733" tIns="67733" rIns="67733" bIns="67733" anchor="ctr"/>
          <a:lstStyle/>
          <a:p>
            <a:endParaRPr lang="en-US"/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1193800" y="1819275"/>
            <a:ext cx="11404600" cy="325438"/>
          </a:xfrm>
          <a:prstGeom prst="rect">
            <a:avLst/>
          </a:prstGeom>
          <a:solidFill>
            <a:srgbClr val="94B6D2"/>
          </a:solidFill>
          <a:ln w="50800" cap="rnd">
            <a:noFill/>
            <a:round/>
            <a:headEnd/>
            <a:tailEnd/>
          </a:ln>
        </p:spPr>
        <p:txBody>
          <a:bodyPr lIns="67733" tIns="67733" rIns="67733" bIns="67733" anchor="ctr"/>
          <a:lstStyle/>
          <a:p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image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3388" cy="97536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304800"/>
            <a:ext cx="12420600" cy="1592262"/>
          </a:xfrm>
        </p:spPr>
        <p:txBody>
          <a:bodyPr lIns="126435" tIns="72248" rIns="126435" bIns="72248"/>
          <a:lstStyle/>
          <a:p>
            <a:pPr defTabSz="1300163" eaLnBrk="1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elvetica" charset="0"/>
                <a:cs typeface="Times New Roman" pitchFamily="18" charset="0"/>
                <a:sym typeface="Helvetica" charset="0"/>
              </a:rPr>
              <a:t>Differentiating Data Dissemination Options</a:t>
            </a:r>
            <a:b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elvetica" charset="0"/>
                <a:cs typeface="Times New Roman" pitchFamily="18" charset="0"/>
                <a:sym typeface="Helvetica" charset="0"/>
              </a:rPr>
            </a:b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elvetica" charset="0"/>
                <a:cs typeface="Times New Roman" pitchFamily="18" charset="0"/>
                <a:sym typeface="Helvetica" charset="0"/>
              </a:rPr>
              <a:t>by User Groups</a:t>
            </a:r>
            <a:endParaRPr lang="en-US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288" y="2816225"/>
            <a:ext cx="11704637" cy="5853113"/>
          </a:xfrm>
        </p:spPr>
        <p:txBody>
          <a:bodyPr lIns="126435" tIns="72248" rIns="126435" bIns="72248" anchor="t"/>
          <a:lstStyle/>
          <a:p>
            <a:pPr marL="0" indent="0" eaLnBrk="1">
              <a:buClr>
                <a:schemeClr val="accent5">
                  <a:lumMod val="25000"/>
                </a:schemeClr>
              </a:buClr>
              <a:buNone/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Vary menu of customization options by broad categories of users. Examples:</a:t>
            </a:r>
          </a:p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Heavy data users: data download and auto-feeds</a:t>
            </a:r>
          </a:p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 and policy analysts: “dashboards” of recent developments</a:t>
            </a:r>
          </a:p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Story-tellers: factual support and interpretation </a:t>
            </a:r>
            <a:endParaRPr lang="en-US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pic>
        <p:nvPicPr>
          <p:cNvPr id="3077" name="Picture 2" descr="image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45975" y="8996363"/>
            <a:ext cx="758825" cy="75723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Rectangle 2"/>
          <p:cNvSpPr>
            <a:spLocks/>
          </p:cNvSpPr>
          <p:nvPr/>
        </p:nvSpPr>
        <p:spPr bwMode="auto">
          <a:xfrm>
            <a:off x="406400" y="1819275"/>
            <a:ext cx="711200" cy="325438"/>
          </a:xfrm>
          <a:prstGeom prst="rect">
            <a:avLst/>
          </a:prstGeom>
          <a:solidFill>
            <a:srgbClr val="DD8047"/>
          </a:solidFill>
          <a:ln w="50800" cap="rnd">
            <a:noFill/>
            <a:round/>
            <a:headEnd/>
            <a:tailEnd/>
          </a:ln>
        </p:spPr>
        <p:txBody>
          <a:bodyPr lIns="67733" tIns="67733" rIns="67733" bIns="67733" anchor="ctr"/>
          <a:lstStyle/>
          <a:p>
            <a:endParaRPr lang="en-US"/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1193800" y="1819275"/>
            <a:ext cx="11404600" cy="325438"/>
          </a:xfrm>
          <a:prstGeom prst="rect">
            <a:avLst/>
          </a:prstGeom>
          <a:solidFill>
            <a:srgbClr val="94B6D2"/>
          </a:solidFill>
          <a:ln w="50800" cap="rnd">
            <a:noFill/>
            <a:round/>
            <a:headEnd/>
            <a:tailEnd/>
          </a:ln>
        </p:spPr>
        <p:txBody>
          <a:bodyPr lIns="67733" tIns="67733" rIns="67733" bIns="67733" anchor="ctr"/>
          <a:lstStyle/>
          <a:p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image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3388" cy="97536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9288" y="541339"/>
            <a:ext cx="11704637" cy="1592262"/>
          </a:xfrm>
        </p:spPr>
        <p:txBody>
          <a:bodyPr lIns="126435" tIns="72248" rIns="126435" bIns="72248"/>
          <a:lstStyle/>
          <a:p>
            <a:pPr defTabSz="1300163" eaLnBrk="1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elvetica" charset="0"/>
                <a:cs typeface="Times New Roman" pitchFamily="18" charset="0"/>
                <a:sym typeface="Helvetica" charset="0"/>
              </a:rPr>
              <a:t>Conclusions</a:t>
            </a:r>
            <a:endParaRPr lang="en-US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288" y="2816225"/>
            <a:ext cx="11704637" cy="5853113"/>
          </a:xfrm>
        </p:spPr>
        <p:txBody>
          <a:bodyPr lIns="126435" tIns="72248" rIns="126435" bIns="72248" anchor="t"/>
          <a:lstStyle/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Optimizing user value require satisfying specific, individual data dissemination user needs.</a:t>
            </a:r>
          </a:p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May require developing flexible and adaptive </a:t>
            </a:r>
            <a:r>
              <a:rPr lang="en-US" sz="4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tools to allow </a:t>
            </a:r>
            <a:r>
              <a:rPr lang="en-US" sz="4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end-user customization. </a:t>
            </a:r>
          </a:p>
          <a:p>
            <a:pPr marL="323850" indent="-323850" eaLnBrk="1">
              <a:buClr>
                <a:schemeClr val="accent5">
                  <a:lumMod val="25000"/>
                </a:schemeClr>
              </a:buClr>
            </a:pPr>
            <a:r>
              <a:rPr lang="en-US" sz="4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In practice, the customization options may be based on broad </a:t>
            </a:r>
            <a:r>
              <a:rPr lang="en-US" sz="440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user characteristics.</a:t>
            </a:r>
            <a:endParaRPr lang="en-US" sz="44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3850" indent="-323850" eaLnBrk="1">
              <a:spcBef>
                <a:spcPts val="700"/>
              </a:spcBef>
              <a:buSzTx/>
              <a:buFontTx/>
              <a:buNone/>
            </a:pPr>
            <a:endParaRPr lang="en-US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pic>
        <p:nvPicPr>
          <p:cNvPr id="3077" name="Picture 2" descr="image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45975" y="8996363"/>
            <a:ext cx="758825" cy="75723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Rectangle 2"/>
          <p:cNvSpPr>
            <a:spLocks/>
          </p:cNvSpPr>
          <p:nvPr/>
        </p:nvSpPr>
        <p:spPr bwMode="auto">
          <a:xfrm>
            <a:off x="406400" y="1819275"/>
            <a:ext cx="711200" cy="325438"/>
          </a:xfrm>
          <a:prstGeom prst="rect">
            <a:avLst/>
          </a:prstGeom>
          <a:solidFill>
            <a:srgbClr val="DD8047"/>
          </a:solidFill>
          <a:ln w="50800" cap="rnd">
            <a:noFill/>
            <a:round/>
            <a:headEnd/>
            <a:tailEnd/>
          </a:ln>
        </p:spPr>
        <p:txBody>
          <a:bodyPr lIns="67733" tIns="67733" rIns="67733" bIns="67733" anchor="ctr"/>
          <a:lstStyle/>
          <a:p>
            <a:endParaRPr lang="en-US"/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1193800" y="1819275"/>
            <a:ext cx="11404600" cy="325438"/>
          </a:xfrm>
          <a:prstGeom prst="rect">
            <a:avLst/>
          </a:prstGeom>
          <a:solidFill>
            <a:srgbClr val="94B6D2"/>
          </a:solidFill>
          <a:ln w="50800" cap="rnd">
            <a:noFill/>
            <a:round/>
            <a:headEnd/>
            <a:tailEnd/>
          </a:ln>
        </p:spPr>
        <p:txBody>
          <a:bodyPr lIns="67733" tIns="67733" rIns="67733" bIns="67733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46793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400" y="3657600"/>
            <a:ext cx="10464800" cy="2438400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you!</a:t>
            </a:r>
            <a:endParaRPr lang="en-US" sz="6000" b="1" dirty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image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3388" cy="97536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5" name="Rectangle 2"/>
          <p:cNvSpPr>
            <a:spLocks/>
          </p:cNvSpPr>
          <p:nvPr/>
        </p:nvSpPr>
        <p:spPr bwMode="auto">
          <a:xfrm>
            <a:off x="457200" y="1219200"/>
            <a:ext cx="711200" cy="325438"/>
          </a:xfrm>
          <a:prstGeom prst="rect">
            <a:avLst/>
          </a:prstGeom>
          <a:solidFill>
            <a:srgbClr val="DD8047"/>
          </a:solidFill>
          <a:ln w="50800" cap="rnd">
            <a:noFill/>
            <a:round/>
            <a:headEnd/>
            <a:tailEnd/>
          </a:ln>
        </p:spPr>
        <p:txBody>
          <a:bodyPr lIns="67733" tIns="67733" rIns="67733" bIns="67733" anchor="ctr"/>
          <a:lstStyle/>
          <a:p>
            <a:endParaRPr lang="en-US"/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1244600" y="1219200"/>
            <a:ext cx="11404600" cy="325438"/>
          </a:xfrm>
          <a:prstGeom prst="rect">
            <a:avLst/>
          </a:prstGeom>
          <a:solidFill>
            <a:srgbClr val="94B6D2"/>
          </a:solidFill>
          <a:ln w="50800" cap="rnd">
            <a:noFill/>
            <a:round/>
            <a:headEnd/>
            <a:tailEnd/>
          </a:ln>
        </p:spPr>
        <p:txBody>
          <a:bodyPr lIns="67733" tIns="67733" rIns="67733" bIns="67733" anchor="ctr"/>
          <a:lstStyle/>
          <a:p>
            <a:endParaRPr lang="en-US"/>
          </a:p>
        </p:txBody>
      </p:sp>
      <p:pic>
        <p:nvPicPr>
          <p:cNvPr id="7" name="Picture 2" descr="image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45975" y="8996363"/>
            <a:ext cx="758825" cy="75723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FB3"/>
            </a:gs>
            <a:gs pos="100000">
              <a:srgbClr val="0C3280"/>
            </a:gs>
          </a:gsLst>
          <a:lin ang="5400000"/>
        </a:gra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FB3"/>
            </a:gs>
            <a:gs pos="100000">
              <a:srgbClr val="0C3280"/>
            </a:gs>
          </a:gsLst>
          <a:lin ang="5400000"/>
        </a:gra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Benutzerdefiniert</PresentationFormat>
  <Paragraphs>37</Paragraphs>
  <Slides>9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Office Theme</vt:lpstr>
      <vt:lpstr> Enhancing User Value of Macroeconomic and Financial Statistics  </vt:lpstr>
      <vt:lpstr>Conclusions</vt:lpstr>
      <vt:lpstr>Global trends</vt:lpstr>
      <vt:lpstr>Traditional Positioning of IMF Statistical Data</vt:lpstr>
      <vt:lpstr>Statistical Data — User Needs </vt:lpstr>
      <vt:lpstr>Strengthening data usability</vt:lpstr>
      <vt:lpstr>Differentiating Data Dissemination Options by User Groups</vt:lpstr>
      <vt:lpstr>Conclusions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DataTransformation  and User Priorities  The Example of the European Crisis</dc:title>
  <dc:creator>Raveloson, Andriamalaza D.</dc:creator>
  <cp:lastModifiedBy>Notebook-User</cp:lastModifiedBy>
  <cp:revision>1276</cp:revision>
  <dcterms:modified xsi:type="dcterms:W3CDTF">2013-05-28T08:42:28Z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72640715</vt:i4>
  </property>
  <property fmtid="{D5CDD505-2E9C-101B-9397-08002B2CF9AE}" pid="3" name="_NewReviewCycle">
    <vt:lpwstr/>
  </property>
  <property fmtid="{D5CDD505-2E9C-101B-9397-08002B2CF9AE}" pid="4" name="_EmailSubject">
    <vt:lpwstr>PowerPoint Presentation JMathisen92012 (2).pptx</vt:lpwstr>
  </property>
  <property fmtid="{D5CDD505-2E9C-101B-9397-08002B2CF9AE}" pid="5" name="_AuthorEmail">
    <vt:lpwstr>DRaveloson@imf.org</vt:lpwstr>
  </property>
  <property fmtid="{D5CDD505-2E9C-101B-9397-08002B2CF9AE}" pid="6" name="_AuthorEmailDisplayName">
    <vt:lpwstr>Raveloson, Andriamalaza D.</vt:lpwstr>
  </property>
</Properties>
</file>