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cb004220af0346c9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314" r:id="rId3"/>
    <p:sldId id="354" r:id="rId4"/>
    <p:sldId id="355" r:id="rId5"/>
    <p:sldId id="356" r:id="rId6"/>
    <p:sldId id="257" r:id="rId7"/>
    <p:sldId id="347" r:id="rId8"/>
    <p:sldId id="348" r:id="rId9"/>
    <p:sldId id="346" r:id="rId10"/>
    <p:sldId id="349" r:id="rId11"/>
    <p:sldId id="357" r:id="rId12"/>
    <p:sldId id="311" r:id="rId13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5B8"/>
    <a:srgbClr val="4BA6DD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73" autoAdjust="0"/>
  </p:normalViewPr>
  <p:slideViewPr>
    <p:cSldViewPr>
      <p:cViewPr>
        <p:scale>
          <a:sx n="90" d="100"/>
          <a:sy n="90" d="100"/>
        </p:scale>
        <p:origin x="-7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0492D-B48F-4EF9-A24E-877767A64232}" type="datetimeFigureOut">
              <a:rPr lang="da-DK" smtClean="0"/>
              <a:t>03-07-2012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4D455-A2AA-4438-8309-C2E94BD6C9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65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4422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885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211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388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51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42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i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69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8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782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809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10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D455-A2AA-4438-8309-C2E94BD6C92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680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23528" y="332656"/>
            <a:ext cx="8352928" cy="3456384"/>
          </a:xfrm>
          <a:prstGeom prst="rect">
            <a:avLst/>
          </a:prstGeom>
          <a:solidFill>
            <a:srgbClr val="258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264696" cy="1467594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Lucida Fax" pitchFamily="18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6264696" cy="15548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Lucida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8" name="Ellipse 7"/>
          <p:cNvSpPr/>
          <p:nvPr userDrawn="1"/>
        </p:nvSpPr>
        <p:spPr>
          <a:xfrm>
            <a:off x="7092280" y="2204864"/>
            <a:ext cx="1296144" cy="1296144"/>
          </a:xfrm>
          <a:prstGeom prst="ellipse">
            <a:avLst/>
          </a:prstGeom>
          <a:solidFill>
            <a:srgbClr val="4BA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a-DK" sz="4400" b="0" kern="1200" spc="-1500" baseline="0" smtClean="0">
                <a:latin typeface="Verdana" pitchFamily="34" charset="0"/>
              </a:rPr>
              <a:t>&gt;&gt;</a:t>
            </a:r>
            <a:endParaRPr lang="da-DK" sz="4400" b="0" kern="1200" spc="-1500" baseline="0">
              <a:latin typeface="Verdana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8" y="5877272"/>
            <a:ext cx="1626692" cy="56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3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44816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585B8"/>
                </a:solidFill>
                <a:latin typeface="Lucida Fax" pitchFamily="18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 marL="0" indent="0">
              <a:buFontTx/>
              <a:buNone/>
              <a:defRPr sz="2600" b="1">
                <a:latin typeface="Lucida Fax" pitchFamily="18" charset="0"/>
              </a:defRPr>
            </a:lvl1pPr>
            <a:lvl2pPr marL="0" indent="0">
              <a:buFontTx/>
              <a:buNone/>
              <a:defRPr sz="2000">
                <a:latin typeface="Lucida Sans" pitchFamily="34" charset="0"/>
                <a:cs typeface="Arial" pitchFamily="34" charset="0"/>
              </a:defRPr>
            </a:lvl2pPr>
            <a:lvl3pPr marL="144000" indent="0">
              <a:buFontTx/>
              <a:buNone/>
              <a:defRPr sz="1600">
                <a:latin typeface="Lucida Sans" pitchFamily="34" charset="0"/>
              </a:defRPr>
            </a:lvl3pPr>
            <a:lvl4pPr marL="288000" indent="0">
              <a:buFontTx/>
              <a:buNone/>
              <a:defRPr sz="1400">
                <a:latin typeface="Lucida Sans" pitchFamily="34" charset="0"/>
              </a:defRPr>
            </a:lvl4pPr>
            <a:lvl5pPr marL="432000" indent="0">
              <a:buFontTx/>
              <a:buNone/>
              <a:defRPr sz="1200">
                <a:latin typeface="Lucida Sans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Ellipse 6"/>
          <p:cNvSpPr/>
          <p:nvPr userDrawn="1"/>
        </p:nvSpPr>
        <p:spPr>
          <a:xfrm>
            <a:off x="467544" y="548680"/>
            <a:ext cx="648072" cy="648072"/>
          </a:xfrm>
          <a:prstGeom prst="ellipse">
            <a:avLst/>
          </a:prstGeom>
          <a:solidFill>
            <a:srgbClr val="4BA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800" b="0" spc="-1000" baseline="0" smtClean="0">
                <a:latin typeface="Verdana" pitchFamily="34" charset="0"/>
              </a:rPr>
              <a:t>&gt;&gt;</a:t>
            </a:r>
            <a:endParaRPr lang="da-DK" sz="2800" b="0" spc="-1000" baseline="0">
              <a:latin typeface="Verdana" pitchFamily="34" charset="0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7169" y="6165304"/>
            <a:ext cx="9147373" cy="692696"/>
          </a:xfrm>
          <a:prstGeom prst="rect">
            <a:avLst/>
          </a:prstGeom>
          <a:solidFill>
            <a:srgbClr val="4BA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3" y="6299795"/>
            <a:ext cx="1211982" cy="4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7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56176" y="1628800"/>
            <a:ext cx="2530624" cy="4536504"/>
          </a:xfrm>
          <a:solidFill>
            <a:srgbClr val="2585B8"/>
          </a:solidFill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  <a:latin typeface="Lucida Fax" pitchFamily="18" charset="0"/>
              </a:defRPr>
            </a:lvl1pPr>
            <a:lvl2pPr marL="144000" indent="0">
              <a:buFontTx/>
              <a:buNone/>
              <a:defRPr sz="2000">
                <a:solidFill>
                  <a:schemeClr val="bg1"/>
                </a:solidFill>
                <a:latin typeface="Lucida Sans" pitchFamily="34" charset="0"/>
              </a:defRPr>
            </a:lvl2pPr>
            <a:lvl3pPr marL="288000" indent="0">
              <a:buFontTx/>
              <a:buNone/>
              <a:defRPr sz="1800">
                <a:solidFill>
                  <a:schemeClr val="bg1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chemeClr val="bg1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-7169" y="6165304"/>
            <a:ext cx="9147373" cy="692696"/>
          </a:xfrm>
          <a:prstGeom prst="rect">
            <a:avLst/>
          </a:prstGeom>
          <a:solidFill>
            <a:srgbClr val="4BA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3" y="6299795"/>
            <a:ext cx="1211982" cy="424078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44816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585B8"/>
                </a:solidFill>
                <a:latin typeface="Lucida Fax" pitchFamily="18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7" name="Ellipse 6"/>
          <p:cNvSpPr/>
          <p:nvPr userDrawn="1"/>
        </p:nvSpPr>
        <p:spPr>
          <a:xfrm>
            <a:off x="467544" y="548680"/>
            <a:ext cx="648072" cy="648072"/>
          </a:xfrm>
          <a:prstGeom prst="ellipse">
            <a:avLst/>
          </a:prstGeom>
          <a:solidFill>
            <a:srgbClr val="4BA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800" b="0" spc="-1000" baseline="0" smtClean="0">
                <a:latin typeface="Verdana" pitchFamily="34" charset="0"/>
              </a:rPr>
              <a:t>&gt;&gt;</a:t>
            </a:r>
            <a:endParaRPr lang="da-DK" sz="2800" b="0" spc="-1000" baseline="0">
              <a:latin typeface="Verdana" pitchFamily="34" charset="0"/>
            </a:endParaRPr>
          </a:p>
        </p:txBody>
      </p:sp>
      <p:sp>
        <p:nvSpPr>
          <p:cNvPr id="8" name="Pladsholder til indhold 3"/>
          <p:cNvSpPr>
            <a:spLocks noGrp="1"/>
          </p:cNvSpPr>
          <p:nvPr>
            <p:ph sz="half" idx="10"/>
          </p:nvPr>
        </p:nvSpPr>
        <p:spPr>
          <a:xfrm>
            <a:off x="323528" y="1628800"/>
            <a:ext cx="5472608" cy="4536504"/>
          </a:xfrm>
          <a:noFill/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2585B8"/>
                </a:solidFill>
                <a:latin typeface="Lucida Fax" pitchFamily="18" charset="0"/>
              </a:defRPr>
            </a:lvl1pPr>
            <a:lvl2pPr marL="144000" indent="0">
              <a:buFontTx/>
              <a:buNone/>
              <a:defRPr sz="2000">
                <a:solidFill>
                  <a:srgbClr val="2585B8"/>
                </a:solidFill>
                <a:latin typeface="Lucida Sans" pitchFamily="34" charset="0"/>
              </a:defRPr>
            </a:lvl2pPr>
            <a:lvl3pPr marL="288000" indent="0">
              <a:buFontTx/>
              <a:buNone/>
              <a:defRPr sz="1800">
                <a:solidFill>
                  <a:srgbClr val="2585B8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rgbClr val="2585B8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rgbClr val="2585B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325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56176" y="1628800"/>
            <a:ext cx="2530624" cy="4536504"/>
          </a:xfrm>
          <a:solidFill>
            <a:srgbClr val="2585B8"/>
          </a:solidFill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  <a:latin typeface="Lucida Fax" pitchFamily="18" charset="0"/>
              </a:defRPr>
            </a:lvl1pPr>
            <a:lvl2pPr marL="144000" indent="0">
              <a:buFontTx/>
              <a:buNone/>
              <a:defRPr sz="2000">
                <a:solidFill>
                  <a:schemeClr val="bg1"/>
                </a:solidFill>
                <a:latin typeface="Lucida Sans" pitchFamily="34" charset="0"/>
              </a:defRPr>
            </a:lvl2pPr>
            <a:lvl3pPr marL="288000" indent="0">
              <a:buFontTx/>
              <a:buNone/>
              <a:defRPr sz="1800">
                <a:solidFill>
                  <a:schemeClr val="bg1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chemeClr val="bg1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Ellipse 8"/>
          <p:cNvSpPr/>
          <p:nvPr userDrawn="1"/>
        </p:nvSpPr>
        <p:spPr>
          <a:xfrm>
            <a:off x="5220072" y="1700808"/>
            <a:ext cx="648072" cy="648072"/>
          </a:xfrm>
          <a:prstGeom prst="ellipse">
            <a:avLst/>
          </a:prstGeom>
          <a:solidFill>
            <a:srgbClr val="4BA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800" b="0" spc="-1000" baseline="0" smtClean="0">
                <a:latin typeface="Verdana" pitchFamily="34" charset="0"/>
              </a:rPr>
              <a:t>&gt;&gt;</a:t>
            </a:r>
            <a:endParaRPr lang="da-DK" sz="2800" b="0" spc="-1000" baseline="0">
              <a:latin typeface="Verdana" pitchFamily="34" charset="0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7169" y="6165304"/>
            <a:ext cx="9147373" cy="692696"/>
          </a:xfrm>
          <a:prstGeom prst="rect">
            <a:avLst/>
          </a:prstGeom>
          <a:solidFill>
            <a:srgbClr val="4BA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3" y="6299795"/>
            <a:ext cx="1211982" cy="4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5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6363-5537-4A93-A06E-6DD49C5CB75E}" type="datetimeFigureOut">
              <a:rPr lang="da-DK" smtClean="0"/>
              <a:t>03-07-2012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73271-F603-4B8B-BC48-CACE9C399C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9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st.dk/da/Statistik/emner/gennemsnitsdanskeren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st.dk/da/Statistik/bagtal/2011-11-03-internationale-studerende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st.dk/da/Statistik/bagtal/2012-01-23-aktiv-aldring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st.dk/da/OmDS/opgaver-og-strategi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9071082" cy="6048672"/>
          </a:xfrm>
        </p:spPr>
      </p:pic>
      <p:sp>
        <p:nvSpPr>
          <p:cNvPr id="6" name="Pladsholder til indhold 1"/>
          <p:cNvSpPr txBox="1">
            <a:spLocks/>
          </p:cNvSpPr>
          <p:nvPr/>
        </p:nvSpPr>
        <p:spPr>
          <a:xfrm>
            <a:off x="409927" y="365302"/>
            <a:ext cx="8291264" cy="4287834"/>
          </a:xfrm>
          <a:prstGeom prst="rect">
            <a:avLst/>
          </a:prstGeom>
          <a:solidFill>
            <a:srgbClr val="2585B8">
              <a:alpha val="81000"/>
            </a:srgb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4300" dirty="0" smtClean="0">
                <a:solidFill>
                  <a:schemeClr val="bg1"/>
                </a:solidFill>
                <a:latin typeface="Lucida Fax" pitchFamily="18" charset="0"/>
              </a:rPr>
              <a:t>Web TV – A new </a:t>
            </a:r>
            <a:r>
              <a:rPr lang="da-DK" sz="4300" dirty="0" err="1" smtClean="0">
                <a:solidFill>
                  <a:schemeClr val="bg1"/>
                </a:solidFill>
                <a:latin typeface="Lucida Fax" pitchFamily="18" charset="0"/>
              </a:rPr>
              <a:t>way</a:t>
            </a:r>
            <a:r>
              <a:rPr lang="da-DK" sz="4300" dirty="0" smtClean="0">
                <a:solidFill>
                  <a:schemeClr val="bg1"/>
                </a:solidFill>
                <a:latin typeface="Lucida Fax" pitchFamily="18" charset="0"/>
              </a:rPr>
              <a:t> of </a:t>
            </a:r>
            <a:r>
              <a:rPr lang="da-DK" sz="4300" dirty="0" err="1" smtClean="0">
                <a:solidFill>
                  <a:schemeClr val="bg1"/>
                </a:solidFill>
                <a:latin typeface="Lucida Fax" pitchFamily="18" charset="0"/>
              </a:rPr>
              <a:t>engaging</a:t>
            </a:r>
            <a:r>
              <a:rPr lang="da-DK" sz="4300" dirty="0" smtClean="0">
                <a:solidFill>
                  <a:schemeClr val="bg1"/>
                </a:solidFill>
                <a:latin typeface="Lucida Fax" pitchFamily="18" charset="0"/>
              </a:rPr>
              <a:t> </a:t>
            </a:r>
            <a:r>
              <a:rPr lang="da-DK" sz="4300" dirty="0" err="1" smtClean="0">
                <a:solidFill>
                  <a:schemeClr val="bg1"/>
                </a:solidFill>
                <a:latin typeface="Lucida Fax" pitchFamily="18" charset="0"/>
              </a:rPr>
              <a:t>audiences</a:t>
            </a:r>
            <a:endParaRPr lang="da-DK" sz="4300" dirty="0" smtClean="0">
              <a:solidFill>
                <a:schemeClr val="bg1"/>
              </a:solidFill>
              <a:latin typeface="Lucida Fax" pitchFamily="18" charset="0"/>
            </a:endParaRPr>
          </a:p>
          <a:p>
            <a:pPr marL="0" indent="0">
              <a:buNone/>
            </a:pPr>
            <a:endParaRPr lang="da-DK" sz="2400" dirty="0" smtClean="0">
              <a:solidFill>
                <a:schemeClr val="bg1"/>
              </a:solidFill>
              <a:latin typeface="Lucida Fax" pitchFamily="18" charset="0"/>
            </a:endParaRPr>
          </a:p>
          <a:p>
            <a:pPr marL="0" indent="0">
              <a:buNone/>
            </a:pPr>
            <a:r>
              <a:rPr lang="da-DK" sz="2400" dirty="0" err="1" smtClean="0">
                <a:solidFill>
                  <a:schemeClr val="bg1"/>
                </a:solidFill>
                <a:latin typeface="Lucida Fax" pitchFamily="18" charset="0"/>
              </a:rPr>
              <a:t>Considerations</a:t>
            </a:r>
            <a:r>
              <a:rPr lang="da-DK" sz="2400" dirty="0" smtClean="0">
                <a:solidFill>
                  <a:schemeClr val="bg1"/>
                </a:solidFill>
                <a:latin typeface="Lucida Fax" pitchFamily="18" charset="0"/>
              </a:rPr>
              <a:t> and </a:t>
            </a:r>
            <a:r>
              <a:rPr lang="da-DK" sz="2400" dirty="0" err="1" smtClean="0">
                <a:solidFill>
                  <a:schemeClr val="bg1"/>
                </a:solidFill>
                <a:latin typeface="Lucida Fax" pitchFamily="18" charset="0"/>
              </a:rPr>
              <a:t>lessons</a:t>
            </a:r>
            <a:r>
              <a:rPr lang="da-DK" sz="2400" dirty="0" smtClean="0">
                <a:solidFill>
                  <a:schemeClr val="bg1"/>
                </a:solidFill>
                <a:latin typeface="Lucida Fax" pitchFamily="18" charset="0"/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  <a:latin typeface="Lucida Fax" pitchFamily="18" charset="0"/>
              </a:rPr>
              <a:t>learned</a:t>
            </a:r>
            <a:endParaRPr lang="da-DK" sz="2400" dirty="0" smtClean="0">
              <a:solidFill>
                <a:schemeClr val="bg1"/>
              </a:solidFill>
              <a:latin typeface="Lucida Fax" pitchFamily="18" charset="0"/>
            </a:endParaRPr>
          </a:p>
          <a:p>
            <a:pPr marL="0" indent="0">
              <a:buNone/>
            </a:pPr>
            <a:endParaRPr lang="da-D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chemeClr val="bg1"/>
                </a:solidFill>
              </a:rPr>
              <a:t>Marianne Mackie </a:t>
            </a:r>
            <a:r>
              <a:rPr lang="da-DK" sz="2400" dirty="0">
                <a:solidFill>
                  <a:schemeClr val="bg1"/>
                </a:solidFill>
              </a:rPr>
              <a:t>&amp; Helle Harbo</a:t>
            </a:r>
          </a:p>
          <a:p>
            <a:pPr marL="0" indent="0">
              <a:buNone/>
            </a:pPr>
            <a:r>
              <a:rPr lang="da-DK" sz="2400" dirty="0" smtClean="0">
                <a:solidFill>
                  <a:schemeClr val="bg1"/>
                </a:solidFill>
              </a:rPr>
              <a:t>June 2012</a:t>
            </a:r>
            <a:endParaRPr lang="da-D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2300" dirty="0">
              <a:solidFill>
                <a:schemeClr val="bg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Experiences</a:t>
            </a:r>
            <a:r>
              <a:rPr lang="da-DK" dirty="0" smtClean="0"/>
              <a:t> so far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dirty="0" err="1" smtClean="0">
                <a:latin typeface="Lucida Sans" pitchFamily="34" charset="0"/>
                <a:hlinkClick r:id="rId3"/>
              </a:rPr>
              <a:t>Transverse</a:t>
            </a:r>
            <a:r>
              <a:rPr lang="da-DK" b="0" dirty="0" smtClean="0">
                <a:latin typeface="Lucida Sans" pitchFamily="34" charset="0"/>
                <a:hlinkClick r:id="rId3"/>
              </a:rPr>
              <a:t> </a:t>
            </a:r>
            <a:r>
              <a:rPr lang="da-DK" b="0" dirty="0" err="1" smtClean="0">
                <a:latin typeface="Lucida Sans" pitchFamily="34" charset="0"/>
                <a:hlinkClick r:id="rId3"/>
              </a:rPr>
              <a:t>yearbook</a:t>
            </a:r>
            <a:r>
              <a:rPr lang="da-DK" b="0" dirty="0" smtClean="0">
                <a:latin typeface="Lucida Sans" pitchFamily="34" charset="0"/>
                <a:hlinkClick r:id="rId3"/>
              </a:rPr>
              <a:t> </a:t>
            </a:r>
            <a:r>
              <a:rPr lang="da-DK" b="0" dirty="0" err="1" smtClean="0">
                <a:latin typeface="Lucida Sans" pitchFamily="34" charset="0"/>
                <a:hlinkClick r:id="rId3"/>
              </a:rPr>
              <a:t>project</a:t>
            </a:r>
            <a:r>
              <a:rPr lang="da-DK" b="0" dirty="0" smtClean="0">
                <a:latin typeface="Lucida Sans" pitchFamily="34" charset="0"/>
                <a:hlinkClick r:id="rId3"/>
              </a:rPr>
              <a:t>:</a:t>
            </a:r>
            <a:endParaRPr lang="da-DK" b="0" dirty="0">
              <a:latin typeface="Lucida Sans" pitchFamily="34" charset="0"/>
            </a:endParaRPr>
          </a:p>
          <a:p>
            <a:endParaRPr lang="da-DK" dirty="0"/>
          </a:p>
        </p:txBody>
      </p:sp>
      <p:pic>
        <p:nvPicPr>
          <p:cNvPr id="4" name="Billede 3" descr="Danmarks Statistik tegner et portræt af en gennemsnitsdansker - Politiken.dk - Windows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26977" r="13816" b="14728"/>
          <a:stretch/>
        </p:blipFill>
        <p:spPr>
          <a:xfrm>
            <a:off x="611560" y="2167461"/>
            <a:ext cx="7070651" cy="39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Lessons</a:t>
            </a:r>
            <a:r>
              <a:rPr lang="da-DK" dirty="0" smtClean="0"/>
              <a:t> </a:t>
            </a:r>
            <a:r>
              <a:rPr lang="da-DK" dirty="0" err="1" smtClean="0"/>
              <a:t>learned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da-DK" sz="2400" b="0" dirty="0" err="1" smtClean="0">
                <a:latin typeface="Lucida Sans" pitchFamily="34" charset="0"/>
              </a:rPr>
              <a:t>Prepare</a:t>
            </a:r>
            <a:r>
              <a:rPr lang="da-DK" sz="2400" b="0" dirty="0" smtClean="0">
                <a:latin typeface="Lucida Sans" pitchFamily="34" charset="0"/>
              </a:rPr>
              <a:t> story and interview</a:t>
            </a:r>
          </a:p>
          <a:p>
            <a:endParaRPr lang="da-DK" sz="1600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sz="2400" b="0" dirty="0">
                <a:latin typeface="Lucida Sans" pitchFamily="34" charset="0"/>
              </a:rPr>
              <a:t>Experts: not </a:t>
            </a:r>
            <a:r>
              <a:rPr lang="da-DK" sz="2400" b="0" dirty="0" err="1">
                <a:latin typeface="Lucida Sans" pitchFamily="34" charset="0"/>
              </a:rPr>
              <a:t>only</a:t>
            </a:r>
            <a:r>
              <a:rPr lang="da-DK" sz="2400" b="0" dirty="0">
                <a:latin typeface="Lucida Sans" pitchFamily="34" charset="0"/>
              </a:rPr>
              <a:t> </a:t>
            </a:r>
            <a:r>
              <a:rPr lang="da-DK" sz="2400" b="0" dirty="0" err="1">
                <a:latin typeface="Lucida Sans" pitchFamily="34" charset="0"/>
              </a:rPr>
              <a:t>academic</a:t>
            </a:r>
            <a:r>
              <a:rPr lang="da-DK" sz="2400" b="0" dirty="0">
                <a:latin typeface="Lucida Sans" pitchFamily="34" charset="0"/>
              </a:rPr>
              <a:t> </a:t>
            </a:r>
            <a:r>
              <a:rPr lang="da-DK" sz="2400" b="0" dirty="0" err="1">
                <a:latin typeface="Lucida Sans" pitchFamily="34" charset="0"/>
              </a:rPr>
              <a:t>skills</a:t>
            </a:r>
            <a:r>
              <a:rPr lang="da-DK" sz="2400" b="0" dirty="0">
                <a:latin typeface="Lucida Sans" pitchFamily="34" charset="0"/>
              </a:rPr>
              <a:t>, but </a:t>
            </a:r>
            <a:r>
              <a:rPr lang="da-DK" sz="2400" b="0" dirty="0" err="1" smtClean="0">
                <a:latin typeface="Lucida Sans" pitchFamily="34" charset="0"/>
              </a:rPr>
              <a:t>visual</a:t>
            </a:r>
            <a:r>
              <a:rPr lang="da-DK" sz="2400" b="0" dirty="0" smtClean="0">
                <a:latin typeface="Lucida Sans" pitchFamily="34" charset="0"/>
              </a:rPr>
              <a:t> </a:t>
            </a:r>
            <a:r>
              <a:rPr lang="da-DK" sz="2400" b="0" dirty="0">
                <a:latin typeface="Lucida Sans" pitchFamily="34" charset="0"/>
              </a:rPr>
              <a:t>variation, </a:t>
            </a:r>
            <a:r>
              <a:rPr lang="da-DK" sz="2400" b="0" dirty="0" err="1" smtClean="0">
                <a:latin typeface="Lucida Sans" pitchFamily="34" charset="0"/>
              </a:rPr>
              <a:t>ability</a:t>
            </a:r>
            <a:r>
              <a:rPr lang="da-DK" sz="2400" b="0" dirty="0" smtClean="0">
                <a:latin typeface="Lucida Sans" pitchFamily="34" charset="0"/>
              </a:rPr>
              <a:t> to </a:t>
            </a:r>
            <a:r>
              <a:rPr lang="da-DK" sz="2400" b="0" dirty="0" err="1" smtClean="0">
                <a:latin typeface="Lucida Sans" pitchFamily="34" charset="0"/>
              </a:rPr>
              <a:t>make</a:t>
            </a:r>
            <a:r>
              <a:rPr lang="da-DK" sz="2400" b="0" dirty="0" smtClean="0">
                <a:latin typeface="Lucida Sans" pitchFamily="34" charset="0"/>
              </a:rPr>
              <a:t> punch lines…</a:t>
            </a:r>
          </a:p>
          <a:p>
            <a:endParaRPr lang="da-DK" sz="1600" b="0" dirty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sz="2400" b="0" dirty="0" err="1" smtClean="0">
                <a:latin typeface="Lucida Sans" pitchFamily="34" charset="0"/>
              </a:rPr>
              <a:t>Focused</a:t>
            </a:r>
            <a:r>
              <a:rPr lang="da-DK" sz="2400" b="0" dirty="0" smtClean="0">
                <a:latin typeface="Lucida Sans" pitchFamily="34" charset="0"/>
              </a:rPr>
              <a:t> </a:t>
            </a:r>
            <a:r>
              <a:rPr lang="da-DK" sz="2400" b="0" dirty="0">
                <a:latin typeface="Lucida Sans" pitchFamily="34" charset="0"/>
              </a:rPr>
              <a:t>interviews - sum up the </a:t>
            </a:r>
            <a:r>
              <a:rPr lang="da-DK" sz="2400" b="0" dirty="0" smtClean="0">
                <a:latin typeface="Lucida Sans" pitchFamily="34" charset="0"/>
              </a:rPr>
              <a:t>points</a:t>
            </a:r>
          </a:p>
          <a:p>
            <a:endParaRPr lang="da-DK" sz="1600" b="0" dirty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sz="2400" b="0" dirty="0" smtClean="0">
                <a:latin typeface="Lucida Sans" pitchFamily="34" charset="0"/>
              </a:rPr>
              <a:t>Technical </a:t>
            </a:r>
            <a:r>
              <a:rPr lang="da-DK" sz="2400" b="0" dirty="0" err="1" smtClean="0">
                <a:latin typeface="Lucida Sans" pitchFamily="34" charset="0"/>
              </a:rPr>
              <a:t>pitfalls</a:t>
            </a:r>
            <a:r>
              <a:rPr lang="da-DK" sz="2400" b="0" dirty="0" smtClean="0">
                <a:latin typeface="Lucida Sans" pitchFamily="34" charset="0"/>
              </a:rPr>
              <a:t>: </a:t>
            </a:r>
            <a:r>
              <a:rPr lang="da-DK" sz="2400" b="0" dirty="0" err="1" smtClean="0">
                <a:latin typeface="Lucida Sans" pitchFamily="34" charset="0"/>
              </a:rPr>
              <a:t>lamps</a:t>
            </a:r>
            <a:r>
              <a:rPr lang="da-DK" sz="2400" b="0" dirty="0" smtClean="0">
                <a:latin typeface="Lucida Sans" pitchFamily="34" charset="0"/>
              </a:rPr>
              <a:t>, </a:t>
            </a:r>
            <a:r>
              <a:rPr lang="da-DK" sz="2400" b="0" dirty="0" err="1" smtClean="0">
                <a:latin typeface="Lucida Sans" pitchFamily="34" charset="0"/>
              </a:rPr>
              <a:t>shadows</a:t>
            </a:r>
            <a:r>
              <a:rPr lang="da-DK" sz="2400" b="0" dirty="0" smtClean="0">
                <a:latin typeface="Lucida Sans" pitchFamily="34" charset="0"/>
              </a:rPr>
              <a:t>…</a:t>
            </a:r>
          </a:p>
          <a:p>
            <a:endParaRPr lang="da-DK" sz="1600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sz="2400" b="0" dirty="0" smtClean="0">
                <a:latin typeface="Lucida Sans" pitchFamily="34" charset="0"/>
              </a:rPr>
              <a:t>Organization</a:t>
            </a:r>
            <a:r>
              <a:rPr lang="da-DK" sz="2400" b="0" dirty="0">
                <a:latin typeface="Lucida Sans" pitchFamily="34" charset="0"/>
              </a:rPr>
              <a:t>: </a:t>
            </a:r>
            <a:r>
              <a:rPr lang="da-DK" sz="2400" b="0" dirty="0" err="1">
                <a:latin typeface="Lucida Sans" pitchFamily="34" charset="0"/>
              </a:rPr>
              <a:t>taking</a:t>
            </a:r>
            <a:r>
              <a:rPr lang="da-DK" sz="2400" b="0" dirty="0">
                <a:latin typeface="Lucida Sans" pitchFamily="34" charset="0"/>
              </a:rPr>
              <a:t> </a:t>
            </a:r>
            <a:r>
              <a:rPr lang="da-DK" sz="2400" b="0" dirty="0" err="1">
                <a:latin typeface="Lucida Sans" pitchFamily="34" charset="0"/>
              </a:rPr>
              <a:t>turns</a:t>
            </a:r>
            <a:r>
              <a:rPr lang="da-DK" sz="2400" b="0" dirty="0">
                <a:latin typeface="Lucida Sans" pitchFamily="34" charset="0"/>
              </a:rPr>
              <a:t> in </a:t>
            </a:r>
            <a:r>
              <a:rPr lang="da-DK" sz="2400" b="0" dirty="0" err="1">
                <a:latin typeface="Lucida Sans" pitchFamily="34" charset="0"/>
              </a:rPr>
              <a:t>editing</a:t>
            </a:r>
            <a:endParaRPr lang="da-DK" sz="2400" b="0" dirty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da-DK" b="0" dirty="0" smtClean="0"/>
          </a:p>
        </p:txBody>
      </p:sp>
    </p:spTree>
    <p:extLst>
      <p:ext uri="{BB962C8B-B14F-4D97-AF65-F5344CB8AC3E}">
        <p14:creationId xmlns:p14="http://schemas.microsoft.com/office/powerpoint/2010/main" val="18305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Challenges in </a:t>
            </a:r>
            <a:r>
              <a:rPr lang="da-DK" dirty="0" err="1" smtClean="0"/>
              <a:t>phase</a:t>
            </a:r>
            <a:r>
              <a:rPr lang="da-DK" dirty="0" smtClean="0"/>
              <a:t> </a:t>
            </a:r>
            <a:r>
              <a:rPr lang="da-DK" dirty="0" err="1" smtClean="0"/>
              <a:t>two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a-DK" b="0" dirty="0" smtClean="0">
                <a:latin typeface="Lucida Sans" pitchFamily="34" charset="0"/>
              </a:rPr>
              <a:t>Time, time and time</a:t>
            </a:r>
          </a:p>
          <a:p>
            <a:endParaRPr lang="da-DK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b="0" dirty="0" smtClean="0">
                <a:latin typeface="Lucida Sans" pitchFamily="34" charset="0"/>
              </a:rPr>
              <a:t>Make video part of the </a:t>
            </a:r>
            <a:r>
              <a:rPr lang="da-DK" b="0" dirty="0" err="1" smtClean="0">
                <a:latin typeface="Lucida Sans" pitchFamily="34" charset="0"/>
              </a:rPr>
              <a:t>website’s</a:t>
            </a:r>
            <a:r>
              <a:rPr lang="da-DK" b="0" dirty="0" smtClean="0">
                <a:latin typeface="Lucida Sans" pitchFamily="34" charset="0"/>
              </a:rPr>
              <a:t> joint </a:t>
            </a:r>
            <a:r>
              <a:rPr lang="da-DK" b="0" dirty="0" err="1" smtClean="0">
                <a:latin typeface="Lucida Sans" pitchFamily="34" charset="0"/>
              </a:rPr>
              <a:t>expression</a:t>
            </a:r>
            <a:endParaRPr lang="da-DK" b="0" dirty="0" smtClean="0">
              <a:latin typeface="Lucida Sans" pitchFamily="34" charset="0"/>
            </a:endParaRPr>
          </a:p>
          <a:p>
            <a:endParaRPr lang="da-DK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b="0" dirty="0" err="1">
                <a:latin typeface="Lucida Sans" pitchFamily="34" charset="0"/>
              </a:rPr>
              <a:t>Structural</a:t>
            </a:r>
            <a:r>
              <a:rPr lang="da-DK" b="0" dirty="0">
                <a:latin typeface="Lucida Sans" pitchFamily="34" charset="0"/>
              </a:rPr>
              <a:t> </a:t>
            </a:r>
            <a:r>
              <a:rPr lang="da-DK" b="0" dirty="0" err="1">
                <a:latin typeface="Lucida Sans" pitchFamily="34" charset="0"/>
              </a:rPr>
              <a:t>uniformity</a:t>
            </a:r>
            <a:r>
              <a:rPr lang="da-DK" b="0" dirty="0" smtClean="0">
                <a:latin typeface="Lucida Sans" pitchFamily="34" charset="0"/>
              </a:rPr>
              <a:t>?</a:t>
            </a:r>
          </a:p>
          <a:p>
            <a:endParaRPr lang="da-DK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b="0" dirty="0" smtClean="0">
                <a:latin typeface="Lucida Sans" pitchFamily="34" charset="0"/>
              </a:rPr>
              <a:t>Ambitions – </a:t>
            </a:r>
            <a:r>
              <a:rPr lang="da-DK" b="0" dirty="0" err="1" smtClean="0">
                <a:latin typeface="Lucida Sans" pitchFamily="34" charset="0"/>
              </a:rPr>
              <a:t>talking</a:t>
            </a:r>
            <a:r>
              <a:rPr lang="da-DK" b="0" dirty="0" smtClean="0">
                <a:latin typeface="Lucida Sans" pitchFamily="34" charset="0"/>
              </a:rPr>
              <a:t> </a:t>
            </a:r>
            <a:r>
              <a:rPr lang="da-DK" b="0" dirty="0" err="1" smtClean="0">
                <a:latin typeface="Lucida Sans" pitchFamily="34" charset="0"/>
              </a:rPr>
              <a:t>heads</a:t>
            </a:r>
            <a:r>
              <a:rPr lang="da-DK" b="0" dirty="0" smtClean="0">
                <a:latin typeface="Lucida Sans" pitchFamily="34" charset="0"/>
              </a:rPr>
              <a:t> or </a:t>
            </a:r>
            <a:r>
              <a:rPr lang="da-DK" b="0" dirty="0" err="1" smtClean="0">
                <a:latin typeface="Lucida Sans" pitchFamily="34" charset="0"/>
              </a:rPr>
              <a:t>news</a:t>
            </a:r>
            <a:r>
              <a:rPr lang="da-DK" b="0" dirty="0" smtClean="0">
                <a:latin typeface="Lucida Sans" pitchFamily="34" charset="0"/>
              </a:rPr>
              <a:t> items?</a:t>
            </a:r>
          </a:p>
          <a:p>
            <a:endParaRPr lang="da-DK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b="0" dirty="0" err="1" smtClean="0">
                <a:latin typeface="Lucida Sans" pitchFamily="34" charset="0"/>
              </a:rPr>
              <a:t>Advice</a:t>
            </a:r>
            <a:r>
              <a:rPr lang="da-DK" b="0" dirty="0" smtClean="0">
                <a:latin typeface="Lucida Sans" pitchFamily="34" charset="0"/>
              </a:rPr>
              <a:t> and input from </a:t>
            </a:r>
            <a:r>
              <a:rPr lang="da-DK" b="0" dirty="0" err="1" smtClean="0">
                <a:latin typeface="Lucida Sans" pitchFamily="34" charset="0"/>
              </a:rPr>
              <a:t>you</a:t>
            </a:r>
            <a:r>
              <a:rPr lang="da-DK" b="0" dirty="0" smtClean="0">
                <a:latin typeface="Lucida Sans" pitchFamily="34" charset="0"/>
              </a:rPr>
              <a:t>?</a:t>
            </a:r>
          </a:p>
          <a:p>
            <a:r>
              <a:rPr lang="da-DK" b="0" dirty="0" smtClean="0">
                <a:latin typeface="Lucida Sans" pitchFamily="34" charset="0"/>
              </a:rPr>
              <a:t>  </a:t>
            </a:r>
            <a:endParaRPr lang="da-DK" b="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Why</a:t>
            </a:r>
            <a:r>
              <a:rPr lang="da-DK" dirty="0" smtClean="0"/>
              <a:t> </a:t>
            </a:r>
            <a:r>
              <a:rPr lang="da-DK" dirty="0" err="1" smtClean="0"/>
              <a:t>introduce</a:t>
            </a:r>
            <a:r>
              <a:rPr lang="da-DK" dirty="0" smtClean="0"/>
              <a:t> web TV?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da-DK" b="0" dirty="0" err="1" smtClean="0">
                <a:latin typeface="Lucida Sans" pitchFamily="34" charset="0"/>
              </a:rPr>
              <a:t>Meet</a:t>
            </a:r>
            <a:r>
              <a:rPr lang="da-DK" b="0" dirty="0" smtClean="0">
                <a:latin typeface="Lucida Sans" pitchFamily="34" charset="0"/>
              </a:rPr>
              <a:t> the </a:t>
            </a:r>
            <a:r>
              <a:rPr lang="da-DK" b="0" dirty="0" err="1" smtClean="0">
                <a:latin typeface="Lucida Sans" pitchFamily="34" charset="0"/>
              </a:rPr>
              <a:t>users</a:t>
            </a:r>
            <a:r>
              <a:rPr lang="da-DK" b="0" dirty="0" smtClean="0">
                <a:latin typeface="Lucida Sans" pitchFamily="34" charset="0"/>
              </a:rPr>
              <a:t> </a:t>
            </a:r>
            <a:r>
              <a:rPr lang="da-DK" b="0" dirty="0" err="1" smtClean="0">
                <a:latin typeface="Lucida Sans" pitchFamily="34" charset="0"/>
              </a:rPr>
              <a:t>where</a:t>
            </a:r>
            <a:r>
              <a:rPr lang="da-DK" b="0" dirty="0" smtClean="0">
                <a:latin typeface="Lucida Sans" pitchFamily="34" charset="0"/>
              </a:rPr>
              <a:t> </a:t>
            </a:r>
            <a:r>
              <a:rPr lang="da-DK" b="0" dirty="0" err="1" smtClean="0">
                <a:latin typeface="Lucida Sans" pitchFamily="34" charset="0"/>
              </a:rPr>
              <a:t>they</a:t>
            </a:r>
            <a:r>
              <a:rPr lang="da-DK" b="0" dirty="0" smtClean="0">
                <a:latin typeface="Lucida Sans" pitchFamily="34" charset="0"/>
              </a:rPr>
              <a:t> </a:t>
            </a:r>
            <a:r>
              <a:rPr lang="da-DK" b="0" dirty="0" err="1" smtClean="0">
                <a:latin typeface="Lucida Sans" pitchFamily="34" charset="0"/>
              </a:rPr>
              <a:t>are</a:t>
            </a:r>
            <a:endParaRPr lang="da-DK" b="0" dirty="0" smtClean="0">
              <a:latin typeface="Lucida Sans" pitchFamily="34" charset="0"/>
            </a:endParaRPr>
          </a:p>
          <a:p>
            <a:endParaRPr lang="da-DK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b="0" dirty="0" err="1" smtClean="0">
                <a:latin typeface="Lucida Sans" pitchFamily="34" charset="0"/>
              </a:rPr>
              <a:t>Visualize</a:t>
            </a:r>
            <a:r>
              <a:rPr lang="da-DK" b="0" dirty="0" smtClean="0">
                <a:latin typeface="Lucida Sans" pitchFamily="34" charset="0"/>
              </a:rPr>
              <a:t> heavy </a:t>
            </a:r>
            <a:r>
              <a:rPr lang="da-DK" b="0" dirty="0" err="1" smtClean="0">
                <a:latin typeface="Lucida Sans" pitchFamily="34" charset="0"/>
              </a:rPr>
              <a:t>subjects</a:t>
            </a:r>
            <a:endParaRPr lang="da-DK" b="0" dirty="0" smtClean="0">
              <a:latin typeface="Lucida Sans" pitchFamily="34" charset="0"/>
            </a:endParaRPr>
          </a:p>
          <a:p>
            <a:endParaRPr lang="da-DK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b="0" dirty="0" err="1" smtClean="0">
                <a:latin typeface="Lucida Sans" pitchFamily="34" charset="0"/>
              </a:rPr>
              <a:t>Add</a:t>
            </a:r>
            <a:r>
              <a:rPr lang="da-DK" b="0" dirty="0" smtClean="0">
                <a:latin typeface="Lucida Sans" pitchFamily="34" charset="0"/>
              </a:rPr>
              <a:t> </a:t>
            </a:r>
            <a:r>
              <a:rPr lang="da-DK" b="0" dirty="0" err="1" smtClean="0">
                <a:latin typeface="Lucida Sans" pitchFamily="34" charset="0"/>
              </a:rPr>
              <a:t>faces</a:t>
            </a:r>
            <a:r>
              <a:rPr lang="da-DK" b="0" dirty="0" smtClean="0">
                <a:latin typeface="Lucida Sans" pitchFamily="34" charset="0"/>
              </a:rPr>
              <a:t> to abstract </a:t>
            </a:r>
            <a:r>
              <a:rPr lang="da-DK" b="0" dirty="0" err="1" smtClean="0">
                <a:latin typeface="Lucida Sans" pitchFamily="34" charset="0"/>
              </a:rPr>
              <a:t>figures</a:t>
            </a:r>
            <a:endParaRPr lang="da-DK" b="0" dirty="0" smtClean="0">
              <a:latin typeface="Lucida Sans" pitchFamily="34" charset="0"/>
            </a:endParaRPr>
          </a:p>
          <a:p>
            <a:endParaRPr lang="da-DK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b="0" dirty="0" smtClean="0">
                <a:latin typeface="Lucida Sans" pitchFamily="34" charset="0"/>
              </a:rPr>
              <a:t>Not </a:t>
            </a:r>
            <a:r>
              <a:rPr lang="da-DK" b="0" dirty="0" err="1" smtClean="0">
                <a:latin typeface="Lucida Sans" pitchFamily="34" charset="0"/>
              </a:rPr>
              <a:t>replace</a:t>
            </a:r>
            <a:r>
              <a:rPr lang="da-DK" b="0" dirty="0" smtClean="0">
                <a:latin typeface="Lucida Sans" pitchFamily="34" charset="0"/>
              </a:rPr>
              <a:t>  but offer a supplement</a:t>
            </a:r>
            <a:endParaRPr lang="da-DK" b="0" dirty="0" smtClean="0">
              <a:solidFill>
                <a:srgbClr val="FF0000"/>
              </a:solidFill>
              <a:latin typeface="Lucida Sans" pitchFamily="34" charset="0"/>
            </a:endParaRPr>
          </a:p>
          <a:p>
            <a:endParaRPr lang="da-DK" b="0" dirty="0" smtClean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8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dirty="0" err="1" smtClean="0"/>
              <a:t>Organizational</a:t>
            </a:r>
            <a:r>
              <a:rPr lang="da-DK" sz="3000" dirty="0" smtClean="0"/>
              <a:t> </a:t>
            </a:r>
            <a:r>
              <a:rPr lang="da-DK" sz="3000" dirty="0" err="1" smtClean="0"/>
              <a:t>worries</a:t>
            </a:r>
            <a:r>
              <a:rPr lang="da-DK" sz="3000" dirty="0" smtClean="0"/>
              <a:t> in </a:t>
            </a:r>
            <a:r>
              <a:rPr lang="da-DK" sz="3000" dirty="0" err="1" smtClean="0"/>
              <a:t>advance</a:t>
            </a:r>
            <a:endParaRPr lang="da-DK" sz="3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da-DK" b="0" dirty="0" smtClean="0">
                <a:latin typeface="Lucida Sans" pitchFamily="34" charset="0"/>
              </a:rPr>
              <a:t>The reputation of </a:t>
            </a:r>
            <a:r>
              <a:rPr lang="da-DK" b="0" dirty="0" err="1" smtClean="0">
                <a:latin typeface="Lucida Sans" pitchFamily="34" charset="0"/>
              </a:rPr>
              <a:t>Statistics</a:t>
            </a:r>
            <a:r>
              <a:rPr lang="da-DK" b="0" dirty="0" smtClean="0">
                <a:latin typeface="Lucida Sans" pitchFamily="34" charset="0"/>
              </a:rPr>
              <a:t> Denmark </a:t>
            </a:r>
          </a:p>
          <a:p>
            <a:r>
              <a:rPr lang="da-DK" b="0" dirty="0">
                <a:latin typeface="Lucida Sans" pitchFamily="34" charset="0"/>
              </a:rPr>
              <a:t> </a:t>
            </a:r>
            <a:r>
              <a:rPr lang="da-DK" b="0" dirty="0" smtClean="0">
                <a:latin typeface="Lucida Sans" pitchFamily="34" charset="0"/>
              </a:rPr>
              <a:t>    – </a:t>
            </a:r>
            <a:r>
              <a:rPr lang="da-DK" b="0" dirty="0" err="1" smtClean="0">
                <a:latin typeface="Lucida Sans" pitchFamily="34" charset="0"/>
              </a:rPr>
              <a:t>will</a:t>
            </a:r>
            <a:r>
              <a:rPr lang="da-DK" b="0" dirty="0" smtClean="0">
                <a:latin typeface="Lucida Sans" pitchFamily="34" charset="0"/>
              </a:rPr>
              <a:t> </a:t>
            </a:r>
            <a:r>
              <a:rPr lang="da-DK" b="0" dirty="0" err="1" smtClean="0">
                <a:latin typeface="Lucida Sans" pitchFamily="34" charset="0"/>
              </a:rPr>
              <a:t>we</a:t>
            </a:r>
            <a:r>
              <a:rPr lang="da-DK" b="0" dirty="0" smtClean="0">
                <a:latin typeface="Lucida Sans" pitchFamily="34" charset="0"/>
              </a:rPr>
              <a:t> </a:t>
            </a:r>
            <a:r>
              <a:rPr lang="da-DK" b="0" dirty="0" err="1" smtClean="0">
                <a:latin typeface="Lucida Sans" pitchFamily="34" charset="0"/>
              </a:rPr>
              <a:t>lose</a:t>
            </a:r>
            <a:r>
              <a:rPr lang="da-DK" b="0" dirty="0" smtClean="0">
                <a:latin typeface="Lucida Sans" pitchFamily="34" charset="0"/>
              </a:rPr>
              <a:t> </a:t>
            </a:r>
            <a:r>
              <a:rPr lang="da-DK" b="0" dirty="0" err="1" smtClean="0">
                <a:latin typeface="Lucida Sans" pitchFamily="34" charset="0"/>
              </a:rPr>
              <a:t>credibility</a:t>
            </a:r>
            <a:r>
              <a:rPr lang="da-DK" b="0" dirty="0" smtClean="0">
                <a:latin typeface="Lucida Sans" pitchFamily="34" charset="0"/>
              </a:rPr>
              <a:t>?</a:t>
            </a:r>
          </a:p>
          <a:p>
            <a:endParaRPr lang="da-DK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b="0" dirty="0" err="1" smtClean="0">
                <a:latin typeface="Lucida Sans" pitchFamily="34" charset="0"/>
              </a:rPr>
              <a:t>Entering</a:t>
            </a:r>
            <a:r>
              <a:rPr lang="da-DK" b="0" dirty="0" smtClean="0">
                <a:latin typeface="Lucida Sans" pitchFamily="34" charset="0"/>
              </a:rPr>
              <a:t> </a:t>
            </a:r>
            <a:r>
              <a:rPr lang="da-DK" b="0" dirty="0" err="1" smtClean="0">
                <a:latin typeface="Lucida Sans" pitchFamily="34" charset="0"/>
              </a:rPr>
              <a:t>YouTube</a:t>
            </a:r>
            <a:r>
              <a:rPr lang="da-DK" b="0" dirty="0" smtClean="0">
                <a:latin typeface="Lucida Sans" pitchFamily="34" charset="0"/>
              </a:rPr>
              <a:t> </a:t>
            </a:r>
          </a:p>
          <a:p>
            <a:r>
              <a:rPr lang="da-DK" b="0" dirty="0" smtClean="0">
                <a:latin typeface="Lucida Sans" pitchFamily="34" charset="0"/>
              </a:rPr>
              <a:t>     – </a:t>
            </a:r>
            <a:r>
              <a:rPr lang="da-DK" b="0" dirty="0" err="1" smtClean="0">
                <a:latin typeface="Lucida Sans" pitchFamily="34" charset="0"/>
              </a:rPr>
              <a:t>how</a:t>
            </a:r>
            <a:r>
              <a:rPr lang="da-DK" b="0" dirty="0" smtClean="0">
                <a:latin typeface="Lucida Sans" pitchFamily="34" charset="0"/>
              </a:rPr>
              <a:t> do </a:t>
            </a:r>
            <a:r>
              <a:rPr lang="da-DK" b="0" dirty="0" err="1" smtClean="0">
                <a:latin typeface="Lucida Sans" pitchFamily="34" charset="0"/>
              </a:rPr>
              <a:t>we</a:t>
            </a:r>
            <a:r>
              <a:rPr lang="da-DK" b="0" dirty="0" smtClean="0">
                <a:latin typeface="Lucida Sans" pitchFamily="34" charset="0"/>
              </a:rPr>
              <a:t> handle </a:t>
            </a:r>
            <a:r>
              <a:rPr lang="da-DK" b="0" dirty="0" err="1" smtClean="0">
                <a:latin typeface="Lucida Sans" pitchFamily="34" charset="0"/>
              </a:rPr>
              <a:t>criticism</a:t>
            </a:r>
            <a:r>
              <a:rPr lang="da-DK" b="0" dirty="0" smtClean="0">
                <a:latin typeface="Lucida Sans" pitchFamily="34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da-DK" b="0" dirty="0" smtClean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a-DK" b="0" dirty="0" smtClean="0">
                <a:latin typeface="Lucida Sans" pitchFamily="34" charset="0"/>
              </a:rPr>
              <a:t>Ressources?</a:t>
            </a:r>
          </a:p>
          <a:p>
            <a:endParaRPr lang="da-DK" b="0" dirty="0" smtClean="0">
              <a:latin typeface="Lucida Sans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72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Choosing</a:t>
            </a:r>
            <a:r>
              <a:rPr lang="da-DK" dirty="0" smtClean="0"/>
              <a:t> form and </a:t>
            </a:r>
            <a:r>
              <a:rPr lang="da-DK" dirty="0" err="1" smtClean="0"/>
              <a:t>content</a:t>
            </a:r>
            <a:endParaRPr lang="da-DK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31840" y="1412776"/>
            <a:ext cx="59046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b="1" kern="1200">
                <a:solidFill>
                  <a:schemeClr val="tx1"/>
                </a:solidFill>
                <a:latin typeface="Lucida Fax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Lucida Sans" pitchFamily="34" charset="0"/>
                <a:ea typeface="+mn-ea"/>
                <a:cs typeface="Arial" pitchFamily="34" charset="0"/>
              </a:defRPr>
            </a:lvl2pPr>
            <a:lvl3pPr marL="1440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2880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4320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da-DK" sz="2000" dirty="0" smtClean="0"/>
          </a:p>
        </p:txBody>
      </p:sp>
      <p:sp>
        <p:nvSpPr>
          <p:cNvPr id="3" name="Rektangel 2"/>
          <p:cNvSpPr/>
          <p:nvPr/>
        </p:nvSpPr>
        <p:spPr>
          <a:xfrm>
            <a:off x="1403647" y="1403484"/>
            <a:ext cx="705678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600" dirty="0" err="1" smtClean="0">
                <a:latin typeface="Lucida Sans" pitchFamily="34" charset="0"/>
              </a:rPr>
              <a:t>Aim</a:t>
            </a:r>
            <a:r>
              <a:rPr lang="da-DK" sz="2600" dirty="0" smtClean="0">
                <a:latin typeface="Lucida Sans" pitchFamily="34" charset="0"/>
              </a:rPr>
              <a:t> at 4 </a:t>
            </a:r>
            <a:r>
              <a:rPr lang="da-DK" sz="2600" dirty="0" err="1" smtClean="0">
                <a:latin typeface="Lucida Sans" pitchFamily="34" charset="0"/>
              </a:rPr>
              <a:t>different</a:t>
            </a:r>
            <a:r>
              <a:rPr lang="da-DK" sz="2600" dirty="0" smtClean="0">
                <a:latin typeface="Lucida Sans" pitchFamily="34" charset="0"/>
              </a:rPr>
              <a:t> kinds:</a:t>
            </a:r>
          </a:p>
          <a:p>
            <a:endParaRPr lang="da-DK" sz="2600" dirty="0">
              <a:latin typeface="Lucida Sans" pitchFamily="34" charset="0"/>
            </a:endParaRPr>
          </a:p>
          <a:p>
            <a:r>
              <a:rPr lang="da-DK" sz="2600" dirty="0" smtClean="0">
                <a:latin typeface="Lucida Sans" pitchFamily="34" charset="0"/>
              </a:rPr>
              <a:t>1: </a:t>
            </a:r>
            <a:r>
              <a:rPr lang="da-DK" sz="2600" dirty="0" err="1" smtClean="0">
                <a:latin typeface="Lucida Sans" pitchFamily="34" charset="0"/>
              </a:rPr>
              <a:t>Journalistic</a:t>
            </a:r>
            <a:r>
              <a:rPr lang="da-DK" sz="2600" dirty="0" smtClean="0">
                <a:latin typeface="Lucida Sans" pitchFamily="34" charset="0"/>
              </a:rPr>
              <a:t> video </a:t>
            </a:r>
            <a:r>
              <a:rPr lang="da-DK" sz="2600" dirty="0" err="1" smtClean="0">
                <a:latin typeface="Lucida Sans" pitchFamily="34" charset="0"/>
              </a:rPr>
              <a:t>complementing</a:t>
            </a:r>
            <a:endParaRPr lang="da-DK" sz="2600" dirty="0" smtClean="0">
              <a:latin typeface="Lucida Sans" pitchFamily="34" charset="0"/>
            </a:endParaRPr>
          </a:p>
          <a:p>
            <a:r>
              <a:rPr lang="da-DK" sz="2600" dirty="0">
                <a:latin typeface="Lucida Sans" pitchFamily="34" charset="0"/>
              </a:rPr>
              <a:t> </a:t>
            </a:r>
            <a:r>
              <a:rPr lang="da-DK" sz="2600" dirty="0" smtClean="0">
                <a:latin typeface="Lucida Sans" pitchFamily="34" charset="0"/>
              </a:rPr>
              <a:t>   </a:t>
            </a:r>
            <a:r>
              <a:rPr lang="da-DK" sz="2600" dirty="0" err="1" smtClean="0">
                <a:latin typeface="Lucida Sans" pitchFamily="34" charset="0"/>
              </a:rPr>
              <a:t>article</a:t>
            </a:r>
            <a:endParaRPr lang="da-DK" sz="2600" dirty="0" smtClean="0">
              <a:latin typeface="Lucida Sans" pitchFamily="34" charset="0"/>
            </a:endParaRPr>
          </a:p>
          <a:p>
            <a:endParaRPr lang="da-DK" sz="1200" dirty="0" smtClean="0">
              <a:latin typeface="Lucida Sans" pitchFamily="34" charset="0"/>
            </a:endParaRPr>
          </a:p>
          <a:p>
            <a:r>
              <a:rPr lang="da-DK" sz="2600" dirty="0" smtClean="0">
                <a:latin typeface="Lucida Sans" pitchFamily="34" charset="0"/>
              </a:rPr>
              <a:t>2: </a:t>
            </a:r>
            <a:r>
              <a:rPr lang="da-DK" sz="2600" dirty="0" err="1" smtClean="0">
                <a:latin typeface="Lucida Sans" pitchFamily="34" charset="0"/>
              </a:rPr>
              <a:t>Explaining</a:t>
            </a:r>
            <a:r>
              <a:rPr lang="da-DK" sz="2600" dirty="0" smtClean="0">
                <a:latin typeface="Lucida Sans" pitchFamily="34" charset="0"/>
              </a:rPr>
              <a:t> </a:t>
            </a:r>
            <a:r>
              <a:rPr lang="da-DK" sz="2600" dirty="0" err="1" smtClean="0">
                <a:latin typeface="Lucida Sans" pitchFamily="34" charset="0"/>
              </a:rPr>
              <a:t>complex</a:t>
            </a:r>
            <a:r>
              <a:rPr lang="da-DK" sz="2600" dirty="0" smtClean="0">
                <a:latin typeface="Lucida Sans" pitchFamily="34" charset="0"/>
              </a:rPr>
              <a:t> </a:t>
            </a:r>
            <a:r>
              <a:rPr lang="da-DK" sz="2600" dirty="0" err="1" smtClean="0">
                <a:latin typeface="Lucida Sans" pitchFamily="34" charset="0"/>
              </a:rPr>
              <a:t>concepts</a:t>
            </a:r>
            <a:endParaRPr lang="da-DK" sz="2600" dirty="0" smtClean="0">
              <a:latin typeface="Lucida Sans" pitchFamily="34" charset="0"/>
            </a:endParaRPr>
          </a:p>
          <a:p>
            <a:endParaRPr lang="da-DK" sz="1200" dirty="0" smtClean="0">
              <a:latin typeface="Lucida Sans" pitchFamily="34" charset="0"/>
            </a:endParaRPr>
          </a:p>
          <a:p>
            <a:r>
              <a:rPr lang="da-DK" sz="2600" dirty="0" smtClean="0">
                <a:latin typeface="Lucida Sans" pitchFamily="34" charset="0"/>
              </a:rPr>
              <a:t>3: Branding </a:t>
            </a:r>
            <a:r>
              <a:rPr lang="da-DK" sz="2600" dirty="0" err="1" smtClean="0">
                <a:latin typeface="Lucida Sans" pitchFamily="34" charset="0"/>
              </a:rPr>
              <a:t>Statistics</a:t>
            </a:r>
            <a:r>
              <a:rPr lang="da-DK" sz="2600" dirty="0" smtClean="0">
                <a:latin typeface="Lucida Sans" pitchFamily="34" charset="0"/>
              </a:rPr>
              <a:t> Denmark</a:t>
            </a:r>
          </a:p>
          <a:p>
            <a:endParaRPr lang="da-DK" sz="1200" dirty="0" smtClean="0">
              <a:latin typeface="Lucida Sans" pitchFamily="34" charset="0"/>
            </a:endParaRPr>
          </a:p>
          <a:p>
            <a:r>
              <a:rPr lang="da-DK" sz="2600" dirty="0" smtClean="0">
                <a:latin typeface="Lucida Sans" pitchFamily="34" charset="0"/>
              </a:rPr>
              <a:t>4: </a:t>
            </a:r>
            <a:r>
              <a:rPr lang="da-DK" sz="2600" dirty="0" err="1" smtClean="0">
                <a:latin typeface="Lucida Sans" pitchFamily="34" charset="0"/>
              </a:rPr>
              <a:t>Presenting</a:t>
            </a:r>
            <a:r>
              <a:rPr lang="da-DK" sz="2600" dirty="0" smtClean="0">
                <a:latin typeface="Lucida Sans" pitchFamily="34" charset="0"/>
              </a:rPr>
              <a:t> </a:t>
            </a:r>
            <a:r>
              <a:rPr lang="da-DK" sz="2600" dirty="0" err="1" smtClean="0">
                <a:latin typeface="Lucida Sans" pitchFamily="34" charset="0"/>
              </a:rPr>
              <a:t>statistical</a:t>
            </a:r>
            <a:r>
              <a:rPr lang="da-DK" sz="2600" dirty="0" smtClean="0">
                <a:latin typeface="Lucida Sans" pitchFamily="34" charset="0"/>
              </a:rPr>
              <a:t> </a:t>
            </a:r>
            <a:r>
              <a:rPr lang="da-DK" sz="2600" dirty="0" err="1" smtClean="0">
                <a:latin typeface="Lucida Sans" pitchFamily="34" charset="0"/>
              </a:rPr>
              <a:t>subject</a:t>
            </a:r>
            <a:r>
              <a:rPr lang="da-DK" sz="2600" dirty="0" smtClean="0">
                <a:latin typeface="Lucida Sans" pitchFamily="34" charset="0"/>
              </a:rPr>
              <a:t> &amp; </a:t>
            </a:r>
            <a:r>
              <a:rPr lang="da-DK" sz="2600" dirty="0" err="1" smtClean="0">
                <a:latin typeface="Lucida Sans" pitchFamily="34" charset="0"/>
              </a:rPr>
              <a:t>figures</a:t>
            </a:r>
            <a:endParaRPr lang="da-DK" sz="2600" dirty="0" smtClean="0">
              <a:latin typeface="Lucida Sans" pitchFamily="34" charset="0"/>
            </a:endParaRPr>
          </a:p>
          <a:p>
            <a:endParaRPr lang="da-DK" sz="2600" dirty="0" smtClean="0">
              <a:latin typeface="Lucida Sans" pitchFamily="34" charset="0"/>
            </a:endParaRPr>
          </a:p>
          <a:p>
            <a:endParaRPr lang="da-DK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Audience</a:t>
            </a:r>
            <a:r>
              <a:rPr lang="da-DK" dirty="0" smtClean="0"/>
              <a:t> ratings as a guide?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dirty="0" smtClean="0"/>
              <a:t>A </a:t>
            </a:r>
            <a:r>
              <a:rPr lang="da-DK" b="0" dirty="0" err="1" smtClean="0"/>
              <a:t>choice</a:t>
            </a:r>
            <a:r>
              <a:rPr lang="da-DK" b="0" dirty="0" smtClean="0"/>
              <a:t> </a:t>
            </a:r>
            <a:r>
              <a:rPr lang="da-DK" b="0" dirty="0" err="1" smtClean="0"/>
              <a:t>somewhere</a:t>
            </a:r>
            <a:r>
              <a:rPr lang="da-DK" b="0" dirty="0" smtClean="0"/>
              <a:t> </a:t>
            </a:r>
            <a:r>
              <a:rPr lang="da-DK" b="0" dirty="0" err="1" smtClean="0"/>
              <a:t>inbetween</a:t>
            </a:r>
            <a:r>
              <a:rPr lang="da-DK" b="0" dirty="0" smtClean="0"/>
              <a:t>:</a:t>
            </a:r>
          </a:p>
          <a:p>
            <a:endParaRPr lang="da-DK" sz="2400" b="0" dirty="0" smtClean="0"/>
          </a:p>
          <a:p>
            <a:endParaRPr lang="da-DK" sz="1200" b="0" dirty="0" smtClean="0"/>
          </a:p>
          <a:p>
            <a:r>
              <a:rPr lang="da-DK" sz="2400" b="0" dirty="0" smtClean="0"/>
              <a:t>Bestsellers </a:t>
            </a:r>
            <a:r>
              <a:rPr lang="da-DK" sz="2400" b="0" dirty="0" err="1" smtClean="0"/>
              <a:t>that</a:t>
            </a:r>
            <a:r>
              <a:rPr lang="da-DK" sz="2400" b="0" dirty="0" smtClean="0"/>
              <a:t> </a:t>
            </a:r>
            <a:r>
              <a:rPr lang="da-DK" sz="2400" b="0" dirty="0" err="1" smtClean="0"/>
              <a:t>sell</a:t>
            </a:r>
            <a:r>
              <a:rPr lang="da-DK" sz="2400" b="0" dirty="0" smtClean="0"/>
              <a:t> themselves</a:t>
            </a:r>
          </a:p>
          <a:p>
            <a:endParaRPr lang="da-DK" sz="1000" b="0" dirty="0"/>
          </a:p>
          <a:p>
            <a:r>
              <a:rPr lang="da-DK" sz="2400" b="0" dirty="0"/>
              <a:t>a</a:t>
            </a:r>
            <a:r>
              <a:rPr lang="da-DK" sz="2400" b="0" dirty="0" smtClean="0"/>
              <a:t>nd</a:t>
            </a:r>
          </a:p>
          <a:p>
            <a:endParaRPr lang="da-DK" sz="1000" b="0" dirty="0" smtClean="0"/>
          </a:p>
          <a:p>
            <a:r>
              <a:rPr lang="da-DK" sz="2400" b="0" dirty="0" err="1" smtClean="0"/>
              <a:t>Highlighting</a:t>
            </a:r>
            <a:r>
              <a:rPr lang="da-DK" sz="2400" b="0" dirty="0" smtClean="0"/>
              <a:t> </a:t>
            </a:r>
            <a:r>
              <a:rPr lang="da-DK" sz="2400" b="0" dirty="0" err="1" smtClean="0"/>
              <a:t>subjects</a:t>
            </a:r>
            <a:r>
              <a:rPr lang="da-DK" sz="2400" b="0" dirty="0" smtClean="0"/>
              <a:t> of </a:t>
            </a:r>
            <a:r>
              <a:rPr lang="da-DK" sz="2400" b="0" dirty="0" err="1" smtClean="0"/>
              <a:t>less</a:t>
            </a:r>
            <a:r>
              <a:rPr lang="da-DK" sz="2400" b="0" dirty="0" smtClean="0"/>
              <a:t> </a:t>
            </a:r>
          </a:p>
          <a:p>
            <a:r>
              <a:rPr lang="da-DK" sz="2400" b="0" dirty="0" err="1" smtClean="0"/>
              <a:t>Immediate</a:t>
            </a:r>
            <a:r>
              <a:rPr lang="da-DK" sz="2400" b="0" dirty="0" smtClean="0"/>
              <a:t> </a:t>
            </a:r>
            <a:r>
              <a:rPr lang="da-DK" sz="2400" b="0" dirty="0" err="1" smtClean="0"/>
              <a:t>interest</a:t>
            </a:r>
            <a:r>
              <a:rPr lang="da-DK" sz="2400" b="0" dirty="0" smtClean="0"/>
              <a:t> </a:t>
            </a:r>
            <a:endParaRPr lang="da-DK" sz="2400" b="0" dirty="0"/>
          </a:p>
          <a:p>
            <a:endParaRPr lang="da-DK" b="0" dirty="0" smtClean="0"/>
          </a:p>
        </p:txBody>
      </p:sp>
      <p:sp>
        <p:nvSpPr>
          <p:cNvPr id="4" name="Rektangel 3"/>
          <p:cNvSpPr/>
          <p:nvPr/>
        </p:nvSpPr>
        <p:spPr>
          <a:xfrm>
            <a:off x="5652120" y="2204864"/>
            <a:ext cx="3024336" cy="3529088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 b="1" dirty="0" smtClean="0">
              <a:solidFill>
                <a:schemeClr val="tx1"/>
              </a:solidFill>
            </a:endParaRP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Visits on website May 2012</a:t>
            </a: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Front </a:t>
            </a:r>
            <a:r>
              <a:rPr lang="da-DK" dirty="0">
                <a:solidFill>
                  <a:schemeClr val="tx1"/>
                </a:solidFill>
              </a:rPr>
              <a:t>page of website:</a:t>
            </a:r>
          </a:p>
          <a:p>
            <a:pPr algn="ctr"/>
            <a:r>
              <a:rPr lang="da-DK" b="1" dirty="0">
                <a:solidFill>
                  <a:schemeClr val="tx1"/>
                </a:solidFill>
              </a:rPr>
              <a:t>137.000 visits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Front page of </a:t>
            </a:r>
            <a:r>
              <a:rPr lang="da-DK" dirty="0" err="1" smtClean="0">
                <a:solidFill>
                  <a:schemeClr val="tx1"/>
                </a:solidFill>
              </a:rPr>
              <a:t>name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statistics</a:t>
            </a:r>
            <a:r>
              <a:rPr lang="da-DK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52.000 visits</a:t>
            </a: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Front page of regional </a:t>
            </a:r>
            <a:r>
              <a:rPr lang="da-DK" dirty="0" err="1" smtClean="0">
                <a:solidFill>
                  <a:schemeClr val="tx1"/>
                </a:solidFill>
              </a:rPr>
              <a:t>accounting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statistics</a:t>
            </a:r>
            <a:r>
              <a:rPr lang="da-DK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51 visits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38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Experiences</a:t>
            </a:r>
            <a:r>
              <a:rPr lang="da-DK" dirty="0" smtClean="0"/>
              <a:t> so far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3633267"/>
          </a:xfrm>
        </p:spPr>
        <p:txBody>
          <a:bodyPr>
            <a:noAutofit/>
          </a:bodyPr>
          <a:lstStyle/>
          <a:p>
            <a:r>
              <a:rPr lang="da-DK" b="0" dirty="0" smtClean="0">
                <a:latin typeface="Lucida Sans" pitchFamily="34" charset="0"/>
                <a:hlinkClick r:id="rId3"/>
              </a:rPr>
              <a:t>News </a:t>
            </a:r>
            <a:r>
              <a:rPr lang="da-DK" b="0" dirty="0">
                <a:latin typeface="Lucida Sans" pitchFamily="34" charset="0"/>
                <a:hlinkClick r:id="rId3"/>
              </a:rPr>
              <a:t>item </a:t>
            </a:r>
            <a:r>
              <a:rPr lang="da-DK" b="0" dirty="0" err="1">
                <a:latin typeface="Lucida Sans" pitchFamily="34" charset="0"/>
                <a:hlinkClick r:id="rId3"/>
              </a:rPr>
              <a:t>presenting</a:t>
            </a:r>
            <a:r>
              <a:rPr lang="da-DK" b="0" dirty="0">
                <a:latin typeface="Lucida Sans" pitchFamily="34" charset="0"/>
                <a:hlinkClick r:id="rId3"/>
              </a:rPr>
              <a:t> the </a:t>
            </a:r>
            <a:r>
              <a:rPr lang="da-DK" b="0" dirty="0" err="1">
                <a:latin typeface="Lucida Sans" pitchFamily="34" charset="0"/>
                <a:hlinkClick r:id="rId3"/>
              </a:rPr>
              <a:t>whole</a:t>
            </a:r>
            <a:r>
              <a:rPr lang="da-DK" b="0" dirty="0">
                <a:latin typeface="Lucida Sans" pitchFamily="34" charset="0"/>
                <a:hlinkClick r:id="rId3"/>
              </a:rPr>
              <a:t> story</a:t>
            </a:r>
            <a:endParaRPr lang="da-DK" b="0" dirty="0">
              <a:latin typeface="Lucida Sans" pitchFamily="34" charset="0"/>
            </a:endParaRPr>
          </a:p>
          <a:p>
            <a:endParaRPr lang="da-DK" b="0" dirty="0" smtClean="0">
              <a:latin typeface="Lucida Sans" pitchFamily="34" charset="0"/>
            </a:endParaRPr>
          </a:p>
          <a:p>
            <a:endParaRPr lang="da-DK" b="0" dirty="0">
              <a:latin typeface="Lucida Sans" pitchFamily="34" charset="0"/>
            </a:endParaRPr>
          </a:p>
          <a:p>
            <a:endParaRPr lang="da-DK" b="0" dirty="0">
              <a:latin typeface="Lucida Sans" pitchFamily="34" charset="0"/>
            </a:endParaRPr>
          </a:p>
          <a:p>
            <a:endParaRPr lang="da-DK" b="0" dirty="0">
              <a:latin typeface="Lucida Sans" pitchFamily="34" charset="0"/>
            </a:endParaRPr>
          </a:p>
          <a:p>
            <a:endParaRPr lang="da-DK" b="0" dirty="0"/>
          </a:p>
        </p:txBody>
      </p:sp>
      <p:pic>
        <p:nvPicPr>
          <p:cNvPr id="4" name="Billede 3" descr="Strømmen af udenlandske studerende vokser - Danmarks Statistik - Windows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23290" r="1620" b="19811"/>
          <a:stretch/>
        </p:blipFill>
        <p:spPr>
          <a:xfrm>
            <a:off x="183398" y="2276872"/>
            <a:ext cx="8565066" cy="39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Experiences</a:t>
            </a:r>
            <a:r>
              <a:rPr lang="da-DK" dirty="0" smtClean="0"/>
              <a:t> </a:t>
            </a:r>
            <a:r>
              <a:rPr lang="da-DK" dirty="0"/>
              <a:t>so far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dirty="0" err="1">
                <a:latin typeface="Lucida Sans" pitchFamily="34" charset="0"/>
                <a:hlinkClick r:id="rId3"/>
              </a:rPr>
              <a:t>Perspective</a:t>
            </a:r>
            <a:r>
              <a:rPr lang="da-DK" b="0" dirty="0">
                <a:latin typeface="Lucida Sans" pitchFamily="34" charset="0"/>
                <a:hlinkClick r:id="rId3"/>
              </a:rPr>
              <a:t> on a </a:t>
            </a:r>
            <a:r>
              <a:rPr lang="da-DK" b="0" dirty="0" smtClean="0">
                <a:latin typeface="Lucida Sans" pitchFamily="34" charset="0"/>
                <a:hlinkClick r:id="rId3"/>
              </a:rPr>
              <a:t>story</a:t>
            </a:r>
            <a:endParaRPr lang="da-DK" b="0" dirty="0">
              <a:latin typeface="Lucida Sans" pitchFamily="34" charset="0"/>
            </a:endParaRPr>
          </a:p>
          <a:p>
            <a:endParaRPr lang="da-DK" dirty="0"/>
          </a:p>
        </p:txBody>
      </p:sp>
      <p:pic>
        <p:nvPicPr>
          <p:cNvPr id="4" name="Billede 3" descr="Fra ældrebyrde til ældrestyrke? - Danmarks Statistik - Windows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23876" r="2961" b="20620"/>
          <a:stretch/>
        </p:blipFill>
        <p:spPr>
          <a:xfrm>
            <a:off x="558974" y="2286840"/>
            <a:ext cx="8261498" cy="38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Experiences</a:t>
            </a:r>
            <a:r>
              <a:rPr lang="da-DK" dirty="0" smtClean="0"/>
              <a:t> </a:t>
            </a:r>
            <a:r>
              <a:rPr lang="da-DK" dirty="0"/>
              <a:t>so far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dirty="0">
                <a:latin typeface="Lucida Sans" pitchFamily="34" charset="0"/>
                <a:hlinkClick r:id="rId3"/>
              </a:rPr>
              <a:t>Branding purpose:</a:t>
            </a:r>
            <a:endParaRPr lang="da-DK" b="0" dirty="0">
              <a:latin typeface="Lucida Sans" pitchFamily="34" charset="0"/>
            </a:endParaRPr>
          </a:p>
          <a:p>
            <a:endParaRPr lang="da-DK" dirty="0"/>
          </a:p>
        </p:txBody>
      </p:sp>
      <p:pic>
        <p:nvPicPr>
          <p:cNvPr id="4" name="Billede 3" descr="Opgaver og strategi - Danmarks Statistik - Windows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t="27442" r="10319" b="17210"/>
          <a:stretch/>
        </p:blipFill>
        <p:spPr>
          <a:xfrm>
            <a:off x="1307805" y="2153456"/>
            <a:ext cx="6762307" cy="37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Experiences</a:t>
            </a:r>
            <a:r>
              <a:rPr lang="da-DK" dirty="0" smtClean="0"/>
              <a:t> so far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/>
          <a:lstStyle/>
          <a:p>
            <a:r>
              <a:rPr lang="da-DK" b="0" dirty="0" err="1" smtClean="0">
                <a:latin typeface="Lucida Sans" pitchFamily="34" charset="0"/>
              </a:rPr>
              <a:t>Internal</a:t>
            </a:r>
            <a:r>
              <a:rPr lang="da-DK" b="0" dirty="0" smtClean="0">
                <a:latin typeface="Lucida Sans" pitchFamily="34" charset="0"/>
              </a:rPr>
              <a:t> </a:t>
            </a:r>
            <a:r>
              <a:rPr lang="da-DK" b="0" dirty="0" err="1" smtClean="0">
                <a:latin typeface="Lucida Sans" pitchFamily="34" charset="0"/>
              </a:rPr>
              <a:t>communication</a:t>
            </a:r>
            <a:r>
              <a:rPr lang="da-DK" b="0" dirty="0" smtClean="0">
                <a:latin typeface="Lucida Sans" pitchFamily="34" charset="0"/>
              </a:rPr>
              <a:t>:</a:t>
            </a:r>
          </a:p>
          <a:p>
            <a:endParaRPr lang="da-DK" b="0" dirty="0">
              <a:latin typeface="Lucida Sans" pitchFamily="34" charset="0"/>
            </a:endParaRPr>
          </a:p>
          <a:p>
            <a:endParaRPr lang="da-DK" b="0" dirty="0">
              <a:latin typeface="Lucida Sans" pitchFamily="34" charset="0"/>
            </a:endParaRPr>
          </a:p>
          <a:p>
            <a:endParaRPr lang="da-DK" dirty="0"/>
          </a:p>
        </p:txBody>
      </p:sp>
      <p:pic>
        <p:nvPicPr>
          <p:cNvPr id="4" name="Billede 3" descr="Intranet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7" r="20327" b="16255"/>
          <a:stretch/>
        </p:blipFill>
        <p:spPr>
          <a:xfrm>
            <a:off x="1259632" y="2080822"/>
            <a:ext cx="7023572" cy="40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tBlå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283</Words>
  <Application>Microsoft Office PowerPoint</Application>
  <PresentationFormat>On-screen Show (4:3)</PresentationFormat>
  <Paragraphs>101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DstBlå</vt:lpstr>
      <vt:lpstr>PowerPoint Presentation</vt:lpstr>
      <vt:lpstr>Why introduce web TV?</vt:lpstr>
      <vt:lpstr>Organizational worries in advance</vt:lpstr>
      <vt:lpstr>Choosing form and content</vt:lpstr>
      <vt:lpstr>Audience ratings as a guide?</vt:lpstr>
      <vt:lpstr>Experiences so far</vt:lpstr>
      <vt:lpstr>Experiences so far</vt:lpstr>
      <vt:lpstr>Experiences so far</vt:lpstr>
      <vt:lpstr>Experiences so far</vt:lpstr>
      <vt:lpstr>Experiences so far</vt:lpstr>
      <vt:lpstr>Lessons learned</vt:lpstr>
      <vt:lpstr>Challenges in phase two</vt:lpstr>
    </vt:vector>
  </TitlesOfParts>
  <Company>Danmarks Statistik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Børnestatistik</dc:title>
  <dc:creator>Rune Stefansson</dc:creator>
  <cp:lastModifiedBy>Vadim Isakov</cp:lastModifiedBy>
  <cp:revision>41</cp:revision>
  <cp:lastPrinted>2012-06-21T08:30:16Z</cp:lastPrinted>
  <dcterms:created xsi:type="dcterms:W3CDTF">2011-09-27T11:39:54Z</dcterms:created>
  <dcterms:modified xsi:type="dcterms:W3CDTF">2012-07-03T08:06:08Z</dcterms:modified>
</cp:coreProperties>
</file>