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0"/>
  </p:notesMasterIdLst>
  <p:sldIdLst>
    <p:sldId id="256" r:id="rId2"/>
    <p:sldId id="261" r:id="rId3"/>
    <p:sldId id="260" r:id="rId4"/>
    <p:sldId id="259" r:id="rId5"/>
    <p:sldId id="267" r:id="rId6"/>
    <p:sldId id="274" r:id="rId7"/>
    <p:sldId id="266" r:id="rId8"/>
    <p:sldId id="275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8693"/>
    <a:srgbClr val="9AB23B"/>
    <a:srgbClr val="0493AC"/>
    <a:srgbClr val="FAA50F"/>
    <a:srgbClr val="F0F0F0"/>
    <a:srgbClr val="9A9A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157" autoAdjust="0"/>
  </p:normalViewPr>
  <p:slideViewPr>
    <p:cSldViewPr>
      <p:cViewPr>
        <p:scale>
          <a:sx n="70" d="100"/>
          <a:sy n="70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0B446-CACC-438E-A301-6E1DA89F2D1F}" type="datetimeFigureOut">
              <a:rPr lang="sv-SE" smtClean="0"/>
              <a:pPr/>
              <a:t>2011-06-29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8F800-B8C2-46E3-AAC1-281EE4483A9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F800-B8C2-46E3-AAC1-281EE4483A91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F800-B8C2-46E3-AAC1-281EE4483A91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Publications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hard</a:t>
            </a:r>
            <a:r>
              <a:rPr lang="sv-SE" baseline="0" dirty="0" smtClean="0"/>
              <a:t> to </a:t>
            </a:r>
            <a:r>
              <a:rPr lang="sv-SE" baseline="0" dirty="0" err="1" smtClean="0"/>
              <a:t>find</a:t>
            </a:r>
            <a:endParaRPr lang="sv-SE" baseline="0" dirty="0" smtClean="0"/>
          </a:p>
          <a:p>
            <a:r>
              <a:rPr lang="sv-SE" baseline="0" dirty="0" err="1" smtClean="0"/>
              <a:t>Bookmarks</a:t>
            </a:r>
            <a:r>
              <a:rPr lang="sv-SE" baseline="0" dirty="0" smtClean="0"/>
              <a:t> in pdf </a:t>
            </a:r>
            <a:r>
              <a:rPr lang="sv-SE" baseline="0" dirty="0" err="1" smtClean="0"/>
              <a:t>files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needed</a:t>
            </a:r>
            <a:endParaRPr lang="sv-SE" baseline="0" dirty="0" smtClean="0"/>
          </a:p>
          <a:p>
            <a:r>
              <a:rPr lang="sv-SE" baseline="0" dirty="0" smtClean="0"/>
              <a:t>Contact information – </a:t>
            </a:r>
            <a:r>
              <a:rPr lang="sv-SE" baseline="0" dirty="0" err="1" smtClean="0"/>
              <a:t>systematic</a:t>
            </a:r>
            <a:r>
              <a:rPr lang="sv-SE" baseline="0" dirty="0" smtClean="0"/>
              <a:t> </a:t>
            </a:r>
            <a:r>
              <a:rPr lang="sv-SE" baseline="0" dirty="0" err="1" smtClean="0"/>
              <a:t>view</a:t>
            </a:r>
            <a:endParaRPr lang="sv-SE" baseline="0" dirty="0" smtClean="0"/>
          </a:p>
          <a:p>
            <a:r>
              <a:rPr lang="sv-SE" baseline="0" dirty="0" err="1" smtClean="0"/>
              <a:t>Standardised</a:t>
            </a:r>
            <a:r>
              <a:rPr lang="sv-SE" baseline="0" dirty="0" smtClean="0"/>
              <a:t> marketing in </a:t>
            </a:r>
            <a:r>
              <a:rPr lang="sv-SE" baseline="0" dirty="0" err="1" smtClean="0"/>
              <a:t>emails</a:t>
            </a:r>
            <a:endParaRPr lang="sv-SE" baseline="0" dirty="0" smtClean="0"/>
          </a:p>
          <a:p>
            <a:r>
              <a:rPr lang="sv-SE" baseline="0" dirty="0" err="1" smtClean="0"/>
              <a:t>Indicators</a:t>
            </a:r>
            <a:r>
              <a:rPr lang="sv-SE" baseline="0" dirty="0" smtClean="0"/>
              <a:t> on start page </a:t>
            </a:r>
            <a:r>
              <a:rPr lang="sv-SE" baseline="0" dirty="0" err="1" smtClean="0"/>
              <a:t>based</a:t>
            </a:r>
            <a:r>
              <a:rPr lang="sv-SE" baseline="0" dirty="0" smtClean="0"/>
              <a:t> on </a:t>
            </a:r>
            <a:r>
              <a:rPr lang="sv-SE" baseline="0" dirty="0" err="1" smtClean="0"/>
              <a:t>what</a:t>
            </a:r>
            <a:r>
              <a:rPr lang="sv-SE" baseline="0" dirty="0" smtClean="0"/>
              <a:t> is </a:t>
            </a:r>
            <a:r>
              <a:rPr lang="sv-SE" baseline="0" smtClean="0"/>
              <a:t>requested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F800-B8C2-46E3-AAC1-281EE4483A91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Publications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hard</a:t>
            </a:r>
            <a:r>
              <a:rPr lang="sv-SE" baseline="0" dirty="0" smtClean="0"/>
              <a:t> to </a:t>
            </a:r>
            <a:r>
              <a:rPr lang="sv-SE" baseline="0" dirty="0" err="1" smtClean="0"/>
              <a:t>find</a:t>
            </a:r>
            <a:endParaRPr lang="sv-SE" baseline="0" dirty="0" smtClean="0"/>
          </a:p>
          <a:p>
            <a:r>
              <a:rPr lang="sv-SE" baseline="0" dirty="0" err="1" smtClean="0"/>
              <a:t>Bookmarks</a:t>
            </a:r>
            <a:r>
              <a:rPr lang="sv-SE" baseline="0" dirty="0" smtClean="0"/>
              <a:t> in pdf </a:t>
            </a:r>
            <a:r>
              <a:rPr lang="sv-SE" baseline="0" dirty="0" err="1" smtClean="0"/>
              <a:t>files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needed</a:t>
            </a:r>
            <a:endParaRPr lang="sv-SE" baseline="0" dirty="0" smtClean="0"/>
          </a:p>
          <a:p>
            <a:r>
              <a:rPr lang="sv-SE" baseline="0" dirty="0" smtClean="0"/>
              <a:t>Contact information – </a:t>
            </a:r>
            <a:r>
              <a:rPr lang="sv-SE" baseline="0" dirty="0" err="1" smtClean="0"/>
              <a:t>systematic</a:t>
            </a:r>
            <a:r>
              <a:rPr lang="sv-SE" baseline="0" dirty="0" smtClean="0"/>
              <a:t> </a:t>
            </a:r>
            <a:r>
              <a:rPr lang="sv-SE" baseline="0" dirty="0" err="1" smtClean="0"/>
              <a:t>view</a:t>
            </a:r>
            <a:endParaRPr lang="sv-SE" baseline="0" dirty="0" smtClean="0"/>
          </a:p>
          <a:p>
            <a:r>
              <a:rPr lang="sv-SE" baseline="0" dirty="0" err="1" smtClean="0"/>
              <a:t>Standardised</a:t>
            </a:r>
            <a:r>
              <a:rPr lang="sv-SE" baseline="0" dirty="0" smtClean="0"/>
              <a:t> marketing in </a:t>
            </a:r>
            <a:r>
              <a:rPr lang="sv-SE" baseline="0" dirty="0" err="1" smtClean="0"/>
              <a:t>emails</a:t>
            </a:r>
            <a:endParaRPr lang="sv-SE" baseline="0" dirty="0" smtClean="0"/>
          </a:p>
          <a:p>
            <a:r>
              <a:rPr lang="sv-SE" baseline="0" dirty="0" err="1" smtClean="0"/>
              <a:t>Indicators</a:t>
            </a:r>
            <a:r>
              <a:rPr lang="sv-SE" baseline="0" dirty="0" smtClean="0"/>
              <a:t> on start page </a:t>
            </a:r>
            <a:r>
              <a:rPr lang="sv-SE" baseline="0" dirty="0" err="1" smtClean="0"/>
              <a:t>based</a:t>
            </a:r>
            <a:r>
              <a:rPr lang="sv-SE" baseline="0" dirty="0" smtClean="0"/>
              <a:t> on </a:t>
            </a:r>
            <a:r>
              <a:rPr lang="sv-SE" baseline="0" dirty="0" err="1" smtClean="0"/>
              <a:t>what</a:t>
            </a:r>
            <a:r>
              <a:rPr lang="sv-SE" baseline="0" dirty="0" smtClean="0"/>
              <a:t> is </a:t>
            </a:r>
            <a:r>
              <a:rPr lang="sv-SE" baseline="0" smtClean="0"/>
              <a:t>requested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8F800-B8C2-46E3-AAC1-281EE4483A91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2011-06-29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 userDrawn="1"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grey.png"/>
          <p:cNvPicPr>
            <a:picLocks noChangeAspect="1"/>
          </p:cNvPicPr>
          <p:nvPr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  <p:pic>
        <p:nvPicPr>
          <p:cNvPr id="21" name="Bildobjekt 20" descr="SCB-logga_grey.png"/>
          <p:cNvPicPr>
            <a:picLocks noChangeAspect="1"/>
          </p:cNvPicPr>
          <p:nvPr userDrawn="1"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1" y="274638"/>
            <a:ext cx="663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535113"/>
            <a:ext cx="32385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174875"/>
            <a:ext cx="3238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236231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236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2011-06-29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2011-06-29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2011-06-29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89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506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2011-06-29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2011-06-29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2011-06-29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2011-06-29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2011-06-29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2011-06-29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2011-06-29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orange.png"/>
          <p:cNvPicPr>
            <a:picLocks noChangeAspect="1"/>
          </p:cNvPicPr>
          <p:nvPr userDrawn="1"/>
        </p:nvPicPr>
        <p:blipFill>
          <a:blip r:embed="rId7" cstate="print"/>
          <a:srcRect r="6048"/>
          <a:stretch>
            <a:fillRect/>
          </a:stretch>
        </p:blipFill>
        <p:spPr>
          <a:xfrm>
            <a:off x="-11854" y="4082"/>
            <a:ext cx="1109781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bg>
      <p:bgPr>
        <a:solidFill>
          <a:srgbClr val="0786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2011-06-29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blue.png"/>
          <p:cNvPicPr>
            <a:picLocks noChangeAspect="1"/>
          </p:cNvPicPr>
          <p:nvPr userDrawn="1"/>
        </p:nvPicPr>
        <p:blipFill>
          <a:blip r:embed="rId7" cstate="print"/>
          <a:srcRect r="6102"/>
          <a:stretch>
            <a:fillRect/>
          </a:stretch>
        </p:blipFill>
        <p:spPr>
          <a:xfrm>
            <a:off x="-11221" y="0"/>
            <a:ext cx="1109148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Rubrikbil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2011-06-29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green.png"/>
          <p:cNvPicPr>
            <a:picLocks noChangeAspect="1"/>
          </p:cNvPicPr>
          <p:nvPr userDrawn="1"/>
        </p:nvPicPr>
        <p:blipFill>
          <a:blip r:embed="rId7" cstate="print"/>
          <a:srcRect r="6716"/>
          <a:stretch>
            <a:fillRect/>
          </a:stretch>
        </p:blipFill>
        <p:spPr>
          <a:xfrm>
            <a:off x="-9407" y="0"/>
            <a:ext cx="1101891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2011-06-29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4" name="Bildobjekt 13" descr="SCB-logga_lila.png"/>
          <p:cNvPicPr>
            <a:picLocks noChangeAspect="1"/>
          </p:cNvPicPr>
          <p:nvPr userDrawn="1"/>
        </p:nvPicPr>
        <p:blipFill>
          <a:blip r:embed="rId7" cstate="print"/>
          <a:srcRect t="3335" r="5552"/>
          <a:stretch>
            <a:fillRect/>
          </a:stretch>
        </p:blipFill>
        <p:spPr>
          <a:xfrm>
            <a:off x="-13639" y="220720"/>
            <a:ext cx="1115648" cy="66292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7" y="4406900"/>
            <a:ext cx="7235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7" y="2906713"/>
            <a:ext cx="7235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2011-06-29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4638"/>
            <a:ext cx="662874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2369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47571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2011-06-29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6370" y="1600200"/>
            <a:ext cx="74304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F1F4D1-35E4-46BA-AF81-4FD86FB65BBB}" type="datetimeFigureOut">
              <a:rPr lang="sv-SE" smtClean="0"/>
              <a:pPr/>
              <a:t>2011-06-29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 descr="logga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-32" y="757556"/>
            <a:ext cx="652218" cy="5345750"/>
          </a:xfrm>
          <a:prstGeom prst="rect">
            <a:avLst/>
          </a:prstGeom>
        </p:spPr>
      </p:pic>
      <p:pic>
        <p:nvPicPr>
          <p:cNvPr id="10" name="Bildobjekt 9" descr="kvadrater_100_rgb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8856757" y="4357553"/>
            <a:ext cx="286488" cy="17859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0" r:id="rId2"/>
    <p:sldLayoutId id="2147483680" r:id="rId3"/>
    <p:sldLayoutId id="2147483666" r:id="rId4"/>
    <p:sldLayoutId id="2147483667" r:id="rId5"/>
    <p:sldLayoutId id="2147483668" r:id="rId6"/>
    <p:sldLayoutId id="2147483669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accent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4178895"/>
          </a:xfrm>
        </p:spPr>
        <p:txBody>
          <a:bodyPr>
            <a:normAutofit/>
          </a:bodyPr>
          <a:lstStyle/>
          <a:p>
            <a:r>
              <a:rPr lang="sv-SE" dirty="0" err="1" smtClean="0"/>
              <a:t>Methods</a:t>
            </a:r>
            <a:r>
              <a:rPr lang="sv-SE" dirty="0" smtClean="0"/>
              <a:t> to </a:t>
            </a:r>
            <a:r>
              <a:rPr lang="sv-SE" dirty="0" err="1" smtClean="0"/>
              <a:t>improve</a:t>
            </a:r>
            <a:r>
              <a:rPr lang="sv-SE" dirty="0" smtClean="0"/>
              <a:t> </a:t>
            </a:r>
            <a:r>
              <a:rPr lang="sv-SE" dirty="0" err="1" smtClean="0"/>
              <a:t>scb.se</a:t>
            </a:r>
            <a:r>
              <a:rPr lang="sv-SE" dirty="0" smtClean="0"/>
              <a:t> with a </a:t>
            </a:r>
            <a:r>
              <a:rPr lang="sv-SE" dirty="0" err="1" smtClean="0"/>
              <a:t>user</a:t>
            </a:r>
            <a:r>
              <a:rPr lang="sv-SE" dirty="0" smtClean="0"/>
              <a:t> </a:t>
            </a:r>
            <a:r>
              <a:rPr lang="sv-SE" dirty="0" err="1" smtClean="0"/>
              <a:t>perspective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sz="2000" dirty="0" smtClean="0"/>
              <a:t>Cecilia Westström </a:t>
            </a:r>
            <a:br>
              <a:rPr lang="sv-SE" sz="2000" dirty="0" smtClean="0"/>
            </a:br>
            <a:r>
              <a:rPr lang="sv-SE" sz="2000" dirty="0" err="1" smtClean="0"/>
              <a:t>Statistics</a:t>
            </a:r>
            <a:r>
              <a:rPr lang="sv-SE" sz="2000" dirty="0" smtClean="0"/>
              <a:t> Sweden</a:t>
            </a:r>
            <a:br>
              <a:rPr lang="sv-SE" sz="2000" dirty="0" smtClean="0"/>
            </a:b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June 2011</a:t>
            </a:r>
            <a:endParaRPr lang="sv-SE" sz="20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Methods</a:t>
            </a:r>
            <a:r>
              <a:rPr lang="sv-SE" dirty="0" smtClean="0"/>
              <a:t> for </a:t>
            </a:r>
            <a:r>
              <a:rPr lang="sv-SE" dirty="0" err="1" smtClean="0"/>
              <a:t>user</a:t>
            </a:r>
            <a:r>
              <a:rPr lang="sv-SE" dirty="0" smtClean="0"/>
              <a:t> feedback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err="1" smtClean="0"/>
              <a:t>Customer</a:t>
            </a:r>
            <a:r>
              <a:rPr lang="sv-SE" dirty="0" smtClean="0"/>
              <a:t> and </a:t>
            </a:r>
            <a:r>
              <a:rPr lang="sv-SE" dirty="0" err="1" smtClean="0"/>
              <a:t>user</a:t>
            </a:r>
            <a:r>
              <a:rPr lang="sv-SE" dirty="0" smtClean="0"/>
              <a:t> </a:t>
            </a:r>
            <a:r>
              <a:rPr lang="sv-SE" dirty="0" err="1" smtClean="0"/>
              <a:t>surveys</a:t>
            </a:r>
            <a:endParaRPr lang="sv-SE" dirty="0" smtClean="0"/>
          </a:p>
          <a:p>
            <a:r>
              <a:rPr lang="sv-SE" dirty="0" err="1" smtClean="0"/>
              <a:t>Statistics</a:t>
            </a:r>
            <a:endParaRPr lang="sv-SE" dirty="0" smtClean="0"/>
          </a:p>
          <a:p>
            <a:r>
              <a:rPr lang="sv-SE" dirty="0" err="1" smtClean="0"/>
              <a:t>Customer</a:t>
            </a:r>
            <a:r>
              <a:rPr lang="sv-SE" dirty="0" smtClean="0"/>
              <a:t> service</a:t>
            </a:r>
          </a:p>
          <a:p>
            <a:r>
              <a:rPr lang="sv-SE" dirty="0" err="1" smtClean="0"/>
              <a:t>User</a:t>
            </a:r>
            <a:r>
              <a:rPr lang="sv-SE" dirty="0" smtClean="0"/>
              <a:t> </a:t>
            </a:r>
            <a:r>
              <a:rPr lang="sv-SE" dirty="0" err="1" smtClean="0"/>
              <a:t>councils</a:t>
            </a:r>
            <a:endParaRPr lang="sv-SE" dirty="0" smtClean="0"/>
          </a:p>
          <a:p>
            <a:pPr lvl="1"/>
            <a:endParaRPr lang="sv-SE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Customer</a:t>
            </a:r>
            <a:r>
              <a:rPr lang="sv-SE" dirty="0" smtClean="0"/>
              <a:t> and </a:t>
            </a:r>
            <a:r>
              <a:rPr lang="sv-SE" dirty="0" err="1" smtClean="0"/>
              <a:t>user</a:t>
            </a:r>
            <a:r>
              <a:rPr lang="sv-SE" dirty="0" smtClean="0"/>
              <a:t> </a:t>
            </a:r>
            <a:r>
              <a:rPr lang="sv-SE" dirty="0" err="1" smtClean="0"/>
              <a:t>surveys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Meetings with customer and users</a:t>
            </a:r>
          </a:p>
          <a:p>
            <a:r>
              <a:rPr lang="en-US" sz="2800" dirty="0" smtClean="0"/>
              <a:t>Web questionnaire - larger paying customers</a:t>
            </a:r>
          </a:p>
          <a:p>
            <a:r>
              <a:rPr lang="en-US" sz="2800" dirty="0" smtClean="0"/>
              <a:t>In-depth interviews – larger paying customers</a:t>
            </a:r>
          </a:p>
          <a:p>
            <a:r>
              <a:rPr lang="en-US" sz="2800" dirty="0" smtClean="0"/>
              <a:t>Web survey – everyone buying statistics</a:t>
            </a:r>
          </a:p>
          <a:p>
            <a:r>
              <a:rPr lang="en-US" sz="2800" dirty="0" smtClean="0"/>
              <a:t>Sample survey - general public</a:t>
            </a:r>
          </a:p>
          <a:p>
            <a:r>
              <a:rPr lang="en-US" sz="2800" dirty="0" smtClean="0"/>
              <a:t>Website questionnaire – website visitors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Statistics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hangingPunct="0"/>
            <a:r>
              <a:rPr lang="sv-SE" dirty="0" err="1" smtClean="0"/>
              <a:t>Statistics</a:t>
            </a:r>
            <a:r>
              <a:rPr lang="sv-SE" dirty="0" smtClean="0"/>
              <a:t> service </a:t>
            </a:r>
            <a:r>
              <a:rPr lang="sv-SE" dirty="0" err="1" smtClean="0"/>
              <a:t>about</a:t>
            </a:r>
            <a:r>
              <a:rPr lang="sv-SE" dirty="0" smtClean="0"/>
              <a:t> visits</a:t>
            </a:r>
          </a:p>
          <a:p>
            <a:pPr lvl="1" hangingPunct="0"/>
            <a:r>
              <a:rPr lang="sv-SE" dirty="0" err="1" smtClean="0"/>
              <a:t>Webpages</a:t>
            </a:r>
            <a:endParaRPr lang="sv-SE" dirty="0" smtClean="0"/>
          </a:p>
          <a:p>
            <a:pPr lvl="1" hangingPunct="0"/>
            <a:r>
              <a:rPr lang="sv-SE" dirty="0" err="1" smtClean="0"/>
              <a:t>Documents</a:t>
            </a:r>
            <a:endParaRPr lang="sv-SE" dirty="0" smtClean="0"/>
          </a:p>
          <a:p>
            <a:pPr lvl="1" hangingPunct="0"/>
            <a:endParaRPr lang="sv-SE" dirty="0" smtClean="0"/>
          </a:p>
          <a:p>
            <a:pPr lvl="0" hangingPunct="0"/>
            <a:r>
              <a:rPr lang="sv-SE" dirty="0" err="1" smtClean="0"/>
              <a:t>Statistics</a:t>
            </a:r>
            <a:r>
              <a:rPr lang="sv-SE" dirty="0" smtClean="0"/>
              <a:t> on differents </a:t>
            </a:r>
            <a:r>
              <a:rPr lang="sv-SE" dirty="0" err="1" smtClean="0"/>
              <a:t>channels</a:t>
            </a:r>
            <a:endParaRPr lang="sv-SE" dirty="0" smtClean="0"/>
          </a:p>
          <a:p>
            <a:pPr lvl="1" hangingPunct="0"/>
            <a:r>
              <a:rPr lang="sv-SE" dirty="0" err="1" smtClean="0"/>
              <a:t>Website</a:t>
            </a:r>
            <a:endParaRPr lang="sv-SE" dirty="0" smtClean="0"/>
          </a:p>
          <a:p>
            <a:pPr lvl="1" hangingPunct="0"/>
            <a:r>
              <a:rPr lang="sv-SE" dirty="0" err="1" smtClean="0"/>
              <a:t>Database</a:t>
            </a:r>
            <a:endParaRPr lang="sv-SE" dirty="0" smtClean="0"/>
          </a:p>
          <a:p>
            <a:pPr lvl="1" hangingPunct="0"/>
            <a:r>
              <a:rPr lang="sv-SE" dirty="0" err="1" smtClean="0"/>
              <a:t>Customer</a:t>
            </a:r>
            <a:r>
              <a:rPr lang="sv-SE" dirty="0" smtClean="0"/>
              <a:t> service</a:t>
            </a:r>
          </a:p>
          <a:p>
            <a:pPr lvl="1" hangingPunct="0"/>
            <a:r>
              <a:rPr lang="sv-SE" dirty="0" err="1" smtClean="0"/>
              <a:t>Publications</a:t>
            </a:r>
            <a:endParaRPr lang="sv-SE" dirty="0" smtClean="0"/>
          </a:p>
          <a:p>
            <a:pPr lvl="0" hangingPunct="0"/>
            <a:endParaRPr lang="sv-SE" dirty="0" smtClean="0"/>
          </a:p>
          <a:p>
            <a:pPr marL="342900" lvl="1" indent="-342900">
              <a:buNone/>
            </a:pPr>
            <a:r>
              <a:rPr lang="sv-SE" dirty="0" err="1" smtClean="0">
                <a:sym typeface="Wingdings" pitchFamily="2" charset="2"/>
              </a:rPr>
              <a:t>analysing</a:t>
            </a:r>
            <a:r>
              <a:rPr lang="sv-SE" dirty="0" smtClean="0">
                <a:sym typeface="Wingdings" pitchFamily="2" charset="2"/>
              </a:rPr>
              <a:t> to </a:t>
            </a:r>
            <a:r>
              <a:rPr lang="sv-SE" dirty="0" err="1" smtClean="0">
                <a:sym typeface="Wingdings" pitchFamily="2" charset="2"/>
              </a:rPr>
              <a:t>see</a:t>
            </a:r>
            <a:r>
              <a:rPr lang="sv-SE" dirty="0" smtClean="0">
                <a:sym typeface="Wingdings" pitchFamily="2" charset="2"/>
              </a:rPr>
              <a:t> </a:t>
            </a:r>
            <a:r>
              <a:rPr lang="sv-SE" dirty="0" err="1" smtClean="0">
                <a:sym typeface="Wingdings" pitchFamily="2" charset="2"/>
              </a:rPr>
              <a:t>what</a:t>
            </a:r>
            <a:r>
              <a:rPr lang="sv-SE" dirty="0" smtClean="0">
                <a:sym typeface="Wingdings" pitchFamily="2" charset="2"/>
              </a:rPr>
              <a:t> </a:t>
            </a:r>
            <a:r>
              <a:rPr lang="sv-SE" dirty="0" err="1" smtClean="0">
                <a:sym typeface="Wingdings" pitchFamily="2" charset="2"/>
              </a:rPr>
              <a:t>does</a:t>
            </a:r>
            <a:r>
              <a:rPr lang="sv-SE" dirty="0" smtClean="0">
                <a:sym typeface="Wingdings" pitchFamily="2" charset="2"/>
              </a:rPr>
              <a:t> not work and </a:t>
            </a:r>
            <a:r>
              <a:rPr lang="sv-SE" dirty="0" err="1" smtClean="0">
                <a:sym typeface="Wingdings" pitchFamily="2" charset="2"/>
              </a:rPr>
              <a:t>how</a:t>
            </a:r>
            <a:r>
              <a:rPr lang="sv-SE" dirty="0" smtClean="0">
                <a:sym typeface="Wingdings" pitchFamily="2" charset="2"/>
              </a:rPr>
              <a:t> </a:t>
            </a:r>
            <a:r>
              <a:rPr lang="sv-SE" dirty="0" err="1" smtClean="0">
                <a:sym typeface="Wingdings" pitchFamily="2" charset="2"/>
              </a:rPr>
              <a:t>usage</a:t>
            </a:r>
            <a:r>
              <a:rPr lang="sv-SE" dirty="0" smtClean="0">
                <a:sym typeface="Wingdings" pitchFamily="2" charset="2"/>
              </a:rPr>
              <a:t> is </a:t>
            </a:r>
            <a:r>
              <a:rPr lang="sv-SE" dirty="0" err="1" smtClean="0">
                <a:sym typeface="Wingdings" pitchFamily="2" charset="2"/>
              </a:rPr>
              <a:t>changing</a:t>
            </a:r>
            <a:r>
              <a:rPr lang="sv-SE" dirty="0" smtClean="0">
                <a:sym typeface="Wingdings" pitchFamily="2" charset="2"/>
              </a:rPr>
              <a:t> over time </a:t>
            </a: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Customer</a:t>
            </a:r>
            <a:r>
              <a:rPr lang="sv-SE" dirty="0" smtClean="0"/>
              <a:t> service – </a:t>
            </a:r>
            <a:r>
              <a:rPr lang="sv-SE" dirty="0" err="1" smtClean="0"/>
              <a:t>acting</a:t>
            </a:r>
            <a:r>
              <a:rPr lang="sv-SE" dirty="0" smtClean="0"/>
              <a:t> </a:t>
            </a:r>
            <a:r>
              <a:rPr lang="sv-SE" dirty="0" err="1" smtClean="0"/>
              <a:t>user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endParaRPr lang="sv-SE" dirty="0" smtClean="0"/>
          </a:p>
          <a:p>
            <a:pPr lvl="0" hangingPunct="0"/>
            <a:r>
              <a:rPr lang="sv-SE" dirty="0" err="1" smtClean="0"/>
              <a:t>Centralized</a:t>
            </a:r>
            <a:r>
              <a:rPr lang="sv-SE" dirty="0" smtClean="0"/>
              <a:t> </a:t>
            </a:r>
            <a:r>
              <a:rPr lang="sv-SE" dirty="0" err="1" smtClean="0"/>
              <a:t>customer</a:t>
            </a:r>
            <a:r>
              <a:rPr lang="sv-SE" dirty="0" smtClean="0"/>
              <a:t> service </a:t>
            </a:r>
            <a:r>
              <a:rPr lang="sv-SE" dirty="0" err="1" smtClean="0"/>
              <a:t>gradually</a:t>
            </a:r>
            <a:r>
              <a:rPr lang="sv-SE" dirty="0" smtClean="0"/>
              <a:t> </a:t>
            </a:r>
            <a:r>
              <a:rPr lang="sv-SE" dirty="0" err="1" smtClean="0"/>
              <a:t>since</a:t>
            </a:r>
            <a:r>
              <a:rPr lang="sv-SE" dirty="0" smtClean="0"/>
              <a:t> 2008</a:t>
            </a:r>
          </a:p>
          <a:p>
            <a:pPr lvl="0" hangingPunct="0"/>
            <a:r>
              <a:rPr lang="sv-SE" dirty="0" smtClean="0"/>
              <a:t>3-4 persons from 9 to 16.30</a:t>
            </a:r>
          </a:p>
          <a:p>
            <a:pPr lvl="0" hangingPunct="0"/>
            <a:r>
              <a:rPr lang="sv-SE" dirty="0" smtClean="0"/>
              <a:t>Telephone and </a:t>
            </a:r>
            <a:r>
              <a:rPr lang="sv-SE" dirty="0" err="1" smtClean="0"/>
              <a:t>email</a:t>
            </a:r>
            <a:endParaRPr lang="sv-SE" dirty="0" smtClean="0"/>
          </a:p>
          <a:p>
            <a:pPr lvl="0" hangingPunct="0"/>
            <a:r>
              <a:rPr lang="sv-SE" dirty="0" err="1" smtClean="0"/>
              <a:t>Very</a:t>
            </a:r>
            <a:r>
              <a:rPr lang="sv-SE" dirty="0" smtClean="0"/>
              <a:t> </a:t>
            </a:r>
            <a:r>
              <a:rPr lang="sv-SE" dirty="0" err="1" smtClean="0"/>
              <a:t>satisfied</a:t>
            </a:r>
            <a:r>
              <a:rPr lang="sv-SE" dirty="0" smtClean="0"/>
              <a:t> </a:t>
            </a:r>
            <a:r>
              <a:rPr lang="sv-SE" dirty="0" err="1" smtClean="0"/>
              <a:t>users</a:t>
            </a:r>
            <a:endParaRPr lang="sv-SE" dirty="0" smtClean="0"/>
          </a:p>
          <a:p>
            <a:pPr lvl="0" hangingPunct="0"/>
            <a:r>
              <a:rPr lang="sv-SE" dirty="0" err="1" smtClean="0"/>
              <a:t>Direct</a:t>
            </a:r>
            <a:r>
              <a:rPr lang="sv-SE" dirty="0" smtClean="0"/>
              <a:t> feedback for </a:t>
            </a:r>
            <a:r>
              <a:rPr lang="sv-SE" dirty="0" err="1" smtClean="0"/>
              <a:t>web</a:t>
            </a:r>
            <a:r>
              <a:rPr lang="sv-SE" dirty="0" smtClean="0"/>
              <a:t> </a:t>
            </a:r>
            <a:r>
              <a:rPr lang="sv-SE" dirty="0" err="1" smtClean="0"/>
              <a:t>developers</a:t>
            </a:r>
            <a:endParaRPr lang="sv-SE" dirty="0" smtClean="0"/>
          </a:p>
          <a:p>
            <a:pPr lvl="1" hangingPunct="0"/>
            <a:r>
              <a:rPr lang="sv-SE" dirty="0" smtClean="0"/>
              <a:t>Permanent </a:t>
            </a:r>
            <a:r>
              <a:rPr lang="sv-SE" dirty="0" err="1" smtClean="0"/>
              <a:t>working</a:t>
            </a:r>
            <a:r>
              <a:rPr lang="sv-SE" dirty="0" smtClean="0"/>
              <a:t> group</a:t>
            </a:r>
          </a:p>
          <a:p>
            <a:pPr lvl="1" hangingPunct="0"/>
            <a:r>
              <a:rPr lang="sv-SE" dirty="0" err="1" smtClean="0"/>
              <a:t>Customer</a:t>
            </a:r>
            <a:r>
              <a:rPr lang="sv-SE" dirty="0" smtClean="0"/>
              <a:t> service, </a:t>
            </a:r>
            <a:r>
              <a:rPr lang="sv-SE" dirty="0" err="1" smtClean="0"/>
              <a:t>web</a:t>
            </a:r>
            <a:r>
              <a:rPr lang="sv-SE" dirty="0" smtClean="0"/>
              <a:t> </a:t>
            </a:r>
            <a:r>
              <a:rPr lang="sv-SE" dirty="0" err="1" smtClean="0"/>
              <a:t>coordinators</a:t>
            </a:r>
            <a:r>
              <a:rPr lang="sv-SE" dirty="0" smtClean="0"/>
              <a:t>, </a:t>
            </a:r>
            <a:r>
              <a:rPr lang="sv-SE" dirty="0" err="1" smtClean="0"/>
              <a:t>web</a:t>
            </a:r>
            <a:r>
              <a:rPr lang="sv-SE" dirty="0" smtClean="0"/>
              <a:t> editors</a:t>
            </a:r>
          </a:p>
          <a:p>
            <a:pPr lvl="1" hangingPunct="0"/>
            <a:r>
              <a:rPr lang="sv-SE" dirty="0" smtClean="0"/>
              <a:t>Driven by </a:t>
            </a:r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customer</a:t>
            </a:r>
            <a:r>
              <a:rPr lang="sv-SE" dirty="0" smtClean="0"/>
              <a:t> service </a:t>
            </a:r>
            <a:r>
              <a:rPr lang="sv-SE" dirty="0" err="1" smtClean="0"/>
              <a:t>sees</a:t>
            </a:r>
            <a:r>
              <a:rPr lang="sv-SE" dirty="0" smtClean="0"/>
              <a:t> as problems for </a:t>
            </a:r>
            <a:r>
              <a:rPr lang="sv-SE" dirty="0" err="1" smtClean="0"/>
              <a:t>website</a:t>
            </a:r>
            <a:r>
              <a:rPr lang="sv-SE" dirty="0" smtClean="0"/>
              <a:t> </a:t>
            </a:r>
            <a:r>
              <a:rPr lang="sv-SE" dirty="0" err="1" smtClean="0"/>
              <a:t>users</a:t>
            </a:r>
            <a:endParaRPr lang="sv-SE" dirty="0" smtClean="0"/>
          </a:p>
          <a:p>
            <a:pPr lvl="0" hangingPunct="0"/>
            <a:endParaRPr lang="sv-SE" dirty="0" smtClean="0"/>
          </a:p>
          <a:p>
            <a:pPr lvl="0" hangingPunct="0"/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User</a:t>
            </a:r>
            <a:r>
              <a:rPr lang="sv-SE" dirty="0" smtClean="0"/>
              <a:t> </a:t>
            </a:r>
            <a:r>
              <a:rPr lang="sv-SE" dirty="0" err="1" smtClean="0"/>
              <a:t>councils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sv-SE" dirty="0" err="1" smtClean="0"/>
              <a:t>External</a:t>
            </a:r>
            <a:r>
              <a:rPr lang="sv-SE" dirty="0" smtClean="0"/>
              <a:t> </a:t>
            </a:r>
            <a:r>
              <a:rPr lang="sv-SE" dirty="0" err="1" smtClean="0"/>
              <a:t>communication</a:t>
            </a:r>
            <a:endParaRPr lang="sv-SE" dirty="0" smtClean="0"/>
          </a:p>
          <a:p>
            <a:pPr lvl="1" hangingPunct="0"/>
            <a:r>
              <a:rPr lang="sv-SE" dirty="0" err="1" smtClean="0"/>
              <a:t>Representing</a:t>
            </a:r>
            <a:r>
              <a:rPr lang="sv-SE" dirty="0" smtClean="0"/>
              <a:t> </a:t>
            </a:r>
            <a:r>
              <a:rPr lang="sv-SE" dirty="0" err="1" smtClean="0"/>
              <a:t>our</a:t>
            </a:r>
            <a:r>
              <a:rPr lang="sv-SE" dirty="0" smtClean="0"/>
              <a:t> </a:t>
            </a:r>
            <a:r>
              <a:rPr lang="sv-SE" dirty="0" err="1" smtClean="0"/>
              <a:t>user</a:t>
            </a:r>
            <a:r>
              <a:rPr lang="sv-SE" dirty="0" smtClean="0"/>
              <a:t> </a:t>
            </a:r>
            <a:r>
              <a:rPr lang="sv-SE" dirty="0" err="1" smtClean="0"/>
              <a:t>groups</a:t>
            </a:r>
            <a:r>
              <a:rPr lang="sv-SE" dirty="0" smtClean="0"/>
              <a:t> (</a:t>
            </a:r>
            <a:r>
              <a:rPr lang="sv-SE" dirty="0" err="1" smtClean="0"/>
              <a:t>teachers</a:t>
            </a:r>
            <a:r>
              <a:rPr lang="sv-SE" dirty="0" smtClean="0"/>
              <a:t> are </a:t>
            </a:r>
            <a:r>
              <a:rPr lang="sv-SE" dirty="0" err="1" smtClean="0"/>
              <a:t>difficult</a:t>
            </a:r>
            <a:r>
              <a:rPr lang="sv-SE" dirty="0" smtClean="0"/>
              <a:t>!)</a:t>
            </a:r>
          </a:p>
          <a:p>
            <a:pPr lvl="1" hangingPunct="0"/>
            <a:r>
              <a:rPr lang="sv-SE" dirty="0" err="1" smtClean="0"/>
              <a:t>Meets</a:t>
            </a:r>
            <a:r>
              <a:rPr lang="sv-SE" dirty="0" smtClean="0"/>
              <a:t> </a:t>
            </a:r>
            <a:r>
              <a:rPr lang="sv-SE" dirty="0" err="1" smtClean="0"/>
              <a:t>three</a:t>
            </a:r>
            <a:r>
              <a:rPr lang="sv-SE" dirty="0" smtClean="0"/>
              <a:t> </a:t>
            </a:r>
            <a:r>
              <a:rPr lang="sv-SE" dirty="0" err="1" smtClean="0"/>
              <a:t>times</a:t>
            </a:r>
            <a:r>
              <a:rPr lang="sv-SE" dirty="0" smtClean="0"/>
              <a:t> a </a:t>
            </a:r>
            <a:r>
              <a:rPr lang="sv-SE" dirty="0" err="1" smtClean="0"/>
              <a:t>year</a:t>
            </a:r>
            <a:endParaRPr lang="sv-SE" dirty="0" smtClean="0"/>
          </a:p>
          <a:p>
            <a:pPr lvl="1" hangingPunct="0"/>
            <a:r>
              <a:rPr lang="sv-SE" dirty="0" smtClean="0"/>
              <a:t>Communication </a:t>
            </a:r>
            <a:r>
              <a:rPr lang="sv-SE" dirty="0" err="1" smtClean="0"/>
              <a:t>channels</a:t>
            </a:r>
            <a:r>
              <a:rPr lang="sv-SE" dirty="0" smtClean="0"/>
              <a:t>, </a:t>
            </a:r>
            <a:r>
              <a:rPr lang="sv-SE" dirty="0" err="1" smtClean="0"/>
              <a:t>user</a:t>
            </a:r>
            <a:r>
              <a:rPr lang="sv-SE" dirty="0" smtClean="0"/>
              <a:t> </a:t>
            </a:r>
            <a:r>
              <a:rPr lang="sv-SE" dirty="0" err="1" smtClean="0"/>
              <a:t>groups</a:t>
            </a:r>
            <a:endParaRPr lang="sv-SE" dirty="0" smtClean="0"/>
          </a:p>
          <a:p>
            <a:pPr lvl="1" hangingPunct="0"/>
            <a:r>
              <a:rPr lang="sv-SE" dirty="0" smtClean="0"/>
              <a:t>Input </a:t>
            </a:r>
            <a:r>
              <a:rPr lang="sv-SE" dirty="0" err="1" smtClean="0"/>
              <a:t>what</a:t>
            </a:r>
            <a:r>
              <a:rPr lang="sv-SE" dirty="0" smtClean="0"/>
              <a:t> is </a:t>
            </a:r>
            <a:r>
              <a:rPr lang="sv-SE" dirty="0" err="1" smtClean="0"/>
              <a:t>desired</a:t>
            </a:r>
            <a:r>
              <a:rPr lang="sv-SE" dirty="0" smtClean="0"/>
              <a:t> to </a:t>
            </a:r>
            <a:r>
              <a:rPr lang="sv-SE" dirty="0" err="1" smtClean="0"/>
              <a:t>change</a:t>
            </a:r>
            <a:endParaRPr lang="sv-SE" dirty="0" smtClean="0"/>
          </a:p>
          <a:p>
            <a:pPr hangingPunct="0"/>
            <a:r>
              <a:rPr lang="sv-SE" dirty="0" err="1" smtClean="0"/>
              <a:t>Subject</a:t>
            </a:r>
            <a:r>
              <a:rPr lang="sv-SE" dirty="0" smtClean="0"/>
              <a:t> </a:t>
            </a:r>
            <a:r>
              <a:rPr lang="sv-SE" dirty="0" err="1" smtClean="0"/>
              <a:t>matter</a:t>
            </a:r>
            <a:r>
              <a:rPr lang="sv-SE" dirty="0" smtClean="0"/>
              <a:t> </a:t>
            </a:r>
            <a:r>
              <a:rPr lang="sv-SE" dirty="0" err="1" smtClean="0"/>
              <a:t>user</a:t>
            </a:r>
            <a:r>
              <a:rPr lang="sv-SE" dirty="0" smtClean="0"/>
              <a:t> </a:t>
            </a:r>
            <a:r>
              <a:rPr lang="sv-SE" dirty="0" err="1" smtClean="0"/>
              <a:t>council</a:t>
            </a:r>
            <a:endParaRPr lang="sv-SE" dirty="0" smtClean="0"/>
          </a:p>
          <a:p>
            <a:pPr lvl="1" hangingPunct="0"/>
            <a:r>
              <a:rPr lang="sv-SE" dirty="0" smtClean="0"/>
              <a:t>Communication </a:t>
            </a:r>
            <a:r>
              <a:rPr lang="sv-SE" dirty="0" err="1" smtClean="0"/>
              <a:t>dep</a:t>
            </a:r>
            <a:r>
              <a:rPr lang="sv-SE" dirty="0" smtClean="0"/>
              <a:t> reads </a:t>
            </a:r>
            <a:r>
              <a:rPr lang="sv-SE" dirty="0" err="1" smtClean="0"/>
              <a:t>notes</a:t>
            </a:r>
            <a:r>
              <a:rPr lang="sv-SE" dirty="0" smtClean="0"/>
              <a:t> </a:t>
            </a:r>
            <a:r>
              <a:rPr lang="sv-SE" dirty="0" smtClean="0">
                <a:sym typeface="Wingdings" pitchFamily="2" charset="2"/>
              </a:rPr>
              <a:t> </a:t>
            </a:r>
            <a:r>
              <a:rPr lang="sv-SE" dirty="0" err="1" smtClean="0">
                <a:sym typeface="Wingdings" pitchFamily="2" charset="2"/>
              </a:rPr>
              <a:t>communication</a:t>
            </a:r>
            <a:r>
              <a:rPr lang="sv-SE" dirty="0" smtClean="0">
                <a:sym typeface="Wingdings" pitchFamily="2" charset="2"/>
              </a:rPr>
              <a:t> is not in </a:t>
            </a:r>
            <a:r>
              <a:rPr lang="sv-SE" dirty="0" err="1" smtClean="0">
                <a:sym typeface="Wingdings" pitchFamily="2" charset="2"/>
              </a:rPr>
              <a:t>focus</a:t>
            </a:r>
            <a:endParaRPr lang="sv-SE" dirty="0" smtClean="0"/>
          </a:p>
          <a:p>
            <a:pPr lvl="1" hangingPunct="0"/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Continued</a:t>
            </a:r>
            <a:r>
              <a:rPr lang="sv-SE" dirty="0" smtClean="0"/>
              <a:t> </a:t>
            </a:r>
            <a:r>
              <a:rPr lang="sv-SE" dirty="0" smtClean="0"/>
              <a:t>work - </a:t>
            </a:r>
            <a:r>
              <a:rPr lang="sv-SE" dirty="0" err="1" smtClean="0"/>
              <a:t>improvement</a:t>
            </a:r>
            <a:r>
              <a:rPr lang="sv-SE" dirty="0" smtClean="0"/>
              <a:t> </a:t>
            </a:r>
            <a:r>
              <a:rPr lang="sv-SE" sz="3600" dirty="0" smtClean="0"/>
              <a:t>(1)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err="1" smtClean="0"/>
              <a:t>Closer</a:t>
            </a:r>
            <a:r>
              <a:rPr lang="sv-SE" dirty="0" smtClean="0"/>
              <a:t> definition of </a:t>
            </a:r>
            <a:r>
              <a:rPr lang="sv-SE" dirty="0" err="1" smtClean="0"/>
              <a:t>user</a:t>
            </a:r>
            <a:r>
              <a:rPr lang="sv-SE" dirty="0" smtClean="0"/>
              <a:t> </a:t>
            </a:r>
            <a:r>
              <a:rPr lang="sv-SE" dirty="0" err="1" smtClean="0"/>
              <a:t>groups</a:t>
            </a:r>
            <a:r>
              <a:rPr lang="sv-SE" dirty="0" smtClean="0"/>
              <a:t> (</a:t>
            </a:r>
            <a:r>
              <a:rPr lang="sv-SE" dirty="0" err="1" smtClean="0"/>
              <a:t>Christine’s</a:t>
            </a:r>
            <a:r>
              <a:rPr lang="sv-SE" dirty="0" smtClean="0"/>
              <a:t> </a:t>
            </a:r>
            <a:r>
              <a:rPr lang="sv-SE" dirty="0" err="1" smtClean="0"/>
              <a:t>paper</a:t>
            </a:r>
            <a:r>
              <a:rPr lang="sv-SE" dirty="0" smtClean="0"/>
              <a:t>) and </a:t>
            </a:r>
            <a:r>
              <a:rPr lang="sv-SE" dirty="0" err="1" smtClean="0"/>
              <a:t>analyzing</a:t>
            </a:r>
            <a:r>
              <a:rPr lang="sv-SE" dirty="0" smtClean="0"/>
              <a:t> </a:t>
            </a:r>
            <a:r>
              <a:rPr lang="sv-SE" dirty="0" err="1" smtClean="0"/>
              <a:t>which</a:t>
            </a:r>
            <a:r>
              <a:rPr lang="sv-SE" dirty="0" smtClean="0"/>
              <a:t> </a:t>
            </a:r>
            <a:r>
              <a:rPr lang="sv-SE" dirty="0" err="1" smtClean="0"/>
              <a:t>groups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do</a:t>
            </a:r>
            <a:r>
              <a:rPr lang="sv-SE" dirty="0" smtClean="0"/>
              <a:t> not </a:t>
            </a:r>
            <a:r>
              <a:rPr lang="sv-SE" dirty="0" err="1" smtClean="0"/>
              <a:t>know</a:t>
            </a:r>
            <a:r>
              <a:rPr lang="sv-SE" dirty="0" smtClean="0"/>
              <a:t> </a:t>
            </a:r>
            <a:r>
              <a:rPr lang="sv-SE" dirty="0" err="1" smtClean="0"/>
              <a:t>enough</a:t>
            </a:r>
            <a:r>
              <a:rPr lang="sv-SE" dirty="0" smtClean="0"/>
              <a:t> </a:t>
            </a:r>
            <a:r>
              <a:rPr lang="sv-SE" dirty="0" err="1" smtClean="0"/>
              <a:t>about</a:t>
            </a:r>
            <a:endParaRPr lang="sv-SE" dirty="0" smtClean="0"/>
          </a:p>
          <a:p>
            <a:r>
              <a:rPr lang="sv-SE" dirty="0" err="1" smtClean="0"/>
              <a:t>Prioritizing</a:t>
            </a:r>
            <a:r>
              <a:rPr lang="sv-SE" dirty="0" smtClean="0"/>
              <a:t> </a:t>
            </a:r>
            <a:r>
              <a:rPr lang="sv-SE" dirty="0" err="1" smtClean="0"/>
              <a:t>within</a:t>
            </a:r>
            <a:r>
              <a:rPr lang="sv-SE" dirty="0" smtClean="0"/>
              <a:t> the </a:t>
            </a:r>
            <a:r>
              <a:rPr lang="sv-SE" dirty="0" err="1" smtClean="0"/>
              <a:t>user</a:t>
            </a:r>
            <a:r>
              <a:rPr lang="sv-SE" dirty="0" smtClean="0"/>
              <a:t> </a:t>
            </a:r>
            <a:r>
              <a:rPr lang="sv-SE" dirty="0" err="1" smtClean="0"/>
              <a:t>surveys</a:t>
            </a:r>
            <a:r>
              <a:rPr lang="sv-SE" dirty="0" smtClean="0"/>
              <a:t> budget</a:t>
            </a:r>
          </a:p>
          <a:p>
            <a:pPr lvl="1">
              <a:buFont typeface="Wingdings"/>
              <a:buChar char="à"/>
            </a:pPr>
            <a:r>
              <a:rPr lang="sv-SE" dirty="0" err="1" smtClean="0"/>
              <a:t>Qualitative</a:t>
            </a:r>
            <a:r>
              <a:rPr lang="sv-SE" dirty="0" smtClean="0"/>
              <a:t> </a:t>
            </a:r>
            <a:r>
              <a:rPr lang="sv-SE" dirty="0" err="1" smtClean="0"/>
              <a:t>study</a:t>
            </a:r>
            <a:r>
              <a:rPr lang="sv-SE" dirty="0" smtClean="0"/>
              <a:t> for journalists, </a:t>
            </a:r>
            <a:r>
              <a:rPr lang="sv-SE" dirty="0" err="1" smtClean="0"/>
              <a:t>teachers</a:t>
            </a:r>
            <a:r>
              <a:rPr lang="sv-SE" dirty="0" smtClean="0"/>
              <a:t> and </a:t>
            </a:r>
            <a:r>
              <a:rPr lang="sv-SE" dirty="0" err="1" smtClean="0"/>
              <a:t>focus</a:t>
            </a:r>
            <a:r>
              <a:rPr lang="sv-SE" dirty="0" smtClean="0"/>
              <a:t> on </a:t>
            </a:r>
            <a:r>
              <a:rPr lang="sv-SE" dirty="0" err="1" smtClean="0"/>
              <a:t>web</a:t>
            </a:r>
            <a:r>
              <a:rPr lang="sv-SE" dirty="0" smtClean="0"/>
              <a:t> </a:t>
            </a:r>
            <a:r>
              <a:rPr lang="sv-SE" dirty="0" err="1" smtClean="0"/>
              <a:t>site</a:t>
            </a:r>
            <a:r>
              <a:rPr lang="sv-SE" dirty="0" smtClean="0"/>
              <a:t> </a:t>
            </a:r>
            <a:r>
              <a:rPr lang="sv-SE" dirty="0" err="1" smtClean="0"/>
              <a:t>users</a:t>
            </a:r>
            <a:r>
              <a:rPr lang="sv-SE" dirty="0" smtClean="0"/>
              <a:t> this fall (less for </a:t>
            </a:r>
            <a:r>
              <a:rPr lang="sv-SE" dirty="0" err="1" smtClean="0"/>
              <a:t>buying</a:t>
            </a:r>
            <a:r>
              <a:rPr lang="sv-SE" dirty="0" smtClean="0"/>
              <a:t> </a:t>
            </a:r>
            <a:r>
              <a:rPr lang="sv-SE" dirty="0" err="1" smtClean="0"/>
              <a:t>customers</a:t>
            </a:r>
            <a:r>
              <a:rPr lang="sv-SE" dirty="0" smtClean="0"/>
              <a:t>)</a:t>
            </a:r>
          </a:p>
          <a:p>
            <a:pPr lvl="1">
              <a:buFont typeface="Wingdings"/>
              <a:buChar char="à"/>
            </a:pPr>
            <a:r>
              <a:rPr lang="sv-SE" dirty="0" smtClean="0"/>
              <a:t> </a:t>
            </a:r>
            <a:r>
              <a:rPr lang="sv-SE" dirty="0" err="1" smtClean="0"/>
              <a:t>customer</a:t>
            </a:r>
            <a:r>
              <a:rPr lang="sv-SE" dirty="0" smtClean="0"/>
              <a:t> service </a:t>
            </a:r>
            <a:r>
              <a:rPr lang="sv-SE" dirty="0" err="1" smtClean="0"/>
              <a:t>users</a:t>
            </a:r>
            <a:r>
              <a:rPr lang="sv-SE" dirty="0" smtClean="0"/>
              <a:t> </a:t>
            </a:r>
            <a:r>
              <a:rPr lang="sv-SE" i="1" dirty="0" err="1" smtClean="0"/>
              <a:t>too</a:t>
            </a:r>
            <a:r>
              <a:rPr lang="sv-SE" dirty="0" smtClean="0"/>
              <a:t> </a:t>
            </a:r>
            <a:r>
              <a:rPr lang="sv-SE" dirty="0" err="1" smtClean="0"/>
              <a:t>satisfied</a:t>
            </a:r>
            <a:r>
              <a:rPr lang="sv-SE" dirty="0" smtClean="0"/>
              <a:t> </a:t>
            </a:r>
            <a:r>
              <a:rPr lang="sv-SE" dirty="0" smtClean="0">
                <a:sym typeface="Wingdings" pitchFamily="2" charset="2"/>
              </a:rPr>
              <a:t> </a:t>
            </a:r>
            <a:r>
              <a:rPr lang="sv-SE" dirty="0" err="1" smtClean="0">
                <a:sym typeface="Wingdings" pitchFamily="2" charset="2"/>
              </a:rPr>
              <a:t>change</a:t>
            </a:r>
            <a:r>
              <a:rPr lang="sv-SE" dirty="0" smtClean="0">
                <a:sym typeface="Wingdings" pitchFamily="2" charset="2"/>
              </a:rPr>
              <a:t> </a:t>
            </a:r>
            <a:r>
              <a:rPr lang="sv-SE" dirty="0" err="1" smtClean="0">
                <a:sym typeface="Wingdings" pitchFamily="2" charset="2"/>
              </a:rPr>
              <a:t>study</a:t>
            </a:r>
            <a:endParaRPr lang="sv-SE" dirty="0" smtClean="0">
              <a:sym typeface="Wingdings" pitchFamily="2" charset="2"/>
            </a:endParaRPr>
          </a:p>
          <a:p>
            <a:r>
              <a:rPr lang="sv-SE" dirty="0" err="1" smtClean="0">
                <a:sym typeface="Wingdings" pitchFamily="2" charset="2"/>
              </a:rPr>
              <a:t>Highlight</a:t>
            </a:r>
            <a:r>
              <a:rPr lang="sv-SE" dirty="0" smtClean="0">
                <a:sym typeface="Wingdings" pitchFamily="2" charset="2"/>
              </a:rPr>
              <a:t> </a:t>
            </a:r>
            <a:r>
              <a:rPr lang="sv-SE" dirty="0" smtClean="0">
                <a:sym typeface="Wingdings" pitchFamily="2" charset="2"/>
              </a:rPr>
              <a:t>the problems </a:t>
            </a:r>
            <a:r>
              <a:rPr lang="sv-SE" dirty="0" err="1" smtClean="0">
                <a:sym typeface="Wingdings" pitchFamily="2" charset="2"/>
              </a:rPr>
              <a:t>arising</a:t>
            </a:r>
            <a:r>
              <a:rPr lang="sv-SE" dirty="0" smtClean="0">
                <a:sym typeface="Wingdings" pitchFamily="2" charset="2"/>
              </a:rPr>
              <a:t> from </a:t>
            </a:r>
            <a:r>
              <a:rPr lang="sv-SE" dirty="0" err="1" smtClean="0">
                <a:sym typeface="Wingdings" pitchFamily="2" charset="2"/>
              </a:rPr>
              <a:t>Customer</a:t>
            </a:r>
            <a:r>
              <a:rPr lang="sv-SE" dirty="0" smtClean="0">
                <a:sym typeface="Wingdings" pitchFamily="2" charset="2"/>
              </a:rPr>
              <a:t> service  at </a:t>
            </a:r>
            <a:r>
              <a:rPr lang="sv-SE" dirty="0" err="1" smtClean="0">
                <a:sym typeface="Wingdings" pitchFamily="2" charset="2"/>
              </a:rPr>
              <a:t>communication</a:t>
            </a:r>
            <a:r>
              <a:rPr lang="sv-SE" dirty="0" smtClean="0">
                <a:sym typeface="Wingdings" pitchFamily="2" charset="2"/>
              </a:rPr>
              <a:t> management </a:t>
            </a:r>
            <a:r>
              <a:rPr lang="sv-SE" dirty="0" err="1" smtClean="0">
                <a:sym typeface="Wingdings" pitchFamily="2" charset="2"/>
              </a:rPr>
              <a:t>level</a:t>
            </a:r>
            <a:endParaRPr lang="sv-SE" dirty="0" smtClean="0">
              <a:sym typeface="Wingdings" pitchFamily="2" charset="2"/>
            </a:endParaRPr>
          </a:p>
          <a:p>
            <a:r>
              <a:rPr lang="sv-SE" dirty="0" err="1" smtClean="0">
                <a:sym typeface="Wingdings" pitchFamily="2" charset="2"/>
              </a:rPr>
              <a:t>Facebook</a:t>
            </a:r>
            <a:r>
              <a:rPr lang="sv-SE" dirty="0" smtClean="0">
                <a:sym typeface="Wingdings" pitchFamily="2" charset="2"/>
              </a:rPr>
              <a:t>?</a:t>
            </a:r>
          </a:p>
          <a:p>
            <a:r>
              <a:rPr lang="sv-SE" dirty="0" err="1" smtClean="0">
                <a:sym typeface="Wingdings" pitchFamily="2" charset="2"/>
              </a:rPr>
              <a:t>Kundo</a:t>
            </a:r>
            <a:r>
              <a:rPr lang="sv-SE" dirty="0" smtClean="0">
                <a:sym typeface="Wingdings" pitchFamily="2" charset="2"/>
              </a:rPr>
              <a:t>? </a:t>
            </a:r>
            <a:r>
              <a:rPr lang="sv-SE" dirty="0" err="1" smtClean="0">
                <a:sym typeface="Wingdings" pitchFamily="2" charset="2"/>
              </a:rPr>
              <a:t>licensed</a:t>
            </a:r>
            <a:r>
              <a:rPr lang="sv-SE" dirty="0" smtClean="0">
                <a:sym typeface="Wingdings" pitchFamily="2" charset="2"/>
              </a:rPr>
              <a:t> </a:t>
            </a:r>
            <a:r>
              <a:rPr lang="sv-SE" dirty="0" err="1" smtClean="0">
                <a:sym typeface="Wingdings" pitchFamily="2" charset="2"/>
              </a:rPr>
              <a:t>website</a:t>
            </a:r>
            <a:r>
              <a:rPr lang="sv-SE" dirty="0" smtClean="0">
                <a:sym typeface="Wingdings" pitchFamily="2" charset="2"/>
              </a:rPr>
              <a:t> for </a:t>
            </a:r>
            <a:r>
              <a:rPr lang="sv-SE" dirty="0" err="1" smtClean="0">
                <a:sym typeface="Wingdings" pitchFamily="2" charset="2"/>
              </a:rPr>
              <a:t>user</a:t>
            </a:r>
            <a:r>
              <a:rPr lang="sv-SE" dirty="0" smtClean="0">
                <a:sym typeface="Wingdings" pitchFamily="2" charset="2"/>
              </a:rPr>
              <a:t> opinion </a:t>
            </a:r>
            <a:r>
              <a:rPr lang="sv-SE" dirty="0" err="1" smtClean="0">
                <a:sym typeface="Wingdings" pitchFamily="2" charset="2"/>
              </a:rPr>
              <a:t>connected</a:t>
            </a:r>
            <a:r>
              <a:rPr lang="sv-SE" dirty="0" smtClean="0">
                <a:sym typeface="Wingdings" pitchFamily="2" charset="2"/>
              </a:rPr>
              <a:t> to </a:t>
            </a:r>
            <a:r>
              <a:rPr lang="sv-SE" dirty="0" err="1" smtClean="0">
                <a:sym typeface="Wingdings" pitchFamily="2" charset="2"/>
              </a:rPr>
              <a:t>our</a:t>
            </a:r>
            <a:r>
              <a:rPr lang="sv-SE" dirty="0" smtClean="0">
                <a:sym typeface="Wingdings" pitchFamily="2" charset="2"/>
              </a:rPr>
              <a:t> standard </a:t>
            </a:r>
            <a:r>
              <a:rPr lang="sv-SE" dirty="0" err="1" smtClean="0">
                <a:sym typeface="Wingdings" pitchFamily="2" charset="2"/>
              </a:rPr>
              <a:t>website</a:t>
            </a:r>
            <a:endParaRPr lang="sv-SE" dirty="0" smtClean="0">
              <a:sym typeface="Wingdings" pitchFamily="2" charset="2"/>
            </a:endParaRPr>
          </a:p>
          <a:p>
            <a:pPr>
              <a:buNone/>
            </a:pPr>
            <a:endParaRPr lang="sv-SE" dirty="0" smtClean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endParaRPr lang="sv-S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Continued</a:t>
            </a:r>
            <a:r>
              <a:rPr lang="sv-SE" dirty="0" smtClean="0"/>
              <a:t> work - </a:t>
            </a:r>
            <a:r>
              <a:rPr lang="sv-SE" dirty="0" err="1" smtClean="0"/>
              <a:t>improvement</a:t>
            </a:r>
            <a:r>
              <a:rPr lang="sv-SE" dirty="0" smtClean="0"/>
              <a:t> </a:t>
            </a:r>
            <a:r>
              <a:rPr lang="sv-SE" sz="3600" dirty="0" smtClean="0"/>
              <a:t>(2)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discussion with the important users in subject matter user councils</a:t>
            </a:r>
          </a:p>
          <a:p>
            <a:r>
              <a:rPr lang="en-US" dirty="0" smtClean="0"/>
              <a:t>How do we go from </a:t>
            </a:r>
            <a:r>
              <a:rPr lang="en-US" i="1" dirty="0" smtClean="0"/>
              <a:t>knowing</a:t>
            </a:r>
            <a:r>
              <a:rPr lang="en-US" dirty="0" smtClean="0"/>
              <a:t> to </a:t>
            </a:r>
            <a:r>
              <a:rPr lang="en-US" i="1" dirty="0" smtClean="0"/>
              <a:t>acting</a:t>
            </a:r>
          </a:p>
          <a:p>
            <a:pPr lvl="1"/>
            <a:r>
              <a:rPr lang="en-US" dirty="0" smtClean="0"/>
              <a:t>Working groups with the whole </a:t>
            </a:r>
            <a:r>
              <a:rPr lang="en-US" dirty="0" err="1" smtClean="0"/>
              <a:t>organisation</a:t>
            </a:r>
            <a:endParaRPr lang="en-US" dirty="0" smtClean="0"/>
          </a:p>
          <a:p>
            <a:pPr lvl="1"/>
            <a:r>
              <a:rPr lang="en-US" dirty="0" smtClean="0"/>
              <a:t>Concentrated information to top management</a:t>
            </a:r>
          </a:p>
          <a:p>
            <a:pPr lvl="1"/>
            <a:r>
              <a:rPr lang="en-US" dirty="0" smtClean="0"/>
              <a:t>Use the reports ourselves in annual planning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CB-Mall 2010">
  <a:themeElements>
    <a:clrScheme name="SC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C9210"/>
      </a:accent1>
      <a:accent2>
        <a:srgbClr val="828282"/>
      </a:accent2>
      <a:accent3>
        <a:srgbClr val="F0F0F0"/>
      </a:accent3>
      <a:accent4>
        <a:srgbClr val="078693"/>
      </a:accent4>
      <a:accent5>
        <a:srgbClr val="7F942C"/>
      </a:accent5>
      <a:accent6>
        <a:srgbClr val="7127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SCB-Mall 2010</Template>
  <TotalTime>359</TotalTime>
  <Words>368</Words>
  <Application>Microsoft Office PowerPoint</Application>
  <PresentationFormat>Bildspel på skärmen (4:3)</PresentationFormat>
  <Paragraphs>77</Paragraphs>
  <Slides>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SCB-Mall 2010</vt:lpstr>
      <vt:lpstr>Methods to improve scb.se with a user perspective  Cecilia Westström  Statistics Sweden  June 2011</vt:lpstr>
      <vt:lpstr>Methods for user feedback </vt:lpstr>
      <vt:lpstr>Customer and user surveys</vt:lpstr>
      <vt:lpstr>Statistics</vt:lpstr>
      <vt:lpstr> Customer service – acting user</vt:lpstr>
      <vt:lpstr> User councils</vt:lpstr>
      <vt:lpstr>Continued work - improvement (1)</vt:lpstr>
      <vt:lpstr>Continued work - improvement (2)</vt:lpstr>
    </vt:vector>
  </TitlesOfParts>
  <Company>SCB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arbetsordning vid SCB</dc:title>
  <dc:creator>scbogcb</dc:creator>
  <cp:lastModifiedBy>scbacws</cp:lastModifiedBy>
  <cp:revision>30</cp:revision>
  <dcterms:created xsi:type="dcterms:W3CDTF">2011-02-15T09:14:36Z</dcterms:created>
  <dcterms:modified xsi:type="dcterms:W3CDTF">2011-06-29T07:40:21Z</dcterms:modified>
</cp:coreProperties>
</file>