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04" r:id="rId4"/>
    <p:sldId id="264" r:id="rId5"/>
    <p:sldId id="306" r:id="rId6"/>
    <p:sldId id="305" r:id="rId7"/>
    <p:sldId id="307" r:id="rId8"/>
    <p:sldId id="308" r:id="rId9"/>
    <p:sldId id="309" r:id="rId10"/>
    <p:sldId id="316" r:id="rId11"/>
    <p:sldId id="310" r:id="rId12"/>
    <p:sldId id="311" r:id="rId13"/>
    <p:sldId id="318" r:id="rId14"/>
    <p:sldId id="317" r:id="rId15"/>
    <p:sldId id="312" r:id="rId16"/>
    <p:sldId id="285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0">
          <p15:clr>
            <a:srgbClr val="A4A3A4"/>
          </p15:clr>
        </p15:guide>
        <p15:guide id="2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5193">
          <p15:clr>
            <a:srgbClr val="A4A3A4"/>
          </p15:clr>
        </p15:guide>
        <p15:guide id="2" pos="23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D69"/>
    <a:srgbClr val="0091D4"/>
    <a:srgbClr val="75B6E5"/>
    <a:srgbClr val="26A3DD"/>
    <a:srgbClr val="A3CCEE"/>
    <a:srgbClr val="CFE2F6"/>
    <a:srgbClr val="0F78C8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>
        <p:scale>
          <a:sx n="110" d="100"/>
          <a:sy n="110" d="100"/>
        </p:scale>
        <p:origin x="-336" y="-30"/>
      </p:cViewPr>
      <p:guideLst>
        <p:guide orient="horz" pos="4060"/>
        <p:guide pos="3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32" y="-120"/>
      </p:cViewPr>
      <p:guideLst>
        <p:guide orient="horz" pos="5193"/>
        <p:guide pos="23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16071527093873"/>
          <c:y val="3.2730746935182603E-2"/>
          <c:w val="0.69705532661841973"/>
          <c:h val="0.523079054576293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'Ark5'!$K$30</c:f>
              <c:strCache>
                <c:ptCount val="1"/>
                <c:pt idx="0">
                  <c:v>O1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multiLvlStrRef>
              <c:f>'Ark5'!$G$31:$H$44</c:f>
              <c:multiLvlStrCache>
                <c:ptCount val="14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</c:lvl>
                <c:lvl>
                  <c:pt idx="0">
                    <c:v>2014</c:v>
                  </c:pt>
                  <c:pt idx="4">
                    <c:v>2015</c:v>
                  </c:pt>
                  <c:pt idx="8">
                    <c:v>2016</c:v>
                  </c:pt>
                  <c:pt idx="12">
                    <c:v>2017</c:v>
                  </c:pt>
                </c:lvl>
              </c:multiLvlStrCache>
            </c:multiLvlStrRef>
          </c:cat>
          <c:val>
            <c:numRef>
              <c:f>'Ark5'!$K$31:$K$44</c:f>
              <c:numCache>
                <c:formatCode>0.00</c:formatCode>
                <c:ptCount val="14"/>
                <c:pt idx="0">
                  <c:v>0.66097657800714571</c:v>
                </c:pt>
                <c:pt idx="1">
                  <c:v>0.65976095617529884</c:v>
                </c:pt>
                <c:pt idx="2">
                  <c:v>0.63448549860945569</c:v>
                </c:pt>
                <c:pt idx="3">
                  <c:v>0.6348827969805324</c:v>
                </c:pt>
                <c:pt idx="4">
                  <c:v>0.65791567223548131</c:v>
                </c:pt>
                <c:pt idx="5">
                  <c:v>0.67346938775510201</c:v>
                </c:pt>
                <c:pt idx="6">
                  <c:v>0.65486725663716816</c:v>
                </c:pt>
                <c:pt idx="7">
                  <c:v>0.93442622950819676</c:v>
                </c:pt>
                <c:pt idx="8">
                  <c:v>0.57352342158859471</c:v>
                </c:pt>
                <c:pt idx="9">
                  <c:v>0.52957976336189305</c:v>
                </c:pt>
                <c:pt idx="10">
                  <c:v>0.5367047308319739</c:v>
                </c:pt>
                <c:pt idx="11">
                  <c:v>0.51691805951895642</c:v>
                </c:pt>
                <c:pt idx="12">
                  <c:v>0.53474823137744487</c:v>
                </c:pt>
                <c:pt idx="13">
                  <c:v>0.4866623292127521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D5-4E6D-8B01-87242A3D4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41664"/>
        <c:axId val="35593536"/>
      </c:barChart>
      <c:lineChart>
        <c:grouping val="standard"/>
        <c:varyColors val="0"/>
        <c:ser>
          <c:idx val="0"/>
          <c:order val="0"/>
          <c:tx>
            <c:strRef>
              <c:f>'Ark5'!$I$30</c:f>
              <c:strCache>
                <c:ptCount val="1"/>
                <c:pt idx="0">
                  <c:v>Records</c:v>
                </c:pt>
              </c:strCache>
            </c:strRef>
          </c:tx>
          <c:marker>
            <c:symbol val="none"/>
          </c:marker>
          <c:cat>
            <c:multiLvlStrRef>
              <c:f>'Ark5'!$G$31:$H$44</c:f>
              <c:multiLvlStrCache>
                <c:ptCount val="14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</c:lvl>
                <c:lvl>
                  <c:pt idx="0">
                    <c:v>2014</c:v>
                  </c:pt>
                  <c:pt idx="4">
                    <c:v>2015</c:v>
                  </c:pt>
                  <c:pt idx="8">
                    <c:v>2016</c:v>
                  </c:pt>
                  <c:pt idx="12">
                    <c:v>2017</c:v>
                  </c:pt>
                </c:lvl>
              </c:multiLvlStrCache>
            </c:multiLvlStrRef>
          </c:cat>
          <c:val>
            <c:numRef>
              <c:f>'Ark5'!$I$31:$I$44</c:f>
              <c:numCache>
                <c:formatCode>General</c:formatCode>
                <c:ptCount val="14"/>
                <c:pt idx="0">
                  <c:v>2519</c:v>
                </c:pt>
                <c:pt idx="1">
                  <c:v>2510</c:v>
                </c:pt>
                <c:pt idx="2">
                  <c:v>2517</c:v>
                </c:pt>
                <c:pt idx="3">
                  <c:v>2517</c:v>
                </c:pt>
                <c:pt idx="4">
                  <c:v>2514</c:v>
                </c:pt>
                <c:pt idx="5">
                  <c:v>2499</c:v>
                </c:pt>
                <c:pt idx="6">
                  <c:v>2486</c:v>
                </c:pt>
                <c:pt idx="7">
                  <c:v>2501</c:v>
                </c:pt>
                <c:pt idx="8">
                  <c:v>2455</c:v>
                </c:pt>
                <c:pt idx="9">
                  <c:v>2451</c:v>
                </c:pt>
                <c:pt idx="10">
                  <c:v>2452</c:v>
                </c:pt>
                <c:pt idx="11">
                  <c:v>2453</c:v>
                </c:pt>
                <c:pt idx="12">
                  <c:v>2403</c:v>
                </c:pt>
                <c:pt idx="13">
                  <c:v>1537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1D5-4E6D-8B01-87242A3D4A52}"/>
            </c:ext>
          </c:extLst>
        </c:ser>
        <c:ser>
          <c:idx val="1"/>
          <c:order val="1"/>
          <c:tx>
            <c:strRef>
              <c:f>'Ark5'!$J$30</c:f>
              <c:strCache>
                <c:ptCount val="1"/>
                <c:pt idx="0">
                  <c:v>Error marked records</c:v>
                </c:pt>
              </c:strCache>
            </c:strRef>
          </c:tx>
          <c:marker>
            <c:symbol val="none"/>
          </c:marker>
          <c:cat>
            <c:multiLvlStrRef>
              <c:f>'Ark5'!$G$31:$H$44</c:f>
              <c:multiLvlStrCache>
                <c:ptCount val="14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</c:lvl>
                <c:lvl>
                  <c:pt idx="0">
                    <c:v>2014</c:v>
                  </c:pt>
                  <c:pt idx="4">
                    <c:v>2015</c:v>
                  </c:pt>
                  <c:pt idx="8">
                    <c:v>2016</c:v>
                  </c:pt>
                  <c:pt idx="12">
                    <c:v>2017</c:v>
                  </c:pt>
                </c:lvl>
              </c:multiLvlStrCache>
            </c:multiLvlStrRef>
          </c:cat>
          <c:val>
            <c:numRef>
              <c:f>'Ark5'!$J$31:$J$44</c:f>
              <c:numCache>
                <c:formatCode>General</c:formatCode>
                <c:ptCount val="14"/>
                <c:pt idx="0">
                  <c:v>1665</c:v>
                </c:pt>
                <c:pt idx="1">
                  <c:v>1656</c:v>
                </c:pt>
                <c:pt idx="2">
                  <c:v>1597</c:v>
                </c:pt>
                <c:pt idx="3">
                  <c:v>1598</c:v>
                </c:pt>
                <c:pt idx="4">
                  <c:v>1654</c:v>
                </c:pt>
                <c:pt idx="5">
                  <c:v>1683</c:v>
                </c:pt>
                <c:pt idx="6">
                  <c:v>1628</c:v>
                </c:pt>
                <c:pt idx="7">
                  <c:v>2337</c:v>
                </c:pt>
                <c:pt idx="8">
                  <c:v>1408</c:v>
                </c:pt>
                <c:pt idx="9">
                  <c:v>1298</c:v>
                </c:pt>
                <c:pt idx="10">
                  <c:v>1316</c:v>
                </c:pt>
                <c:pt idx="11">
                  <c:v>1268</c:v>
                </c:pt>
                <c:pt idx="12">
                  <c:v>1285</c:v>
                </c:pt>
                <c:pt idx="13">
                  <c:v>748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1D5-4E6D-8B01-87242A3D4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40640"/>
        <c:axId val="35592960"/>
      </c:lineChart>
      <c:catAx>
        <c:axId val="40240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5592960"/>
        <c:crosses val="autoZero"/>
        <c:auto val="1"/>
        <c:lblAlgn val="ctr"/>
        <c:lblOffset val="100"/>
        <c:noMultiLvlLbl val="0"/>
      </c:catAx>
      <c:valAx>
        <c:axId val="35592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0240640"/>
        <c:crosses val="autoZero"/>
        <c:crossBetween val="between"/>
      </c:valAx>
      <c:valAx>
        <c:axId val="35593536"/>
        <c:scaling>
          <c:orientation val="minMax"/>
          <c:max val="1"/>
        </c:scaling>
        <c:delete val="0"/>
        <c:axPos val="r"/>
        <c:numFmt formatCode="0.00" sourceLinked="1"/>
        <c:majorTickMark val="out"/>
        <c:minorTickMark val="none"/>
        <c:tickLblPos val="nextTo"/>
        <c:crossAx val="40241664"/>
        <c:crosses val="max"/>
        <c:crossBetween val="between"/>
      </c:valAx>
      <c:catAx>
        <c:axId val="40241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59353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77E02-92A6-4B9C-BBA2-74867274E378}" type="slidenum">
              <a:rPr lang="da-DK" smtClean="0"/>
              <a:t>‹#›</a:t>
            </a:fld>
            <a:endParaRPr lang="da-DK"/>
          </a:p>
        </p:txBody>
      </p:sp>
      <p:pic>
        <p:nvPicPr>
          <p:cNvPr id="409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0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0EA3-EEEC-4EE3-8111-65C8C600CA44}" type="slidenum">
              <a:rPr lang="da-DK" smtClean="0"/>
              <a:t>‹#›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4213" y="323850"/>
            <a:ext cx="5470525" cy="41036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4000" y="4680000"/>
            <a:ext cx="5472000" cy="3600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227461" y="8676456"/>
            <a:ext cx="403077" cy="321941"/>
          </a:xfrm>
        </p:spPr>
        <p:txBody>
          <a:bodyPr/>
          <a:lstStyle/>
          <a:p>
            <a:pPr algn="ctr"/>
            <a:fld id="{DC720EA3-EEEC-4EE3-8111-65C8C600CA44}" type="slidenum">
              <a:rPr lang="da-DK" smtClean="0">
                <a:latin typeface="Lucida Sans"/>
              </a:rPr>
              <a:pPr algn="ctr"/>
              <a:t>1</a:t>
            </a:fld>
            <a:endParaRPr lang="da-DK" dirty="0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74704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26A3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4" name="Rektangel 3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5B6E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26A3D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C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91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47200"/>
            <a:ext cx="931500" cy="4968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5472608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/>
              <a:t>Klik for at redigere i master</a:t>
            </a:r>
            <a:endParaRPr lang="en-GB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4" name="Rektangel 13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165304"/>
            <a:ext cx="9144001" cy="695743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8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/>
              <a:t>Klik for at redigere i master</a:t>
            </a:r>
            <a:endParaRPr lang="en-GB" noProof="0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Klik for at redigere i master</a:t>
            </a:r>
          </a:p>
          <a:p>
            <a:pPr lvl="1"/>
            <a:r>
              <a:rPr lang="en-GB" noProof="0"/>
              <a:t>Andet niveau</a:t>
            </a:r>
          </a:p>
          <a:p>
            <a:pPr lvl="2"/>
            <a:r>
              <a:rPr lang="en-GB" noProof="0"/>
              <a:t>Tredje niveau</a:t>
            </a:r>
          </a:p>
          <a:p>
            <a:pPr lvl="3"/>
            <a:r>
              <a:rPr lang="en-GB" noProof="0"/>
              <a:t>Fjerde niveau</a:t>
            </a:r>
          </a:p>
          <a:p>
            <a:pPr lvl="4"/>
            <a:r>
              <a:rPr lang="en-GB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Lucida Sans"/>
              </a:defRPr>
            </a:lvl1pPr>
          </a:lstStyle>
          <a:p>
            <a:fld id="{BE0DDEB0-2A7A-4824-9558-A361FF9FC87C}" type="datetime4">
              <a:rPr lang="en-US" smtClean="0"/>
              <a:t>November 2, 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gd@dst.dk" TargetMode="External"/><Relationship Id="rId4" Type="http://schemas.openxmlformats.org/officeDocument/2006/relationships/hyperlink" Target="mailto:reg@dst.d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reg@dst.d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344816" cy="1467594"/>
          </a:xfrm>
        </p:spPr>
        <p:txBody>
          <a:bodyPr/>
          <a:lstStyle/>
          <a:p>
            <a:pPr algn="ctr"/>
            <a:r>
              <a:rPr lang="da-DK" dirty="0"/>
              <a:t>Usage of Proces Data in Data Editing at Statistics Denmark</a:t>
            </a:r>
            <a:endParaRPr lang="en-GB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467544" y="1944266"/>
            <a:ext cx="7920880" cy="1554857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Work Session on Statistical Data Editing, 24</a:t>
            </a:r>
            <a:r>
              <a:rPr lang="en-GB" sz="2400" b="1" baseline="30000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th</a:t>
            </a:r>
            <a:r>
              <a:rPr lang="en-GB" sz="2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-26</a:t>
            </a:r>
            <a:r>
              <a:rPr lang="en-GB" sz="2400" b="1" baseline="30000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th</a:t>
            </a:r>
            <a:r>
              <a:rPr lang="en-GB" sz="2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 April 2017</a:t>
            </a:r>
          </a:p>
          <a:p>
            <a:pPr algn="r"/>
            <a:endParaRPr lang="en-GB" sz="1400" b="1" dirty="0">
              <a:solidFill>
                <a:srgbClr val="000000"/>
              </a:solidFill>
              <a:latin typeface="Calibri" pitchFamily="34" charset="0"/>
              <a:cs typeface="Droid Sans Fallback"/>
            </a:endParaRPr>
          </a:p>
          <a:p>
            <a:pPr algn="r"/>
            <a:endParaRPr lang="en-GB" sz="1400" b="1" dirty="0">
              <a:solidFill>
                <a:srgbClr val="000000"/>
              </a:solidFill>
              <a:latin typeface="Calibri" pitchFamily="34" charset="0"/>
              <a:cs typeface="Droid Sans Fallback"/>
            </a:endParaRPr>
          </a:p>
          <a:p>
            <a:pPr algn="r"/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Regin </a:t>
            </a:r>
            <a:r>
              <a:rPr lang="en-GB" sz="1400" b="1" dirty="0" err="1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Reinert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 (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  <a:hlinkClick r:id="rId4"/>
              </a:rPr>
              <a:t>reg@dst.dk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) and Olav </a:t>
            </a:r>
            <a:r>
              <a:rPr lang="en-GB" sz="1400" b="1" dirty="0" err="1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Grøndal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 (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  <a:hlinkClick r:id="rId5"/>
              </a:rPr>
              <a:t>ogd@dst.dk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), Statistics Denmark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el 2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74638"/>
                <a:ext cx="8208912" cy="850106"/>
              </a:xfrm>
            </p:spPr>
            <p:txBody>
              <a:bodyPr/>
              <a:lstStyle/>
              <a:p>
                <a:r>
                  <a:rPr lang="da-DK" sz="2400" dirty="0" err="1"/>
                  <a:t>Example</a:t>
                </a:r>
                <a:r>
                  <a:rPr lang="da-DK" sz="2400" dirty="0"/>
                  <a:t> – </a:t>
                </a:r>
                <a14:m>
                  <m:oMath xmlns:m="http://schemas.openxmlformats.org/officeDocument/2006/math">
                    <m:r>
                      <a:rPr lang="da-DK" sz="2400" b="1" i="1">
                        <a:latin typeface="Cambria Math"/>
                      </a:rPr>
                      <m:t>𝑶</m:t>
                    </m:r>
                    <m:r>
                      <a:rPr lang="da-DK" sz="2400" b="1" i="1">
                        <a:latin typeface="Cambria Math"/>
                      </a:rPr>
                      <m:t>𝟏</m:t>
                    </m:r>
                  </m:oMath>
                </a14:m>
                <a:r>
                  <a:rPr lang="da-DK" dirty="0"/>
                  <a:t/>
                </a:r>
                <a:br>
                  <a:rPr lang="da-DK" dirty="0"/>
                </a:br>
                <a:r>
                  <a:rPr lang="da-DK" sz="1200" dirty="0"/>
                  <a:t>PIGS-</a:t>
                </a:r>
                <a:r>
                  <a:rPr lang="da-DK" sz="1200" dirty="0" err="1"/>
                  <a:t>Survey</a:t>
                </a:r>
                <a:endParaRPr lang="da-DK" dirty="0"/>
              </a:p>
            </p:txBody>
          </p:sp>
        </mc:Choice>
        <mc:Fallback xmlns="">
          <p:sp>
            <p:nvSpPr>
              <p:cNvPr id="3" name="Tite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74638"/>
                <a:ext cx="8208912" cy="850106"/>
              </a:xfrm>
              <a:blipFill>
                <a:blip r:embed="rId2"/>
                <a:stretch>
                  <a:fillRect l="-118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10</a:t>
            </a:fld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68313" y="1124745"/>
          <a:ext cx="7272039" cy="2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ktangel 5"/>
          <p:cNvSpPr/>
          <p:nvPr/>
        </p:nvSpPr>
        <p:spPr>
          <a:xfrm>
            <a:off x="435844" y="3861048"/>
            <a:ext cx="82240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Proces </a:t>
            </a:r>
            <a:r>
              <a:rPr lang="da-DK" dirty="0" err="1"/>
              <a:t>indicators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easy</a:t>
            </a:r>
            <a:r>
              <a:rPr lang="da-DK" dirty="0"/>
              <a:t> to </a:t>
            </a:r>
            <a:r>
              <a:rPr lang="da-DK" dirty="0" err="1"/>
              <a:t>construct</a:t>
            </a:r>
            <a:r>
              <a:rPr lang="da-DK" dirty="0"/>
              <a:t> in the data </a:t>
            </a:r>
            <a:r>
              <a:rPr lang="da-DK" dirty="0" err="1"/>
              <a:t>archive</a:t>
            </a:r>
            <a:r>
              <a:rPr lang="da-DK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In the </a:t>
            </a:r>
            <a:r>
              <a:rPr lang="da-DK" dirty="0" err="1"/>
              <a:t>example</a:t>
            </a:r>
            <a:r>
              <a:rPr lang="da-DK" dirty="0"/>
              <a:t> </a:t>
            </a:r>
            <a:r>
              <a:rPr lang="da-DK" dirty="0" err="1"/>
              <a:t>above</a:t>
            </a:r>
            <a:r>
              <a:rPr lang="da-DK" dirty="0"/>
              <a:t> an </a:t>
            </a:r>
            <a:r>
              <a:rPr lang="da-DK" dirty="0" err="1"/>
              <a:t>update</a:t>
            </a:r>
            <a:r>
              <a:rPr lang="da-DK" dirty="0"/>
              <a:t> in SAS 4th </a:t>
            </a:r>
            <a:r>
              <a:rPr lang="da-DK" dirty="0" err="1"/>
              <a:t>quarter</a:t>
            </a:r>
            <a:r>
              <a:rPr lang="da-DK" dirty="0"/>
              <a:t> 2015 </a:t>
            </a:r>
            <a:r>
              <a:rPr lang="da-DK" dirty="0" err="1"/>
              <a:t>caused</a:t>
            </a:r>
            <a:r>
              <a:rPr lang="da-DK" dirty="0"/>
              <a:t> the editing program to mark far </a:t>
            </a:r>
            <a:r>
              <a:rPr lang="da-DK" dirty="0" err="1"/>
              <a:t>too</a:t>
            </a:r>
            <a:r>
              <a:rPr lang="da-DK" dirty="0"/>
              <a:t>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errors</a:t>
            </a:r>
            <a:r>
              <a:rPr lang="da-DK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Errors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marked by a score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is </a:t>
            </a:r>
            <a:r>
              <a:rPr lang="da-DK" dirty="0" err="1"/>
              <a:t>quite</a:t>
            </a:r>
            <a:r>
              <a:rPr lang="da-DK" dirty="0"/>
              <a:t> sensitive in </a:t>
            </a:r>
            <a:r>
              <a:rPr lang="da-DK" dirty="0" err="1"/>
              <a:t>comparisons</a:t>
            </a:r>
            <a:r>
              <a:rPr lang="da-DK" dirty="0"/>
              <a:t> of </a:t>
            </a:r>
            <a:r>
              <a:rPr lang="da-DK" dirty="0" err="1"/>
              <a:t>numbers</a:t>
            </a:r>
            <a:r>
              <a:rPr lang="da-DK" dirty="0"/>
              <a:t> from </a:t>
            </a:r>
            <a:r>
              <a:rPr lang="da-DK" dirty="0" err="1"/>
              <a:t>quarter</a:t>
            </a:r>
            <a:r>
              <a:rPr lang="da-DK" dirty="0"/>
              <a:t> to </a:t>
            </a:r>
            <a:r>
              <a:rPr lang="da-DK" dirty="0" err="1"/>
              <a:t>quarter</a:t>
            </a:r>
            <a:r>
              <a:rPr lang="da-DK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rules</a:t>
            </a:r>
            <a:r>
              <a:rPr lang="da-DK" dirty="0"/>
              <a:t>, so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records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marked as </a:t>
            </a:r>
            <a:r>
              <a:rPr lang="da-DK" dirty="0" err="1"/>
              <a:t>possibly</a:t>
            </a:r>
            <a:r>
              <a:rPr lang="da-DK" dirty="0"/>
              <a:t> </a:t>
            </a:r>
            <a:r>
              <a:rPr lang="da-DK" dirty="0" err="1"/>
              <a:t>erroneous</a:t>
            </a:r>
            <a:r>
              <a:rPr lang="da-DK" dirty="0"/>
              <a:t>. But the </a:t>
            </a:r>
            <a:r>
              <a:rPr lang="da-DK" dirty="0" err="1"/>
              <a:t>majority</a:t>
            </a:r>
            <a:r>
              <a:rPr lang="da-DK" dirty="0"/>
              <a:t> of </a:t>
            </a:r>
            <a:r>
              <a:rPr lang="da-DK" dirty="0" err="1"/>
              <a:t>them</a:t>
            </a:r>
            <a:r>
              <a:rPr lang="da-DK" dirty="0"/>
              <a:t> have low scores – and </a:t>
            </a:r>
            <a:r>
              <a:rPr lang="da-DK" dirty="0" err="1"/>
              <a:t>are</a:t>
            </a:r>
            <a:r>
              <a:rPr lang="da-DK" dirty="0"/>
              <a:t> not </a:t>
            </a:r>
            <a:r>
              <a:rPr lang="da-DK" dirty="0" err="1"/>
              <a:t>manually</a:t>
            </a:r>
            <a:r>
              <a:rPr lang="da-DK" dirty="0"/>
              <a:t> </a:t>
            </a:r>
            <a:r>
              <a:rPr lang="da-DK" dirty="0" err="1"/>
              <a:t>checked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9023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850106"/>
          </a:xfrm>
        </p:spPr>
        <p:txBody>
          <a:bodyPr/>
          <a:lstStyle/>
          <a:p>
            <a:r>
              <a:rPr lang="da-DK" sz="2400" dirty="0" err="1"/>
              <a:t>Example</a:t>
            </a:r>
            <a:r>
              <a:rPr lang="da-DK" sz="2400" dirty="0"/>
              <a:t>: </a:t>
            </a:r>
            <a:r>
              <a:rPr lang="da-DK" sz="2400" dirty="0" err="1"/>
              <a:t>External</a:t>
            </a:r>
            <a:r>
              <a:rPr lang="da-DK" sz="2400" dirty="0"/>
              <a:t> </a:t>
            </a:r>
            <a:r>
              <a:rPr lang="da-DK" sz="2400" dirty="0" err="1"/>
              <a:t>Vendor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8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451" y="1772816"/>
            <a:ext cx="6620481" cy="426068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467544" y="1292153"/>
            <a:ext cx="31683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During</a:t>
            </a:r>
            <a:r>
              <a:rPr lang="da-DK" dirty="0"/>
              <a:t> 2014 and 2015 it </a:t>
            </a:r>
            <a:r>
              <a:rPr lang="da-DK" dirty="0" err="1"/>
              <a:t>became</a:t>
            </a:r>
            <a:r>
              <a:rPr lang="da-DK" dirty="0"/>
              <a:t> </a:t>
            </a:r>
            <a:r>
              <a:rPr lang="da-DK" dirty="0" err="1"/>
              <a:t>obvious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records</a:t>
            </a:r>
            <a:r>
              <a:rPr lang="da-DK" dirty="0"/>
              <a:t> </a:t>
            </a:r>
            <a:r>
              <a:rPr lang="da-DK" dirty="0" err="1"/>
              <a:t>collected</a:t>
            </a:r>
            <a:r>
              <a:rPr lang="da-DK" dirty="0"/>
              <a:t> </a:t>
            </a:r>
            <a:r>
              <a:rPr lang="da-DK" dirty="0" err="1"/>
              <a:t>through</a:t>
            </a:r>
            <a:r>
              <a:rPr lang="da-DK" dirty="0"/>
              <a:t> an </a:t>
            </a:r>
            <a:r>
              <a:rPr lang="da-DK" dirty="0" err="1"/>
              <a:t>external</a:t>
            </a:r>
            <a:r>
              <a:rPr lang="da-DK" dirty="0"/>
              <a:t> </a:t>
            </a:r>
            <a:r>
              <a:rPr lang="da-DK" dirty="0" err="1"/>
              <a:t>vendor</a:t>
            </a:r>
            <a:r>
              <a:rPr lang="da-DK" dirty="0"/>
              <a:t> </a:t>
            </a:r>
            <a:r>
              <a:rPr lang="da-DK" dirty="0" err="1"/>
              <a:t>were</a:t>
            </a:r>
            <a:r>
              <a:rPr lang="da-DK" dirty="0"/>
              <a:t> </a:t>
            </a:r>
            <a:r>
              <a:rPr lang="da-DK" dirty="0" err="1"/>
              <a:t>much</a:t>
            </a:r>
            <a:r>
              <a:rPr lang="da-DK" dirty="0"/>
              <a:t> more </a:t>
            </a:r>
            <a:r>
              <a:rPr lang="da-DK" dirty="0" err="1"/>
              <a:t>prone</a:t>
            </a:r>
            <a:r>
              <a:rPr lang="da-DK" dirty="0"/>
              <a:t> to </a:t>
            </a:r>
            <a:r>
              <a:rPr lang="da-DK" dirty="0" err="1"/>
              <a:t>errors</a:t>
            </a:r>
            <a:r>
              <a:rPr lang="da-DK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Storage of proces data made it </a:t>
            </a:r>
            <a:r>
              <a:rPr lang="da-DK" dirty="0" err="1"/>
              <a:t>possible</a:t>
            </a:r>
            <a:r>
              <a:rPr lang="da-DK" dirty="0"/>
              <a:t> to </a:t>
            </a:r>
            <a:r>
              <a:rPr lang="da-DK" dirty="0" err="1"/>
              <a:t>document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assumption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134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el 2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74638"/>
                <a:ext cx="8208912" cy="850106"/>
              </a:xfrm>
            </p:spPr>
            <p:txBody>
              <a:bodyPr>
                <a:normAutofit fontScale="90000"/>
              </a:bodyPr>
              <a:lstStyle/>
              <a:p>
                <a:r>
                  <a:rPr lang="da-DK" sz="2400" dirty="0"/>
                  <a:t>Example –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/>
                      </a:rPr>
                      <m:t>𝑶</m:t>
                    </m:r>
                    <m:r>
                      <a:rPr lang="da-DK" sz="2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da-DK" sz="2400" dirty="0"/>
                  <a:t>: Rate of </a:t>
                </a:r>
                <a:r>
                  <a:rPr lang="da-DK" sz="2400" dirty="0" err="1"/>
                  <a:t>follow</a:t>
                </a:r>
                <a:r>
                  <a:rPr lang="da-DK" sz="2400" dirty="0"/>
                  <a:t> up </a:t>
                </a:r>
                <a:r>
                  <a:rPr lang="da-DK" sz="2400" dirty="0" err="1"/>
                  <a:t>contacts</a:t>
                </a:r>
                <a:r>
                  <a:rPr lang="da-DK" dirty="0"/>
                  <a:t/>
                </a:r>
                <a:br>
                  <a:rPr lang="da-DK" dirty="0"/>
                </a:br>
                <a:endParaRPr lang="da-DK" dirty="0"/>
              </a:p>
            </p:txBody>
          </p:sp>
        </mc:Choice>
        <mc:Fallback xmlns="">
          <p:sp>
            <p:nvSpPr>
              <p:cNvPr id="3" name="Tite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74638"/>
                <a:ext cx="8208912" cy="850106"/>
              </a:xfrm>
              <a:blipFill>
                <a:blip r:embed="rId2"/>
                <a:stretch>
                  <a:fillRect l="-966" t="-5714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12</a:t>
            </a:fld>
            <a:endParaRPr lang="da-DK" dirty="0"/>
          </a:p>
        </p:txBody>
      </p:sp>
      <p:pic>
        <p:nvPicPr>
          <p:cNvPr id="13" name="Pladsholder til indhold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9691"/>
            <a:ext cx="7241178" cy="4525963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500212" y="50851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The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follow</a:t>
            </a:r>
            <a:r>
              <a:rPr lang="da-DK" dirty="0"/>
              <a:t> up </a:t>
            </a:r>
            <a:r>
              <a:rPr lang="da-DK" dirty="0" err="1"/>
              <a:t>contacts</a:t>
            </a:r>
            <a:r>
              <a:rPr lang="da-DK" dirty="0"/>
              <a:t> has </a:t>
            </a:r>
            <a:r>
              <a:rPr lang="da-DK" dirty="0" err="1"/>
              <a:t>decreased</a:t>
            </a:r>
            <a:r>
              <a:rPr lang="da-DK" dirty="0"/>
              <a:t> </a:t>
            </a:r>
            <a:r>
              <a:rPr lang="da-DK" dirty="0" err="1"/>
              <a:t>significantly</a:t>
            </a:r>
            <a:r>
              <a:rPr lang="da-DK" dirty="0"/>
              <a:t> </a:t>
            </a:r>
            <a:r>
              <a:rPr lang="da-DK" dirty="0" err="1"/>
              <a:t>since</a:t>
            </a:r>
            <a:r>
              <a:rPr lang="da-DK" dirty="0"/>
              <a:t> all data have </a:t>
            </a:r>
            <a:r>
              <a:rPr lang="da-DK" dirty="0" err="1"/>
              <a:t>been</a:t>
            </a:r>
            <a:r>
              <a:rPr lang="da-DK" dirty="0"/>
              <a:t> </a:t>
            </a:r>
            <a:r>
              <a:rPr lang="da-DK" dirty="0" err="1"/>
              <a:t>collected</a:t>
            </a:r>
            <a:r>
              <a:rPr lang="da-DK" dirty="0"/>
              <a:t> </a:t>
            </a:r>
            <a:r>
              <a:rPr lang="da-DK" dirty="0" err="1"/>
              <a:t>inhouse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5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el 2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74638"/>
                <a:ext cx="8208912" cy="850106"/>
              </a:xfrm>
            </p:spPr>
            <p:txBody>
              <a:bodyPr>
                <a:normAutofit fontScale="90000"/>
              </a:bodyPr>
              <a:lstStyle/>
              <a:p>
                <a:r>
                  <a:rPr lang="da-DK" sz="2400" dirty="0"/>
                  <a:t>Example –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/>
                      </a:rPr>
                      <m:t>𝑶</m:t>
                    </m:r>
                    <m:r>
                      <a:rPr lang="da-DK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da-DK" sz="2400" dirty="0"/>
                  <a:t>: </a:t>
                </a:r>
                <a:r>
                  <a:rPr lang="da-DK" sz="2400" dirty="0" err="1"/>
                  <a:t>Correction</a:t>
                </a:r>
                <a:r>
                  <a:rPr lang="da-DK" sz="2400" dirty="0"/>
                  <a:t> rates of </a:t>
                </a:r>
                <a:r>
                  <a:rPr lang="da-DK" sz="2400" dirty="0" err="1"/>
                  <a:t>follow</a:t>
                </a:r>
                <a:r>
                  <a:rPr lang="da-DK" sz="2400" dirty="0"/>
                  <a:t> up </a:t>
                </a:r>
                <a:r>
                  <a:rPr lang="da-DK" sz="2400" dirty="0" err="1"/>
                  <a:t>contacts</a:t>
                </a:r>
                <a:r>
                  <a:rPr lang="da-DK" dirty="0"/>
                  <a:t/>
                </a:r>
                <a:br>
                  <a:rPr lang="da-DK" dirty="0"/>
                </a:br>
                <a:endParaRPr lang="da-DK" dirty="0"/>
              </a:p>
            </p:txBody>
          </p:sp>
        </mc:Choice>
        <mc:Fallback xmlns="">
          <p:sp>
            <p:nvSpPr>
              <p:cNvPr id="3" name="Tite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74638"/>
                <a:ext cx="8208912" cy="850106"/>
              </a:xfrm>
              <a:blipFill>
                <a:blip r:embed="rId2"/>
                <a:stretch>
                  <a:fillRect l="-966" t="-5714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pic>
        <p:nvPicPr>
          <p:cNvPr id="5" name="Pladsholder til indhold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15963"/>
            <a:ext cx="5520212" cy="3709181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611560" y="48663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err="1"/>
              <a:t>Correction</a:t>
            </a:r>
            <a:r>
              <a:rPr lang="da-DK" dirty="0"/>
              <a:t> rates </a:t>
            </a:r>
            <a:r>
              <a:rPr lang="da-DK" dirty="0" err="1"/>
              <a:t>are</a:t>
            </a:r>
            <a:r>
              <a:rPr lang="da-DK" dirty="0"/>
              <a:t> high but do not </a:t>
            </a:r>
            <a:r>
              <a:rPr lang="da-DK" dirty="0" err="1"/>
              <a:t>seem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affected</a:t>
            </a:r>
            <a:r>
              <a:rPr lang="da-DK" dirty="0"/>
              <a:t> by the more </a:t>
            </a:r>
            <a:r>
              <a:rPr lang="da-DK" dirty="0" err="1"/>
              <a:t>than</a:t>
            </a:r>
            <a:r>
              <a:rPr lang="da-DK" dirty="0"/>
              <a:t> 50% </a:t>
            </a:r>
            <a:r>
              <a:rPr lang="da-DK" dirty="0" err="1"/>
              <a:t>reduction</a:t>
            </a:r>
            <a:r>
              <a:rPr lang="da-DK" dirty="0"/>
              <a:t> in rate of </a:t>
            </a:r>
            <a:r>
              <a:rPr lang="da-DK" dirty="0" err="1"/>
              <a:t>follow</a:t>
            </a:r>
            <a:r>
              <a:rPr lang="da-DK" dirty="0"/>
              <a:t> up </a:t>
            </a:r>
            <a:r>
              <a:rPr lang="da-DK" dirty="0" err="1"/>
              <a:t>contacts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898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998410959"/>
              </p:ext>
            </p:extLst>
          </p:nvPr>
        </p:nvSpPr>
        <p:spPr>
          <a:xfrm>
            <a:off x="467544" y="274638"/>
            <a:ext cx="8208912" cy="850106"/>
          </a:xfrm>
        </p:spPr>
        <p:txBody>
          <a:bodyPr>
            <a:normAutofit fontScale="90000"/>
          </a:bodyPr>
          <a:lstStyle/>
          <a:p>
            <a:r>
              <a:rPr lang="da-DK" sz="3100" dirty="0" err="1"/>
              <a:t>Example</a:t>
            </a:r>
            <a:r>
              <a:rPr lang="da-DK" sz="3100" dirty="0"/>
              <a:t> : </a:t>
            </a:r>
            <a:r>
              <a:rPr lang="da-DK" sz="3100" dirty="0" err="1"/>
              <a:t>Corrections</a:t>
            </a:r>
            <a:r>
              <a:rPr lang="da-DK" sz="3100" dirty="0"/>
              <a:t> by </a:t>
            </a:r>
            <a:r>
              <a:rPr lang="da-DK" sz="3100" dirty="0" err="1"/>
              <a:t>field</a:t>
            </a:r>
            <a:r>
              <a:rPr lang="da-DK" sz="3100" dirty="0"/>
              <a:t> (variable)</a:t>
            </a:r>
            <a:r>
              <a:rPr dirty="0">
                <a:solidFill>
                  <a:schemeClr val="tx1"/>
                </a:solidFill>
              </a:rPr>
              <a:t/>
            </a:r>
            <a:br>
              <a:rPr dirty="0">
                <a:solidFill>
                  <a:schemeClr val="tx1"/>
                </a:solidFill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14</a:t>
            </a:fld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268760"/>
            <a:ext cx="4551113" cy="4525963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461988" y="1628800"/>
            <a:ext cx="3389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It is </a:t>
            </a:r>
            <a:r>
              <a:rPr lang="da-DK" dirty="0" err="1"/>
              <a:t>easy</a:t>
            </a:r>
            <a:r>
              <a:rPr lang="da-DK" dirty="0"/>
              <a:t> to </a:t>
            </a:r>
            <a:r>
              <a:rPr lang="da-DK" dirty="0" err="1"/>
              <a:t>extract</a:t>
            </a:r>
            <a:r>
              <a:rPr lang="da-DK" dirty="0"/>
              <a:t> editing data by variable and </a:t>
            </a:r>
            <a:r>
              <a:rPr lang="da-DK" dirty="0" err="1"/>
              <a:t>count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corrections</a:t>
            </a:r>
            <a:r>
              <a:rPr lang="da-DK" dirty="0"/>
              <a:t> by variable</a:t>
            </a:r>
          </a:p>
        </p:txBody>
      </p:sp>
    </p:spTree>
    <p:extLst>
      <p:ext uri="{BB962C8B-B14F-4D97-AF65-F5344CB8AC3E}">
        <p14:creationId xmlns:p14="http://schemas.microsoft.com/office/powerpoint/2010/main" val="3752006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easy to extract proces data from the Data Archive.</a:t>
            </a:r>
          </a:p>
          <a:p>
            <a:r>
              <a:rPr lang="en-US" dirty="0"/>
              <a:t>It can be useful to have access to proces data.</a:t>
            </a:r>
          </a:p>
          <a:p>
            <a:r>
              <a:rPr lang="en-US" dirty="0"/>
              <a:t>Regular reporting of proces indicators still remains to be implemented.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47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 err="1"/>
              <a:t>Thanks</a:t>
            </a:r>
            <a:r>
              <a:rPr lang="da-DK" dirty="0"/>
              <a:t> for </a:t>
            </a:r>
            <a:r>
              <a:rPr lang="da-DK" dirty="0" err="1"/>
              <a:t>your</a:t>
            </a:r>
            <a:r>
              <a:rPr lang="da-DK" dirty="0"/>
              <a:t> attention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16</a:t>
            </a:fld>
            <a:endParaRPr lang="da-DK" dirty="0"/>
          </a:p>
        </p:txBody>
      </p:sp>
      <p:sp>
        <p:nvSpPr>
          <p:cNvPr id="5" name="Titel 5"/>
          <p:cNvSpPr txBox="1">
            <a:spLocks/>
          </p:cNvSpPr>
          <p:nvPr/>
        </p:nvSpPr>
        <p:spPr>
          <a:xfrm>
            <a:off x="467544" y="476672"/>
            <a:ext cx="7344816" cy="146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91D4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endParaRPr lang="en-GB" dirty="0"/>
          </a:p>
        </p:txBody>
      </p:sp>
      <p:sp>
        <p:nvSpPr>
          <p:cNvPr id="6" name="Undertitel 6"/>
          <p:cNvSpPr txBox="1">
            <a:spLocks/>
          </p:cNvSpPr>
          <p:nvPr/>
        </p:nvSpPr>
        <p:spPr>
          <a:xfrm>
            <a:off x="467544" y="2060848"/>
            <a:ext cx="8208912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8288" indent="-268288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1813" indent="-263525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9625" indent="-266700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100000"/>
              <a:buFontTx/>
              <a:buChar char="-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48000" indent="-180000" algn="l" defTabSz="914400" rtl="0" eaLnBrk="1" latinLnBrk="0" hangingPunct="1">
              <a:spcBef>
                <a:spcPct val="20000"/>
              </a:spcBef>
              <a:buClr>
                <a:srgbClr val="2585B8"/>
              </a:buClr>
              <a:buSzPct val="60000"/>
              <a:buFont typeface="Wingdings" pitchFamily="2" charset="2"/>
              <a:buChar char="n"/>
              <a:defRPr sz="1400" kern="1200">
                <a:solidFill>
                  <a:schemeClr val="tx1"/>
                </a:solidFill>
                <a:latin typeface="Lucida Sans" pitchFamily="34" charset="0"/>
                <a:ea typeface="+mn-ea"/>
                <a:cs typeface="Arial" pitchFamily="34" charset="0"/>
              </a:defRPr>
            </a:lvl4pPr>
            <a:lvl5pPr marL="756000" indent="-180000" algn="l" defTabSz="914400" rtl="0" eaLnBrk="1" latinLnBrk="0" hangingPunct="1">
              <a:spcBef>
                <a:spcPct val="20000"/>
              </a:spcBef>
              <a:buClr>
                <a:srgbClr val="2585B8"/>
              </a:buClr>
              <a:buSzPct val="50000"/>
              <a:buFont typeface="Wingdings" pitchFamily="2" charset="2"/>
              <a:buChar char="n"/>
              <a:defRPr sz="1200" kern="1200">
                <a:solidFill>
                  <a:schemeClr val="tx1"/>
                </a:solidFill>
                <a:latin typeface="Lucida Sans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2400" b="1" dirty="0">
              <a:solidFill>
                <a:srgbClr val="000000"/>
              </a:solidFill>
              <a:latin typeface="Calibri" pitchFamily="34" charset="0"/>
              <a:cs typeface="Droid Sans Fallback"/>
            </a:endParaRPr>
          </a:p>
          <a:p>
            <a:pPr marL="0" indent="0" algn="ctr">
              <a:buNone/>
            </a:pPr>
            <a:endParaRPr lang="en-GB" sz="2400" b="1" dirty="0">
              <a:solidFill>
                <a:srgbClr val="000000"/>
              </a:solidFill>
              <a:latin typeface="Calibri" pitchFamily="34" charset="0"/>
              <a:cs typeface="Droid Sans Fallback"/>
            </a:endParaRPr>
          </a:p>
          <a:p>
            <a:pPr marL="0" indent="0" algn="ctr">
              <a:buNone/>
            </a:pPr>
            <a:r>
              <a:rPr lang="en-GB" sz="2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Questions?</a:t>
            </a:r>
          </a:p>
          <a:p>
            <a:pPr marL="0" indent="0" algn="ctr">
              <a:buNone/>
            </a:pPr>
            <a:endParaRPr lang="en-GB" sz="2400" b="1" dirty="0">
              <a:solidFill>
                <a:srgbClr val="000000"/>
              </a:solidFill>
              <a:latin typeface="Calibri" pitchFamily="34" charset="0"/>
              <a:cs typeface="Droid Sans Fallback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Regin </a:t>
            </a:r>
            <a:r>
              <a:rPr lang="en-GB" sz="1400" b="1" dirty="0" err="1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Reinert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 (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  <a:hlinkClick r:id="rId2"/>
              </a:rPr>
              <a:t>reg@dst.dk</a:t>
            </a: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Droid Sans Fallback"/>
              </a:rPr>
              <a:t>), Statistics Denmark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41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en-US" sz="20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Proces data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Modernized data editing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Data Archive (at Statistics Denmark)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000" dirty="0"/>
              <a:t>Examples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/>
          <a:lstStyle/>
          <a:p>
            <a:r>
              <a:rPr lang="da-DK" dirty="0"/>
              <a:t>Agenda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028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 data are data collected during the editing proces.</a:t>
            </a:r>
          </a:p>
          <a:p>
            <a:r>
              <a:rPr lang="en-US" dirty="0"/>
              <a:t>Proces data can contain information on:</a:t>
            </a:r>
          </a:p>
          <a:p>
            <a:pPr lvl="1"/>
            <a:r>
              <a:rPr lang="en-US" dirty="0"/>
              <a:t>Time of collection</a:t>
            </a:r>
          </a:p>
          <a:p>
            <a:pPr lvl="1"/>
            <a:r>
              <a:rPr lang="en-US" dirty="0"/>
              <a:t>Source of collection</a:t>
            </a:r>
          </a:p>
          <a:p>
            <a:pPr lvl="1"/>
            <a:r>
              <a:rPr lang="en-US" dirty="0"/>
              <a:t>Violated edit rules</a:t>
            </a:r>
          </a:p>
          <a:p>
            <a:pPr lvl="1"/>
            <a:r>
              <a:rPr lang="en-US" dirty="0"/>
              <a:t>Time of editing</a:t>
            </a:r>
          </a:p>
          <a:p>
            <a:pPr lvl="1"/>
            <a:r>
              <a:rPr lang="en-US" dirty="0"/>
              <a:t>Source of editing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Proces Data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105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212808197"/>
              </p:ext>
            </p:extLst>
          </p:nvPr>
        </p:nvSpPr>
        <p:spPr/>
        <p:txBody>
          <a:bodyPr>
            <a:normAutofit/>
          </a:bodyPr>
          <a:lstStyle/>
          <a:p>
            <a:pPr marL="267970" indent="-267970"/>
            <a:r>
              <a:rPr lang="en-GB" dirty="0"/>
              <a:t>Statistics</a:t>
            </a:r>
            <a:r>
              <a:rPr lang="da-DK" dirty="0"/>
              <a:t> Denmark has </a:t>
            </a:r>
            <a:r>
              <a:rPr lang="da-DK" dirty="0" err="1"/>
              <a:t>initiated</a:t>
            </a:r>
            <a:r>
              <a:rPr lang="da-DK" dirty="0"/>
              <a:t> a proces </a:t>
            </a:r>
            <a:r>
              <a:rPr lang="da-DK" dirty="0" err="1"/>
              <a:t>called</a:t>
            </a:r>
            <a:r>
              <a:rPr lang="da-DK" dirty="0"/>
              <a:t> </a:t>
            </a:r>
            <a:r>
              <a:rPr lang="en-US" dirty="0"/>
              <a:t>Modernized</a:t>
            </a:r>
            <a:r>
              <a:rPr lang="da-DK" dirty="0"/>
              <a:t> Data Editing.</a:t>
            </a:r>
          </a:p>
          <a:p>
            <a:pPr marL="267970" indent="-267970"/>
            <a:r>
              <a:rPr lang="da-DK" dirty="0"/>
              <a:t>The purpose of the </a:t>
            </a:r>
            <a:r>
              <a:rPr lang="da-DK" dirty="0" err="1"/>
              <a:t>modernized</a:t>
            </a:r>
            <a:r>
              <a:rPr lang="da-DK" dirty="0"/>
              <a:t> data editing proces is to </a:t>
            </a:r>
            <a:r>
              <a:rPr lang="da-DK" dirty="0" err="1"/>
              <a:t>standardize</a:t>
            </a:r>
            <a:r>
              <a:rPr lang="da-DK" dirty="0"/>
              <a:t> editing </a:t>
            </a:r>
            <a:r>
              <a:rPr lang="da-DK" dirty="0" err="1"/>
              <a:t>processes</a:t>
            </a:r>
            <a:r>
              <a:rPr lang="da-DK" dirty="0"/>
              <a:t> </a:t>
            </a:r>
            <a:r>
              <a:rPr lang="da-DK" dirty="0" err="1"/>
              <a:t>across</a:t>
            </a:r>
            <a:r>
              <a:rPr lang="da-DK" dirty="0"/>
              <a:t> </a:t>
            </a:r>
            <a:r>
              <a:rPr lang="da-DK" dirty="0" err="1"/>
              <a:t>statistics</a:t>
            </a:r>
            <a:r>
              <a:rPr lang="da-DK" dirty="0"/>
              <a:t> at Statistics Denmark.</a:t>
            </a:r>
          </a:p>
          <a:p>
            <a:pPr marL="267970" indent="-267970"/>
            <a:r>
              <a:rPr lang="da-DK"/>
              <a:t>Proces</a:t>
            </a:r>
            <a:r>
              <a:rPr lang="da-DK" dirty="0"/>
              <a:t> data </a:t>
            </a:r>
            <a:r>
              <a:rPr lang="da-DK" err="1"/>
              <a:t>are</a:t>
            </a:r>
            <a:r>
              <a:rPr lang="da-DK" dirty="0"/>
              <a:t> </a:t>
            </a:r>
            <a:r>
              <a:rPr lang="da-DK" err="1"/>
              <a:t>important</a:t>
            </a:r>
            <a:r>
              <a:rPr lang="da-DK" dirty="0"/>
              <a:t> in </a:t>
            </a:r>
            <a:r>
              <a:rPr lang="da-DK" err="1"/>
              <a:t>order</a:t>
            </a:r>
            <a:r>
              <a:rPr lang="da-DK" dirty="0"/>
              <a:t> to monitor </a:t>
            </a:r>
            <a:r>
              <a:rPr lang="da-DK" err="1"/>
              <a:t>progress</a:t>
            </a:r>
            <a:r>
              <a:rPr lang="da-DK" dirty="0"/>
              <a:t>.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None/>
              <a:defRPr/>
            </a:pPr>
            <a:endParaRPr lang="da-DK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Modernized</a:t>
            </a:r>
            <a:r>
              <a:rPr lang="da-DK" dirty="0"/>
              <a:t> data editing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273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Statistics Denmark has </a:t>
            </a:r>
            <a:r>
              <a:rPr lang="da-DK" dirty="0" err="1"/>
              <a:t>constructed</a:t>
            </a:r>
            <a:r>
              <a:rPr lang="da-DK" dirty="0"/>
              <a:t> a Data Archive (DA), to store data in </a:t>
            </a:r>
            <a:r>
              <a:rPr lang="da-DK" dirty="0" err="1"/>
              <a:t>during</a:t>
            </a:r>
            <a:r>
              <a:rPr lang="da-DK" dirty="0"/>
              <a:t> the </a:t>
            </a:r>
            <a:r>
              <a:rPr lang="da-DK" dirty="0" err="1"/>
              <a:t>entire</a:t>
            </a:r>
            <a:r>
              <a:rPr lang="da-DK" dirty="0"/>
              <a:t> editing proces.</a:t>
            </a:r>
          </a:p>
          <a:p>
            <a:r>
              <a:rPr lang="da-DK" dirty="0"/>
              <a:t>The </a:t>
            </a:r>
            <a:r>
              <a:rPr lang="da-DK" dirty="0" err="1"/>
              <a:t>methodoligical</a:t>
            </a:r>
            <a:r>
              <a:rPr lang="da-DK" dirty="0"/>
              <a:t> </a:t>
            </a:r>
            <a:r>
              <a:rPr lang="da-DK" dirty="0" err="1"/>
              <a:t>department</a:t>
            </a:r>
            <a:r>
              <a:rPr lang="da-DK" dirty="0"/>
              <a:t> has </a:t>
            </a:r>
            <a:r>
              <a:rPr lang="da-DK" dirty="0" err="1"/>
              <a:t>emphasized</a:t>
            </a:r>
            <a:r>
              <a:rPr lang="da-DK" dirty="0"/>
              <a:t> the </a:t>
            </a:r>
            <a:r>
              <a:rPr lang="da-DK" dirty="0" err="1"/>
              <a:t>importance</a:t>
            </a:r>
            <a:r>
              <a:rPr lang="da-DK" dirty="0"/>
              <a:t> of proces data </a:t>
            </a:r>
            <a:r>
              <a:rPr lang="da-DK" dirty="0" err="1"/>
              <a:t>during</a:t>
            </a:r>
            <a:r>
              <a:rPr lang="da-DK" dirty="0"/>
              <a:t> the </a:t>
            </a:r>
            <a:r>
              <a:rPr lang="da-DK" dirty="0" err="1"/>
              <a:t>construction</a:t>
            </a:r>
            <a:r>
              <a:rPr lang="da-DK" dirty="0"/>
              <a:t> of the Data Archive.</a:t>
            </a:r>
          </a:p>
          <a:p>
            <a:r>
              <a:rPr lang="da-DK" dirty="0"/>
              <a:t>Changes on </a:t>
            </a:r>
            <a:r>
              <a:rPr lang="da-DK" dirty="0" err="1"/>
              <a:t>records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tracked</a:t>
            </a:r>
            <a:r>
              <a:rPr lang="da-DK" dirty="0"/>
              <a:t> on </a:t>
            </a:r>
            <a:r>
              <a:rPr lang="da-DK" dirty="0" err="1"/>
              <a:t>any</a:t>
            </a:r>
            <a:r>
              <a:rPr lang="da-DK" dirty="0"/>
              <a:t> time.</a:t>
            </a:r>
          </a:p>
          <a:p>
            <a:r>
              <a:rPr lang="da-DK" dirty="0"/>
              <a:t>All data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stored</a:t>
            </a:r>
            <a:r>
              <a:rPr lang="da-DK" dirty="0"/>
              <a:t> on a </a:t>
            </a:r>
            <a:r>
              <a:rPr lang="da-DK" dirty="0" err="1"/>
              <a:t>normalized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. I.e. Changes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tracked</a:t>
            </a:r>
            <a:r>
              <a:rPr lang="da-DK" dirty="0"/>
              <a:t> to </a:t>
            </a:r>
            <a:r>
              <a:rPr lang="da-DK" dirty="0" err="1"/>
              <a:t>exactly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field</a:t>
            </a:r>
            <a:r>
              <a:rPr lang="da-DK" dirty="0"/>
              <a:t> has </a:t>
            </a:r>
            <a:r>
              <a:rPr lang="da-DK" dirty="0" err="1"/>
              <a:t>been</a:t>
            </a:r>
            <a:r>
              <a:rPr lang="da-DK" dirty="0"/>
              <a:t> </a:t>
            </a:r>
            <a:r>
              <a:rPr lang="da-DK" dirty="0" err="1"/>
              <a:t>changed</a:t>
            </a:r>
            <a:r>
              <a:rPr lang="da-DK" dirty="0"/>
              <a:t> at </a:t>
            </a:r>
            <a:r>
              <a:rPr lang="da-DK" dirty="0" err="1"/>
              <a:t>any</a:t>
            </a:r>
            <a:r>
              <a:rPr lang="da-DK" dirty="0"/>
              <a:t> time.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endParaRPr lang="da-DK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Data Archive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042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For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record</a:t>
            </a:r>
            <a:r>
              <a:rPr lang="da-DK" dirty="0"/>
              <a:t> in the data </a:t>
            </a:r>
            <a:r>
              <a:rPr lang="da-DK" dirty="0" err="1"/>
              <a:t>archive</a:t>
            </a:r>
            <a:r>
              <a:rPr lang="da-DK" dirty="0"/>
              <a:t> the status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secures</a:t>
            </a:r>
            <a:r>
              <a:rPr lang="da-DK" dirty="0"/>
              <a:t> the </a:t>
            </a:r>
            <a:r>
              <a:rPr lang="da-DK" dirty="0" err="1"/>
              <a:t>possibility</a:t>
            </a:r>
            <a:r>
              <a:rPr lang="da-DK" dirty="0"/>
              <a:t> of </a:t>
            </a:r>
            <a:r>
              <a:rPr lang="da-DK" dirty="0" err="1"/>
              <a:t>creating</a:t>
            </a:r>
            <a:r>
              <a:rPr lang="da-DK" dirty="0"/>
              <a:t> proces </a:t>
            </a:r>
            <a:r>
              <a:rPr lang="da-DK" dirty="0" err="1"/>
              <a:t>indicators</a:t>
            </a:r>
            <a:r>
              <a:rPr lang="da-DK" dirty="0"/>
              <a:t>.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endParaRPr lang="da-DK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Status Codes for Records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636912"/>
            <a:ext cx="5616624" cy="296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9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It is </a:t>
            </a:r>
            <a:r>
              <a:rPr lang="da-DK" dirty="0" err="1"/>
              <a:t>easy</a:t>
            </a:r>
            <a:r>
              <a:rPr lang="da-DK" dirty="0"/>
              <a:t> to </a:t>
            </a:r>
            <a:r>
              <a:rPr lang="da-DK" dirty="0" err="1"/>
              <a:t>extract</a:t>
            </a:r>
            <a:r>
              <a:rPr lang="da-DK" dirty="0"/>
              <a:t> </a:t>
            </a:r>
            <a:r>
              <a:rPr lang="da-DK" dirty="0" err="1"/>
              <a:t>indicators</a:t>
            </a:r>
            <a:r>
              <a:rPr lang="da-DK" dirty="0"/>
              <a:t> on proces data from the data </a:t>
            </a:r>
            <a:r>
              <a:rPr lang="da-DK" dirty="0" err="1"/>
              <a:t>archive</a:t>
            </a:r>
            <a:r>
              <a:rPr lang="da-DK" dirty="0"/>
              <a:t>.</a:t>
            </a:r>
          </a:p>
          <a:p>
            <a:r>
              <a:rPr lang="da-DK" dirty="0"/>
              <a:t>The </a:t>
            </a:r>
            <a:r>
              <a:rPr lang="da-DK" dirty="0" err="1"/>
              <a:t>normalized</a:t>
            </a:r>
            <a:r>
              <a:rPr lang="da-DK" dirty="0"/>
              <a:t> </a:t>
            </a:r>
            <a:r>
              <a:rPr lang="da-DK" dirty="0" err="1"/>
              <a:t>construction</a:t>
            </a:r>
            <a:r>
              <a:rPr lang="da-DK" dirty="0"/>
              <a:t> of the data </a:t>
            </a:r>
            <a:r>
              <a:rPr lang="da-DK" dirty="0" err="1"/>
              <a:t>archive</a:t>
            </a:r>
            <a:r>
              <a:rPr lang="da-DK" dirty="0"/>
              <a:t> </a:t>
            </a:r>
            <a:r>
              <a:rPr lang="da-DK" dirty="0" err="1"/>
              <a:t>makes</a:t>
            </a:r>
            <a:r>
              <a:rPr lang="da-DK" dirty="0"/>
              <a:t> is </a:t>
            </a:r>
            <a:r>
              <a:rPr lang="da-DK" dirty="0" err="1"/>
              <a:t>possible</a:t>
            </a:r>
            <a:r>
              <a:rPr lang="da-DK" dirty="0"/>
              <a:t> to </a:t>
            </a:r>
            <a:r>
              <a:rPr lang="da-DK" dirty="0" err="1"/>
              <a:t>extract</a:t>
            </a:r>
            <a:r>
              <a:rPr lang="da-DK" dirty="0"/>
              <a:t> </a:t>
            </a:r>
            <a:r>
              <a:rPr lang="da-DK" dirty="0" err="1"/>
              <a:t>process</a:t>
            </a:r>
            <a:r>
              <a:rPr lang="da-DK" dirty="0"/>
              <a:t> data on all </a:t>
            </a:r>
            <a:r>
              <a:rPr lang="da-DK" dirty="0" err="1"/>
              <a:t>levels</a:t>
            </a:r>
            <a:r>
              <a:rPr lang="da-DK" dirty="0"/>
              <a:t>.</a:t>
            </a:r>
          </a:p>
          <a:p>
            <a:r>
              <a:rPr lang="da-DK" dirty="0"/>
              <a:t>Proces data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extracted</a:t>
            </a:r>
            <a:r>
              <a:rPr lang="da-DK" dirty="0"/>
              <a:t> on </a:t>
            </a:r>
            <a:r>
              <a:rPr lang="da-DK" dirty="0" err="1"/>
              <a:t>record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.</a:t>
            </a:r>
          </a:p>
          <a:p>
            <a:r>
              <a:rPr lang="da-DK" dirty="0"/>
              <a:t>Proces data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extracted</a:t>
            </a:r>
            <a:r>
              <a:rPr lang="da-DK" dirty="0"/>
              <a:t> on </a:t>
            </a:r>
            <a:r>
              <a:rPr lang="da-DK" dirty="0" err="1"/>
              <a:t>field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.</a:t>
            </a:r>
          </a:p>
          <a:p>
            <a:r>
              <a:rPr lang="da-DK" dirty="0"/>
              <a:t>Proces data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extracted</a:t>
            </a:r>
            <a:r>
              <a:rPr lang="da-DK" dirty="0"/>
              <a:t> on editing </a:t>
            </a:r>
            <a:r>
              <a:rPr lang="da-DK" dirty="0" err="1"/>
              <a:t>rule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.</a:t>
            </a:r>
            <a:endParaRPr lang="da-DK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Extraction</a:t>
            </a:r>
            <a:r>
              <a:rPr lang="da-DK" dirty="0"/>
              <a:t> of Proces Data from the Data Archive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013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ladsholder til indhold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𝑂</m:t>
                    </m:r>
                    <m:r>
                      <a:rPr lang="da-DK" sz="2800" i="1">
                        <a:latin typeface="Cambria Math"/>
                      </a:rPr>
                      <m:t>1=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𝑒𝑟𝑟𝑜𝑟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𝑚𝑎𝑟𝑘𝑒𝑑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𝑐h𝑒𝑐𝑘𝑒𝑑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𝑂</m:t>
                    </m:r>
                    <m:r>
                      <a:rPr lang="da-DK" sz="2800" i="1">
                        <a:latin typeface="Cambria Math"/>
                      </a:rPr>
                      <m:t>2=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𝑐h𝑎𝑛𝑔𝑒𝑑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𝑐h𝑒𝑐𝑘𝑒𝑑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𝑂</m:t>
                    </m:r>
                    <m:r>
                      <a:rPr lang="da-DK" sz="2800" i="1">
                        <a:latin typeface="Cambria Math"/>
                      </a:rPr>
                      <m:t>3=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𝑓𝑜𝑙𝑙𝑜𝑤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𝑢𝑝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𝑐𝑜𝑛𝑡𝑎𝑡𝑐𝑠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𝑐h𝑒𝑐𝑘𝑒𝑑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a-DK" sz="2400" i="1">
                          <a:latin typeface="Cambria Math"/>
                        </a:rPr>
                        <m:t>𝑂</m:t>
                      </m:r>
                      <m:r>
                        <a:rPr lang="da-DK" sz="2400" i="1">
                          <a:latin typeface="Cambria Math"/>
                        </a:rPr>
                        <m:t>4=</m:t>
                      </m:r>
                      <m:f>
                        <m:fPr>
                          <m:ctrlPr>
                            <a:rPr lang="da-DK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a-DK" sz="2400" i="1">
                              <a:latin typeface="Cambria Math"/>
                            </a:rPr>
                            <m:t>𝑛𝑢𝑚𝑏𝑒𝑟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𝑜𝑓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𝑐h𝑎𝑛𝑔𝑒𝑠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𝑎𝑓𝑡𝑒𝑟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𝑓𝑜𝑙𝑙𝑜𝑤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𝑢𝑝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𝑐𝑜𝑛𝑡𝑎𝑐𝑡</m:t>
                          </m:r>
                        </m:num>
                        <m:den>
                          <m:r>
                            <a:rPr lang="da-DK" sz="2400" i="1">
                              <a:latin typeface="Cambria Math"/>
                            </a:rPr>
                            <m:t>𝑛𝑢𝑚𝑏𝑒𝑟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𝑜𝑓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𝑓𝑜𝑙𝑙𝑜𝑤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𝑢𝑝</m:t>
                          </m:r>
                          <m:r>
                            <a:rPr lang="da-DK" sz="2400" i="1">
                              <a:latin typeface="Cambria Math"/>
                            </a:rPr>
                            <m:t> </m:t>
                          </m:r>
                          <m:r>
                            <a:rPr lang="da-DK" sz="2400" i="1">
                              <a:latin typeface="Cambria Math"/>
                            </a:rPr>
                            <m:t>𝑐𝑜𝑛𝑡𝑎𝑐𝑡𝑠</m:t>
                          </m:r>
                        </m:den>
                      </m:f>
                    </m:oMath>
                  </m:oMathPara>
                </a14:m>
                <a:endParaRPr lang="da-DK" sz="24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da-DK" dirty="0"/>
              </a:p>
            </p:txBody>
          </p:sp>
        </mc:Choice>
        <mc:Fallback xmlns="">
          <p:sp>
            <p:nvSpPr>
              <p:cNvPr id="2" name="Pladsholder til indhold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Proces </a:t>
            </a:r>
            <a:r>
              <a:rPr lang="da-DK" dirty="0" err="1"/>
              <a:t>indicators</a:t>
            </a:r>
            <a:r>
              <a:rPr lang="da-DK" dirty="0"/>
              <a:t> - Records</a:t>
            </a:r>
            <a:br>
              <a:rPr lang="da-DK" dirty="0"/>
            </a:br>
            <a:r>
              <a:rPr lang="da-DK" sz="1600" dirty="0" err="1"/>
              <a:t>Introduced</a:t>
            </a:r>
            <a:r>
              <a:rPr lang="da-DK" sz="1600" dirty="0"/>
              <a:t> by </a:t>
            </a:r>
            <a:r>
              <a:rPr lang="da-DK" sz="1600" dirty="0" err="1"/>
              <a:t>Granquist</a:t>
            </a:r>
            <a:r>
              <a:rPr lang="da-DK" sz="1600" dirty="0"/>
              <a:t> – ”Guide til Granskning”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571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ladsholder til indhold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da-DK" sz="2800" dirty="0"/>
                  <a:t>V</a:t>
                </a: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1=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𝑒𝑟𝑟𝑜𝑟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𝑚𝑎𝑟𝑘𝑒𝑑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𝑐h𝑒𝑐𝑘𝑒𝑑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𝑓𝑜𝑟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𝑒𝑟𝑟𝑜𝑟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𝑉</m:t>
                    </m:r>
                    <m:r>
                      <a:rPr lang="da-DK" sz="2800" i="1">
                        <a:latin typeface="Cambria Math"/>
                      </a:rPr>
                      <m:t>2=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𝑒𝑟𝑟𝑜𝑟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𝑚𝑎𝑟𝑘𝑒𝑑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𝑒𝑑𝑖𝑡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𝑟𝑢𝑙𝑒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𝐾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𝑐h𝑒𝑐𝑘𝑒𝑑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𝑤𝑖𝑡h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𝑟𝑢𝑙𝑒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𝐾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𝑉</m:t>
                    </m:r>
                    <m:r>
                      <a:rPr lang="da-DK" sz="2800" i="1">
                        <a:latin typeface="Cambria Math"/>
                      </a:rPr>
                      <m:t>3=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𝑐h𝑎𝑛𝑔𝑒𝑠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𝑤𝑖𝑡h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𝑣𝑎𝑙𝑢𝑒𝑠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𝑉</m:t>
                    </m:r>
                    <m:r>
                      <a:rPr lang="da-DK" sz="2800" i="1">
                        <a:latin typeface="Cambria Math"/>
                      </a:rPr>
                      <m:t>4=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𝑐h𝑎𝑛𝑔𝑒𝑠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𝑤𝑖𝑡h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𝑣𝑎𝑙𝑢𝑒𝑠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𝑉</m:t>
                    </m:r>
                    <m:r>
                      <a:rPr lang="da-DK" sz="2800" i="1">
                        <a:latin typeface="Cambria Math"/>
                      </a:rPr>
                      <m:t>5=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𝑐h𝑎𝑛𝑔𝑒𝑠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𝑤𝑖𝑡h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𝑣𝑎𝑙𝑢𝑒𝑠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8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a-DK" sz="2800" i="1">
                        <a:latin typeface="Cambria Math"/>
                      </a:rPr>
                      <m:t>𝑉</m:t>
                    </m:r>
                    <m:r>
                      <a:rPr lang="da-DK" sz="2800" i="1">
                        <a:latin typeface="Cambria Math"/>
                      </a:rPr>
                      <m:t>6=</m:t>
                    </m:r>
                    <m:f>
                      <m:fPr>
                        <m:ctrlPr>
                          <a:rPr lang="da-DK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𝑐h𝑎𝑛𝑔𝑒𝑠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da-DK" sz="2800" i="1">
                            <a:latin typeface="Cambria Math"/>
                          </a:rPr>
                          <m:t>𝑛𝑢𝑚𝑏𝑒𝑟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𝑜𝑓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𝑟𝑒𝑐𝑜𝑟𝑑𝑠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𝑤𝑖𝑡h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𝑣𝑎𝑙𝑢𝑒𝑠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𝑜𝑛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𝑣𝑎𝑟𝑖𝑎𝑏𝑙𝑒</m:t>
                        </m:r>
                        <m:r>
                          <a:rPr lang="da-DK" sz="2800" i="1">
                            <a:latin typeface="Cambria Math"/>
                          </a:rPr>
                          <m:t> </m:t>
                        </m:r>
                        <m:r>
                          <a:rPr lang="da-DK" sz="2800" i="1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r>
                  <a:rPr lang="da-DK" sz="2800" dirty="0"/>
                  <a:t> </a:t>
                </a:r>
              </a:p>
              <a:p>
                <a:pPr marL="0" indent="0">
                  <a:buNone/>
                </a:pPr>
                <a:endParaRPr lang="da-DK" sz="2000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da-DK" dirty="0"/>
              </a:p>
            </p:txBody>
          </p:sp>
        </mc:Choice>
        <mc:Fallback xmlns="">
          <p:sp>
            <p:nvSpPr>
              <p:cNvPr id="2" name="Pladsholder til indhold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6" t="-80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Proces </a:t>
            </a:r>
            <a:r>
              <a:rPr lang="da-DK" dirty="0" err="1"/>
              <a:t>indicators</a:t>
            </a:r>
            <a:r>
              <a:rPr lang="da-DK" dirty="0"/>
              <a:t> - Fields</a:t>
            </a:r>
            <a:br>
              <a:rPr lang="da-DK" dirty="0"/>
            </a:br>
            <a:r>
              <a:rPr lang="da-DK" sz="1600" dirty="0" err="1"/>
              <a:t>Introduced</a:t>
            </a:r>
            <a:r>
              <a:rPr lang="da-DK" sz="1600" dirty="0"/>
              <a:t> by </a:t>
            </a:r>
            <a:r>
              <a:rPr lang="da-DK" sz="1600" dirty="0" err="1"/>
              <a:t>Granquist</a:t>
            </a:r>
            <a:r>
              <a:rPr lang="da-DK" sz="1600" dirty="0"/>
              <a:t> – ”Guide til Granskning”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3862032"/>
      </p:ext>
    </p:extLst>
  </p:cSld>
  <p:clrMapOvr>
    <a:masterClrMapping/>
  </p:clrMapOvr>
</p:sld>
</file>

<file path=ppt/theme/theme1.xml><?xml version="1.0" encoding="utf-8"?>
<a:theme xmlns:a="http://schemas.openxmlformats.org/drawingml/2006/main" name="DstBlue">
  <a:themeElements>
    <a:clrScheme name="Ds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6DD"/>
      </a:accent1>
      <a:accent2>
        <a:srgbClr val="2585B8"/>
      </a:accent2>
      <a:accent3>
        <a:srgbClr val="A0B24F"/>
      </a:accent3>
      <a:accent4>
        <a:srgbClr val="6AB24F"/>
      </a:accent4>
      <a:accent5>
        <a:srgbClr val="D73858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BA6DD"/>
    </a:accent1>
    <a:accent2>
      <a:srgbClr val="2585B8"/>
    </a:accent2>
    <a:accent3>
      <a:srgbClr val="A0B24F"/>
    </a:accent3>
    <a:accent4>
      <a:srgbClr val="6AB24F"/>
    </a:accent4>
    <a:accent5>
      <a:srgbClr val="D73858"/>
    </a:accent5>
    <a:accent6>
      <a:srgbClr val="F79646"/>
    </a:accent6>
    <a:hlink>
      <a:srgbClr val="0000FF"/>
    </a:hlink>
    <a:folHlink>
      <a:srgbClr val="800080"/>
    </a:folHlink>
  </a:clrScheme>
</a:themeOverrid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DstBlue</Template>
  <TotalTime>342</TotalTime>
  <Words>771</Words>
  <Application>Microsoft Office PowerPoint</Application>
  <PresentationFormat>On-screen Show (4:3)</PresentationFormat>
  <Paragraphs>96</Paragraphs>
  <Slides>16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DstBlue</vt:lpstr>
      <vt:lpstr>Usage of Proces Data in Data Editing at Statistics Denmark</vt:lpstr>
      <vt:lpstr>Agenda</vt:lpstr>
      <vt:lpstr>Proces Data</vt:lpstr>
      <vt:lpstr>Modernized data editing</vt:lpstr>
      <vt:lpstr>Data Archive</vt:lpstr>
      <vt:lpstr>Status Codes for Records</vt:lpstr>
      <vt:lpstr>Extraction of Proces Data from the Data Archive</vt:lpstr>
      <vt:lpstr>Proces indicators - Records Introduced by Granquist – ”Guide til Granskning”</vt:lpstr>
      <vt:lpstr>Proces indicators - Fields Introduced by Granquist – ”Guide til Granskning”</vt:lpstr>
      <vt:lpstr>Example – O1 PIGS-Survey</vt:lpstr>
      <vt:lpstr>Example: External Vendor</vt:lpstr>
      <vt:lpstr>Example – O3: Rate of follow up contacts </vt:lpstr>
      <vt:lpstr>Example – O4: Correction rates of follow up contacts </vt:lpstr>
      <vt:lpstr>Example : Corrections by field (variable) </vt:lpstr>
      <vt:lpstr>Summary</vt:lpstr>
      <vt:lpstr>    Thanks for your attention</vt:lpstr>
    </vt:vector>
  </TitlesOfParts>
  <Company>Danmarks Statistik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Diana Ransgaard Sørensen</dc:creator>
  <cp:lastModifiedBy>Tetyana Kolomiyets</cp:lastModifiedBy>
  <cp:revision>36</cp:revision>
  <dcterms:created xsi:type="dcterms:W3CDTF">2015-05-19T08:45:23Z</dcterms:created>
  <dcterms:modified xsi:type="dcterms:W3CDTF">2017-11-02T11:25:16Z</dcterms:modified>
</cp:coreProperties>
</file>