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79" r:id="rId4"/>
    <p:sldId id="278" r:id="rId5"/>
    <p:sldId id="276" r:id="rId6"/>
    <p:sldId id="257" r:id="rId7"/>
    <p:sldId id="265" r:id="rId8"/>
    <p:sldId id="271" r:id="rId9"/>
    <p:sldId id="272" r:id="rId10"/>
    <p:sldId id="268" r:id="rId11"/>
    <p:sldId id="277" r:id="rId12"/>
    <p:sldId id="270" r:id="rId13"/>
    <p:sldId id="273" r:id="rId14"/>
    <p:sldId id="266" r:id="rId15"/>
    <p:sldId id="274" r:id="rId16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D6C"/>
    <a:srgbClr val="000000"/>
    <a:srgbClr val="ECECEC"/>
    <a:srgbClr val="82045E"/>
    <a:srgbClr val="B23D02"/>
    <a:srgbClr val="488225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203" autoAdjust="0"/>
  </p:normalViewPr>
  <p:slideViewPr>
    <p:cSldViewPr>
      <p:cViewPr varScale="1">
        <p:scale>
          <a:sx n="51" d="100"/>
          <a:sy n="51" d="100"/>
        </p:scale>
        <p:origin x="-46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FD1CD-CEF1-48A8-B7A5-3089B9E6C74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B25CF2B-FDA0-486D-952A-3BA846EE9100}">
      <dgm:prSet phldrT="[Tekst]" phldr="1"/>
      <dgm:spPr/>
      <dgm:t>
        <a:bodyPr/>
        <a:lstStyle/>
        <a:p>
          <a:endParaRPr lang="nl-NL" dirty="0"/>
        </a:p>
      </dgm:t>
    </dgm:pt>
    <dgm:pt modelId="{297D0F62-5B13-490C-8AFA-8BA167A58959}" type="parTrans" cxnId="{702B5AE4-3052-479B-AF50-9D658E4C4862}">
      <dgm:prSet/>
      <dgm:spPr/>
      <dgm:t>
        <a:bodyPr/>
        <a:lstStyle/>
        <a:p>
          <a:endParaRPr lang="nl-NL"/>
        </a:p>
      </dgm:t>
    </dgm:pt>
    <dgm:pt modelId="{85980164-3821-403B-8EA1-0E96883527F1}" type="sibTrans" cxnId="{702B5AE4-3052-479B-AF50-9D658E4C4862}">
      <dgm:prSet/>
      <dgm:spPr/>
      <dgm:t>
        <a:bodyPr/>
        <a:lstStyle/>
        <a:p>
          <a:endParaRPr lang="nl-NL"/>
        </a:p>
      </dgm:t>
    </dgm:pt>
    <dgm:pt modelId="{D952AF91-A640-47E9-B51A-0AA722550F1D}">
      <dgm:prSet phldrT="[Tekst]" custT="1"/>
      <dgm:spPr/>
      <dgm:t>
        <a:bodyPr/>
        <a:lstStyle/>
        <a:p>
          <a:r>
            <a:rPr lang="nl-NL" sz="2200" b="0" dirty="0" err="1" smtClean="0"/>
            <a:t>Correction</a:t>
          </a:r>
          <a:r>
            <a:rPr lang="nl-NL" sz="2200" b="0" dirty="0" smtClean="0"/>
            <a:t> of </a:t>
          </a:r>
          <a:r>
            <a:rPr lang="nl-NL" sz="2200" b="0" dirty="0" err="1" smtClean="0"/>
            <a:t>thousand</a:t>
          </a:r>
          <a:r>
            <a:rPr lang="nl-NL" sz="2200" b="0" dirty="0" smtClean="0"/>
            <a:t> </a:t>
          </a:r>
          <a:r>
            <a:rPr lang="nl-NL" sz="2200" b="0" dirty="0" err="1" smtClean="0"/>
            <a:t>errors</a:t>
          </a:r>
          <a:endParaRPr lang="nl-NL" sz="2200" b="0" dirty="0"/>
        </a:p>
      </dgm:t>
    </dgm:pt>
    <dgm:pt modelId="{473A99E1-3CAE-44F3-8351-D6D534576F5A}" type="parTrans" cxnId="{09F73407-5B85-4393-A5EE-7560D6374D29}">
      <dgm:prSet/>
      <dgm:spPr/>
      <dgm:t>
        <a:bodyPr/>
        <a:lstStyle/>
        <a:p>
          <a:endParaRPr lang="nl-NL"/>
        </a:p>
      </dgm:t>
    </dgm:pt>
    <dgm:pt modelId="{90A73BBB-03B4-4239-B9CB-CE9C41F539C7}" type="sibTrans" cxnId="{09F73407-5B85-4393-A5EE-7560D6374D29}">
      <dgm:prSet/>
      <dgm:spPr/>
      <dgm:t>
        <a:bodyPr/>
        <a:lstStyle/>
        <a:p>
          <a:endParaRPr lang="nl-NL"/>
        </a:p>
      </dgm:t>
    </dgm:pt>
    <dgm:pt modelId="{642FC5E3-1576-46F7-B97B-0B1B7315DD25}">
      <dgm:prSet phldrT="[Tekst]" custT="1"/>
      <dgm:spPr/>
      <dgm:t>
        <a:bodyPr/>
        <a:lstStyle/>
        <a:p>
          <a:r>
            <a:rPr lang="nl-NL" sz="2200" b="0" dirty="0" err="1" smtClean="0"/>
            <a:t>Correction</a:t>
          </a:r>
          <a:r>
            <a:rPr lang="nl-NL" sz="2200" b="0" dirty="0" smtClean="0"/>
            <a:t> of </a:t>
          </a:r>
          <a:r>
            <a:rPr lang="nl-NL" sz="2200" b="0" dirty="0" err="1" smtClean="0"/>
            <a:t>rounding</a:t>
          </a:r>
          <a:r>
            <a:rPr lang="nl-NL" sz="2200" b="0" dirty="0" smtClean="0"/>
            <a:t> </a:t>
          </a:r>
          <a:r>
            <a:rPr lang="nl-NL" sz="2200" b="0" dirty="0" err="1" smtClean="0"/>
            <a:t>errors</a:t>
          </a:r>
          <a:endParaRPr lang="nl-NL" sz="2200" b="0" dirty="0"/>
        </a:p>
      </dgm:t>
    </dgm:pt>
    <dgm:pt modelId="{A8389500-B3A6-4AC1-B00D-2CC198053F4E}" type="parTrans" cxnId="{0F9839B8-4F0E-49D4-BE65-50B774AC29C8}">
      <dgm:prSet/>
      <dgm:spPr/>
      <dgm:t>
        <a:bodyPr/>
        <a:lstStyle/>
        <a:p>
          <a:endParaRPr lang="nl-NL"/>
        </a:p>
      </dgm:t>
    </dgm:pt>
    <dgm:pt modelId="{3494100A-E08A-4A0B-9BE4-575FE3723EAD}" type="sibTrans" cxnId="{0F9839B8-4F0E-49D4-BE65-50B774AC29C8}">
      <dgm:prSet/>
      <dgm:spPr/>
      <dgm:t>
        <a:bodyPr/>
        <a:lstStyle/>
        <a:p>
          <a:endParaRPr lang="nl-NL"/>
        </a:p>
      </dgm:t>
    </dgm:pt>
    <dgm:pt modelId="{BD2574BA-B6EA-496F-91D2-A7AE0AD34C9D}">
      <dgm:prSet phldrT="[Tekst]" phldr="1"/>
      <dgm:spPr/>
      <dgm:t>
        <a:bodyPr/>
        <a:lstStyle/>
        <a:p>
          <a:endParaRPr lang="nl-NL" dirty="0"/>
        </a:p>
      </dgm:t>
    </dgm:pt>
    <dgm:pt modelId="{EB14228B-312E-4E4C-9301-ACB644E4E32E}" type="parTrans" cxnId="{388EA32F-044E-4475-9863-ADC99DBFB0E4}">
      <dgm:prSet/>
      <dgm:spPr/>
      <dgm:t>
        <a:bodyPr/>
        <a:lstStyle/>
        <a:p>
          <a:endParaRPr lang="nl-NL"/>
        </a:p>
      </dgm:t>
    </dgm:pt>
    <dgm:pt modelId="{D92CFB52-A312-4538-92FF-CB106EB05C8B}" type="sibTrans" cxnId="{388EA32F-044E-4475-9863-ADC99DBFB0E4}">
      <dgm:prSet/>
      <dgm:spPr/>
      <dgm:t>
        <a:bodyPr/>
        <a:lstStyle/>
        <a:p>
          <a:endParaRPr lang="nl-NL"/>
        </a:p>
      </dgm:t>
    </dgm:pt>
    <dgm:pt modelId="{5731EE2C-772A-4447-B7D8-663CEACF78C0}">
      <dgm:prSet phldrT="[Tekst]"/>
      <dgm:spPr/>
      <dgm:t>
        <a:bodyPr/>
        <a:lstStyle/>
        <a:p>
          <a:endParaRPr lang="nl-NL" dirty="0" smtClean="0"/>
        </a:p>
      </dgm:t>
    </dgm:pt>
    <dgm:pt modelId="{1A4A9C15-3A8E-470A-AEA8-ECC067B21EEF}" type="parTrans" cxnId="{58CCDE8B-BCC3-422E-8344-3FA218479C6A}">
      <dgm:prSet/>
      <dgm:spPr/>
      <dgm:t>
        <a:bodyPr/>
        <a:lstStyle/>
        <a:p>
          <a:endParaRPr lang="nl-NL"/>
        </a:p>
      </dgm:t>
    </dgm:pt>
    <dgm:pt modelId="{CBF93A14-2816-4A0C-92AD-0D8DBA085573}" type="sibTrans" cxnId="{58CCDE8B-BCC3-422E-8344-3FA218479C6A}">
      <dgm:prSet/>
      <dgm:spPr/>
      <dgm:t>
        <a:bodyPr/>
        <a:lstStyle/>
        <a:p>
          <a:endParaRPr lang="nl-NL"/>
        </a:p>
      </dgm:t>
    </dgm:pt>
    <dgm:pt modelId="{44610BAC-7031-4BB5-A700-4F163F0E4F69}">
      <dgm:prSet phldrT="[Tekst]" custT="1"/>
      <dgm:spPr/>
      <dgm:t>
        <a:bodyPr/>
        <a:lstStyle/>
        <a:p>
          <a:r>
            <a:rPr lang="nl-NL" sz="2200" b="0" dirty="0" smtClean="0"/>
            <a:t>Deductieve </a:t>
          </a:r>
          <a:r>
            <a:rPr lang="nl-NL" sz="2200" b="0" dirty="0" err="1" smtClean="0"/>
            <a:t>imputation</a:t>
          </a:r>
          <a:endParaRPr lang="nl-NL" sz="2200" b="0" dirty="0" smtClean="0"/>
        </a:p>
      </dgm:t>
    </dgm:pt>
    <dgm:pt modelId="{4B23094B-C718-45C9-A332-5F9DC4349EC6}" type="parTrans" cxnId="{4186B8F8-91D3-4938-977A-007B21339AFB}">
      <dgm:prSet/>
      <dgm:spPr/>
      <dgm:t>
        <a:bodyPr/>
        <a:lstStyle/>
        <a:p>
          <a:endParaRPr lang="nl-NL"/>
        </a:p>
      </dgm:t>
    </dgm:pt>
    <dgm:pt modelId="{D4D42578-4717-48C5-8CCB-9BB11285A172}" type="sibTrans" cxnId="{4186B8F8-91D3-4938-977A-007B21339AFB}">
      <dgm:prSet/>
      <dgm:spPr/>
      <dgm:t>
        <a:bodyPr/>
        <a:lstStyle/>
        <a:p>
          <a:endParaRPr lang="nl-NL"/>
        </a:p>
      </dgm:t>
    </dgm:pt>
    <dgm:pt modelId="{9C3E47E8-6D4B-4226-8498-16E0C0EACC09}">
      <dgm:prSet phldrT="[Tekst]" custT="1"/>
      <dgm:spPr/>
      <dgm:t>
        <a:bodyPr/>
        <a:lstStyle/>
        <a:p>
          <a:r>
            <a:rPr lang="nl-NL" sz="2200" b="0" dirty="0" err="1" smtClean="0"/>
            <a:t>Regression</a:t>
          </a:r>
          <a:r>
            <a:rPr lang="nl-NL" sz="2200" b="0" dirty="0" smtClean="0"/>
            <a:t> (NN)  </a:t>
          </a:r>
          <a:r>
            <a:rPr lang="nl-NL" sz="2200" b="0" dirty="0" err="1" smtClean="0"/>
            <a:t>imputation</a:t>
          </a:r>
          <a:endParaRPr lang="nl-NL" sz="2200" b="0" dirty="0" smtClean="0"/>
        </a:p>
      </dgm:t>
    </dgm:pt>
    <dgm:pt modelId="{7D9C0333-1B0F-4773-8E46-3817F9A04B04}" type="parTrans" cxnId="{1223ADA5-B99C-4D51-9F8A-2BD2C51022F2}">
      <dgm:prSet/>
      <dgm:spPr/>
      <dgm:t>
        <a:bodyPr/>
        <a:lstStyle/>
        <a:p>
          <a:endParaRPr lang="nl-NL"/>
        </a:p>
      </dgm:t>
    </dgm:pt>
    <dgm:pt modelId="{6994A2EC-9489-473B-8568-8460F63DD51E}" type="sibTrans" cxnId="{1223ADA5-B99C-4D51-9F8A-2BD2C51022F2}">
      <dgm:prSet/>
      <dgm:spPr/>
      <dgm:t>
        <a:bodyPr/>
        <a:lstStyle/>
        <a:p>
          <a:endParaRPr lang="nl-NL"/>
        </a:p>
      </dgm:t>
    </dgm:pt>
    <dgm:pt modelId="{C598F30F-E1F2-4149-8008-ADB4CEB87758}">
      <dgm:prSet phldrT="[Tekst]"/>
      <dgm:spPr/>
      <dgm:t>
        <a:bodyPr/>
        <a:lstStyle/>
        <a:p>
          <a:endParaRPr lang="nl-NL" dirty="0" smtClean="0"/>
        </a:p>
      </dgm:t>
    </dgm:pt>
    <dgm:pt modelId="{BBFF70C7-15E5-439B-9326-28FE26596A32}" type="parTrans" cxnId="{5AC267B2-81EF-441D-8611-332059D26630}">
      <dgm:prSet/>
      <dgm:spPr/>
      <dgm:t>
        <a:bodyPr/>
        <a:lstStyle/>
        <a:p>
          <a:endParaRPr lang="nl-NL"/>
        </a:p>
      </dgm:t>
    </dgm:pt>
    <dgm:pt modelId="{F2F32525-AD2B-49F4-84AB-C5474CB1E6B2}" type="sibTrans" cxnId="{5AC267B2-81EF-441D-8611-332059D26630}">
      <dgm:prSet/>
      <dgm:spPr/>
      <dgm:t>
        <a:bodyPr/>
        <a:lstStyle/>
        <a:p>
          <a:endParaRPr lang="nl-NL"/>
        </a:p>
      </dgm:t>
    </dgm:pt>
    <dgm:pt modelId="{132140A4-3F4D-47E5-BB7A-8455B8C9CC68}">
      <dgm:prSet phldrT="[Tekst]" custT="1"/>
      <dgm:spPr/>
      <dgm:t>
        <a:bodyPr/>
        <a:lstStyle/>
        <a:p>
          <a:r>
            <a:rPr lang="nl-NL" sz="2200" b="0" dirty="0" err="1" smtClean="0"/>
            <a:t>Adjustment</a:t>
          </a:r>
          <a:r>
            <a:rPr lang="nl-NL" sz="2200" b="0" dirty="0" smtClean="0"/>
            <a:t> of </a:t>
          </a:r>
          <a:r>
            <a:rPr lang="nl-NL" sz="2200" b="0" dirty="0" err="1" smtClean="0"/>
            <a:t>imputed</a:t>
          </a:r>
          <a:r>
            <a:rPr lang="nl-NL" sz="2200" b="0" dirty="0" smtClean="0"/>
            <a:t> </a:t>
          </a:r>
          <a:r>
            <a:rPr lang="nl-NL" sz="2200" b="0" dirty="0" err="1" smtClean="0"/>
            <a:t>values</a:t>
          </a:r>
          <a:endParaRPr lang="nl-NL" sz="2200" b="0" dirty="0" smtClean="0"/>
        </a:p>
      </dgm:t>
    </dgm:pt>
    <dgm:pt modelId="{0AFA8E8A-129B-4827-90B2-AAA69BE6D9D3}" type="parTrans" cxnId="{B692E87A-F97F-43FD-966A-8697A684F963}">
      <dgm:prSet/>
      <dgm:spPr/>
      <dgm:t>
        <a:bodyPr/>
        <a:lstStyle/>
        <a:p>
          <a:endParaRPr lang="nl-NL"/>
        </a:p>
      </dgm:t>
    </dgm:pt>
    <dgm:pt modelId="{DBC8F35B-3F91-42C4-B37E-42127B90D44B}" type="sibTrans" cxnId="{B692E87A-F97F-43FD-966A-8697A684F963}">
      <dgm:prSet/>
      <dgm:spPr/>
      <dgm:t>
        <a:bodyPr/>
        <a:lstStyle/>
        <a:p>
          <a:endParaRPr lang="nl-NL"/>
        </a:p>
      </dgm:t>
    </dgm:pt>
    <dgm:pt modelId="{A04C146E-E190-4FD0-B014-6B4FADFF2604}">
      <dgm:prSet phldrT="[Tekst]" custT="1"/>
      <dgm:spPr/>
      <dgm:t>
        <a:bodyPr/>
        <a:lstStyle/>
        <a:p>
          <a:r>
            <a:rPr lang="nl-NL" sz="2200" b="0" dirty="0" err="1" smtClean="0"/>
            <a:t>Corrections</a:t>
          </a:r>
          <a:r>
            <a:rPr lang="nl-NL" sz="2200" b="0" dirty="0" smtClean="0"/>
            <a:t> </a:t>
          </a:r>
          <a:r>
            <a:rPr lang="nl-NL" sz="2200" b="0" dirty="0" err="1" smtClean="0"/>
            <a:t>with</a:t>
          </a:r>
          <a:r>
            <a:rPr lang="nl-NL" sz="2200" b="0" dirty="0" smtClean="0"/>
            <a:t> </a:t>
          </a:r>
          <a:r>
            <a:rPr lang="nl-NL" sz="2200" b="0" dirty="0" err="1" smtClean="0"/>
            <a:t>other</a:t>
          </a:r>
          <a:r>
            <a:rPr lang="nl-NL" sz="2200" b="0" dirty="0" smtClean="0"/>
            <a:t> </a:t>
          </a:r>
          <a:r>
            <a:rPr lang="nl-NL" sz="2200" b="0" dirty="0" err="1" smtClean="0"/>
            <a:t>rules</a:t>
          </a:r>
          <a:endParaRPr lang="nl-NL" sz="2200" b="0" dirty="0"/>
        </a:p>
      </dgm:t>
    </dgm:pt>
    <dgm:pt modelId="{F4ECE5BE-CF00-46BE-B71A-2E90AD43823E}" type="parTrans" cxnId="{D5EC29D8-BB38-4A0F-B8AC-D9689584D706}">
      <dgm:prSet/>
      <dgm:spPr/>
      <dgm:t>
        <a:bodyPr/>
        <a:lstStyle/>
        <a:p>
          <a:endParaRPr lang="en-GB"/>
        </a:p>
      </dgm:t>
    </dgm:pt>
    <dgm:pt modelId="{FAE2E40A-958D-4954-B5B9-73DB95E8143B}" type="sibTrans" cxnId="{D5EC29D8-BB38-4A0F-B8AC-D9689584D706}">
      <dgm:prSet/>
      <dgm:spPr/>
      <dgm:t>
        <a:bodyPr/>
        <a:lstStyle/>
        <a:p>
          <a:endParaRPr lang="en-GB"/>
        </a:p>
      </dgm:t>
    </dgm:pt>
    <dgm:pt modelId="{6BD40B9A-CE3D-478A-910D-EAC097220144}">
      <dgm:prSet phldrT="[Tekst]"/>
      <dgm:spPr/>
      <dgm:t>
        <a:bodyPr/>
        <a:lstStyle/>
        <a:p>
          <a:r>
            <a:rPr lang="nl-NL" dirty="0" smtClean="0"/>
            <a:t> </a:t>
          </a:r>
          <a:endParaRPr lang="nl-NL" dirty="0"/>
        </a:p>
      </dgm:t>
    </dgm:pt>
    <dgm:pt modelId="{10E6BB5F-6DE7-43E0-AD20-A5A889AEF102}" type="parTrans" cxnId="{316A4233-90D8-4910-8FA8-CBD80E5F5A9A}">
      <dgm:prSet/>
      <dgm:spPr/>
      <dgm:t>
        <a:bodyPr/>
        <a:lstStyle/>
        <a:p>
          <a:endParaRPr lang="en-GB"/>
        </a:p>
      </dgm:t>
    </dgm:pt>
    <dgm:pt modelId="{9B6BEB0F-6F91-4849-92F6-32B0CFBCF99C}" type="sibTrans" cxnId="{316A4233-90D8-4910-8FA8-CBD80E5F5A9A}">
      <dgm:prSet/>
      <dgm:spPr/>
      <dgm:t>
        <a:bodyPr/>
        <a:lstStyle/>
        <a:p>
          <a:endParaRPr lang="en-GB"/>
        </a:p>
      </dgm:t>
    </dgm:pt>
    <dgm:pt modelId="{ED5AEB05-3FBF-49CD-B306-F4FA704255A1}">
      <dgm:prSet phldrT="[Tekst]" custT="1"/>
      <dgm:spPr/>
      <dgm:t>
        <a:bodyPr/>
        <a:lstStyle/>
        <a:p>
          <a:r>
            <a:rPr lang="nl-NL" sz="2200" b="0" dirty="0" err="1" smtClean="0"/>
            <a:t>Correction</a:t>
          </a:r>
          <a:r>
            <a:rPr lang="nl-NL" sz="2200" b="0" dirty="0" smtClean="0"/>
            <a:t> of </a:t>
          </a:r>
          <a:r>
            <a:rPr lang="nl-NL" sz="2200" b="0" dirty="0" err="1" smtClean="0"/>
            <a:t>typos</a:t>
          </a:r>
          <a:endParaRPr lang="nl-NL" sz="2200" b="0" dirty="0"/>
        </a:p>
      </dgm:t>
    </dgm:pt>
    <dgm:pt modelId="{B1D4DCBD-0F52-40ED-9F01-870B31651862}" type="parTrans" cxnId="{DAF332C8-8CCC-406C-A609-333666DD55C5}">
      <dgm:prSet/>
      <dgm:spPr/>
      <dgm:t>
        <a:bodyPr/>
        <a:lstStyle/>
        <a:p>
          <a:endParaRPr lang="en-GB"/>
        </a:p>
      </dgm:t>
    </dgm:pt>
    <dgm:pt modelId="{2B755F37-91CF-4B98-ACED-39199F85CF58}" type="sibTrans" cxnId="{DAF332C8-8CCC-406C-A609-333666DD55C5}">
      <dgm:prSet/>
      <dgm:spPr/>
      <dgm:t>
        <a:bodyPr/>
        <a:lstStyle/>
        <a:p>
          <a:endParaRPr lang="en-GB"/>
        </a:p>
      </dgm:t>
    </dgm:pt>
    <dgm:pt modelId="{A0D2F181-EECB-4D83-8ABD-90837B10631C}">
      <dgm:prSet phldrT="[Tekst]" custT="1"/>
      <dgm:spPr/>
      <dgm:t>
        <a:bodyPr/>
        <a:lstStyle/>
        <a:p>
          <a:r>
            <a:rPr lang="nl-NL" sz="2200" b="0" dirty="0" smtClean="0"/>
            <a:t>Error </a:t>
          </a:r>
          <a:r>
            <a:rPr lang="nl-NL" sz="2200" b="0" dirty="0" err="1" smtClean="0"/>
            <a:t>localisation</a:t>
          </a:r>
          <a:r>
            <a:rPr lang="nl-NL" sz="2200" b="0" dirty="0" smtClean="0"/>
            <a:t> </a:t>
          </a:r>
          <a:r>
            <a:rPr lang="nl-NL" sz="2200" b="0" dirty="0" err="1" smtClean="0"/>
            <a:t>Fellegi</a:t>
          </a:r>
          <a:r>
            <a:rPr lang="nl-NL" sz="2200" b="0" dirty="0" smtClean="0"/>
            <a:t>- Holt</a:t>
          </a:r>
          <a:endParaRPr lang="nl-NL" sz="2200" b="0" dirty="0"/>
        </a:p>
      </dgm:t>
    </dgm:pt>
    <dgm:pt modelId="{785847FB-E19F-4924-A0AB-2DC765D172CD}" type="parTrans" cxnId="{E29A9960-1120-4B69-A589-12D6E0134214}">
      <dgm:prSet/>
      <dgm:spPr/>
      <dgm:t>
        <a:bodyPr/>
        <a:lstStyle/>
        <a:p>
          <a:endParaRPr lang="en-GB"/>
        </a:p>
      </dgm:t>
    </dgm:pt>
    <dgm:pt modelId="{5A56FADD-87C2-4E79-9D5C-54D217851929}" type="sibTrans" cxnId="{E29A9960-1120-4B69-A589-12D6E0134214}">
      <dgm:prSet/>
      <dgm:spPr/>
      <dgm:t>
        <a:bodyPr/>
        <a:lstStyle/>
        <a:p>
          <a:endParaRPr lang="en-GB"/>
        </a:p>
      </dgm:t>
    </dgm:pt>
    <dgm:pt modelId="{69821C7F-0EB0-4E4F-9E5B-0F405CDA7D4F}">
      <dgm:prSet phldrT="[Tekst]" custT="1"/>
      <dgm:spPr/>
      <dgm:t>
        <a:bodyPr/>
        <a:lstStyle/>
        <a:p>
          <a:r>
            <a:rPr lang="nl-NL" sz="2200" b="0" dirty="0" smtClean="0"/>
            <a:t>Error </a:t>
          </a:r>
          <a:r>
            <a:rPr lang="nl-NL" sz="2200" b="0" dirty="0" err="1" smtClean="0"/>
            <a:t>localisation</a:t>
          </a:r>
          <a:r>
            <a:rPr lang="nl-NL" sz="2200" b="0" dirty="0" smtClean="0"/>
            <a:t> </a:t>
          </a:r>
          <a:r>
            <a:rPr lang="nl-NL" sz="2200" b="0" dirty="0" err="1" smtClean="0"/>
            <a:t>with</a:t>
          </a:r>
          <a:r>
            <a:rPr lang="nl-NL" sz="2200" b="0" dirty="0" smtClean="0"/>
            <a:t> </a:t>
          </a:r>
          <a:r>
            <a:rPr lang="nl-NL" sz="2200" b="0" dirty="0" err="1" smtClean="0"/>
            <a:t>rules</a:t>
          </a:r>
          <a:endParaRPr lang="nl-NL" sz="2200" b="0" dirty="0"/>
        </a:p>
      </dgm:t>
    </dgm:pt>
    <dgm:pt modelId="{C81CEF51-80D1-496C-B131-97E4D41B14D5}" type="sibTrans" cxnId="{64086FC2-458A-4A14-8655-07BAFD48D82D}">
      <dgm:prSet/>
      <dgm:spPr/>
      <dgm:t>
        <a:bodyPr/>
        <a:lstStyle/>
        <a:p>
          <a:endParaRPr lang="nl-NL"/>
        </a:p>
      </dgm:t>
    </dgm:pt>
    <dgm:pt modelId="{FF0109A2-88A6-4EA1-A981-2C3A6F959CF9}" type="parTrans" cxnId="{64086FC2-458A-4A14-8655-07BAFD48D82D}">
      <dgm:prSet/>
      <dgm:spPr/>
      <dgm:t>
        <a:bodyPr/>
        <a:lstStyle/>
        <a:p>
          <a:endParaRPr lang="nl-NL"/>
        </a:p>
      </dgm:t>
    </dgm:pt>
    <dgm:pt modelId="{EB21A43C-9834-4121-8510-8E33AB0E6BD1}" type="pres">
      <dgm:prSet presAssocID="{78BFD1CD-CEF1-48A8-B7A5-3089B9E6C7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8A4F6D-85B7-44DF-B77E-A59462C53B27}" type="pres">
      <dgm:prSet presAssocID="{9B25CF2B-FDA0-486D-952A-3BA846EE9100}" presName="composite" presStyleCnt="0"/>
      <dgm:spPr/>
    </dgm:pt>
    <dgm:pt modelId="{37283E41-9510-4C60-BD27-E2E010EDD547}" type="pres">
      <dgm:prSet presAssocID="{9B25CF2B-FDA0-486D-952A-3BA846EE9100}" presName="parentText" presStyleLbl="alignNode1" presStyleIdx="0" presStyleCnt="5" custScaleY="12965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E5FD4C-F263-4F91-B421-5B85232C097B}" type="pres">
      <dgm:prSet presAssocID="{9B25CF2B-FDA0-486D-952A-3BA846EE9100}" presName="descendantText" presStyleLbl="alignAcc1" presStyleIdx="0" presStyleCnt="5" custScaleY="135282" custLinFactNeighborX="288" custLinFactNeighborY="524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3FA9EA-F7EA-4A34-BEFF-23FC72F88FAB}" type="pres">
      <dgm:prSet presAssocID="{85980164-3821-403B-8EA1-0E96883527F1}" presName="sp" presStyleCnt="0"/>
      <dgm:spPr/>
    </dgm:pt>
    <dgm:pt modelId="{6B6C0205-F565-4C82-ABCF-4D977F5CEE8B}" type="pres">
      <dgm:prSet presAssocID="{6BD40B9A-CE3D-478A-910D-EAC097220144}" presName="composite" presStyleCnt="0"/>
      <dgm:spPr/>
    </dgm:pt>
    <dgm:pt modelId="{06321BCB-C9E3-4C19-9DD4-134040D09271}" type="pres">
      <dgm:prSet presAssocID="{6BD40B9A-CE3D-478A-910D-EAC09722014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6FA9E6-3CF2-4993-A100-4257AC30DC55}" type="pres">
      <dgm:prSet presAssocID="{6BD40B9A-CE3D-478A-910D-EAC097220144}" presName="descendantText" presStyleLbl="alignAcc1" presStyleIdx="1" presStyleCnt="5" custScaleY="101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13AE82-B6F1-4568-9A18-2540F82D2FBD}" type="pres">
      <dgm:prSet presAssocID="{9B6BEB0F-6F91-4849-92F6-32B0CFBCF99C}" presName="sp" presStyleCnt="0"/>
      <dgm:spPr/>
    </dgm:pt>
    <dgm:pt modelId="{55FE5FA9-50F8-4854-A732-AA6BE2504C8A}" type="pres">
      <dgm:prSet presAssocID="{BD2574BA-B6EA-496F-91D2-A7AE0AD34C9D}" presName="composite" presStyleCnt="0"/>
      <dgm:spPr/>
    </dgm:pt>
    <dgm:pt modelId="{10D452C7-D34F-4830-9EE8-2C262C8B3A77}" type="pres">
      <dgm:prSet presAssocID="{BD2574BA-B6EA-496F-91D2-A7AE0AD34C9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9C341D-0AF0-4254-B473-E8621FFDDE54}" type="pres">
      <dgm:prSet presAssocID="{BD2574BA-B6EA-496F-91D2-A7AE0AD34C9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99481FE-EE1E-49B8-986D-C3DD59DE91DC}" type="pres">
      <dgm:prSet presAssocID="{D92CFB52-A312-4538-92FF-CB106EB05C8B}" presName="sp" presStyleCnt="0"/>
      <dgm:spPr/>
    </dgm:pt>
    <dgm:pt modelId="{DBA1BD48-C131-48A9-87DC-FB520C4E353C}" type="pres">
      <dgm:prSet presAssocID="{5731EE2C-772A-4447-B7D8-663CEACF78C0}" presName="composite" presStyleCnt="0"/>
      <dgm:spPr/>
    </dgm:pt>
    <dgm:pt modelId="{CA8EE7A5-249B-4457-AF67-F1BEED811335}" type="pres">
      <dgm:prSet presAssocID="{5731EE2C-772A-4447-B7D8-663CEACF78C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022E52B-7F63-4CDF-B7C3-18BF3175BA0D}" type="pres">
      <dgm:prSet presAssocID="{5731EE2C-772A-4447-B7D8-663CEACF78C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FFDC7A-BC57-4C78-A69B-86993BEDEBDF}" type="pres">
      <dgm:prSet presAssocID="{CBF93A14-2816-4A0C-92AD-0D8DBA085573}" presName="sp" presStyleCnt="0"/>
      <dgm:spPr/>
    </dgm:pt>
    <dgm:pt modelId="{EAE8AEBF-107D-4322-9110-9FF80D40112E}" type="pres">
      <dgm:prSet presAssocID="{C598F30F-E1F2-4149-8008-ADB4CEB87758}" presName="composite" presStyleCnt="0"/>
      <dgm:spPr/>
    </dgm:pt>
    <dgm:pt modelId="{B38B7E2F-D52D-4BF3-9887-11798F9A463F}" type="pres">
      <dgm:prSet presAssocID="{C598F30F-E1F2-4149-8008-ADB4CEB8775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9E3045-8AF5-4D0F-8AE2-0027D8E18A7B}" type="pres">
      <dgm:prSet presAssocID="{C598F30F-E1F2-4149-8008-ADB4CEB8775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2B5AE4-3052-479B-AF50-9D658E4C4862}" srcId="{78BFD1CD-CEF1-48A8-B7A5-3089B9E6C74F}" destId="{9B25CF2B-FDA0-486D-952A-3BA846EE9100}" srcOrd="0" destOrd="0" parTransId="{297D0F62-5B13-490C-8AFA-8BA167A58959}" sibTransId="{85980164-3821-403B-8EA1-0E96883527F1}"/>
    <dgm:cxn modelId="{B692E87A-F97F-43FD-966A-8697A684F963}" srcId="{C598F30F-E1F2-4149-8008-ADB4CEB87758}" destId="{132140A4-3F4D-47E5-BB7A-8455B8C9CC68}" srcOrd="0" destOrd="0" parTransId="{0AFA8E8A-129B-4827-90B2-AAA69BE6D9D3}" sibTransId="{DBC8F35B-3F91-42C4-B37E-42127B90D44B}"/>
    <dgm:cxn modelId="{604B313C-B89A-4243-8B5E-E5D809FC7748}" type="presOf" srcId="{C598F30F-E1F2-4149-8008-ADB4CEB87758}" destId="{B38B7E2F-D52D-4BF3-9887-11798F9A463F}" srcOrd="0" destOrd="0" presId="urn:microsoft.com/office/officeart/2005/8/layout/chevron2"/>
    <dgm:cxn modelId="{388EA32F-044E-4475-9863-ADC99DBFB0E4}" srcId="{78BFD1CD-CEF1-48A8-B7A5-3089B9E6C74F}" destId="{BD2574BA-B6EA-496F-91D2-A7AE0AD34C9D}" srcOrd="2" destOrd="0" parTransId="{EB14228B-312E-4E4C-9301-ACB644E4E32E}" sibTransId="{D92CFB52-A312-4538-92FF-CB106EB05C8B}"/>
    <dgm:cxn modelId="{AD0B4F23-B3C9-4BB7-BDE4-4CDF19F4B16C}" type="presOf" srcId="{ED5AEB05-3FBF-49CD-B306-F4FA704255A1}" destId="{F46FA9E6-3CF2-4993-A100-4257AC30DC55}" srcOrd="0" destOrd="0" presId="urn:microsoft.com/office/officeart/2005/8/layout/chevron2"/>
    <dgm:cxn modelId="{E29A9960-1120-4B69-A589-12D6E0134214}" srcId="{BD2574BA-B6EA-496F-91D2-A7AE0AD34C9D}" destId="{A0D2F181-EECB-4D83-8ABD-90837B10631C}" srcOrd="1" destOrd="0" parTransId="{785847FB-E19F-4924-A0AB-2DC765D172CD}" sibTransId="{5A56FADD-87C2-4E79-9D5C-54D217851929}"/>
    <dgm:cxn modelId="{CE841B8B-D2F8-4A17-92FD-4ED406CF36DB}" type="presOf" srcId="{44610BAC-7031-4BB5-A700-4F163F0E4F69}" destId="{F022E52B-7F63-4CDF-B7C3-18BF3175BA0D}" srcOrd="0" destOrd="0" presId="urn:microsoft.com/office/officeart/2005/8/layout/chevron2"/>
    <dgm:cxn modelId="{316A4233-90D8-4910-8FA8-CBD80E5F5A9A}" srcId="{78BFD1CD-CEF1-48A8-B7A5-3089B9E6C74F}" destId="{6BD40B9A-CE3D-478A-910D-EAC097220144}" srcOrd="1" destOrd="0" parTransId="{10E6BB5F-6DE7-43E0-AD20-A5A889AEF102}" sibTransId="{9B6BEB0F-6F91-4849-92F6-32B0CFBCF99C}"/>
    <dgm:cxn modelId="{947228A4-59AE-4395-8C4D-D32BC7E460DC}" type="presOf" srcId="{A04C146E-E190-4FD0-B014-6B4FADFF2604}" destId="{DCE5FD4C-F263-4F91-B421-5B85232C097B}" srcOrd="0" destOrd="1" presId="urn:microsoft.com/office/officeart/2005/8/layout/chevron2"/>
    <dgm:cxn modelId="{1223ADA5-B99C-4D51-9F8A-2BD2C51022F2}" srcId="{5731EE2C-772A-4447-B7D8-663CEACF78C0}" destId="{9C3E47E8-6D4B-4226-8498-16E0C0EACC09}" srcOrd="1" destOrd="0" parTransId="{7D9C0333-1B0F-4773-8E46-3817F9A04B04}" sibTransId="{6994A2EC-9489-473B-8568-8460F63DD51E}"/>
    <dgm:cxn modelId="{C788F2AC-EDD3-42BD-B4E2-4641F733D4D4}" type="presOf" srcId="{BD2574BA-B6EA-496F-91D2-A7AE0AD34C9D}" destId="{10D452C7-D34F-4830-9EE8-2C262C8B3A77}" srcOrd="0" destOrd="0" presId="urn:microsoft.com/office/officeart/2005/8/layout/chevron2"/>
    <dgm:cxn modelId="{36D6DDEF-CB22-4B80-8C86-C42CC62B1BF3}" type="presOf" srcId="{D952AF91-A640-47E9-B51A-0AA722550F1D}" destId="{DCE5FD4C-F263-4F91-B421-5B85232C097B}" srcOrd="0" destOrd="0" presId="urn:microsoft.com/office/officeart/2005/8/layout/chevron2"/>
    <dgm:cxn modelId="{09F73407-5B85-4393-A5EE-7560D6374D29}" srcId="{9B25CF2B-FDA0-486D-952A-3BA846EE9100}" destId="{D952AF91-A640-47E9-B51A-0AA722550F1D}" srcOrd="0" destOrd="0" parTransId="{473A99E1-3CAE-44F3-8351-D6D534576F5A}" sibTransId="{90A73BBB-03B4-4239-B9CB-CE9C41F539C7}"/>
    <dgm:cxn modelId="{D0D7BD46-6265-41C8-8D6E-66C6F1E29D32}" type="presOf" srcId="{642FC5E3-1576-46F7-B97B-0B1B7315DD25}" destId="{F46FA9E6-3CF2-4993-A100-4257AC30DC55}" srcOrd="0" destOrd="1" presId="urn:microsoft.com/office/officeart/2005/8/layout/chevron2"/>
    <dgm:cxn modelId="{DAF332C8-8CCC-406C-A609-333666DD55C5}" srcId="{6BD40B9A-CE3D-478A-910D-EAC097220144}" destId="{ED5AEB05-3FBF-49CD-B306-F4FA704255A1}" srcOrd="0" destOrd="0" parTransId="{B1D4DCBD-0F52-40ED-9F01-870B31651862}" sibTransId="{2B755F37-91CF-4B98-ACED-39199F85CF58}"/>
    <dgm:cxn modelId="{DA254A47-E246-4D46-9872-7AFBC676E450}" type="presOf" srcId="{5731EE2C-772A-4447-B7D8-663CEACF78C0}" destId="{CA8EE7A5-249B-4457-AF67-F1BEED811335}" srcOrd="0" destOrd="0" presId="urn:microsoft.com/office/officeart/2005/8/layout/chevron2"/>
    <dgm:cxn modelId="{1B29DD84-0B80-419E-A92D-AB48B0C1E1A8}" type="presOf" srcId="{A0D2F181-EECB-4D83-8ABD-90837B10631C}" destId="{959C341D-0AF0-4254-B473-E8621FFDDE54}" srcOrd="0" destOrd="1" presId="urn:microsoft.com/office/officeart/2005/8/layout/chevron2"/>
    <dgm:cxn modelId="{A8CDC6C0-9D0E-4B52-8987-B5BF2DCD319D}" type="presOf" srcId="{6BD40B9A-CE3D-478A-910D-EAC097220144}" destId="{06321BCB-C9E3-4C19-9DD4-134040D09271}" srcOrd="0" destOrd="0" presId="urn:microsoft.com/office/officeart/2005/8/layout/chevron2"/>
    <dgm:cxn modelId="{AB218B5E-9F8F-4F06-8E2B-AF578D7A4902}" type="presOf" srcId="{132140A4-3F4D-47E5-BB7A-8455B8C9CC68}" destId="{6E9E3045-8AF5-4D0F-8AE2-0027D8E18A7B}" srcOrd="0" destOrd="0" presId="urn:microsoft.com/office/officeart/2005/8/layout/chevron2"/>
    <dgm:cxn modelId="{5AC267B2-81EF-441D-8611-332059D26630}" srcId="{78BFD1CD-CEF1-48A8-B7A5-3089B9E6C74F}" destId="{C598F30F-E1F2-4149-8008-ADB4CEB87758}" srcOrd="4" destOrd="0" parTransId="{BBFF70C7-15E5-439B-9326-28FE26596A32}" sibTransId="{F2F32525-AD2B-49F4-84AB-C5474CB1E6B2}"/>
    <dgm:cxn modelId="{4186B8F8-91D3-4938-977A-007B21339AFB}" srcId="{5731EE2C-772A-4447-B7D8-663CEACF78C0}" destId="{44610BAC-7031-4BB5-A700-4F163F0E4F69}" srcOrd="0" destOrd="0" parTransId="{4B23094B-C718-45C9-A332-5F9DC4349EC6}" sibTransId="{D4D42578-4717-48C5-8CCB-9BB11285A172}"/>
    <dgm:cxn modelId="{3283BCF9-1F06-4D36-A028-FD5C31F9D388}" type="presOf" srcId="{9B25CF2B-FDA0-486D-952A-3BA846EE9100}" destId="{37283E41-9510-4C60-BD27-E2E010EDD547}" srcOrd="0" destOrd="0" presId="urn:microsoft.com/office/officeart/2005/8/layout/chevron2"/>
    <dgm:cxn modelId="{0F9839B8-4F0E-49D4-BE65-50B774AC29C8}" srcId="{6BD40B9A-CE3D-478A-910D-EAC097220144}" destId="{642FC5E3-1576-46F7-B97B-0B1B7315DD25}" srcOrd="1" destOrd="0" parTransId="{A8389500-B3A6-4AC1-B00D-2CC198053F4E}" sibTransId="{3494100A-E08A-4A0B-9BE4-575FE3723EAD}"/>
    <dgm:cxn modelId="{82FBF7F5-443A-4CFF-A9D2-B3DDC3C4C4AF}" type="presOf" srcId="{69821C7F-0EB0-4E4F-9E5B-0F405CDA7D4F}" destId="{959C341D-0AF0-4254-B473-E8621FFDDE54}" srcOrd="0" destOrd="0" presId="urn:microsoft.com/office/officeart/2005/8/layout/chevron2"/>
    <dgm:cxn modelId="{D5EC29D8-BB38-4A0F-B8AC-D9689584D706}" srcId="{9B25CF2B-FDA0-486D-952A-3BA846EE9100}" destId="{A04C146E-E190-4FD0-B014-6B4FADFF2604}" srcOrd="1" destOrd="0" parTransId="{F4ECE5BE-CF00-46BE-B71A-2E90AD43823E}" sibTransId="{FAE2E40A-958D-4954-B5B9-73DB95E8143B}"/>
    <dgm:cxn modelId="{26079324-915B-44FA-A22E-C300BB097EA4}" type="presOf" srcId="{9C3E47E8-6D4B-4226-8498-16E0C0EACC09}" destId="{F022E52B-7F63-4CDF-B7C3-18BF3175BA0D}" srcOrd="0" destOrd="1" presId="urn:microsoft.com/office/officeart/2005/8/layout/chevron2"/>
    <dgm:cxn modelId="{58CCDE8B-BCC3-422E-8344-3FA218479C6A}" srcId="{78BFD1CD-CEF1-48A8-B7A5-3089B9E6C74F}" destId="{5731EE2C-772A-4447-B7D8-663CEACF78C0}" srcOrd="3" destOrd="0" parTransId="{1A4A9C15-3A8E-470A-AEA8-ECC067B21EEF}" sibTransId="{CBF93A14-2816-4A0C-92AD-0D8DBA085573}"/>
    <dgm:cxn modelId="{73DAEF03-2243-4AC2-A053-952231ABD62E}" type="presOf" srcId="{78BFD1CD-CEF1-48A8-B7A5-3089B9E6C74F}" destId="{EB21A43C-9834-4121-8510-8E33AB0E6BD1}" srcOrd="0" destOrd="0" presId="urn:microsoft.com/office/officeart/2005/8/layout/chevron2"/>
    <dgm:cxn modelId="{64086FC2-458A-4A14-8655-07BAFD48D82D}" srcId="{BD2574BA-B6EA-496F-91D2-A7AE0AD34C9D}" destId="{69821C7F-0EB0-4E4F-9E5B-0F405CDA7D4F}" srcOrd="0" destOrd="0" parTransId="{FF0109A2-88A6-4EA1-A981-2C3A6F959CF9}" sibTransId="{C81CEF51-80D1-496C-B131-97E4D41B14D5}"/>
    <dgm:cxn modelId="{39C232CF-0EE5-4CD3-B0E1-BAFC303C137F}" type="presParOf" srcId="{EB21A43C-9834-4121-8510-8E33AB0E6BD1}" destId="{D48A4F6D-85B7-44DF-B77E-A59462C53B27}" srcOrd="0" destOrd="0" presId="urn:microsoft.com/office/officeart/2005/8/layout/chevron2"/>
    <dgm:cxn modelId="{D2B8BEA1-66E4-42E8-A7BB-EC45C1A19C1E}" type="presParOf" srcId="{D48A4F6D-85B7-44DF-B77E-A59462C53B27}" destId="{37283E41-9510-4C60-BD27-E2E010EDD547}" srcOrd="0" destOrd="0" presId="urn:microsoft.com/office/officeart/2005/8/layout/chevron2"/>
    <dgm:cxn modelId="{62BDE6F3-5087-4619-9705-5C3E9734B1FB}" type="presParOf" srcId="{D48A4F6D-85B7-44DF-B77E-A59462C53B27}" destId="{DCE5FD4C-F263-4F91-B421-5B85232C097B}" srcOrd="1" destOrd="0" presId="urn:microsoft.com/office/officeart/2005/8/layout/chevron2"/>
    <dgm:cxn modelId="{1A07365F-71E8-4AA7-A9C0-E7A5171004CE}" type="presParOf" srcId="{EB21A43C-9834-4121-8510-8E33AB0E6BD1}" destId="{173FA9EA-F7EA-4A34-BEFF-23FC72F88FAB}" srcOrd="1" destOrd="0" presId="urn:microsoft.com/office/officeart/2005/8/layout/chevron2"/>
    <dgm:cxn modelId="{CC6E4B96-E9F9-4E4A-B8EA-F7FFB38A97C3}" type="presParOf" srcId="{EB21A43C-9834-4121-8510-8E33AB0E6BD1}" destId="{6B6C0205-F565-4C82-ABCF-4D977F5CEE8B}" srcOrd="2" destOrd="0" presId="urn:microsoft.com/office/officeart/2005/8/layout/chevron2"/>
    <dgm:cxn modelId="{8EB3757B-78FD-4D14-9BC1-6E0AF23FF12A}" type="presParOf" srcId="{6B6C0205-F565-4C82-ABCF-4D977F5CEE8B}" destId="{06321BCB-C9E3-4C19-9DD4-134040D09271}" srcOrd="0" destOrd="0" presId="urn:microsoft.com/office/officeart/2005/8/layout/chevron2"/>
    <dgm:cxn modelId="{22056A72-A3F2-4D97-AFA0-7FA18B06EA1E}" type="presParOf" srcId="{6B6C0205-F565-4C82-ABCF-4D977F5CEE8B}" destId="{F46FA9E6-3CF2-4993-A100-4257AC30DC55}" srcOrd="1" destOrd="0" presId="urn:microsoft.com/office/officeart/2005/8/layout/chevron2"/>
    <dgm:cxn modelId="{A7A3EBF0-9BCA-4C1B-8E6C-D97DE02F83B7}" type="presParOf" srcId="{EB21A43C-9834-4121-8510-8E33AB0E6BD1}" destId="{6F13AE82-B6F1-4568-9A18-2540F82D2FBD}" srcOrd="3" destOrd="0" presId="urn:microsoft.com/office/officeart/2005/8/layout/chevron2"/>
    <dgm:cxn modelId="{F49327DA-684A-49D4-A4BF-4B06F2412F9D}" type="presParOf" srcId="{EB21A43C-9834-4121-8510-8E33AB0E6BD1}" destId="{55FE5FA9-50F8-4854-A732-AA6BE2504C8A}" srcOrd="4" destOrd="0" presId="urn:microsoft.com/office/officeart/2005/8/layout/chevron2"/>
    <dgm:cxn modelId="{09548EE9-3E7A-42E0-ACB5-FDAD66391F9E}" type="presParOf" srcId="{55FE5FA9-50F8-4854-A732-AA6BE2504C8A}" destId="{10D452C7-D34F-4830-9EE8-2C262C8B3A77}" srcOrd="0" destOrd="0" presId="urn:microsoft.com/office/officeart/2005/8/layout/chevron2"/>
    <dgm:cxn modelId="{62EE2F91-7970-47D3-9D99-DB0298A5E957}" type="presParOf" srcId="{55FE5FA9-50F8-4854-A732-AA6BE2504C8A}" destId="{959C341D-0AF0-4254-B473-E8621FFDDE54}" srcOrd="1" destOrd="0" presId="urn:microsoft.com/office/officeart/2005/8/layout/chevron2"/>
    <dgm:cxn modelId="{E875F426-E9F0-4F38-B3A9-2B8FDE787A0B}" type="presParOf" srcId="{EB21A43C-9834-4121-8510-8E33AB0E6BD1}" destId="{499481FE-EE1E-49B8-986D-C3DD59DE91DC}" srcOrd="5" destOrd="0" presId="urn:microsoft.com/office/officeart/2005/8/layout/chevron2"/>
    <dgm:cxn modelId="{ADCA65BA-E918-4FAA-BCEC-B4D4D5BDE33D}" type="presParOf" srcId="{EB21A43C-9834-4121-8510-8E33AB0E6BD1}" destId="{DBA1BD48-C131-48A9-87DC-FB520C4E353C}" srcOrd="6" destOrd="0" presId="urn:microsoft.com/office/officeart/2005/8/layout/chevron2"/>
    <dgm:cxn modelId="{DBB02F4A-A659-4EA1-80C2-A7FF25AC2A9B}" type="presParOf" srcId="{DBA1BD48-C131-48A9-87DC-FB520C4E353C}" destId="{CA8EE7A5-249B-4457-AF67-F1BEED811335}" srcOrd="0" destOrd="0" presId="urn:microsoft.com/office/officeart/2005/8/layout/chevron2"/>
    <dgm:cxn modelId="{5159BC6E-DEC6-4036-A954-F6F2BA0C3DD9}" type="presParOf" srcId="{DBA1BD48-C131-48A9-87DC-FB520C4E353C}" destId="{F022E52B-7F63-4CDF-B7C3-18BF3175BA0D}" srcOrd="1" destOrd="0" presId="urn:microsoft.com/office/officeart/2005/8/layout/chevron2"/>
    <dgm:cxn modelId="{3E34B8DB-2700-4AB1-BA14-28E82CD8369D}" type="presParOf" srcId="{EB21A43C-9834-4121-8510-8E33AB0E6BD1}" destId="{D0FFDC7A-BC57-4C78-A69B-86993BEDEBDF}" srcOrd="7" destOrd="0" presId="urn:microsoft.com/office/officeart/2005/8/layout/chevron2"/>
    <dgm:cxn modelId="{EED65845-C700-4DEC-A1C8-87BABA1A2579}" type="presParOf" srcId="{EB21A43C-9834-4121-8510-8E33AB0E6BD1}" destId="{EAE8AEBF-107D-4322-9110-9FF80D40112E}" srcOrd="8" destOrd="0" presId="urn:microsoft.com/office/officeart/2005/8/layout/chevron2"/>
    <dgm:cxn modelId="{2B3BDF1D-FE03-42C7-B121-140643A0DB6F}" type="presParOf" srcId="{EAE8AEBF-107D-4322-9110-9FF80D40112E}" destId="{B38B7E2F-D52D-4BF3-9887-11798F9A463F}" srcOrd="0" destOrd="0" presId="urn:microsoft.com/office/officeart/2005/8/layout/chevron2"/>
    <dgm:cxn modelId="{582C740F-2163-4B10-B6FE-FF1A105B6A6E}" type="presParOf" srcId="{EAE8AEBF-107D-4322-9110-9FF80D40112E}" destId="{6E9E3045-8AF5-4D0F-8AE2-0027D8E18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83E41-9510-4C60-BD27-E2E010EDD547}">
      <dsp:nvSpPr>
        <dsp:cNvPr id="0" name=""/>
        <dsp:cNvSpPr/>
      </dsp:nvSpPr>
      <dsp:spPr>
        <a:xfrm rot="5400000">
          <a:off x="-280728" y="284946"/>
          <a:ext cx="1220277" cy="658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 dirty="0"/>
        </a:p>
      </dsp:txBody>
      <dsp:txXfrm rot="-5400000">
        <a:off x="1" y="333629"/>
        <a:ext cx="658821" cy="561456"/>
      </dsp:txXfrm>
    </dsp:sp>
    <dsp:sp modelId="{DCE5FD4C-F263-4F91-B421-5B85232C097B}">
      <dsp:nvSpPr>
        <dsp:cNvPr id="0" name=""/>
        <dsp:cNvSpPr/>
      </dsp:nvSpPr>
      <dsp:spPr>
        <a:xfrm rot="5400000">
          <a:off x="2471891" y="-1745122"/>
          <a:ext cx="827604" cy="4453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err="1" smtClean="0"/>
            <a:t>Correction</a:t>
          </a:r>
          <a:r>
            <a:rPr lang="nl-NL" sz="2200" b="0" kern="1200" dirty="0" smtClean="0"/>
            <a:t> of </a:t>
          </a:r>
          <a:r>
            <a:rPr lang="nl-NL" sz="2200" b="0" kern="1200" dirty="0" err="1" smtClean="0"/>
            <a:t>thousand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errors</a:t>
          </a:r>
          <a:endParaRPr lang="nl-NL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err="1" smtClean="0"/>
            <a:t>Corrections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with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other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rules</a:t>
          </a:r>
          <a:endParaRPr lang="nl-NL" sz="2200" b="0" kern="1200" dirty="0"/>
        </a:p>
      </dsp:txBody>
      <dsp:txXfrm rot="-5400000">
        <a:off x="658821" y="108348"/>
        <a:ext cx="4413345" cy="746804"/>
      </dsp:txXfrm>
    </dsp:sp>
    <dsp:sp modelId="{06321BCB-C9E3-4C19-9DD4-134040D09271}">
      <dsp:nvSpPr>
        <dsp:cNvPr id="0" name=""/>
        <dsp:cNvSpPr/>
      </dsp:nvSpPr>
      <dsp:spPr>
        <a:xfrm rot="5400000">
          <a:off x="-141175" y="1260116"/>
          <a:ext cx="941173" cy="658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 </a:t>
          </a:r>
          <a:endParaRPr lang="nl-NL" sz="1800" kern="1200" dirty="0"/>
        </a:p>
      </dsp:txBody>
      <dsp:txXfrm rot="-5400000">
        <a:off x="2" y="1448351"/>
        <a:ext cx="658821" cy="282352"/>
      </dsp:txXfrm>
    </dsp:sp>
    <dsp:sp modelId="{F46FA9E6-3CF2-4993-A100-4257AC30DC55}">
      <dsp:nvSpPr>
        <dsp:cNvPr id="0" name=""/>
        <dsp:cNvSpPr/>
      </dsp:nvSpPr>
      <dsp:spPr>
        <a:xfrm rot="5400000">
          <a:off x="2574704" y="-802051"/>
          <a:ext cx="621978" cy="4453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err="1" smtClean="0"/>
            <a:t>Correction</a:t>
          </a:r>
          <a:r>
            <a:rPr lang="nl-NL" sz="2200" b="0" kern="1200" dirty="0" smtClean="0"/>
            <a:t> of </a:t>
          </a:r>
          <a:r>
            <a:rPr lang="nl-NL" sz="2200" b="0" kern="1200" dirty="0" err="1" smtClean="0"/>
            <a:t>typos</a:t>
          </a:r>
          <a:endParaRPr lang="nl-NL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err="1" smtClean="0"/>
            <a:t>Correction</a:t>
          </a:r>
          <a:r>
            <a:rPr lang="nl-NL" sz="2200" b="0" kern="1200" dirty="0" smtClean="0"/>
            <a:t> of </a:t>
          </a:r>
          <a:r>
            <a:rPr lang="nl-NL" sz="2200" b="0" kern="1200" dirty="0" err="1" smtClean="0"/>
            <a:t>rounding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errors</a:t>
          </a:r>
          <a:endParaRPr lang="nl-NL" sz="2200" b="0" kern="1200" dirty="0"/>
        </a:p>
      </dsp:txBody>
      <dsp:txXfrm rot="-5400000">
        <a:off x="658821" y="1144194"/>
        <a:ext cx="4423383" cy="561254"/>
      </dsp:txXfrm>
    </dsp:sp>
    <dsp:sp modelId="{10D452C7-D34F-4830-9EE8-2C262C8B3A77}">
      <dsp:nvSpPr>
        <dsp:cNvPr id="0" name=""/>
        <dsp:cNvSpPr/>
      </dsp:nvSpPr>
      <dsp:spPr>
        <a:xfrm rot="5400000">
          <a:off x="-141175" y="2090625"/>
          <a:ext cx="941173" cy="658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 dirty="0"/>
        </a:p>
      </dsp:txBody>
      <dsp:txXfrm rot="-5400000">
        <a:off x="2" y="2278860"/>
        <a:ext cx="658821" cy="282352"/>
      </dsp:txXfrm>
    </dsp:sp>
    <dsp:sp modelId="{959C341D-0AF0-4254-B473-E8621FFDDE54}">
      <dsp:nvSpPr>
        <dsp:cNvPr id="0" name=""/>
        <dsp:cNvSpPr/>
      </dsp:nvSpPr>
      <dsp:spPr>
        <a:xfrm rot="5400000">
          <a:off x="2579812" y="28458"/>
          <a:ext cx="611762" cy="4453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smtClean="0"/>
            <a:t>Error </a:t>
          </a:r>
          <a:r>
            <a:rPr lang="nl-NL" sz="2200" b="0" kern="1200" dirty="0" err="1" smtClean="0"/>
            <a:t>localisation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with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rules</a:t>
          </a:r>
          <a:endParaRPr lang="nl-NL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smtClean="0"/>
            <a:t>Error </a:t>
          </a:r>
          <a:r>
            <a:rPr lang="nl-NL" sz="2200" b="0" kern="1200" dirty="0" err="1" smtClean="0"/>
            <a:t>localisation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Fellegi</a:t>
          </a:r>
          <a:r>
            <a:rPr lang="nl-NL" sz="2200" b="0" kern="1200" dirty="0" smtClean="0"/>
            <a:t>- Holt</a:t>
          </a:r>
          <a:endParaRPr lang="nl-NL" sz="2200" b="0" kern="1200" dirty="0"/>
        </a:p>
      </dsp:txBody>
      <dsp:txXfrm rot="-5400000">
        <a:off x="658821" y="1979313"/>
        <a:ext cx="4423881" cy="552034"/>
      </dsp:txXfrm>
    </dsp:sp>
    <dsp:sp modelId="{CA8EE7A5-249B-4457-AF67-F1BEED811335}">
      <dsp:nvSpPr>
        <dsp:cNvPr id="0" name=""/>
        <dsp:cNvSpPr/>
      </dsp:nvSpPr>
      <dsp:spPr>
        <a:xfrm rot="5400000">
          <a:off x="-141175" y="2921135"/>
          <a:ext cx="941173" cy="658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 dirty="0" smtClean="0"/>
        </a:p>
      </dsp:txBody>
      <dsp:txXfrm rot="-5400000">
        <a:off x="2" y="3109370"/>
        <a:ext cx="658821" cy="282352"/>
      </dsp:txXfrm>
    </dsp:sp>
    <dsp:sp modelId="{F022E52B-7F63-4CDF-B7C3-18BF3175BA0D}">
      <dsp:nvSpPr>
        <dsp:cNvPr id="0" name=""/>
        <dsp:cNvSpPr/>
      </dsp:nvSpPr>
      <dsp:spPr>
        <a:xfrm rot="5400000">
          <a:off x="2579812" y="858967"/>
          <a:ext cx="611762" cy="4453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smtClean="0"/>
            <a:t>Deductieve </a:t>
          </a:r>
          <a:r>
            <a:rPr lang="nl-NL" sz="2200" b="0" kern="1200" dirty="0" err="1" smtClean="0"/>
            <a:t>imputation</a:t>
          </a:r>
          <a:endParaRPr lang="nl-NL" sz="2200" b="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err="1" smtClean="0"/>
            <a:t>Regression</a:t>
          </a:r>
          <a:r>
            <a:rPr lang="nl-NL" sz="2200" b="0" kern="1200" dirty="0" smtClean="0"/>
            <a:t> (NN)  </a:t>
          </a:r>
          <a:r>
            <a:rPr lang="nl-NL" sz="2200" b="0" kern="1200" dirty="0" err="1" smtClean="0"/>
            <a:t>imputation</a:t>
          </a:r>
          <a:endParaRPr lang="nl-NL" sz="2200" b="0" kern="1200" dirty="0" smtClean="0"/>
        </a:p>
      </dsp:txBody>
      <dsp:txXfrm rot="-5400000">
        <a:off x="658821" y="2809822"/>
        <a:ext cx="4423881" cy="552034"/>
      </dsp:txXfrm>
    </dsp:sp>
    <dsp:sp modelId="{B38B7E2F-D52D-4BF3-9887-11798F9A463F}">
      <dsp:nvSpPr>
        <dsp:cNvPr id="0" name=""/>
        <dsp:cNvSpPr/>
      </dsp:nvSpPr>
      <dsp:spPr>
        <a:xfrm rot="5400000">
          <a:off x="-141175" y="3751645"/>
          <a:ext cx="941173" cy="658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 dirty="0" smtClean="0"/>
        </a:p>
      </dsp:txBody>
      <dsp:txXfrm rot="-5400000">
        <a:off x="2" y="3939880"/>
        <a:ext cx="658821" cy="282352"/>
      </dsp:txXfrm>
    </dsp:sp>
    <dsp:sp modelId="{6E9E3045-8AF5-4D0F-8AE2-0027D8E18A7B}">
      <dsp:nvSpPr>
        <dsp:cNvPr id="0" name=""/>
        <dsp:cNvSpPr/>
      </dsp:nvSpPr>
      <dsp:spPr>
        <a:xfrm rot="5400000">
          <a:off x="2579812" y="1689477"/>
          <a:ext cx="611762" cy="4453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200" b="0" kern="1200" dirty="0" err="1" smtClean="0"/>
            <a:t>Adjustment</a:t>
          </a:r>
          <a:r>
            <a:rPr lang="nl-NL" sz="2200" b="0" kern="1200" dirty="0" smtClean="0"/>
            <a:t> of </a:t>
          </a:r>
          <a:r>
            <a:rPr lang="nl-NL" sz="2200" b="0" kern="1200" dirty="0" err="1" smtClean="0"/>
            <a:t>imputed</a:t>
          </a:r>
          <a:r>
            <a:rPr lang="nl-NL" sz="2200" b="0" kern="1200" dirty="0" smtClean="0"/>
            <a:t> </a:t>
          </a:r>
          <a:r>
            <a:rPr lang="nl-NL" sz="2200" b="0" kern="1200" dirty="0" err="1" smtClean="0"/>
            <a:t>values</a:t>
          </a:r>
          <a:endParaRPr lang="nl-NL" sz="2200" b="0" kern="1200" dirty="0" smtClean="0"/>
        </a:p>
      </dsp:txBody>
      <dsp:txXfrm rot="-5400000">
        <a:off x="658821" y="3640332"/>
        <a:ext cx="4423881" cy="552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1AC03A-F7FB-4197-AE22-FA4B2481CC24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F317D9-AA06-4248-BBC7-28E8D1BED2A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465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4D4CF9-B9AD-454E-B779-47D8FD99F0B3}" type="datetimeFigureOut">
              <a:rPr lang="nl-NL"/>
              <a:pPr>
                <a:defRPr/>
              </a:pPr>
              <a:t>28-4-2014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B75FC9-B90B-443C-8A75-B3F34AA707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581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All kind of processes, that is a sequence of process steps and we want indicvators that follow the changes to the data made by ech processstep.</a:t>
            </a:r>
          </a:p>
          <a:p>
            <a:endParaRPr lang="nl-NL" smtClean="0"/>
          </a:p>
          <a:p>
            <a:r>
              <a:rPr lang="nl-NL" smtClean="0"/>
              <a:t>I this short talk I’ll give an impression of our work in this direction.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D3681-4461-453C-A190-6973D123548E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All kind of processes, that is a sequence of process steps and we want indicvators that follow the changes to the data made by ech processstep.</a:t>
            </a:r>
          </a:p>
          <a:p>
            <a:endParaRPr lang="nl-NL" smtClean="0"/>
          </a:p>
          <a:p>
            <a:r>
              <a:rPr lang="nl-NL" smtClean="0"/>
              <a:t>I this short talk I’ll give an impression of our work in this direction.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D3681-4461-453C-A190-6973D123548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CD7A4-4D47-4C34-AEF0-DF85C94E04A7}" type="slidenum">
              <a:rPr 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Ac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dross process steps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Different affects or cganges thereof.</a:t>
            </a:r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7B709-E839-4833-A5B6-512A6783925F}" type="slidenum">
              <a:rPr 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nl-NL" smtClean="0"/>
              <a:t>The edit status is simple we have three possibilities: satisfied violated and not verifiable.</a:t>
            </a:r>
          </a:p>
          <a:p>
            <a:pPr marL="171450" indent="-171450">
              <a:buFontTx/>
              <a:buChar char="-"/>
            </a:pPr>
            <a:r>
              <a:rPr lang="nl-NL" smtClean="0"/>
              <a:t>Percentages of each of these statuses are displayed in this figure, for both data sets, </a:t>
            </a:r>
          </a:p>
          <a:p>
            <a:pPr marL="171450" indent="-171450">
              <a:buFontTx/>
              <a:buChar char="-"/>
            </a:pPr>
            <a:r>
              <a:rPr lang="nl-NL" smtClean="0"/>
              <a:t>In the left panel there are no missings and all edits are verifiable, to start with.</a:t>
            </a:r>
          </a:p>
          <a:p>
            <a:pPr marL="171450" indent="-171450">
              <a:buFontTx/>
              <a:buChar char="-"/>
            </a:pPr>
            <a:r>
              <a:rPr lang="nl-NL" smtClean="0"/>
              <a:t>there is a sam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C98A49-632F-434E-8568-724CF7E078D3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If an edit is violated, it is informative to look at the amount by which it is violated. </a:t>
            </a:r>
          </a:p>
          <a:p>
            <a:r>
              <a:rPr lang="nl-NL" smtClean="0"/>
              <a:t>This can be seen as a measure of the implausibility of the data: </a:t>
            </a:r>
          </a:p>
          <a:p>
            <a:r>
              <a:rPr lang="nl-NL" smtClean="0"/>
              <a:t>Dan Hedlin proposed such a measure as a score function to be used in selective editing. </a:t>
            </a:r>
          </a:p>
          <a:p>
            <a:r>
              <a:rPr lang="nl-NL" smtClean="0"/>
              <a:t>He called it the edit related score function as opposed to the estimate related score function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8E3C4-0FA9-467F-B73C-562B3DDFFA4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Bad results for negative values and th. Errors.</a:t>
            </a:r>
          </a:p>
          <a:p>
            <a:r>
              <a:rPr lang="nl-NL" smtClean="0"/>
              <a:t>Other correction rules does quite wel</a:t>
            </a:r>
          </a:p>
          <a:p>
            <a:r>
              <a:rPr lang="nl-NL" smtClean="0"/>
              <a:t>Typos and rounding are based on algorithms thatb take the edit-rules as input and cannot result inmore edit violations</a:t>
            </a:r>
          </a:p>
          <a:p>
            <a:r>
              <a:rPr lang="nl-NL" smtClean="0"/>
              <a:t>FH error localisation failed to fiind a solution  for a few records, because an older FH-algorithm was used. Our current R-modules made by Mark really perform very well are flwless inn  this wouldn’t happen.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3381A-4DA6-41A1-A584-5A0D9A86F2FF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87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5" name="Groep 20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7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720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5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5" name="Rond hoek zelfde zijde rechthoek 4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ond hoek zelfde zijde rechthoek 5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8" name="Afbeelding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7741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7110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10" name="Afgeronde rechthoek 9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A6643B-B1AB-4DBC-B506-5D1CB949E44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26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 userDrawn="1"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nl-NL"/>
              <a:t>	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4AE048-31A6-4E14-8E08-6570C3E5519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769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j-lt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A0E676-953B-4688-B55A-403BBBEE243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704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8" name="Straight Connector 10"/>
          <p:cNvCxnSpPr/>
          <p:nvPr/>
        </p:nvCxnSpPr>
        <p:spPr>
          <a:xfrm>
            <a:off x="7588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6450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Afgeronde rechthoek 14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895F49-A01D-43C5-BAC9-8E5228C60D8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842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48844B-B5B6-49B6-8EC4-687FEA843C0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760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C7D211-7FE7-4433-A4DD-7EAD526E79D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97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/>
          <p:cNvSpPr/>
          <p:nvPr/>
        </p:nvSpPr>
        <p:spPr>
          <a:xfrm rot="16200000">
            <a:off x="8099426" y="5903912"/>
            <a:ext cx="684212" cy="684213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49263"/>
            <a:ext cx="8297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7200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stijl te bewerken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7575" y="1565275"/>
            <a:ext cx="7543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  <a:p>
            <a:pPr lvl="4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1863" y="6065838"/>
            <a:ext cx="124777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75" y="6065838"/>
            <a:ext cx="634206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850" y="6065838"/>
            <a:ext cx="5683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271D6C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70FF1E2E-F8D6-4081-A2D7-18BAC677F35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hoek 11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Afbeelding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5"/>
          <a:stretch>
            <a:fillRect/>
          </a:stretch>
        </p:blipFill>
        <p:spPr bwMode="auto">
          <a:xfrm>
            <a:off x="8243888" y="5983288"/>
            <a:ext cx="317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hthoek 16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hthoek 17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hthoek 18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hthoek 19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3725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363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lang="nl-NL"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854200" y="4679950"/>
            <a:ext cx="6943725" cy="8636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/>
              <a:t>Jeroen Pannekoek, Mark van der Loo </a:t>
            </a:r>
            <a:r>
              <a:rPr lang="nl-NL" dirty="0" err="1" smtClean="0"/>
              <a:t>and</a:t>
            </a:r>
            <a:r>
              <a:rPr lang="nl-NL" dirty="0" smtClean="0"/>
              <a:t> Bart van den Broek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035050" y="3024188"/>
            <a:ext cx="7743825" cy="1474787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 err="1" smtClean="0"/>
              <a:t>Implementation</a:t>
            </a:r>
            <a:r>
              <a:rPr lang="nl-NL" sz="4000" dirty="0" smtClean="0"/>
              <a:t> </a:t>
            </a:r>
            <a:r>
              <a:rPr lang="nl-NL" sz="4000" dirty="0" err="1" smtClean="0"/>
              <a:t>and</a:t>
            </a:r>
            <a:r>
              <a:rPr lang="nl-NL" sz="4000" dirty="0" smtClean="0"/>
              <a:t> Evaluation of Automatic Editing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Edit verification status 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9A89E-8DD9-46DC-9F7B-CD27D421291B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2484438" y="1268413"/>
          <a:ext cx="621982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Acrobat Document" r:id="rId4" imgW="4990624" imgH="3762137" progId="AcroExch.Document.7">
                  <p:embed/>
                </p:oleObj>
              </mc:Choice>
              <mc:Fallback>
                <p:oleObj name="Acrobat Document" r:id="rId4" imgW="4990624" imgH="3762137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621982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vak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1772816"/>
            <a:ext cx="1944216" cy="8212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Edit tolerance or score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BF130-074D-4BBE-8ADF-6A6935841FA2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sp>
        <p:nvSpPr>
          <p:cNvPr id="19460" name="Tekstvak 1"/>
          <p:cNvSpPr txBox="1">
            <a:spLocks noChangeArrowheads="1"/>
          </p:cNvSpPr>
          <p:nvPr/>
        </p:nvSpPr>
        <p:spPr bwMode="auto">
          <a:xfrm>
            <a:off x="874713" y="1181100"/>
            <a:ext cx="7704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sz="2800"/>
              <a:t>By how much is an edit violated?</a:t>
            </a:r>
          </a:p>
          <a:p>
            <a:pPr algn="ctr" eaLnBrk="1" hangingPunct="1"/>
            <a:r>
              <a:rPr lang="nl-NL" sz="2800"/>
              <a:t>(an edit-related score function)</a:t>
            </a:r>
            <a:endParaRPr lang="en-GB" sz="2800"/>
          </a:p>
        </p:txBody>
      </p:sp>
      <p:sp>
        <p:nvSpPr>
          <p:cNvPr id="5" name="Tekstvak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2276871"/>
            <a:ext cx="5472608" cy="4273478"/>
          </a:xfrm>
          <a:prstGeom prst="rect">
            <a:avLst/>
          </a:prstGeom>
          <a:blipFill rotWithShape="1">
            <a:blip r:embed="rId3"/>
            <a:stretch>
              <a:fillRect l="-1336" t="-85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Edit tolerances for Wholesale 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F9E35-B57F-492B-9DB4-1BD13F93D1EE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851275" y="1268413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Acrobat Document" r:id="rId4" imgW="4800600" imgH="4800600" progId="AcroExch.Document.7">
                  <p:embed/>
                </p:oleObj>
              </mc:Choice>
              <mc:Fallback>
                <p:oleObj name="Acrobat Document" r:id="rId4" imgW="4800600" imgH="48006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268413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kstvak 1"/>
          <p:cNvSpPr txBox="1">
            <a:spLocks noChangeArrowheads="1"/>
          </p:cNvSpPr>
          <p:nvPr/>
        </p:nvSpPr>
        <p:spPr bwMode="auto">
          <a:xfrm>
            <a:off x="611188" y="1773238"/>
            <a:ext cx="2952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/>
              <a:t>Plots </a:t>
            </a:r>
            <a:r>
              <a:rPr lang="en-US" sz="2000"/>
              <a:t>of tolerances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nl-NL" sz="2000"/>
              <a:t>Height of box </a:t>
            </a:r>
          </a:p>
          <a:p>
            <a:pPr eaLnBrk="1" hangingPunct="1"/>
            <a:r>
              <a:rPr lang="nl-NL" sz="2000"/>
              <a:t>proportional to  </a:t>
            </a:r>
          </a:p>
          <a:p>
            <a:pPr eaLnBrk="1" hangingPunct="1"/>
            <a:r>
              <a:rPr lang="nl-NL" sz="2000"/>
              <a:t>sqrt(# positive tolerances)</a:t>
            </a:r>
          </a:p>
          <a:p>
            <a:pPr eaLnBrk="1" hangingPunct="1"/>
            <a:endParaRPr lang="nl-NL" sz="2000"/>
          </a:p>
          <a:p>
            <a:pPr eaLnBrk="1" hangingPunct="1"/>
            <a:r>
              <a:rPr lang="nl-NL" sz="2000"/>
              <a:t>Left side: numbers of not evaluated tolerances.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HB scores for  Childcare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198BF-2602-4B36-8163-F7956F845A94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sp>
        <p:nvSpPr>
          <p:cNvPr id="21508" name="Tekstvak 4"/>
          <p:cNvSpPr txBox="1">
            <a:spLocks noChangeArrowheads="1"/>
          </p:cNvSpPr>
          <p:nvPr/>
        </p:nvSpPr>
        <p:spPr bwMode="auto">
          <a:xfrm>
            <a:off x="179388" y="1304925"/>
            <a:ext cx="25209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100"/>
              <a:t>Hidiroglou-Berthelot </a:t>
            </a:r>
          </a:p>
          <a:p>
            <a:pPr eaLnBrk="1" hangingPunct="1"/>
            <a:r>
              <a:rPr lang="nl-NL" sz="2100"/>
              <a:t>scores for two ratio’s </a:t>
            </a:r>
          </a:p>
          <a:p>
            <a:pPr eaLnBrk="1" hangingPunct="1"/>
            <a:endParaRPr lang="nl-NL" sz="2100"/>
          </a:p>
          <a:p>
            <a:pPr eaLnBrk="1" hangingPunct="1"/>
            <a:r>
              <a:rPr lang="nl-NL" sz="2100"/>
              <a:t>Left:</a:t>
            </a:r>
          </a:p>
          <a:p>
            <a:pPr eaLnBrk="1" hangingPunct="1"/>
            <a:r>
              <a:rPr lang="nl-NL" sz="2100" i="1"/>
              <a:t>Wages/Employees</a:t>
            </a:r>
          </a:p>
          <a:p>
            <a:pPr eaLnBrk="1" hangingPunct="1"/>
            <a:endParaRPr lang="nl-NL" sz="2100" i="1"/>
          </a:p>
          <a:p>
            <a:pPr eaLnBrk="1" hangingPunct="1"/>
            <a:r>
              <a:rPr lang="nl-NL" sz="2100"/>
              <a:t>Right:</a:t>
            </a:r>
          </a:p>
          <a:p>
            <a:pPr eaLnBrk="1" hangingPunct="1"/>
            <a:r>
              <a:rPr lang="nl-NL" sz="2100" i="1"/>
              <a:t>Revenues/Costs</a:t>
            </a:r>
          </a:p>
          <a:p>
            <a:pPr eaLnBrk="1" hangingPunct="1"/>
            <a:endParaRPr lang="nl-NL" sz="2100" i="1"/>
          </a:p>
          <a:p>
            <a:pPr eaLnBrk="1" hangingPunct="1"/>
            <a:endParaRPr lang="nl-NL" sz="2100" i="1"/>
          </a:p>
          <a:p>
            <a:pPr eaLnBrk="1" hangingPunct="1"/>
            <a:r>
              <a:rPr lang="nl-NL" sz="2100"/>
              <a:t>Hard edit-rule:</a:t>
            </a:r>
          </a:p>
          <a:p>
            <a:pPr eaLnBrk="1" hangingPunct="1"/>
            <a:r>
              <a:rPr lang="nl-NL" sz="2100"/>
              <a:t>0.5×Costs </a:t>
            </a:r>
          </a:p>
          <a:p>
            <a:pPr eaLnBrk="1" hangingPunct="1"/>
            <a:r>
              <a:rPr lang="nl-NL" sz="2100"/>
              <a:t>&lt;  Revenues  &lt;</a:t>
            </a:r>
            <a:br>
              <a:rPr lang="nl-NL" sz="2100"/>
            </a:br>
            <a:r>
              <a:rPr lang="nl-NL" sz="2100"/>
              <a:t>2×Costs</a:t>
            </a:r>
            <a:endParaRPr lang="en-GB" sz="2100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771775" y="1208088"/>
          <a:ext cx="5545138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Acrobat Document" r:id="rId3" imgW="4800600" imgH="4800600" progId="AcroExch.Document.7">
                  <p:embed/>
                </p:oleObj>
              </mc:Choice>
              <mc:Fallback>
                <p:oleObj name="Acrobat Document" r:id="rId3" imgW="4800600" imgH="4800600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208088"/>
                        <a:ext cx="5545138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Concluding remarks</a:t>
            </a:r>
          </a:p>
        </p:txBody>
      </p:sp>
      <p:sp>
        <p:nvSpPr>
          <p:cNvPr id="17411" name="Tijdelijke aanduiding voor inhoud 4"/>
          <p:cNvSpPr>
            <a:spLocks noGrp="1"/>
          </p:cNvSpPr>
          <p:nvPr>
            <p:ph idx="1"/>
          </p:nvPr>
        </p:nvSpPr>
        <p:spPr>
          <a:xfrm>
            <a:off x="827088" y="1628775"/>
            <a:ext cx="7596187" cy="4468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Step-by-step </a:t>
            </a:r>
            <a:r>
              <a:rPr lang="en-US" smtClean="0"/>
              <a:t>evaluation of indicators </a:t>
            </a:r>
            <a:r>
              <a:rPr lang="en-US" dirty="0" smtClean="0"/>
              <a:t>can lead to :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	</a:t>
            </a:r>
            <a:r>
              <a:rPr lang="en-US" sz="2200" dirty="0" smtClean="0"/>
              <a:t>improvements in edit-rules (1000-errors, minus signs,  	relaxation of bounds)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	</a:t>
            </a:r>
            <a:r>
              <a:rPr lang="en-US" sz="2200" dirty="0" smtClean="0"/>
              <a:t>improvements in configuration of methods (imputation)</a:t>
            </a:r>
            <a:endParaRPr lang="en-US" sz="2200" dirty="0"/>
          </a:p>
          <a:p>
            <a:pPr lvl="2" eaLnBrk="1" hangingPunct="1">
              <a:defRPr/>
            </a:pPr>
            <a:r>
              <a:rPr lang="en-US" sz="2200" dirty="0" smtClean="0"/>
              <a:t>efficient selective editing (review specific corrections)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dirty="0" smtClean="0"/>
              <a:t>Other benefits of indicators by process step: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it </a:t>
            </a:r>
            <a:r>
              <a:rPr lang="en-US" sz="2200" dirty="0" smtClean="0"/>
              <a:t>makes automatic editing more transparent,  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and more easily accepted by editing staff.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6388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2B2FB-8D9A-4388-AB1F-278379EAB986}" type="slidenum">
              <a:rPr lang="nl-NL" smtClean="0">
                <a:solidFill>
                  <a:srgbClr val="271D6C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NL" smtClean="0">
              <a:solidFill>
                <a:srgbClr val="271D6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Concluding remarks</a:t>
            </a:r>
            <a:endParaRPr lang="en-GB" smtClean="0"/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marL="0" indent="0">
              <a:buFont typeface="Corbel" pitchFamily="34" charset="0"/>
              <a:buNone/>
            </a:pPr>
            <a:endParaRPr lang="en-GB" smtClean="0"/>
          </a:p>
          <a:p>
            <a:pPr marL="0" indent="0">
              <a:buFont typeface="Corbel" pitchFamily="34" charset="0"/>
              <a:buNone/>
            </a:pPr>
            <a:endParaRPr lang="en-GB" smtClean="0"/>
          </a:p>
          <a:p>
            <a:pPr marL="0" indent="0">
              <a:buFont typeface="Corbel" pitchFamily="34" charset="0"/>
              <a:buNone/>
            </a:pPr>
            <a:r>
              <a:rPr lang="en-GB" smtClean="0"/>
              <a:t>	</a:t>
            </a:r>
            <a:r>
              <a:rPr lang="en-GB" sz="3600" b="1" smtClean="0">
                <a:latin typeface="Gabriola" pitchFamily="82" charset="0"/>
              </a:rPr>
              <a:t>Thank  you  for  your  attention!</a:t>
            </a:r>
          </a:p>
          <a:p>
            <a:pPr marL="0" indent="0">
              <a:buFont typeface="Corbel" pitchFamily="34" charset="0"/>
              <a:buNone/>
            </a:pP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B2D9C-23AC-438E-B42B-90F1DB2A9164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Introduction</a:t>
            </a:r>
          </a:p>
        </p:txBody>
      </p:sp>
      <p:sp>
        <p:nvSpPr>
          <p:cNvPr id="11267" name="Tijdelijke aanduiding voor inhoud 4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743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nl-NL" dirty="0" smtClean="0"/>
              <a:t>Automatic data editing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involve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different kinds of actions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en-GB" dirty="0" smtClean="0"/>
              <a:t>each perform a specific task in the editing process.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at SN is </a:t>
            </a:r>
            <a:r>
              <a:rPr lang="nl-NL" dirty="0" err="1" smtClean="0"/>
              <a:t>targeted</a:t>
            </a:r>
            <a:r>
              <a:rPr lang="nl-NL" dirty="0" smtClean="0"/>
              <a:t> at </a:t>
            </a:r>
            <a:r>
              <a:rPr lang="nl-NL" dirty="0" err="1" smtClean="0"/>
              <a:t>supporting</a:t>
            </a:r>
            <a:r>
              <a:rPr lang="nl-NL" dirty="0" smtClean="0"/>
              <a:t>  the </a:t>
            </a:r>
            <a:r>
              <a:rPr lang="nl-NL" dirty="0" err="1" smtClean="0"/>
              <a:t>implementation</a:t>
            </a:r>
            <a:r>
              <a:rPr lang="nl-NL" dirty="0" smtClean="0"/>
              <a:t> of these editing </a:t>
            </a:r>
            <a:r>
              <a:rPr lang="nl-NL" dirty="0" err="1" smtClean="0"/>
              <a:t>tasks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standardised</a:t>
            </a:r>
            <a:r>
              <a:rPr lang="nl-NL" dirty="0" smtClean="0"/>
              <a:t> re-</a:t>
            </a:r>
            <a:r>
              <a:rPr lang="nl-NL" dirty="0" err="1" smtClean="0"/>
              <a:t>usable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software tools.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dirty="0" smtClean="0"/>
              <a:t>But the </a:t>
            </a:r>
            <a:r>
              <a:rPr lang="nl-NL" dirty="0" err="1" smtClean="0"/>
              <a:t>effectiveness</a:t>
            </a:r>
            <a:r>
              <a:rPr lang="nl-NL" dirty="0" smtClean="0"/>
              <a:t> of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implementations</a:t>
            </a:r>
            <a:r>
              <a:rPr lang="nl-NL" dirty="0" smtClean="0"/>
              <a:t>  </a:t>
            </a:r>
            <a:r>
              <a:rPr lang="nl-NL" dirty="0" err="1" smtClean="0"/>
              <a:t>depends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much</a:t>
            </a:r>
            <a:r>
              <a:rPr lang="nl-NL" dirty="0" smtClean="0"/>
              <a:t> on the  </a:t>
            </a:r>
            <a:r>
              <a:rPr lang="nl-NL" dirty="0" err="1" smtClean="0"/>
              <a:t>parameterisation</a:t>
            </a:r>
            <a:r>
              <a:rPr lang="nl-NL" dirty="0" smtClean="0"/>
              <a:t> of </a:t>
            </a:r>
            <a:r>
              <a:rPr lang="nl-NL" dirty="0" err="1" smtClean="0"/>
              <a:t>methods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especially</a:t>
            </a:r>
            <a:r>
              <a:rPr lang="nl-NL" dirty="0" smtClean="0"/>
              <a:t> </a:t>
            </a:r>
            <a:r>
              <a:rPr lang="nl-NL" dirty="0" err="1" smtClean="0"/>
              <a:t>specification</a:t>
            </a:r>
            <a:r>
              <a:rPr lang="nl-NL" dirty="0" smtClean="0"/>
              <a:t> of </a:t>
            </a:r>
            <a:r>
              <a:rPr lang="nl-NL" dirty="0" err="1" smtClean="0"/>
              <a:t>edit-rules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drive the automatic editing </a:t>
            </a:r>
            <a:r>
              <a:rPr lang="nl-NL" dirty="0" err="1" smtClean="0"/>
              <a:t>functions</a:t>
            </a:r>
            <a:r>
              <a:rPr lang="nl-NL" dirty="0" smtClean="0"/>
              <a:t>.</a:t>
            </a:r>
          </a:p>
          <a:p>
            <a:pPr marL="0" indent="0" eaLnBrk="1" hangingPunct="1">
              <a:buNone/>
            </a:pPr>
            <a:endParaRPr lang="nl-NL" dirty="0" smtClean="0"/>
          </a:p>
          <a:p>
            <a:pPr marL="0" indent="0" eaLnBrk="1" hangingPunct="1">
              <a:buNone/>
            </a:pPr>
            <a:endParaRPr lang="nl-NL" dirty="0"/>
          </a:p>
          <a:p>
            <a:pPr eaLnBrk="1" hangingPunct="1">
              <a:buFont typeface="Wingdings" pitchFamily="2" charset="2"/>
              <a:buChar char="§"/>
            </a:pPr>
            <a:endParaRPr lang="nl-NL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nl-NL" dirty="0" err="1" smtClean="0"/>
              <a:t>This</a:t>
            </a:r>
            <a:r>
              <a:rPr lang="nl-NL" dirty="0" smtClean="0"/>
              <a:t> means monitoring the </a:t>
            </a:r>
            <a:r>
              <a:rPr lang="nl-NL" dirty="0" err="1" smtClean="0"/>
              <a:t>effects</a:t>
            </a:r>
            <a:r>
              <a:rPr lang="nl-NL" dirty="0" smtClean="0"/>
              <a:t> on the data but </a:t>
            </a:r>
            <a:r>
              <a:rPr lang="nl-NL" dirty="0" err="1" smtClean="0"/>
              <a:t>also</a:t>
            </a:r>
            <a:r>
              <a:rPr lang="nl-NL" dirty="0" smtClean="0"/>
              <a:t> feedback on the sets of (</a:t>
            </a:r>
            <a:r>
              <a:rPr lang="nl-NL" dirty="0" err="1" smtClean="0"/>
              <a:t>edit</a:t>
            </a:r>
            <a:r>
              <a:rPr lang="nl-NL" dirty="0" smtClean="0"/>
              <a:t>)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different </a:t>
            </a:r>
            <a:r>
              <a:rPr lang="nl-NL" dirty="0" err="1" smtClean="0"/>
              <a:t>tasks</a:t>
            </a:r>
            <a:r>
              <a:rPr lang="nl-NL" dirty="0" smtClean="0"/>
              <a:t>.</a:t>
            </a:r>
          </a:p>
        </p:txBody>
      </p:sp>
      <p:sp>
        <p:nvSpPr>
          <p:cNvPr id="11268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2BB6A-02AC-42F9-88C1-FFCBD5A6D8DC}" type="slidenum">
              <a:rPr lang="nl-NL" smtClean="0">
                <a:solidFill>
                  <a:srgbClr val="271D6C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>
              <a:solidFill>
                <a:srgbClr val="271D6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presentation</a:t>
            </a:r>
            <a:endParaRPr lang="nl-NL" dirty="0" smtClean="0"/>
          </a:p>
        </p:txBody>
      </p:sp>
      <p:sp>
        <p:nvSpPr>
          <p:cNvPr id="11267" name="Tijdelijke aanduiding voor inhoud 4"/>
          <p:cNvSpPr>
            <a:spLocks noGrp="1"/>
          </p:cNvSpPr>
          <p:nvPr>
            <p:ph idx="1"/>
          </p:nvPr>
        </p:nvSpPr>
        <p:spPr>
          <a:xfrm>
            <a:off x="827584" y="1556792"/>
            <a:ext cx="7596188" cy="47434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dirty="0"/>
              <a:t>types of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 are input </a:t>
            </a:r>
            <a:r>
              <a:rPr lang="nl-NL" dirty="0" err="1" smtClean="0"/>
              <a:t>to</a:t>
            </a:r>
            <a:r>
              <a:rPr lang="nl-NL" dirty="0" smtClean="0"/>
              <a:t> the automatic  editing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automatic editing task or process steps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Main point: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dirty="0" err="1" smtClean="0"/>
              <a:t>Ways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 err="1"/>
              <a:t>generating</a:t>
            </a:r>
            <a:r>
              <a:rPr lang="nl-NL" dirty="0"/>
              <a:t> </a:t>
            </a:r>
            <a:r>
              <a:rPr lang="nl-NL" dirty="0" err="1"/>
              <a:t>feetback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 automatic editing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help in the </a:t>
            </a:r>
            <a:r>
              <a:rPr lang="nl-NL" dirty="0" err="1"/>
              <a:t>improvement</a:t>
            </a:r>
            <a:r>
              <a:rPr lang="nl-NL" dirty="0"/>
              <a:t> of the </a:t>
            </a:r>
            <a:r>
              <a:rPr lang="nl-NL" dirty="0" err="1"/>
              <a:t>configuration</a:t>
            </a:r>
            <a:r>
              <a:rPr lang="nl-NL" dirty="0"/>
              <a:t> of </a:t>
            </a:r>
            <a:r>
              <a:rPr lang="nl-NL" dirty="0" smtClean="0"/>
              <a:t>the different </a:t>
            </a:r>
            <a:r>
              <a:rPr lang="nl-NL" dirty="0" err="1" smtClean="0"/>
              <a:t>process</a:t>
            </a:r>
            <a:r>
              <a:rPr lang="nl-NL" dirty="0" smtClean="0"/>
              <a:t> steps. </a:t>
            </a:r>
            <a:endParaRPr lang="nl-NL" dirty="0" smtClean="0"/>
          </a:p>
        </p:txBody>
      </p:sp>
      <p:sp>
        <p:nvSpPr>
          <p:cNvPr id="11268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2BB6A-02AC-42F9-88C1-FFCBD5A6D8DC}" type="slidenum">
              <a:rPr lang="nl-NL" smtClean="0">
                <a:solidFill>
                  <a:srgbClr val="271D6C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>
              <a:solidFill>
                <a:srgbClr val="271D6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z="3600" smtClean="0"/>
              <a:t>Input Rule Sets: </a:t>
            </a:r>
            <a:br>
              <a:rPr lang="nl-NL" sz="3600" smtClean="0"/>
            </a:br>
            <a:r>
              <a:rPr lang="nl-NL" sz="3600" smtClean="0"/>
              <a:t>Verification and Modification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773238"/>
            <a:ext cx="7596188" cy="4968875"/>
          </a:xfrm>
        </p:spPr>
        <p:txBody>
          <a:bodyPr rtlCol="0">
            <a:normAutofit fontScale="92500"/>
          </a:bodyPr>
          <a:lstStyle/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sz="2600" b="1" dirty="0"/>
              <a:t>Verification of data values (</a:t>
            </a:r>
            <a:r>
              <a:rPr lang="en-US" sz="2600" b="1" dirty="0" err="1"/>
              <a:t>Cheking</a:t>
            </a:r>
            <a:r>
              <a:rPr lang="en-US" sz="2600" b="1" dirty="0"/>
              <a:t>- or edit-rules)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i="1" dirty="0"/>
              <a:t>         Profit </a:t>
            </a:r>
            <a:r>
              <a:rPr lang="en-US" dirty="0"/>
              <a:t>= </a:t>
            </a:r>
            <a:r>
              <a:rPr lang="en-US" i="1" dirty="0"/>
              <a:t>Revenues</a:t>
            </a:r>
            <a:r>
              <a:rPr lang="en-US" dirty="0"/>
              <a:t> – </a:t>
            </a:r>
            <a:r>
              <a:rPr lang="en-US" i="1" dirty="0"/>
              <a:t>Costs </a:t>
            </a:r>
            <a:endParaRPr lang="en-US" i="1" dirty="0" smtClean="0"/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i="1" dirty="0" smtClean="0"/>
              <a:t> Employees in FTE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i="1" dirty="0" smtClean="0"/>
              <a:t>Employees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endParaRPr lang="en-US" dirty="0"/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sz="2600" b="1" dirty="0"/>
              <a:t>Modification of data values (Direct “if-then” type of rules)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sz="2600" dirty="0"/>
              <a:t>Correction: 			</a:t>
            </a:r>
            <a:r>
              <a:rPr lang="en-US" sz="2600" dirty="0">
                <a:solidFill>
                  <a:schemeClr val="accent2"/>
                </a:solidFill>
              </a:rPr>
              <a:t>value 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-&gt; </a:t>
            </a:r>
            <a:r>
              <a:rPr lang="en-US" sz="2600" dirty="0">
                <a:solidFill>
                  <a:schemeClr val="accent2"/>
                </a:solidFill>
              </a:rPr>
              <a:t>value 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b="1" dirty="0"/>
              <a:t>       If </a:t>
            </a:r>
            <a:r>
              <a:rPr lang="en-US" dirty="0"/>
              <a:t>W</a:t>
            </a:r>
            <a:r>
              <a:rPr lang="en-US" i="1" dirty="0"/>
              <a:t>ages &gt; </a:t>
            </a:r>
            <a:r>
              <a:rPr lang="en-US" dirty="0"/>
              <a:t>10 000 </a:t>
            </a:r>
            <a:r>
              <a:rPr lang="en-US" i="1" dirty="0"/>
              <a:t>* Employees</a:t>
            </a:r>
            <a:r>
              <a:rPr lang="en-US" dirty="0"/>
              <a:t>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i="1" dirty="0"/>
              <a:t>Wages</a:t>
            </a:r>
            <a:r>
              <a:rPr lang="en-US" dirty="0"/>
              <a:t>  &lt;-  </a:t>
            </a:r>
            <a:r>
              <a:rPr lang="en-US" i="1" dirty="0"/>
              <a:t>Wages</a:t>
            </a:r>
            <a:r>
              <a:rPr lang="en-US" dirty="0"/>
              <a:t> /1000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sz="2600" dirty="0"/>
              <a:t>Error </a:t>
            </a:r>
            <a:r>
              <a:rPr lang="en-US" sz="2600" dirty="0" err="1"/>
              <a:t>localisation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  <a:r>
              <a:rPr lang="en-US" sz="2600" dirty="0">
                <a:solidFill>
                  <a:srgbClr val="FF0000"/>
                </a:solidFill>
              </a:rPr>
              <a:t>                   	</a:t>
            </a:r>
            <a:r>
              <a:rPr lang="en-US" sz="2600" dirty="0">
                <a:solidFill>
                  <a:schemeClr val="accent2"/>
                </a:solidFill>
              </a:rPr>
              <a:t>value</a:t>
            </a:r>
            <a:r>
              <a:rPr lang="en-US" sz="2600" dirty="0">
                <a:solidFill>
                  <a:srgbClr val="FF0000"/>
                </a:solidFill>
              </a:rPr>
              <a:t>  </a:t>
            </a:r>
            <a:r>
              <a:rPr lang="en-US" sz="2600" dirty="0"/>
              <a:t>-&gt; </a:t>
            </a:r>
            <a:r>
              <a:rPr lang="en-US" sz="2600" dirty="0">
                <a:solidFill>
                  <a:srgbClr val="FF0000"/>
                </a:solidFill>
              </a:rPr>
              <a:t>missing 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b="1" dirty="0"/>
              <a:t>       If </a:t>
            </a:r>
            <a:r>
              <a:rPr lang="en-US" dirty="0"/>
              <a:t>(</a:t>
            </a:r>
            <a:r>
              <a:rPr lang="en-US" i="1" dirty="0"/>
              <a:t>Employees </a:t>
            </a:r>
            <a:r>
              <a:rPr lang="en-US" dirty="0"/>
              <a:t> &gt; 0 &amp; </a:t>
            </a:r>
            <a:r>
              <a:rPr lang="en-US" i="1" dirty="0"/>
              <a:t>Wages</a:t>
            </a:r>
            <a:r>
              <a:rPr lang="en-US" dirty="0"/>
              <a:t> = 0) 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i="1" dirty="0"/>
              <a:t>Wages</a:t>
            </a:r>
            <a:r>
              <a:rPr lang="en-US" dirty="0"/>
              <a:t> &lt;- NA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sz="2600" dirty="0"/>
              <a:t>Imputation:			</a:t>
            </a:r>
            <a:r>
              <a:rPr lang="en-US" sz="2600" dirty="0">
                <a:solidFill>
                  <a:srgbClr val="FF0000"/>
                </a:solidFill>
              </a:rPr>
              <a:t>missing  </a:t>
            </a:r>
            <a:r>
              <a:rPr lang="en-US" sz="2600" dirty="0"/>
              <a:t>-&gt;  </a:t>
            </a:r>
            <a:r>
              <a:rPr lang="en-US" sz="2600" dirty="0">
                <a:solidFill>
                  <a:schemeClr val="accent2"/>
                </a:solidFill>
              </a:rPr>
              <a:t>value </a:t>
            </a:r>
          </a:p>
          <a:p>
            <a:pPr marL="0" indent="0" eaLnBrk="1" hangingPunct="1">
              <a:buFont typeface="Corbel" pitchFamily="34" charset="0"/>
              <a:buNone/>
              <a:defRPr/>
            </a:pPr>
            <a:r>
              <a:rPr lang="en-US" dirty="0"/>
              <a:t>      </a:t>
            </a:r>
            <a:r>
              <a:rPr lang="en-US" b="1" dirty="0"/>
              <a:t> If </a:t>
            </a:r>
            <a:r>
              <a:rPr lang="en-US" dirty="0"/>
              <a:t>(</a:t>
            </a:r>
            <a:r>
              <a:rPr lang="en-US" i="1" dirty="0"/>
              <a:t>Employees =</a:t>
            </a:r>
            <a:r>
              <a:rPr lang="en-US" dirty="0"/>
              <a:t> 0 </a:t>
            </a:r>
            <a:r>
              <a:rPr lang="en-US" i="1" dirty="0"/>
              <a:t>&amp; Wages = </a:t>
            </a:r>
            <a:r>
              <a:rPr lang="en-US" dirty="0"/>
              <a:t>NA)</a:t>
            </a:r>
            <a:r>
              <a:rPr lang="en-US" i="1" dirty="0"/>
              <a:t> </a:t>
            </a:r>
            <a:r>
              <a:rPr lang="en-US" b="1" dirty="0"/>
              <a:t>Then</a:t>
            </a:r>
            <a:r>
              <a:rPr lang="en-US" i="1" dirty="0"/>
              <a:t> Wages &lt;- </a:t>
            </a:r>
            <a:r>
              <a:rPr lang="en-US" dirty="0"/>
              <a:t>0	</a:t>
            </a:r>
            <a:r>
              <a:rPr lang="en-US" i="1" dirty="0"/>
              <a:t>		</a:t>
            </a: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nl-NL" dirty="0"/>
          </a:p>
        </p:txBody>
      </p:sp>
      <p:sp>
        <p:nvSpPr>
          <p:cNvPr id="13316" name="Tijdelijke aanduiding voor dianummer 1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39ACD-0AE5-4DBA-940F-7B50D5A9CB8D}" type="slidenum">
              <a:rPr lang="nl-NL" smtClean="0">
                <a:solidFill>
                  <a:srgbClr val="271D6C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>
              <a:solidFill>
                <a:srgbClr val="271D6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846138" y="404813"/>
            <a:ext cx="8297862" cy="757237"/>
          </a:xfrm>
        </p:spPr>
        <p:txBody>
          <a:bodyPr/>
          <a:lstStyle/>
          <a:p>
            <a:r>
              <a:rPr lang="nl-NL" smtClean="0"/>
              <a:t>Editing process steps</a:t>
            </a:r>
            <a:endParaRPr lang="en-GB" smtClean="0"/>
          </a:p>
        </p:txBody>
      </p:sp>
      <p:sp>
        <p:nvSpPr>
          <p:cNvPr id="7" name="Afgeronde rechthoek 6"/>
          <p:cNvSpPr/>
          <p:nvPr/>
        </p:nvSpPr>
        <p:spPr>
          <a:xfrm>
            <a:off x="1476375" y="1341438"/>
            <a:ext cx="1727200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b="1" dirty="0" err="1"/>
              <a:t>Raw</a:t>
            </a:r>
            <a:r>
              <a:rPr lang="nl-NL" sz="2000" dirty="0"/>
              <a:t> </a:t>
            </a:r>
            <a:r>
              <a:rPr lang="nl-NL" sz="2000" b="1" dirty="0"/>
              <a:t>data</a:t>
            </a:r>
          </a:p>
        </p:txBody>
      </p:sp>
      <p:graphicFrame>
        <p:nvGraphicFramePr>
          <p:cNvPr id="9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1907704" y="1772816"/>
          <a:ext cx="5112567" cy="455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Afgeronde rechthoek 9"/>
          <p:cNvSpPr/>
          <p:nvPr/>
        </p:nvSpPr>
        <p:spPr>
          <a:xfrm>
            <a:off x="1166813" y="6392863"/>
            <a:ext cx="20462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b="1" dirty="0" err="1"/>
              <a:t>Corrected</a:t>
            </a:r>
            <a:r>
              <a:rPr lang="nl-NL" sz="2000" b="1" dirty="0"/>
              <a:t> data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8738" y="1955800"/>
            <a:ext cx="1511300" cy="9239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Direct</a:t>
            </a:r>
          </a:p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  <a:cs typeface="Consolas" pitchFamily="49" charset="0"/>
              </a:rPr>
              <a:t>modificatio</a:t>
            </a:r>
            <a:r>
              <a:rPr lang="nl-NL" sz="1900" dirty="0" err="1">
                <a:solidFill>
                  <a:schemeClr val="tx1"/>
                </a:solidFill>
                <a:cs typeface="Consolas" pitchFamily="49" charset="0"/>
              </a:rPr>
              <a:t>n</a:t>
            </a:r>
            <a:r>
              <a:rPr lang="nl-NL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rules</a:t>
            </a:r>
            <a:endParaRPr lang="nl-NL" sz="2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128588" y="4652963"/>
            <a:ext cx="1512887" cy="11414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0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Edit</a:t>
            </a:r>
            <a:r>
              <a:rPr lang="nl-NL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rules</a:t>
            </a:r>
            <a:endParaRPr lang="nl-NL" sz="2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1570038" y="2133600"/>
            <a:ext cx="273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528763" y="3789363"/>
            <a:ext cx="273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1493838" y="2879725"/>
            <a:ext cx="0" cy="909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1570038" y="2444750"/>
            <a:ext cx="273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1627188" y="5589588"/>
            <a:ext cx="273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>
            <a:off x="1641475" y="4679950"/>
            <a:ext cx="273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1627188" y="3068638"/>
            <a:ext cx="273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1166813" y="4198938"/>
            <a:ext cx="0" cy="454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668338" y="3154363"/>
            <a:ext cx="0" cy="152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1617663" y="3327400"/>
            <a:ext cx="273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1627188" y="3081338"/>
            <a:ext cx="0" cy="246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 flipH="1">
            <a:off x="668338" y="3154363"/>
            <a:ext cx="996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>
            <a:off x="1166813" y="4240213"/>
            <a:ext cx="6937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fgeronde rechthoek 52"/>
          <p:cNvSpPr/>
          <p:nvPr/>
        </p:nvSpPr>
        <p:spPr>
          <a:xfrm>
            <a:off x="6156325" y="6329363"/>
            <a:ext cx="20447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b="1" dirty="0"/>
              <a:t>Log file</a:t>
            </a:r>
          </a:p>
        </p:txBody>
      </p:sp>
      <p:cxnSp>
        <p:nvCxnSpPr>
          <p:cNvPr id="54" name="Rechte verbindingslijn met pijl 53"/>
          <p:cNvCxnSpPr/>
          <p:nvPr/>
        </p:nvCxnSpPr>
        <p:spPr>
          <a:xfrm>
            <a:off x="7885113" y="2276475"/>
            <a:ext cx="0" cy="403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7092950" y="2276475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7092950" y="3208338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7092950" y="4076700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7092950" y="4943475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7092950" y="5589588"/>
            <a:ext cx="79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eaLnBrk="1" hangingPunct="1"/>
            <a:r>
              <a:rPr lang="nl-NL" smtClean="0"/>
              <a:t>Effects of editing: </a:t>
            </a:r>
            <a:br>
              <a:rPr lang="nl-NL" smtClean="0"/>
            </a:br>
            <a:r>
              <a:rPr lang="nl-NL" smtClean="0"/>
              <a:t>data related and edit related views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2650" y="2636838"/>
            <a:ext cx="7596188" cy="33131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sz="2800" dirty="0" smtClean="0"/>
              <a:t>Data </a:t>
            </a:r>
            <a:r>
              <a:rPr lang="nl-NL" sz="2800" dirty="0" err="1" smtClean="0"/>
              <a:t>related</a:t>
            </a:r>
            <a:r>
              <a:rPr lang="nl-NL" sz="2800" dirty="0" smtClean="0"/>
              <a:t> views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Status of data </a:t>
            </a:r>
            <a:r>
              <a:rPr lang="nl-NL" dirty="0" err="1" smtClean="0"/>
              <a:t>cells</a:t>
            </a:r>
            <a:r>
              <a:rPr lang="nl-NL" dirty="0" smtClean="0"/>
              <a:t> (</a:t>
            </a:r>
            <a:r>
              <a:rPr lang="nl-NL" dirty="0" err="1" smtClean="0"/>
              <a:t>observed</a:t>
            </a:r>
            <a:r>
              <a:rPr lang="nl-NL" dirty="0" smtClean="0"/>
              <a:t>, missing, </a:t>
            </a:r>
            <a:r>
              <a:rPr lang="nl-NL" dirty="0" err="1" smtClean="0"/>
              <a:t>imputed</a:t>
            </a:r>
            <a:r>
              <a:rPr lang="nl-NL" dirty="0" smtClean="0"/>
              <a:t> etc.)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err="1" smtClean="0"/>
              <a:t>Values</a:t>
            </a:r>
            <a:r>
              <a:rPr lang="nl-NL" dirty="0" smtClean="0"/>
              <a:t> of data (e.g. </a:t>
            </a:r>
            <a:r>
              <a:rPr lang="nl-NL" dirty="0" err="1" smtClean="0"/>
              <a:t>estimates</a:t>
            </a:r>
            <a:r>
              <a:rPr lang="nl-NL" dirty="0" smtClean="0"/>
              <a:t> of means, </a:t>
            </a:r>
            <a:r>
              <a:rPr lang="nl-NL" dirty="0" err="1" smtClean="0"/>
              <a:t>totals</a:t>
            </a:r>
            <a:r>
              <a:rPr lang="nl-NL" dirty="0" smtClean="0"/>
              <a:t>, </a:t>
            </a:r>
            <a:r>
              <a:rPr lang="nl-NL" dirty="0" err="1" smtClean="0"/>
              <a:t>variances</a:t>
            </a:r>
            <a:endParaRPr lang="nl-NL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nl-NL" sz="2800" dirty="0" err="1" smtClean="0"/>
              <a:t>Edit</a:t>
            </a:r>
            <a:r>
              <a:rPr lang="nl-NL" sz="2800" dirty="0" smtClean="0"/>
              <a:t>  </a:t>
            </a:r>
            <a:r>
              <a:rPr lang="nl-NL" sz="2800" dirty="0" err="1"/>
              <a:t>related</a:t>
            </a:r>
            <a:r>
              <a:rPr lang="nl-NL" sz="2800" dirty="0"/>
              <a:t> </a:t>
            </a:r>
            <a:r>
              <a:rPr lang="nl-NL" sz="2800" dirty="0" smtClean="0"/>
              <a:t>views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Status of </a:t>
            </a:r>
            <a:r>
              <a:rPr lang="nl-NL" dirty="0" err="1" smtClean="0"/>
              <a:t>edits</a:t>
            </a:r>
            <a:r>
              <a:rPr lang="nl-NL" dirty="0" smtClean="0"/>
              <a:t> (</a:t>
            </a:r>
            <a:r>
              <a:rPr lang="nl-NL" dirty="0" err="1" smtClean="0"/>
              <a:t>violated</a:t>
            </a:r>
            <a:r>
              <a:rPr lang="nl-NL" dirty="0" smtClean="0"/>
              <a:t>, </a:t>
            </a:r>
            <a:r>
              <a:rPr lang="nl-NL" dirty="0" err="1" smtClean="0"/>
              <a:t>satisfied</a:t>
            </a:r>
            <a:r>
              <a:rPr lang="nl-NL" dirty="0" smtClean="0"/>
              <a:t>,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verifiable</a:t>
            </a:r>
            <a:r>
              <a:rPr lang="nl-NL"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err="1" smtClean="0"/>
              <a:t>Values</a:t>
            </a:r>
            <a:r>
              <a:rPr lang="nl-NL" dirty="0" smtClean="0"/>
              <a:t> of </a:t>
            </a:r>
            <a:r>
              <a:rPr lang="nl-NL" dirty="0" err="1" smtClean="0"/>
              <a:t>edits</a:t>
            </a:r>
            <a:r>
              <a:rPr lang="nl-NL" dirty="0" smtClean="0"/>
              <a:t> (</a:t>
            </a:r>
            <a:r>
              <a:rPr lang="nl-NL" dirty="0" err="1" smtClean="0"/>
              <a:t>tolerances</a:t>
            </a:r>
            <a:r>
              <a:rPr lang="nl-NL" dirty="0" smtClean="0"/>
              <a:t>, scores)</a:t>
            </a:r>
            <a:endParaRPr lang="nl-NL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nl-NL" dirty="0"/>
          </a:p>
        </p:txBody>
      </p:sp>
      <p:sp>
        <p:nvSpPr>
          <p:cNvPr id="13316" name="Tijdelijke aanduiding voor dianummer 1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FFDD0-2212-4634-A352-1A4ABA9B3112}" type="slidenum">
              <a:rPr lang="nl-NL" smtClean="0">
                <a:solidFill>
                  <a:srgbClr val="271D6C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14341" name="Tekstvak 1"/>
          <p:cNvSpPr txBox="1">
            <a:spLocks noChangeArrowheads="1"/>
          </p:cNvSpPr>
          <p:nvPr/>
        </p:nvSpPr>
        <p:spPr bwMode="auto">
          <a:xfrm>
            <a:off x="900113" y="1989138"/>
            <a:ext cx="684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3200"/>
              <a:t>Across process steps:</a:t>
            </a: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Status of data cells</a:t>
            </a:r>
          </a:p>
        </p:txBody>
      </p:sp>
      <p:sp>
        <p:nvSpPr>
          <p:cNvPr id="15363" name="Tijdelijke aanduiding voor inhoud 4"/>
          <p:cNvSpPr>
            <a:spLocks noGrp="1"/>
          </p:cNvSpPr>
          <p:nvPr>
            <p:ph idx="1"/>
          </p:nvPr>
        </p:nvSpPr>
        <p:spPr>
          <a:xfrm>
            <a:off x="539750" y="1565275"/>
            <a:ext cx="7974013" cy="1503363"/>
          </a:xfrm>
        </p:spPr>
        <p:txBody>
          <a:bodyPr/>
          <a:lstStyle/>
          <a:p>
            <a:pPr marL="0" indent="0" eaLnBrk="1" hangingPunct="1">
              <a:buFont typeface="Corbel" pitchFamily="34" charset="0"/>
              <a:buNone/>
            </a:pPr>
            <a:r>
              <a:rPr lang="en-US" smtClean="0"/>
              <a:t>At each step we have available and missing data values</a:t>
            </a:r>
          </a:p>
          <a:p>
            <a:pPr marL="0" indent="0" eaLnBrk="1" hangingPunct="1">
              <a:buFont typeface="Corbel" pitchFamily="34" charset="0"/>
              <a:buNone/>
            </a:pPr>
            <a:r>
              <a:rPr lang="en-US" smtClean="0"/>
              <a:t>These can be subdivided according to the way they are changed with respect to a previous step or the raw data.</a:t>
            </a:r>
          </a:p>
        </p:txBody>
      </p:sp>
      <p:sp>
        <p:nvSpPr>
          <p:cNvPr id="15364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D2443-3C7E-424B-B9CA-82E59012C4C0}" type="slidenum">
              <a:rPr lang="nl-NL" smtClean="0">
                <a:solidFill>
                  <a:srgbClr val="271D6C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dirty="0" smtClean="0">
              <a:solidFill>
                <a:srgbClr val="271D6C"/>
              </a:solidFill>
              <a:latin typeface="Calibri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395288" y="3644900"/>
          <a:ext cx="8280399" cy="18446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9321"/>
                <a:gridCol w="1349321"/>
                <a:gridCol w="2003255"/>
                <a:gridCol w="1832943"/>
                <a:gridCol w="1745559"/>
              </a:tblGrid>
              <a:tr h="518127">
                <a:tc gridSpan="5">
                  <a:txBody>
                    <a:bodyPr/>
                    <a:lstStyle/>
                    <a:p>
                      <a:pPr algn="ctr"/>
                      <a:r>
                        <a:rPr lang="nl-NL" sz="2800" b="1" dirty="0" err="1" smtClean="0"/>
                        <a:t>All</a:t>
                      </a:r>
                      <a:r>
                        <a:rPr lang="nl-NL" sz="2800" b="1" dirty="0" smtClean="0"/>
                        <a:t> </a:t>
                      </a:r>
                      <a:r>
                        <a:rPr lang="nl-NL" sz="2800" b="1" dirty="0" err="1" smtClean="0"/>
                        <a:t>cells</a:t>
                      </a:r>
                      <a:endParaRPr lang="en-GB" sz="2800" b="1" dirty="0"/>
                    </a:p>
                  </a:txBody>
                  <a:tcPr marL="91434" marR="91434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22">
                <a:tc gridSpan="3">
                  <a:txBody>
                    <a:bodyPr/>
                    <a:lstStyle/>
                    <a:p>
                      <a:r>
                        <a:rPr lang="nl-NL" sz="2400" b="1" dirty="0" err="1" smtClean="0"/>
                        <a:t>Available</a:t>
                      </a:r>
                      <a:endParaRPr lang="en-GB" sz="2400" b="1" dirty="0"/>
                    </a:p>
                  </a:txBody>
                  <a:tcPr marL="91434" marR="91434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b="1" dirty="0" smtClean="0"/>
                        <a:t>Missing</a:t>
                      </a:r>
                      <a:endParaRPr lang="en-GB" sz="2400" b="1" dirty="0"/>
                    </a:p>
                  </a:txBody>
                  <a:tcPr marL="91434" marR="91434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25">
                <a:tc>
                  <a:txBody>
                    <a:bodyPr/>
                    <a:lstStyle/>
                    <a:p>
                      <a:r>
                        <a:rPr lang="nl-NL" sz="2000" b="1" dirty="0" err="1" smtClean="0"/>
                        <a:t>unaltered</a:t>
                      </a:r>
                      <a:endParaRPr lang="en-GB" sz="2000" b="1" dirty="0"/>
                    </a:p>
                  </a:txBody>
                  <a:tcPr marL="91434" marR="91434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 err="1" smtClean="0"/>
                        <a:t>modified</a:t>
                      </a:r>
                      <a:endParaRPr lang="en-GB" sz="2000" b="1" dirty="0"/>
                    </a:p>
                  </a:txBody>
                  <a:tcPr marL="91434" marR="91434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 smtClean="0"/>
                        <a:t>made </a:t>
                      </a:r>
                      <a:r>
                        <a:rPr lang="nl-NL" sz="2000" b="1" dirty="0" err="1" smtClean="0"/>
                        <a:t>available</a:t>
                      </a:r>
                      <a:r>
                        <a:rPr lang="nl-NL" sz="2000" b="1" dirty="0" smtClean="0"/>
                        <a:t> (</a:t>
                      </a:r>
                      <a:r>
                        <a:rPr lang="nl-NL" sz="2000" b="1" dirty="0" err="1" smtClean="0"/>
                        <a:t>imputed</a:t>
                      </a:r>
                      <a:r>
                        <a:rPr lang="nl-NL" sz="2000" b="1" dirty="0" smtClean="0"/>
                        <a:t>)</a:t>
                      </a:r>
                      <a:endParaRPr lang="en-GB" sz="2000" b="1" dirty="0"/>
                    </a:p>
                  </a:txBody>
                  <a:tcPr marL="91434" marR="91434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 err="1" smtClean="0"/>
                        <a:t>unaltered</a:t>
                      </a:r>
                      <a:r>
                        <a:rPr lang="nl-NL" sz="2000" b="1" baseline="0" dirty="0" smtClean="0"/>
                        <a:t> </a:t>
                      </a:r>
                    </a:p>
                    <a:p>
                      <a:r>
                        <a:rPr lang="nl-NL" sz="2000" b="1" baseline="0" dirty="0" smtClean="0"/>
                        <a:t>(</a:t>
                      </a:r>
                      <a:r>
                        <a:rPr lang="nl-NL" sz="2000" b="1" dirty="0" err="1" smtClean="0"/>
                        <a:t>still</a:t>
                      </a:r>
                      <a:r>
                        <a:rPr lang="nl-NL" sz="2000" b="1" dirty="0" smtClean="0"/>
                        <a:t> missing)</a:t>
                      </a:r>
                      <a:endParaRPr lang="en-GB" sz="2000" b="1" dirty="0"/>
                    </a:p>
                  </a:txBody>
                  <a:tcPr marL="91434" marR="91434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 smtClean="0"/>
                        <a:t>made missing</a:t>
                      </a:r>
                    </a:p>
                    <a:p>
                      <a:r>
                        <a:rPr lang="nl-NL" sz="2000" b="1" dirty="0" smtClean="0"/>
                        <a:t>(</a:t>
                      </a:r>
                      <a:r>
                        <a:rPr lang="nl-NL" sz="2000" b="1" dirty="0" err="1" smtClean="0"/>
                        <a:t>cancelled</a:t>
                      </a:r>
                      <a:r>
                        <a:rPr lang="nl-NL" sz="2000" b="1" dirty="0" smtClean="0"/>
                        <a:t>)</a:t>
                      </a:r>
                      <a:endParaRPr lang="en-GB" sz="2000" b="1" dirty="0"/>
                    </a:p>
                  </a:txBody>
                  <a:tcPr marL="91434" marR="91434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Data cell status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A1919-05C3-40B4-BD7B-4417E739243D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3276600" y="1412875"/>
          <a:ext cx="52768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Acrobat Document" r:id="rId3" imgW="4990624" imgH="3762137" progId="AcroExch.Document.7">
                  <p:embed/>
                </p:oleObj>
              </mc:Choice>
              <mc:Fallback>
                <p:oleObj name="Acrobat Document" r:id="rId3" imgW="4990624" imgH="3762137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12875"/>
                        <a:ext cx="52768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kstvak 1"/>
          <p:cNvSpPr txBox="1">
            <a:spLocks noChangeArrowheads="1"/>
          </p:cNvSpPr>
          <p:nvPr/>
        </p:nvSpPr>
        <p:spPr bwMode="auto">
          <a:xfrm>
            <a:off x="539750" y="1755775"/>
            <a:ext cx="24479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200"/>
              <a:t>Left: Childcare institutions</a:t>
            </a:r>
          </a:p>
          <a:p>
            <a:pPr eaLnBrk="1" hangingPunct="1"/>
            <a:endParaRPr lang="nl-NL" sz="2200"/>
          </a:p>
          <a:p>
            <a:pPr eaLnBrk="1" hangingPunct="1"/>
            <a:r>
              <a:rPr lang="nl-NL" sz="2200"/>
              <a:t>Right: SBS Wholesale</a:t>
            </a:r>
            <a:endParaRPr lang="en-GB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Data values</a:t>
            </a:r>
            <a:endParaRPr lang="en-GB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A7674-823B-43E3-BCDB-F83D98080AE3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2843213" y="1484313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Acrobat Document" r:id="rId3" imgW="4800600" imgH="4800600" progId="AcroExch.Document.7">
                  <p:embed/>
                </p:oleObj>
              </mc:Choice>
              <mc:Fallback>
                <p:oleObj name="Acrobat Document" r:id="rId3" imgW="4800600" imgH="48006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484313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kstvak 4"/>
          <p:cNvSpPr txBox="1">
            <a:spLocks noChangeArrowheads="1"/>
          </p:cNvSpPr>
          <p:nvPr/>
        </p:nvSpPr>
        <p:spPr bwMode="auto">
          <a:xfrm>
            <a:off x="684213" y="1916113"/>
            <a:ext cx="1871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/>
              <a:t>Means and estimated CI </a:t>
            </a:r>
          </a:p>
          <a:p>
            <a:pPr eaLnBrk="1" hangingPunct="1"/>
            <a:r>
              <a:rPr lang="nl-NL" sz="2000"/>
              <a:t>by process step</a:t>
            </a:r>
            <a:endParaRPr lang="en-GB" sz="2000"/>
          </a:p>
        </p:txBody>
      </p:sp>
      <p:sp>
        <p:nvSpPr>
          <p:cNvPr id="17414" name="Tekstvak 4"/>
          <p:cNvSpPr txBox="1">
            <a:spLocks noChangeArrowheads="1"/>
          </p:cNvSpPr>
          <p:nvPr/>
        </p:nvSpPr>
        <p:spPr bwMode="auto">
          <a:xfrm>
            <a:off x="701675" y="3284538"/>
            <a:ext cx="1871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/>
              <a:t>Childcare Institutions:</a:t>
            </a:r>
          </a:p>
          <a:p>
            <a:pPr eaLnBrk="1" hangingPunct="1"/>
            <a:r>
              <a:rPr lang="nl-NL" sz="2000"/>
              <a:t>Turnover,</a:t>
            </a:r>
          </a:p>
          <a:p>
            <a:pPr eaLnBrk="1" hangingPunct="1"/>
            <a:r>
              <a:rPr lang="nl-NL" sz="2000"/>
              <a:t>Revenues 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blauw 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blauw 140314 - EN.potx" id="{21550CE7-9760-4642-9BFA-E544CB385747}" vid="{2408EBD0-A2C0-4275-82AB-A555CACCC7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blauw EN</Template>
  <TotalTime>185</TotalTime>
  <Words>782</Words>
  <Application>Microsoft Office PowerPoint</Application>
  <PresentationFormat>Diavoorstelling (4:3)</PresentationFormat>
  <Paragraphs>159</Paragraphs>
  <Slides>15</Slides>
  <Notes>7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CBS Powerpoint blauw EN</vt:lpstr>
      <vt:lpstr>Acrobat Document</vt:lpstr>
      <vt:lpstr>PowerPoint-presentatie</vt:lpstr>
      <vt:lpstr>Introduction</vt:lpstr>
      <vt:lpstr>This presentation</vt:lpstr>
      <vt:lpstr>Input Rule Sets:  Verification and Modification</vt:lpstr>
      <vt:lpstr>Editing process steps</vt:lpstr>
      <vt:lpstr>Effects of editing:  data related and edit related views</vt:lpstr>
      <vt:lpstr>Status of data cells</vt:lpstr>
      <vt:lpstr>Data cell status</vt:lpstr>
      <vt:lpstr>Data values</vt:lpstr>
      <vt:lpstr>Edit verification status </vt:lpstr>
      <vt:lpstr>Edit tolerance or score</vt:lpstr>
      <vt:lpstr>Edit tolerances for Wholesale </vt:lpstr>
      <vt:lpstr>HB scores for  Childcare</vt:lpstr>
      <vt:lpstr>Concluding remarks</vt:lpstr>
      <vt:lpstr>Concluding remarks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Pannekoek, dr J.</dc:creator>
  <cp:lastModifiedBy>Jeroen</cp:lastModifiedBy>
  <cp:revision>96</cp:revision>
  <cp:lastPrinted>2014-04-18T13:20:17Z</cp:lastPrinted>
  <dcterms:created xsi:type="dcterms:W3CDTF">2014-04-03T09:58:15Z</dcterms:created>
  <dcterms:modified xsi:type="dcterms:W3CDTF">2014-04-28T15:00:05Z</dcterms:modified>
</cp:coreProperties>
</file>