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69" r:id="rId1"/>
  </p:sldMasterIdLst>
  <p:notesMasterIdLst>
    <p:notesMasterId r:id="rId17"/>
  </p:notesMasterIdLst>
  <p:sldIdLst>
    <p:sldId id="256" r:id="rId2"/>
    <p:sldId id="262" r:id="rId3"/>
    <p:sldId id="264" r:id="rId4"/>
    <p:sldId id="265" r:id="rId5"/>
    <p:sldId id="267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63" r:id="rId14"/>
    <p:sldId id="274" r:id="rId15"/>
    <p:sldId id="275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1D6C"/>
    <a:srgbClr val="B23D02"/>
    <a:srgbClr val="000000"/>
    <a:srgbClr val="ECECEC"/>
    <a:srgbClr val="82045E"/>
    <a:srgbClr val="488225"/>
    <a:srgbClr val="00A1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9" autoAdjust="0"/>
  </p:normalViewPr>
  <p:slideViewPr>
    <p:cSldViewPr showGuides="1">
      <p:cViewPr varScale="1">
        <p:scale>
          <a:sx n="68" d="100"/>
          <a:sy n="68" d="100"/>
        </p:scale>
        <p:origin x="-4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AE180-6544-43C2-B32F-23307011F640}" type="datetimeFigureOut">
              <a:rPr lang="nl-NL" smtClean="0"/>
              <a:t>15-4-2014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2A34C-D2C2-434F-B3C4-15FBF8DA41E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024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0"/>
            <a:ext cx="877904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grpSp>
        <p:nvGrpSpPr>
          <p:cNvPr id="10" name="Groep 9"/>
          <p:cNvGrpSpPr/>
          <p:nvPr userDrawn="1"/>
        </p:nvGrpSpPr>
        <p:grpSpPr>
          <a:xfrm>
            <a:off x="810000" y="3024000"/>
            <a:ext cx="7974000" cy="3383999"/>
            <a:chOff x="810000" y="3024000"/>
            <a:chExt cx="7974000" cy="3383999"/>
          </a:xfrm>
        </p:grpSpPr>
        <p:sp>
          <p:nvSpPr>
            <p:cNvPr id="12" name="Rond hoek zelfde zijde rechthoek 11"/>
            <p:cNvSpPr/>
            <p:nvPr userDrawn="1"/>
          </p:nvSpPr>
          <p:spPr>
            <a:xfrm rot="16200000">
              <a:off x="3966520" y="-132520"/>
              <a:ext cx="1656000" cy="7969040"/>
            </a:xfrm>
            <a:prstGeom prst="round2SameRect">
              <a:avLst>
                <a:gd name="adj1" fmla="val 4761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3" name="Rond hoek zelfde zijde rechthoek 12"/>
            <p:cNvSpPr/>
            <p:nvPr userDrawn="1"/>
          </p:nvSpPr>
          <p:spPr>
            <a:xfrm rot="16200000">
              <a:off x="4770000" y="1530000"/>
              <a:ext cx="864000" cy="7164000"/>
            </a:xfrm>
            <a:prstGeom prst="round2SameRect">
              <a:avLst>
                <a:gd name="adj1" fmla="val 8674"/>
                <a:gd name="adj2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Rond hoek zelfde zijde rechthoek 13"/>
            <p:cNvSpPr/>
            <p:nvPr userDrawn="1"/>
          </p:nvSpPr>
          <p:spPr>
            <a:xfrm rot="16200000">
              <a:off x="7429384" y="5058341"/>
              <a:ext cx="864002" cy="1835313"/>
            </a:xfrm>
            <a:prstGeom prst="round2SameRect">
              <a:avLst>
                <a:gd name="adj1" fmla="val 4761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800" y="5634000"/>
            <a:ext cx="1433468" cy="5868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54000" y="4679999"/>
            <a:ext cx="6943344" cy="864001"/>
          </a:xfrm>
        </p:spPr>
        <p:txBody>
          <a:bodyPr tIns="18000" anchor="ctr" anchorCtr="0">
            <a:noAutofit/>
          </a:bodyPr>
          <a:lstStyle>
            <a:lvl1pPr marL="0" indent="0" algn="l">
              <a:lnSpc>
                <a:spcPts val="3000"/>
              </a:lnSpc>
              <a:buNone/>
              <a:defRPr sz="30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 bewerken</a:t>
            </a:r>
            <a:endParaRPr lang="en-US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10"/>
          </p:nvPr>
        </p:nvSpPr>
        <p:spPr>
          <a:xfrm>
            <a:off x="1035050" y="3023999"/>
            <a:ext cx="7743990" cy="1475401"/>
          </a:xfrm>
        </p:spPr>
        <p:txBody>
          <a:bodyPr tIns="108000">
            <a:noAutofit/>
          </a:bodyPr>
          <a:lstStyle>
            <a:lvl1pPr marL="0" indent="0">
              <a:lnSpc>
                <a:spcPts val="5400"/>
              </a:lnSpc>
              <a:buFontTx/>
              <a:buNone/>
              <a:defRPr sz="4400" b="1">
                <a:solidFill>
                  <a:schemeClr val="accent1"/>
                </a:solidFill>
                <a:latin typeface="+mj-lt"/>
              </a:defRPr>
            </a:lvl1pPr>
            <a:lvl2pPr marL="320040" indent="0">
              <a:buFontTx/>
              <a:buNone/>
              <a:defRPr sz="4400" b="1">
                <a:solidFill>
                  <a:srgbClr val="00A1CD"/>
                </a:solidFill>
                <a:latin typeface="+mj-lt"/>
              </a:defRPr>
            </a:lvl2pPr>
            <a:lvl3pPr marL="640080" indent="0">
              <a:buFontTx/>
              <a:buNone/>
              <a:defRPr sz="4400" b="1">
                <a:solidFill>
                  <a:srgbClr val="00A1CD"/>
                </a:solidFill>
                <a:latin typeface="+mj-lt"/>
              </a:defRPr>
            </a:lvl3pPr>
            <a:lvl4pPr marL="914400" indent="0">
              <a:buFontTx/>
              <a:buNone/>
              <a:defRPr sz="4400" b="1">
                <a:solidFill>
                  <a:srgbClr val="00A1CD"/>
                </a:solidFill>
                <a:latin typeface="+mj-lt"/>
              </a:defRPr>
            </a:lvl4pPr>
            <a:lvl5pPr marL="1143000" indent="0">
              <a:buFontTx/>
              <a:buNone/>
              <a:defRPr sz="4400" b="1">
                <a:solidFill>
                  <a:srgbClr val="00A1CD"/>
                </a:solidFill>
                <a:latin typeface="+mj-lt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ep 9"/>
          <p:cNvGrpSpPr/>
          <p:nvPr userDrawn="1"/>
        </p:nvGrpSpPr>
        <p:grpSpPr>
          <a:xfrm>
            <a:off x="810000" y="3024000"/>
            <a:ext cx="7974000" cy="3383999"/>
            <a:chOff x="810000" y="3024000"/>
            <a:chExt cx="7974000" cy="3383999"/>
          </a:xfrm>
        </p:grpSpPr>
        <p:sp>
          <p:nvSpPr>
            <p:cNvPr id="12" name="Rond hoek zelfde zijde rechthoek 11"/>
            <p:cNvSpPr/>
            <p:nvPr userDrawn="1"/>
          </p:nvSpPr>
          <p:spPr>
            <a:xfrm rot="16200000">
              <a:off x="3966520" y="-132520"/>
              <a:ext cx="1656000" cy="7969040"/>
            </a:xfrm>
            <a:prstGeom prst="round2SameRect">
              <a:avLst>
                <a:gd name="adj1" fmla="val 4761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3" name="Rond hoek zelfde zijde rechthoek 12"/>
            <p:cNvSpPr/>
            <p:nvPr userDrawn="1"/>
          </p:nvSpPr>
          <p:spPr>
            <a:xfrm rot="16200000">
              <a:off x="4770000" y="1530000"/>
              <a:ext cx="864000" cy="7164000"/>
            </a:xfrm>
            <a:prstGeom prst="round2SameRect">
              <a:avLst>
                <a:gd name="adj1" fmla="val 8674"/>
                <a:gd name="adj2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Rond hoek zelfde zijde rechthoek 13"/>
            <p:cNvSpPr/>
            <p:nvPr userDrawn="1"/>
          </p:nvSpPr>
          <p:spPr>
            <a:xfrm rot="16200000">
              <a:off x="7429384" y="5058341"/>
              <a:ext cx="864002" cy="1835313"/>
            </a:xfrm>
            <a:prstGeom prst="round2SameRect">
              <a:avLst>
                <a:gd name="adj1" fmla="val 4761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800" y="5634000"/>
            <a:ext cx="1433468" cy="5868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54000" y="4679999"/>
            <a:ext cx="6943344" cy="864001"/>
          </a:xfrm>
        </p:spPr>
        <p:txBody>
          <a:bodyPr tIns="18000" anchor="ctr" anchorCtr="0">
            <a:noAutofit/>
          </a:bodyPr>
          <a:lstStyle>
            <a:lvl1pPr marL="0" indent="0" algn="l">
              <a:lnSpc>
                <a:spcPts val="3000"/>
              </a:lnSpc>
              <a:buNone/>
              <a:defRPr sz="30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 bewerken</a:t>
            </a:r>
            <a:endParaRPr lang="en-US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10"/>
          </p:nvPr>
        </p:nvSpPr>
        <p:spPr>
          <a:xfrm>
            <a:off x="1035050" y="3023999"/>
            <a:ext cx="7743990" cy="1475401"/>
          </a:xfrm>
        </p:spPr>
        <p:txBody>
          <a:bodyPr tIns="108000">
            <a:noAutofit/>
          </a:bodyPr>
          <a:lstStyle>
            <a:lvl1pPr marL="0" indent="0">
              <a:lnSpc>
                <a:spcPts val="5400"/>
              </a:lnSpc>
              <a:buFontTx/>
              <a:buNone/>
              <a:defRPr sz="4400" b="1">
                <a:solidFill>
                  <a:schemeClr val="accent1"/>
                </a:solidFill>
                <a:latin typeface="+mj-lt"/>
              </a:defRPr>
            </a:lvl1pPr>
            <a:lvl2pPr marL="320040" indent="0">
              <a:buFontTx/>
              <a:buNone/>
              <a:defRPr sz="4400" b="1">
                <a:solidFill>
                  <a:srgbClr val="00A1CD"/>
                </a:solidFill>
                <a:latin typeface="+mj-lt"/>
              </a:defRPr>
            </a:lvl2pPr>
            <a:lvl3pPr marL="640080" indent="0">
              <a:buFontTx/>
              <a:buNone/>
              <a:defRPr sz="4400" b="1">
                <a:solidFill>
                  <a:srgbClr val="00A1CD"/>
                </a:solidFill>
                <a:latin typeface="+mj-lt"/>
              </a:defRPr>
            </a:lvl3pPr>
            <a:lvl4pPr marL="914400" indent="0">
              <a:buFontTx/>
              <a:buNone/>
              <a:defRPr sz="4400" b="1">
                <a:solidFill>
                  <a:srgbClr val="00A1CD"/>
                </a:solidFill>
                <a:latin typeface="+mj-lt"/>
              </a:defRPr>
            </a:lvl4pPr>
            <a:lvl5pPr marL="1143000" indent="0">
              <a:buFontTx/>
              <a:buNone/>
              <a:defRPr sz="4400" b="1">
                <a:solidFill>
                  <a:srgbClr val="00A1CD"/>
                </a:solidFill>
                <a:latin typeface="+mj-lt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pic>
        <p:nvPicPr>
          <p:cNvPr id="2" name="Afbeelding 1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8774604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37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000" y="1566000"/>
            <a:ext cx="7596000" cy="446760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271D6C"/>
                </a:solidFill>
                <a:latin typeface="Calibri" panose="020F0502020204030204" pitchFamily="34" charset="0"/>
              </a:defRPr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71D6C"/>
                </a:solidFill>
                <a:latin typeface="Calibri" panose="020F050202020403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rgbClr val="271D6C"/>
                </a:solidFill>
                <a:latin typeface="Calibri" panose="020F0502020204030204" pitchFamily="34" charset="0"/>
              </a:defRPr>
            </a:lvl1pPr>
          </a:lstStyle>
          <a:p>
            <a:fld id="{845CA951-4815-4987-9CD6-BB5D6648C0B5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8" name="Afgeronde rechthoek 7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  <a:latin typeface="+mj-lt"/>
            </a:endParaRPr>
          </a:p>
        </p:txBody>
      </p:sp>
      <p:sp>
        <p:nvSpPr>
          <p:cNvPr id="12" name="Afgeronde rechthoek 11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  <a:latin typeface="+mj-lt"/>
            </a:endParaRPr>
          </a:p>
        </p:txBody>
      </p:sp>
      <p:sp>
        <p:nvSpPr>
          <p:cNvPr id="16" name="Afgeronde rechthoek 15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  <a:latin typeface="+mj-lt"/>
            </a:endParaRPr>
          </a:p>
        </p:txBody>
      </p:sp>
      <p:sp>
        <p:nvSpPr>
          <p:cNvPr id="20" name="Afgeronde rechthoek 19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  <a:latin typeface="+mj-lt"/>
            </a:endParaRPr>
          </a:p>
        </p:txBody>
      </p:sp>
      <p:sp>
        <p:nvSpPr>
          <p:cNvPr id="24" name="Afgeronde rechthoek 23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  <a:latin typeface="+mj-lt"/>
            </a:endParaRPr>
          </a:p>
        </p:txBody>
      </p:sp>
      <p:sp>
        <p:nvSpPr>
          <p:cNvPr id="28" name="Afgeronde rechthoek 27"/>
          <p:cNvSpPr/>
          <p:nvPr userDrawn="1"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noFill/>
              </a:ln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450000" y="450000"/>
            <a:ext cx="8586496" cy="1260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00" y="450000"/>
            <a:ext cx="8298480" cy="126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000" y="2070000"/>
            <a:ext cx="7596000" cy="3951288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Afgeronde rechthoek 7"/>
          <p:cNvSpPr/>
          <p:nvPr/>
        </p:nvSpPr>
        <p:spPr>
          <a:xfrm>
            <a:off x="450000" y="450000"/>
            <a:ext cx="8586496" cy="1260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12" name="Afgeronde rechthoek 11"/>
          <p:cNvSpPr/>
          <p:nvPr/>
        </p:nvSpPr>
        <p:spPr>
          <a:xfrm>
            <a:off x="450000" y="450000"/>
            <a:ext cx="8586496" cy="1260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16" name="Afgeronde rechthoek 15"/>
          <p:cNvSpPr/>
          <p:nvPr/>
        </p:nvSpPr>
        <p:spPr>
          <a:xfrm>
            <a:off x="450000" y="450000"/>
            <a:ext cx="8586496" cy="1260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0" name="Afgeronde rechthoek 19"/>
          <p:cNvSpPr/>
          <p:nvPr/>
        </p:nvSpPr>
        <p:spPr>
          <a:xfrm>
            <a:off x="450000" y="450000"/>
            <a:ext cx="8586496" cy="1260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4" name="Afgeronde rechthoek 23"/>
          <p:cNvSpPr/>
          <p:nvPr/>
        </p:nvSpPr>
        <p:spPr>
          <a:xfrm>
            <a:off x="450000" y="450000"/>
            <a:ext cx="8586496" cy="1260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8" name="Afgeronde rechthoek 27"/>
          <p:cNvSpPr/>
          <p:nvPr userDrawn="1"/>
        </p:nvSpPr>
        <p:spPr>
          <a:xfrm>
            <a:off x="450000" y="450000"/>
            <a:ext cx="8586496" cy="1260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noFill/>
              </a:ln>
              <a:latin typeface="+mj-lt"/>
            </a:endParaRPr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2"/>
          </p:nvPr>
        </p:nvSpPr>
        <p:spPr>
          <a:xfrm>
            <a:off x="6012160" y="6066000"/>
            <a:ext cx="1246946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000" b="0">
                <a:solidFill>
                  <a:srgbClr val="271D6C"/>
                </a:solidFill>
                <a:latin typeface="Calibri" panose="020F050202020403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8000" y="6066000"/>
            <a:ext cx="6341106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000" b="0">
                <a:solidFill>
                  <a:srgbClr val="271D6C"/>
                </a:solidFill>
                <a:latin typeface="Calibri" panose="020F0502020204030204" pitchFamily="34" charset="0"/>
              </a:defRPr>
            </a:lvl1pPr>
          </a:lstStyle>
          <a:p>
            <a:r>
              <a:rPr lang="nl-NL" dirty="0" smtClean="0"/>
              <a:t>	</a:t>
            </a:r>
            <a:endParaRPr lang="nl-NL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08304" y="6066000"/>
            <a:ext cx="569558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000" b="1">
                <a:solidFill>
                  <a:srgbClr val="271D6C"/>
                </a:solidFill>
                <a:latin typeface="Calibri" panose="020F0502020204030204" pitchFamily="34" charset="0"/>
              </a:defRPr>
            </a:lvl1pPr>
          </a:lstStyle>
          <a:p>
            <a:pPr algn="r"/>
            <a:fld id="{845CA951-4815-4987-9CD6-BB5D6648C0B5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463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fgeronde rechthoek 28"/>
          <p:cNvSpPr/>
          <p:nvPr userDrawn="1"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noFill/>
              </a:ln>
              <a:latin typeface="+mj-lt"/>
            </a:endParaRPr>
          </a:p>
        </p:txBody>
      </p:sp>
      <p:sp>
        <p:nvSpPr>
          <p:cNvPr id="8" name="Afgeronde rechthoek 7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66000"/>
            <a:ext cx="3657600" cy="4383280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66000"/>
            <a:ext cx="3657600" cy="4383280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9" name="Afgeronde rechthoek 8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13" name="Afgeronde rechthoek 12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1" name="Afgeronde rechthoek 20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5" name="Afgeronde rechthoek 24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>
          <a:xfrm>
            <a:off x="6012160" y="6066000"/>
            <a:ext cx="1246946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000" b="0">
                <a:solidFill>
                  <a:srgbClr val="271D6C"/>
                </a:solidFill>
                <a:latin typeface="Calibri" panose="020F050202020403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8000" y="6066000"/>
            <a:ext cx="6341106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000" b="0">
                <a:solidFill>
                  <a:srgbClr val="271D6C"/>
                </a:solidFill>
                <a:latin typeface="Calibri" panose="020F050202020403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08304" y="6066000"/>
            <a:ext cx="569558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000" b="1">
                <a:solidFill>
                  <a:srgbClr val="271D6C"/>
                </a:solidFill>
                <a:latin typeface="Calibri" panose="020F0502020204030204" pitchFamily="34" charset="0"/>
              </a:defRPr>
            </a:lvl1pPr>
          </a:lstStyle>
          <a:p>
            <a:pPr algn="r"/>
            <a:fld id="{845CA951-4815-4987-9CD6-BB5D6648C0B5}" type="slidenum">
              <a:rPr lang="nl-NL" smtClean="0"/>
              <a:pPr algn="r"/>
              <a:t>‹#›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fgeronde rechthoek 11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15660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2276872"/>
            <a:ext cx="3657600" cy="3744416"/>
          </a:xfrm>
        </p:spPr>
        <p:txBody>
          <a:bodyPr anchor="t" anchorCtr="0"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15660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276872"/>
            <a:ext cx="3657600" cy="3744416"/>
          </a:xfrm>
        </p:spPr>
        <p:txBody>
          <a:bodyPr anchor="t" anchorCtr="0"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2204864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2204864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fgeronde rechthoek 13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18" name="Afgeronde rechthoek 17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6" name="Afgeronde rechthoek 25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34" name="Afgeronde rechthoek 33"/>
          <p:cNvSpPr/>
          <p:nvPr userDrawn="1"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>
          <a:xfrm>
            <a:off x="6012160" y="6066000"/>
            <a:ext cx="1246946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000" b="0">
                <a:solidFill>
                  <a:srgbClr val="271D6C"/>
                </a:solidFill>
                <a:latin typeface="Calibri" panose="020F050202020403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8000" y="6066000"/>
            <a:ext cx="6341106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000" b="0">
                <a:solidFill>
                  <a:srgbClr val="271D6C"/>
                </a:solidFill>
                <a:latin typeface="Calibri" panose="020F050202020403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08304" y="6066000"/>
            <a:ext cx="569558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000" b="1">
                <a:solidFill>
                  <a:srgbClr val="271D6C"/>
                </a:solidFill>
                <a:latin typeface="Calibri" panose="020F0502020204030204" pitchFamily="34" charset="0"/>
              </a:defRPr>
            </a:lvl1pPr>
          </a:lstStyle>
          <a:p>
            <a:pPr algn="r"/>
            <a:fld id="{845CA951-4815-4987-9CD6-BB5D6648C0B5}" type="slidenum">
              <a:rPr lang="nl-NL" smtClean="0"/>
              <a:pPr algn="r"/>
              <a:t>‹#›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fgeronde rechthoek 5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Afgeronde rechthoek 6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11" name="Afgeronde rechthoek 10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15" name="Afgeronde rechthoek 14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19" name="Afgeronde rechthoek 18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3" name="Afgeronde rechthoek 22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7" name="Afgeronde rechthoek 26"/>
          <p:cNvSpPr/>
          <p:nvPr userDrawn="1"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2"/>
          </p:nvPr>
        </p:nvSpPr>
        <p:spPr>
          <a:xfrm>
            <a:off x="6012160" y="6066000"/>
            <a:ext cx="1246946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000" b="0">
                <a:solidFill>
                  <a:srgbClr val="271D6C"/>
                </a:solidFill>
                <a:latin typeface="Calibri" panose="020F050202020403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8000" y="6066000"/>
            <a:ext cx="6341106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000" b="0">
                <a:solidFill>
                  <a:srgbClr val="271D6C"/>
                </a:solidFill>
                <a:latin typeface="Calibri" panose="020F050202020403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08304" y="6066000"/>
            <a:ext cx="569558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000" b="1">
                <a:solidFill>
                  <a:srgbClr val="271D6C"/>
                </a:solidFill>
                <a:latin typeface="Calibri" panose="020F0502020204030204" pitchFamily="34" charset="0"/>
              </a:defRPr>
            </a:lvl1pPr>
          </a:lstStyle>
          <a:p>
            <a:pPr algn="r"/>
            <a:fld id="{845CA951-4815-4987-9CD6-BB5D6648C0B5}" type="slidenum">
              <a:rPr lang="nl-NL" smtClean="0"/>
              <a:pPr algn="r"/>
              <a:t>‹#›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6012160" y="6066000"/>
            <a:ext cx="1246946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000" b="0">
                <a:solidFill>
                  <a:srgbClr val="271D6C"/>
                </a:solidFill>
                <a:latin typeface="Calibri" panose="020F050202020403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8000" y="6066000"/>
            <a:ext cx="6341106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000" b="0">
                <a:solidFill>
                  <a:srgbClr val="271D6C"/>
                </a:solidFill>
                <a:latin typeface="Calibri" panose="020F050202020403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08304" y="6066000"/>
            <a:ext cx="569558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000" b="1">
                <a:solidFill>
                  <a:srgbClr val="271D6C"/>
                </a:solidFill>
                <a:latin typeface="Calibri" panose="020F0502020204030204" pitchFamily="34" charset="0"/>
              </a:defRPr>
            </a:lvl1pPr>
          </a:lstStyle>
          <a:p>
            <a:pPr algn="r"/>
            <a:fld id="{845CA951-4815-4987-9CD6-BB5D6648C0B5}" type="slidenum">
              <a:rPr lang="nl-NL" smtClean="0"/>
              <a:pPr algn="r"/>
              <a:t>‹#›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C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nd hoek zelfde zijde rechthoek 12"/>
          <p:cNvSpPr/>
          <p:nvPr/>
        </p:nvSpPr>
        <p:spPr>
          <a:xfrm rot="16200000">
            <a:off x="8100000" y="5904000"/>
            <a:ext cx="684000" cy="684000"/>
          </a:xfrm>
          <a:prstGeom prst="round2SameRect">
            <a:avLst>
              <a:gd name="adj1" fmla="val 13580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latin typeface="Calibri" panose="020F050202020403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00" y="450000"/>
            <a:ext cx="8298480" cy="755999"/>
          </a:xfrm>
          <a:prstGeom prst="rect">
            <a:avLst/>
          </a:prstGeom>
        </p:spPr>
        <p:txBody>
          <a:bodyPr vert="horz" wrap="square" lIns="90000" tIns="72000" rIns="90000" bIns="45720" rtlCol="0" anchor="t" anchorCtr="0">
            <a:noAutofit/>
          </a:bodyPr>
          <a:lstStyle/>
          <a:p>
            <a:r>
              <a:rPr lang="en-US" noProof="0" dirty="0" err="1" smtClean="0"/>
              <a:t>Klik</a:t>
            </a:r>
            <a:r>
              <a:rPr lang="en-US" noProof="0" dirty="0" smtClean="0"/>
              <a:t> </a:t>
            </a:r>
            <a:r>
              <a:rPr lang="en-US" noProof="0" dirty="0" err="1" smtClean="0"/>
              <a:t>om</a:t>
            </a:r>
            <a:r>
              <a:rPr lang="en-US" noProof="0" dirty="0" smtClean="0"/>
              <a:t> de </a:t>
            </a:r>
            <a:r>
              <a:rPr lang="en-US" noProof="0" dirty="0" err="1" smtClean="0"/>
              <a:t>stijl</a:t>
            </a:r>
            <a:r>
              <a:rPr lang="en-US" noProof="0" dirty="0" smtClean="0"/>
              <a:t> </a:t>
            </a:r>
            <a:r>
              <a:rPr lang="en-US" noProof="0" dirty="0" err="1" smtClean="0"/>
              <a:t>te</a:t>
            </a:r>
            <a:r>
              <a:rPr lang="en-US" noProof="0" dirty="0" smtClean="0"/>
              <a:t> </a:t>
            </a:r>
            <a:r>
              <a:rPr lang="en-US" noProof="0" dirty="0" err="1" smtClean="0"/>
              <a:t>bewerken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8000" y="1566000"/>
            <a:ext cx="7543800" cy="446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noProof="0" dirty="0" err="1" smtClean="0"/>
              <a:t>Klik</a:t>
            </a:r>
            <a:r>
              <a:rPr lang="en-US" noProof="0" dirty="0" smtClean="0"/>
              <a:t> </a:t>
            </a:r>
            <a:r>
              <a:rPr lang="en-US" noProof="0" dirty="0" err="1" smtClean="0"/>
              <a:t>om</a:t>
            </a:r>
            <a:r>
              <a:rPr lang="en-US" noProof="0" dirty="0" smtClean="0"/>
              <a:t> de </a:t>
            </a:r>
            <a:r>
              <a:rPr lang="en-US" noProof="0" dirty="0" err="1" smtClean="0"/>
              <a:t>modelstijlen</a:t>
            </a:r>
            <a:r>
              <a:rPr lang="en-US" noProof="0" dirty="0" smtClean="0"/>
              <a:t> </a:t>
            </a:r>
            <a:r>
              <a:rPr lang="en-US" noProof="0" dirty="0" err="1" smtClean="0"/>
              <a:t>te</a:t>
            </a:r>
            <a:r>
              <a:rPr lang="en-US" noProof="0" dirty="0" smtClean="0"/>
              <a:t> </a:t>
            </a:r>
            <a:r>
              <a:rPr lang="en-US" noProof="0" dirty="0" err="1" smtClean="0"/>
              <a:t>bewerken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Tweede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Derde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marL="13716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noProof="0" dirty="0" err="1" smtClean="0"/>
              <a:t>Vijfde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sz="2400" b="0" i="0" u="none" strike="noStrike" baseline="30000" noProof="0" dirty="0" smtClean="0">
              <a:solidFill>
                <a:srgbClr val="000000"/>
              </a:solidFill>
              <a:latin typeface="Corbel"/>
            </a:endParaRPr>
          </a:p>
          <a:p>
            <a:pPr lvl="4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12160" y="6066000"/>
            <a:ext cx="1246946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000" b="0">
                <a:solidFill>
                  <a:srgbClr val="271D6C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8000" y="6066000"/>
            <a:ext cx="6341106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000" b="0">
                <a:solidFill>
                  <a:srgbClr val="271D6C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08304" y="6066000"/>
            <a:ext cx="569558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000" b="1">
                <a:solidFill>
                  <a:srgbClr val="271D6C"/>
                </a:solidFill>
                <a:latin typeface="Calibri" panose="020F0502020204030204" pitchFamily="34" charset="0"/>
              </a:defRPr>
            </a:lvl1pPr>
          </a:lstStyle>
          <a:p>
            <a:pPr algn="r"/>
            <a:fld id="{845CA951-4815-4987-9CD6-BB5D6648C0B5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Rechthoek 10"/>
          <p:cNvSpPr/>
          <p:nvPr/>
        </p:nvSpPr>
        <p:spPr>
          <a:xfrm>
            <a:off x="8784000" y="0"/>
            <a:ext cx="360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hthoek 11"/>
          <p:cNvSpPr/>
          <p:nvPr/>
        </p:nvSpPr>
        <p:spPr>
          <a:xfrm>
            <a:off x="8784000" y="0"/>
            <a:ext cx="360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186"/>
          <a:stretch/>
        </p:blipFill>
        <p:spPr>
          <a:xfrm>
            <a:off x="8244000" y="5983200"/>
            <a:ext cx="317862" cy="464400"/>
          </a:xfrm>
          <a:prstGeom prst="rect">
            <a:avLst/>
          </a:prstGeom>
        </p:spPr>
      </p:pic>
      <p:sp>
        <p:nvSpPr>
          <p:cNvPr id="15" name="Rechthoek 14"/>
          <p:cNvSpPr/>
          <p:nvPr/>
        </p:nvSpPr>
        <p:spPr>
          <a:xfrm>
            <a:off x="8784000" y="0"/>
            <a:ext cx="360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Rechthoek 16"/>
          <p:cNvSpPr/>
          <p:nvPr/>
        </p:nvSpPr>
        <p:spPr>
          <a:xfrm>
            <a:off x="8784000" y="0"/>
            <a:ext cx="360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Rechthoek 17"/>
          <p:cNvSpPr/>
          <p:nvPr/>
        </p:nvSpPr>
        <p:spPr>
          <a:xfrm>
            <a:off x="8784000" y="0"/>
            <a:ext cx="360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Rechthoek 18"/>
          <p:cNvSpPr/>
          <p:nvPr/>
        </p:nvSpPr>
        <p:spPr>
          <a:xfrm>
            <a:off x="8784000" y="0"/>
            <a:ext cx="360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Rechthoek 19"/>
          <p:cNvSpPr/>
          <p:nvPr/>
        </p:nvSpPr>
        <p:spPr>
          <a:xfrm>
            <a:off x="8784000" y="0"/>
            <a:ext cx="360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0" r:id="rId1"/>
    <p:sldLayoutId id="2147484471" r:id="rId2"/>
    <p:sldLayoutId id="2147484472" r:id="rId3"/>
    <p:sldLayoutId id="2147484473" r:id="rId4"/>
    <p:sldLayoutId id="2147484474" r:id="rId5"/>
    <p:sldLayoutId id="2147484475" r:id="rId6"/>
    <p:sldLayoutId id="2147484476" r:id="rId7"/>
    <p:sldLayoutId id="2147484477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lnSpc>
          <a:spcPct val="115000"/>
        </a:lnSpc>
        <a:spcBef>
          <a:spcPts val="0"/>
        </a:spcBef>
        <a:buClrTx/>
        <a:buFont typeface="Corbel" pitchFamily="34" charset="0"/>
        <a:buChar char="–"/>
        <a:defRPr sz="2400" kern="1200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594360" indent="-274320" algn="l" defTabSz="914400" rtl="0" eaLnBrk="1" latinLnBrk="0" hangingPunct="1">
        <a:lnSpc>
          <a:spcPct val="115000"/>
        </a:lnSpc>
        <a:spcBef>
          <a:spcPts val="0"/>
        </a:spcBef>
        <a:buClrTx/>
        <a:buFont typeface="Corbel" pitchFamily="34" charset="0"/>
        <a:buChar char="‐"/>
        <a:defRPr sz="2400" kern="1200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2pPr>
      <a:lvl3pPr marL="868680" indent="-228600" algn="l" defTabSz="914400" rtl="0" eaLnBrk="1" latinLnBrk="0" hangingPunct="1">
        <a:lnSpc>
          <a:spcPct val="115000"/>
        </a:lnSpc>
        <a:spcBef>
          <a:spcPts val="0"/>
        </a:spcBef>
        <a:buClrTx/>
        <a:buFont typeface="Arial" pitchFamily="34" charset="0"/>
        <a:buChar char="•"/>
        <a:defRPr sz="2400" kern="1200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15000"/>
        </a:lnSpc>
        <a:spcBef>
          <a:spcPts val="0"/>
        </a:spcBef>
        <a:buClrTx/>
        <a:buFont typeface="Arial" pitchFamily="34" charset="0"/>
        <a:buChar char="•"/>
        <a:defRPr sz="2400" kern="1200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4pPr>
      <a:lvl5pPr marL="1371600" marR="0" indent="-228600" algn="l" defTabSz="914400" rtl="0" eaLnBrk="1" fontAlgn="auto" latinLnBrk="0" hangingPunct="1">
        <a:lnSpc>
          <a:spcPct val="115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•"/>
        <a:tabLst/>
        <a:defRPr lang="nl-NL" sz="2400" b="0" i="0" u="none" strike="noStrike" kern="1200" baseline="0" smtClean="0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Sander Scholtus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4000" smtClean="0"/>
              <a:t>A generalised Fellegi-Holt paradigm for automatic editing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163747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918000" y="1566000"/>
                <a:ext cx="7596000" cy="4743320"/>
              </a:xfrm>
            </p:spPr>
            <p:txBody>
              <a:bodyPr>
                <a:normAutofit/>
              </a:bodyPr>
              <a:lstStyle/>
              <a:p>
                <a:r>
                  <a:rPr lang="en-GB" dirty="0" smtClean="0"/>
                  <a:t>Edit rules:</a:t>
                </a:r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r>
                  <a:rPr lang="en-GB" dirty="0" smtClean="0"/>
                  <a:t>Raw data: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nl-NL" sz="1800" i="1" smtClean="0">
                            <a:solidFill>
                              <a:srgbClr val="271D6C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nl-NL" sz="1800" i="1">
                                <a:solidFill>
                                  <a:srgbClr val="271D6C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nl-NL" sz="1800" i="1">
                                <a:solidFill>
                                  <a:srgbClr val="271D6C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nl-NL" sz="1800" i="1">
                                <a:solidFill>
                                  <a:srgbClr val="271D6C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nl-NL" sz="1800" b="0" i="1" smtClean="0">
                            <a:solidFill>
                              <a:srgbClr val="271D6C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nl-NL" sz="1800" i="1">
                                <a:solidFill>
                                  <a:srgbClr val="271D6C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nl-NL" sz="1800" i="1">
                                <a:solidFill>
                                  <a:srgbClr val="271D6C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nl-NL" sz="1800" b="0" i="1" smtClean="0">
                                <a:solidFill>
                                  <a:srgbClr val="271D6C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nl-NL" sz="1800" b="0" i="1" smtClean="0">
                        <a:solidFill>
                          <a:srgbClr val="271D6C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nl-NL" sz="1800" i="1">
                            <a:solidFill>
                              <a:srgbClr val="271D6C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nl-NL" sz="1800" b="0" i="1" smtClean="0">
                            <a:solidFill>
                              <a:srgbClr val="271D6C"/>
                            </a:solidFill>
                            <a:latin typeface="Cambria Math"/>
                          </a:rPr>
                          <m:t>10</m:t>
                        </m:r>
                        <m:r>
                          <a:rPr lang="nl-NL" sz="1800" i="1">
                            <a:solidFill>
                              <a:srgbClr val="271D6C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nl-NL" sz="1800" b="0" i="1" smtClean="0">
                            <a:solidFill>
                              <a:srgbClr val="271D6C"/>
                            </a:solidFill>
                            <a:latin typeface="Cambria Math"/>
                          </a:rPr>
                          <m:t>−3</m:t>
                        </m:r>
                      </m:e>
                    </m:d>
                  </m:oMath>
                </a14:m>
                <a:endParaRPr lang="en-GB" dirty="0" smtClean="0"/>
              </a:p>
              <a:p>
                <a:r>
                  <a:rPr lang="en-GB" dirty="0" smtClean="0"/>
                  <a:t>Edit operations:</a:t>
                </a:r>
              </a:p>
              <a:p>
                <a:pPr lvl="1"/>
                <a:r>
                  <a:rPr lang="en-GB" dirty="0" smtClean="0"/>
                  <a:t>Impute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nl-NL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 smtClean="0"/>
                  <a:t> (weight: 1)</a:t>
                </a:r>
              </a:p>
              <a:p>
                <a:pPr lvl="1"/>
                <a:r>
                  <a:rPr lang="en-GB" dirty="0" smtClean="0"/>
                  <a:t>Impute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nl-NL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dirty="0" smtClean="0"/>
                  <a:t> (weight: 3)</a:t>
                </a:r>
              </a:p>
              <a:p>
                <a:pPr lvl="1"/>
                <a:r>
                  <a:rPr lang="en-GB" dirty="0" smtClean="0"/>
                  <a:t>Transfer ≤ 15 units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nl-NL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nl-NL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dirty="0" smtClean="0"/>
                  <a:t> (weight: 1)</a:t>
                </a:r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8000" y="1566000"/>
                <a:ext cx="7596000" cy="4743320"/>
              </a:xfrm>
              <a:blipFill rotWithShape="1">
                <a:blip r:embed="rId2"/>
                <a:stretch>
                  <a:fillRect l="-1284" t="-5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A951-4815-4987-9CD6-BB5D6648C0B5}" type="slidenum">
              <a:rPr lang="en-GB" smtClean="0"/>
              <a:pPr/>
              <a:t>10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/>
              <p:cNvSpPr txBox="1"/>
              <p:nvPr/>
            </p:nvSpPr>
            <p:spPr>
              <a:xfrm>
                <a:off x="1331640" y="1988840"/>
                <a:ext cx="1656184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nl-NL" i="1">
                          <a:solidFill>
                            <a:srgbClr val="271D6C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nl-NL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l-NL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nl-NL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nl-NL" i="1">
                          <a:solidFill>
                            <a:srgbClr val="271D6C"/>
                          </a:solidFill>
                          <a:latin typeface="Cambria Math"/>
                          <a:ea typeface="Cambria Math"/>
                        </a:rPr>
                        <m:t>≥19</m:t>
                      </m:r>
                    </m:oMath>
                  </m:oMathPara>
                </a14:m>
                <a:endParaRPr lang="nl-NL" dirty="0">
                  <a:solidFill>
                    <a:srgbClr val="271D6C"/>
                  </a:solidFill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nl-NL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nl-NL" i="1">
                          <a:solidFill>
                            <a:srgbClr val="271D6C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nl-NL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l-NL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nl-NL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nl-NL" i="1">
                          <a:solidFill>
                            <a:srgbClr val="271D6C"/>
                          </a:solidFill>
                          <a:latin typeface="Cambria Math"/>
                          <a:ea typeface="Cambria Math"/>
                        </a:rPr>
                        <m:t>≥5</m:t>
                      </m:r>
                    </m:oMath>
                  </m:oMathPara>
                </a14:m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nl-NL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nl-NL" i="1">
                          <a:solidFill>
                            <a:srgbClr val="271D6C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nl-NL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l-NL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nl-NL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nl-NL" i="1">
                          <a:solidFill>
                            <a:srgbClr val="271D6C"/>
                          </a:solidFill>
                          <a:latin typeface="Cambria Math"/>
                          <a:ea typeface="Cambria Math"/>
                        </a:rPr>
                        <m:t>≤10</m:t>
                      </m:r>
                    </m:oMath>
                  </m:oMathPara>
                </a14:m>
                <a:endParaRPr lang="nl-NL" dirty="0">
                  <a:solidFill>
                    <a:srgbClr val="271D6C"/>
                  </a:solidFill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nl-NL" i="1">
                          <a:solidFill>
                            <a:srgbClr val="271D6C"/>
                          </a:solidFill>
                          <a:latin typeface="Cambria Math"/>
                          <a:ea typeface="Cambria Math"/>
                        </a:rPr>
                        <m:t>≥4</m:t>
                      </m:r>
                    </m:oMath>
                  </m:oMathPara>
                </a14:m>
                <a:endParaRPr lang="nl-NL" dirty="0">
                  <a:solidFill>
                    <a:srgbClr val="271D6C"/>
                  </a:solidFill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nl-NL" i="1">
                          <a:solidFill>
                            <a:srgbClr val="271D6C"/>
                          </a:solidFill>
                          <a:latin typeface="Cambria Math"/>
                          <a:ea typeface="Cambria Math"/>
                        </a:rPr>
                        <m:t>≤7</m:t>
                      </m:r>
                    </m:oMath>
                  </m:oMathPara>
                </a14:m>
                <a:endParaRPr lang="nl-NL" dirty="0">
                  <a:solidFill>
                    <a:srgbClr val="271D6C"/>
                  </a:solidFill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l-NL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nl-NL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nl-NL" i="1">
                          <a:solidFill>
                            <a:srgbClr val="271D6C"/>
                          </a:solidFill>
                          <a:latin typeface="Cambria Math"/>
                          <a:ea typeface="Cambria Math"/>
                        </a:rPr>
                        <m:t>≥0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kstvak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1988840"/>
                <a:ext cx="1656184" cy="175432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200" y="1551600"/>
            <a:ext cx="3841016" cy="383530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200" y="1551600"/>
            <a:ext cx="3841016" cy="383530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200" y="1551600"/>
            <a:ext cx="3841016" cy="383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00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Simulation study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918000" y="1566000"/>
                <a:ext cx="7596000" cy="4815328"/>
              </a:xfrm>
            </p:spPr>
            <p:txBody>
              <a:bodyPr>
                <a:normAutofit/>
              </a:bodyPr>
              <a:lstStyle/>
              <a:p>
                <a:r>
                  <a:rPr lang="en-GB" dirty="0" smtClean="0"/>
                  <a:t>Five variables, nine linear edit rules</a:t>
                </a:r>
              </a:p>
              <a:p>
                <a:r>
                  <a:rPr lang="en-GB" dirty="0" smtClean="0"/>
                  <a:t>Synthetic data</a:t>
                </a:r>
              </a:p>
              <a:p>
                <a:pPr lvl="1"/>
                <a:r>
                  <a:rPr lang="en-GB" dirty="0" smtClean="0"/>
                  <a:t>True data (error-free): </a:t>
                </a:r>
                <a:r>
                  <a:rPr lang="en-GB" dirty="0"/>
                  <a:t>truncated </a:t>
                </a:r>
                <a:r>
                  <a:rPr lang="en-GB" dirty="0" smtClean="0"/>
                  <a:t>normal distribution</a:t>
                </a:r>
              </a:p>
              <a:p>
                <a:pPr lvl="1"/>
                <a:r>
                  <a:rPr lang="en-GB" dirty="0" smtClean="0"/>
                  <a:t>Raw data: add random errors to true data according to edit operations (</a:t>
                </a:r>
                <a:r>
                  <a:rPr lang="en-GB" dirty="0"/>
                  <a:t>1025 records </a:t>
                </a:r>
                <a:r>
                  <a:rPr lang="en-GB" dirty="0" smtClean="0"/>
                  <a:t>with 1</a:t>
                </a:r>
                <a:r>
                  <a:rPr lang="en-GB" dirty="0"/>
                  <a:t>, 2, or 3 </a:t>
                </a:r>
                <a:r>
                  <a:rPr lang="en-GB" dirty="0" smtClean="0"/>
                  <a:t>errors)</a:t>
                </a:r>
              </a:p>
              <a:p>
                <a:r>
                  <a:rPr lang="en-GB" dirty="0" smtClean="0"/>
                  <a:t>Edit operations:</a:t>
                </a:r>
              </a:p>
              <a:p>
                <a:pPr lvl="1"/>
                <a:r>
                  <a:rPr lang="en-GB" dirty="0" smtClean="0"/>
                  <a:t>five Fellegi-Holt operations</a:t>
                </a:r>
              </a:p>
              <a:p>
                <a:pPr lvl="1"/>
                <a:r>
                  <a:rPr lang="en-GB" dirty="0" smtClean="0"/>
                  <a:t>interchange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i="1">
                            <a:latin typeface="Cambria Math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nl-NL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nl-NL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endParaRPr lang="en-GB" dirty="0" smtClean="0"/>
              </a:p>
              <a:p>
                <a:pPr lvl="1"/>
                <a:r>
                  <a:rPr lang="en-GB" dirty="0" smtClean="0"/>
                  <a:t>transfer amount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i="1">
                            <a:latin typeface="Cambria Math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nl-NL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 smtClean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i="1">
                            <a:latin typeface="Cambria Math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nl-NL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GB" dirty="0" smtClean="0"/>
              </a:p>
              <a:p>
                <a:pPr lvl="1"/>
                <a:r>
                  <a:rPr lang="en-GB" dirty="0" smtClean="0"/>
                  <a:t>change sign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i="1">
                            <a:latin typeface="Cambria Math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nl-NL" i="1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endParaRPr lang="en-GB" dirty="0" smtClean="0"/>
              </a:p>
              <a:p>
                <a:pPr lvl="1"/>
                <a:r>
                  <a:rPr lang="en-GB" dirty="0" smtClean="0"/>
                  <a:t>change sign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nl-NL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8000" y="1566000"/>
                <a:ext cx="7596000" cy="4815328"/>
              </a:xfrm>
              <a:blipFill rotWithShape="1">
                <a:blip r:embed="rId2"/>
                <a:stretch>
                  <a:fillRect l="-1284" t="-506" r="-963" b="-38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A951-4815-4987-9CD6-BB5D6648C0B5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17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Simulation study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918000" y="1566000"/>
                <a:ext cx="7596000" cy="481532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GB" dirty="0" smtClean="0"/>
                  <a:t>Apply automatic editing:</a:t>
                </a:r>
              </a:p>
              <a:p>
                <a:pPr lvl="1"/>
                <a:r>
                  <a:rPr lang="en-GB" dirty="0"/>
                  <a:t>u</a:t>
                </a:r>
                <a:r>
                  <a:rPr lang="en-GB" dirty="0" smtClean="0"/>
                  <a:t>sing only Fellegi-Holt operations</a:t>
                </a:r>
              </a:p>
              <a:p>
                <a:pPr lvl="1"/>
                <a:r>
                  <a:rPr lang="en-GB" dirty="0"/>
                  <a:t>u</a:t>
                </a:r>
                <a:r>
                  <a:rPr lang="en-GB" dirty="0" smtClean="0"/>
                  <a:t>sing all edit operations</a:t>
                </a:r>
              </a:p>
              <a:p>
                <a:pPr lvl="1"/>
                <a:r>
                  <a:rPr lang="en-GB" dirty="0"/>
                  <a:t>u</a:t>
                </a:r>
                <a:r>
                  <a:rPr lang="en-GB" dirty="0" smtClean="0"/>
                  <a:t>sing all edit operations except one</a:t>
                </a:r>
              </a:p>
              <a:p>
                <a:r>
                  <a:rPr lang="en-GB" dirty="0" smtClean="0"/>
                  <a:t>Evaluation measures:</a:t>
                </a:r>
              </a:p>
              <a:p>
                <a:pPr lvl="1"/>
                <a:r>
                  <a:rPr lang="en-GB" dirty="0"/>
                  <a:t>p</a:t>
                </a:r>
                <a:r>
                  <a:rPr lang="en-GB" dirty="0" smtClean="0"/>
                  <a:t>ercentage of false negatives (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GB" dirty="0" smtClean="0"/>
                  <a:t>)</a:t>
                </a:r>
              </a:p>
              <a:p>
                <a:pPr lvl="1"/>
                <a:r>
                  <a:rPr lang="en-GB" dirty="0"/>
                  <a:t>p</a:t>
                </a:r>
                <a:r>
                  <a:rPr lang="en-GB" dirty="0" smtClean="0"/>
                  <a:t>ercentage of false positives (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en-GB" dirty="0" smtClean="0"/>
                  <a:t>)</a:t>
                </a:r>
              </a:p>
              <a:p>
                <a:pPr lvl="1"/>
                <a:r>
                  <a:rPr lang="en-GB" dirty="0" smtClean="0"/>
                  <a:t>percentage of false results (neg./pos.) (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𝛿</m:t>
                    </m:r>
                  </m:oMath>
                </a14:m>
                <a:r>
                  <a:rPr lang="en-GB" dirty="0" smtClean="0"/>
                  <a:t>)</a:t>
                </a:r>
              </a:p>
              <a:p>
                <a:pPr lvl="1"/>
                <a:r>
                  <a:rPr lang="en-GB" dirty="0"/>
                  <a:t>p</a:t>
                </a:r>
                <a:r>
                  <a:rPr lang="en-GB" dirty="0" smtClean="0"/>
                  <a:t>ercentage of records with a false result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 smtClean="0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p>
                        <m:r>
                          <a:rPr lang="nl-NL" b="0" i="1" smtClean="0">
                            <a:latin typeface="Cambria Math"/>
                          </a:rPr>
                          <m:t>𝐶</m:t>
                        </m:r>
                      </m:sup>
                    </m:sSup>
                  </m:oMath>
                </a14:m>
                <a:r>
                  <a:rPr lang="en-GB" dirty="0" smtClean="0"/>
                  <a:t>)</a:t>
                </a:r>
              </a:p>
              <a:p>
                <a:r>
                  <a:rPr lang="en-GB" dirty="0" smtClean="0"/>
                  <a:t>Evaluation with respect to</a:t>
                </a:r>
              </a:p>
              <a:p>
                <a:pPr lvl="1"/>
                <a:r>
                  <a:rPr lang="en-GB" dirty="0" smtClean="0"/>
                  <a:t>edit operations applied</a:t>
                </a:r>
              </a:p>
              <a:p>
                <a:pPr lvl="1"/>
                <a:r>
                  <a:rPr lang="en-GB" dirty="0" smtClean="0"/>
                  <a:t>variables identified as erroneous</a:t>
                </a:r>
                <a:endParaRPr lang="en-GB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8000" y="1566000"/>
                <a:ext cx="7596000" cy="4815328"/>
              </a:xfrm>
              <a:blipFill rotWithShape="1">
                <a:blip r:embed="rId2"/>
                <a:stretch>
                  <a:fillRect l="-1284" t="-1139" b="-12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A951-4815-4987-9CD6-BB5D6648C0B5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34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Simulation study: results</a:t>
            </a:r>
            <a:endParaRPr lang="en-GB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089" y="1565275"/>
            <a:ext cx="6293159" cy="4468813"/>
          </a:xfr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A951-4815-4987-9CD6-BB5D6648C0B5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09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Concluding remarks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8000" y="1566000"/>
            <a:ext cx="7596000" cy="4815328"/>
          </a:xfrm>
        </p:spPr>
        <p:txBody>
          <a:bodyPr>
            <a:normAutofit/>
          </a:bodyPr>
          <a:lstStyle/>
          <a:p>
            <a:r>
              <a:rPr lang="en-GB" dirty="0" smtClean="0"/>
              <a:t>New paradigm for automatic editing</a:t>
            </a:r>
          </a:p>
          <a:p>
            <a:pPr lvl="1"/>
            <a:r>
              <a:rPr lang="en-GB" dirty="0" smtClean="0"/>
              <a:t>Fellegi-Holt paradigm: special case</a:t>
            </a:r>
          </a:p>
          <a:p>
            <a:pPr lvl="1"/>
            <a:r>
              <a:rPr lang="en-GB" dirty="0" smtClean="0"/>
              <a:t>Use edit operations: analogy to “edit distances” in approximate matching of text strings</a:t>
            </a:r>
          </a:p>
          <a:p>
            <a:r>
              <a:rPr lang="en-GB" dirty="0"/>
              <a:t>Reduce gap between automatic and manual </a:t>
            </a:r>
            <a:r>
              <a:rPr lang="en-GB" dirty="0" smtClean="0"/>
              <a:t>editing?</a:t>
            </a:r>
          </a:p>
          <a:p>
            <a:pPr lvl="1"/>
            <a:r>
              <a:rPr lang="en-GB" dirty="0" smtClean="0"/>
              <a:t>Results </a:t>
            </a:r>
            <a:r>
              <a:rPr lang="en-GB" dirty="0"/>
              <a:t>on synthetic data: promising</a:t>
            </a:r>
          </a:p>
          <a:p>
            <a:r>
              <a:rPr lang="en-GB" dirty="0" smtClean="0"/>
              <a:t>More research needed:</a:t>
            </a:r>
          </a:p>
          <a:p>
            <a:pPr lvl="1"/>
            <a:r>
              <a:rPr lang="en-GB" dirty="0" smtClean="0"/>
              <a:t>Efficient algorithm</a:t>
            </a:r>
          </a:p>
          <a:p>
            <a:pPr lvl="1"/>
            <a:r>
              <a:rPr lang="en-GB" dirty="0" smtClean="0"/>
              <a:t>Finding relevant edit operations</a:t>
            </a:r>
          </a:p>
          <a:p>
            <a:pPr lvl="1"/>
            <a:r>
              <a:rPr lang="en-GB" dirty="0" smtClean="0"/>
              <a:t>Extensions to categorical and mixed data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A951-4815-4987-9CD6-BB5D6648C0B5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00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Concluding remarks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8000" y="1566000"/>
            <a:ext cx="7596000" cy="4815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Thank you for your attention!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A951-4815-4987-9CD6-BB5D6648C0B5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99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GB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Automatic editing as a partial alternative to manual editing: advantages in</a:t>
            </a:r>
          </a:p>
          <a:p>
            <a:pPr lvl="1"/>
            <a:r>
              <a:rPr lang="en-GB" dirty="0" smtClean="0"/>
              <a:t>efficiency</a:t>
            </a:r>
          </a:p>
          <a:p>
            <a:pPr lvl="1"/>
            <a:r>
              <a:rPr lang="en-GB" dirty="0" smtClean="0"/>
              <a:t>timeliness</a:t>
            </a:r>
          </a:p>
          <a:p>
            <a:pPr lvl="1"/>
            <a:r>
              <a:rPr lang="en-GB" dirty="0" smtClean="0"/>
              <a:t>reproducibility of results</a:t>
            </a:r>
          </a:p>
          <a:p>
            <a:r>
              <a:rPr lang="en-GB" dirty="0" smtClean="0"/>
              <a:t>Methods:</a:t>
            </a:r>
          </a:p>
          <a:p>
            <a:pPr lvl="1"/>
            <a:r>
              <a:rPr lang="en-GB" dirty="0" smtClean="0"/>
              <a:t>deductive </a:t>
            </a:r>
            <a:r>
              <a:rPr lang="en-GB" dirty="0"/>
              <a:t>editing </a:t>
            </a:r>
            <a:r>
              <a:rPr lang="en-GB" dirty="0" smtClean="0"/>
              <a:t>for systematic errors (</a:t>
            </a:r>
            <a:r>
              <a:rPr lang="en-GB" dirty="0"/>
              <a:t>if-then rules)</a:t>
            </a:r>
            <a:endParaRPr lang="en-GB" dirty="0" smtClean="0"/>
          </a:p>
          <a:p>
            <a:pPr lvl="1"/>
            <a:r>
              <a:rPr lang="en-GB" dirty="0" smtClean="0"/>
              <a:t>error localisation for random errors</a:t>
            </a:r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A951-4815-4987-9CD6-BB5D6648C0B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2" name="Rechthoek 1"/>
          <p:cNvSpPr/>
          <p:nvPr/>
        </p:nvSpPr>
        <p:spPr>
          <a:xfrm>
            <a:off x="1547664" y="4581128"/>
            <a:ext cx="4464496" cy="432048"/>
          </a:xfrm>
          <a:prstGeom prst="rect">
            <a:avLst/>
          </a:prstGeom>
          <a:noFill/>
          <a:ln w="222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268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Error localisation for random errors</a:t>
            </a:r>
          </a:p>
          <a:p>
            <a:pPr lvl="1"/>
            <a:r>
              <a:rPr lang="en-GB" dirty="0" smtClean="0"/>
              <a:t>Specify edit rules</a:t>
            </a:r>
          </a:p>
          <a:p>
            <a:pPr lvl="1"/>
            <a:r>
              <a:rPr lang="en-GB" dirty="0" smtClean="0"/>
              <a:t>Adjust data so that they satisfy the edit rules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Paradigm of Fellegi and Holt (1976):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Imputation as a separate step </a:t>
            </a:r>
            <a:r>
              <a:rPr lang="en-GB" i="1" dirty="0" smtClean="0"/>
              <a:t>after</a:t>
            </a:r>
            <a:r>
              <a:rPr lang="en-GB" dirty="0" smtClean="0"/>
              <a:t> error localisation</a:t>
            </a:r>
          </a:p>
          <a:p>
            <a:r>
              <a:rPr lang="en-GB" dirty="0" smtClean="0"/>
              <a:t>Extension: assign confidence weights to variables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A951-4815-4987-9CD6-BB5D6648C0B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Tekstvak 4"/>
          <p:cNvSpPr txBox="1"/>
          <p:nvPr/>
        </p:nvSpPr>
        <p:spPr>
          <a:xfrm>
            <a:off x="1331640" y="3789040"/>
            <a:ext cx="5544616" cy="646331"/>
          </a:xfrm>
          <a:prstGeom prst="rect">
            <a:avLst/>
          </a:prstGeom>
          <a:solidFill>
            <a:srgbClr val="FFC000">
              <a:alpha val="30000"/>
            </a:srgbClr>
          </a:solidFill>
          <a:ln w="15875">
            <a:solidFill>
              <a:srgbClr val="271D6C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Find the smallest subset of variables that can be imputed so that the imputed record satisfies the edit rules.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372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8000" y="1566000"/>
            <a:ext cx="7596000" cy="4743320"/>
          </a:xfrm>
        </p:spPr>
        <p:txBody>
          <a:bodyPr>
            <a:normAutofit/>
          </a:bodyPr>
          <a:lstStyle/>
          <a:p>
            <a:r>
              <a:rPr lang="en-GB" dirty="0" smtClean="0"/>
              <a:t>The Fellegi-Holt paradigm sometimes leads </a:t>
            </a:r>
            <a:r>
              <a:rPr lang="en-GB" dirty="0"/>
              <a:t>to systematic differences between automatic </a:t>
            </a:r>
            <a:r>
              <a:rPr lang="en-GB" dirty="0" smtClean="0"/>
              <a:t>and </a:t>
            </a:r>
            <a:r>
              <a:rPr lang="en-GB" dirty="0"/>
              <a:t>manual </a:t>
            </a:r>
            <a:r>
              <a:rPr lang="en-GB" dirty="0" smtClean="0"/>
              <a:t>editing</a:t>
            </a:r>
          </a:p>
          <a:p>
            <a:pPr lvl="1"/>
            <a:r>
              <a:rPr lang="en-GB" dirty="0" smtClean="0"/>
              <a:t>Example 1: interchanging values of costs and revenues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Example 2: transferring amounts between variables</a:t>
            </a:r>
          </a:p>
          <a:p>
            <a:pPr lvl="2"/>
            <a:r>
              <a:rPr lang="en-GB" dirty="0" smtClean="0"/>
              <a:t>e.g., </a:t>
            </a:r>
            <a:r>
              <a:rPr lang="en-GB" i="1" dirty="0" smtClean="0"/>
              <a:t>turnover wholesale</a:t>
            </a:r>
            <a:r>
              <a:rPr lang="en-GB" dirty="0" smtClean="0"/>
              <a:t> ↔ </a:t>
            </a:r>
            <a:r>
              <a:rPr lang="en-GB" i="1" dirty="0" smtClean="0"/>
              <a:t>turnover retail trade</a:t>
            </a:r>
            <a:endParaRPr lang="en-GB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A951-4815-4987-9CD6-BB5D6648C0B5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471477"/>
              </p:ext>
            </p:extLst>
          </p:nvPr>
        </p:nvGraphicFramePr>
        <p:xfrm>
          <a:off x="1619672" y="2924944"/>
          <a:ext cx="6096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095896"/>
                <a:gridCol w="1095896"/>
                <a:gridCol w="1095896"/>
              </a:tblGrid>
              <a:tr h="183964">
                <a:tc>
                  <a:txBody>
                    <a:bodyPr/>
                    <a:lstStyle/>
                    <a:p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noProof="0" dirty="0" smtClean="0"/>
                        <a:t>revenues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noProof="0" dirty="0" smtClean="0"/>
                        <a:t>costs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noProof="0" dirty="0" smtClean="0"/>
                        <a:t>balance</a:t>
                      </a:r>
                      <a:endParaRPr lang="en-GB" sz="1600" noProof="0" dirty="0"/>
                    </a:p>
                  </a:txBody>
                  <a:tcPr/>
                </a:tc>
              </a:tr>
              <a:tr h="183964">
                <a:tc>
                  <a:txBody>
                    <a:bodyPr/>
                    <a:lstStyle/>
                    <a:p>
                      <a:r>
                        <a:rPr lang="en-GB" sz="1600" noProof="0" smtClean="0"/>
                        <a:t>raw data</a:t>
                      </a:r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noProof="0" dirty="0" smtClean="0"/>
                        <a:t>70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noProof="0" dirty="0" smtClean="0"/>
                        <a:t>130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noProof="0" dirty="0" smtClean="0"/>
                        <a:t>60</a:t>
                      </a:r>
                      <a:endParaRPr lang="en-GB" sz="1600" noProof="0" dirty="0"/>
                    </a:p>
                  </a:txBody>
                  <a:tcPr/>
                </a:tc>
              </a:tr>
              <a:tr h="183964"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data</a:t>
                      </a:r>
                      <a:r>
                        <a:rPr lang="en-GB" sz="1600" baseline="0" noProof="0" dirty="0" smtClean="0"/>
                        <a:t> after </a:t>
                      </a:r>
                      <a:r>
                        <a:rPr lang="en-GB" sz="1600" noProof="0" dirty="0" smtClean="0"/>
                        <a:t>manual editing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noProof="0" dirty="0" smtClean="0">
                          <a:solidFill>
                            <a:srgbClr val="C00000"/>
                          </a:solidFill>
                        </a:rPr>
                        <a:t>130</a:t>
                      </a:r>
                      <a:endParaRPr lang="en-GB" sz="1600" noProof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noProof="0" dirty="0" smtClean="0">
                          <a:solidFill>
                            <a:srgbClr val="C00000"/>
                          </a:solidFill>
                        </a:rPr>
                        <a:t>70</a:t>
                      </a:r>
                      <a:endParaRPr lang="en-GB" sz="1600" noProof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noProof="0" dirty="0" smtClean="0"/>
                        <a:t>60</a:t>
                      </a:r>
                      <a:endParaRPr lang="en-GB" sz="1600" noProof="0" dirty="0"/>
                    </a:p>
                  </a:txBody>
                  <a:tcPr/>
                </a:tc>
              </a:tr>
              <a:tr h="183964"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data after automatic editing (1)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noProof="0" dirty="0" smtClean="0">
                          <a:solidFill>
                            <a:srgbClr val="C00000"/>
                          </a:solidFill>
                        </a:rPr>
                        <a:t>190</a:t>
                      </a:r>
                      <a:endParaRPr lang="en-GB" sz="1600" noProof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noProof="0" dirty="0" smtClean="0"/>
                        <a:t>130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noProof="0" dirty="0" smtClean="0"/>
                        <a:t>60</a:t>
                      </a:r>
                      <a:endParaRPr lang="en-GB" sz="1600" noProof="0" dirty="0"/>
                    </a:p>
                  </a:txBody>
                  <a:tcPr/>
                </a:tc>
              </a:tr>
              <a:tr h="1839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 dirty="0" smtClean="0"/>
                        <a:t>data after automatic editing (2)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noProof="0" dirty="0" smtClean="0"/>
                        <a:t>70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noProof="0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GB" sz="1600" noProof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noProof="0" dirty="0" smtClean="0"/>
                        <a:t>60</a:t>
                      </a:r>
                      <a:endParaRPr lang="en-GB" sz="1600" noProof="0" dirty="0"/>
                    </a:p>
                  </a:txBody>
                  <a:tcPr/>
                </a:tc>
              </a:tr>
              <a:tr h="1839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 dirty="0" smtClean="0"/>
                        <a:t>data after automatic editing (3)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noProof="0" dirty="0" smtClean="0"/>
                        <a:t>70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noProof="0" dirty="0" smtClean="0"/>
                        <a:t>130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aseline="0" noProof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en-GB" sz="1600" noProof="0" dirty="0" smtClean="0">
                          <a:solidFill>
                            <a:srgbClr val="C00000"/>
                          </a:solidFill>
                        </a:rPr>
                        <a:t>60</a:t>
                      </a:r>
                      <a:endParaRPr lang="en-GB" sz="1600" noProof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8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Edit operations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Data editing tries to reverse the effects of errors</a:t>
            </a:r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A951-4815-4987-9CD6-BB5D6648C0B5}" type="slidenum">
              <a:rPr lang="en-GB" smtClean="0"/>
              <a:pPr/>
              <a:t>5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/>
              <p:cNvSpPr txBox="1"/>
              <p:nvPr/>
            </p:nvSpPr>
            <p:spPr>
              <a:xfrm>
                <a:off x="1243327" y="2204864"/>
                <a:ext cx="1296144" cy="1566326"/>
              </a:xfrm>
              <a:prstGeom prst="rect">
                <a:avLst/>
              </a:prstGeom>
              <a:solidFill>
                <a:srgbClr val="FFC000">
                  <a:alpha val="30000"/>
                </a:srgbClr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u="sng" dirty="0">
                    <a:latin typeface="Cambria Math"/>
                  </a:rPr>
                  <a:t>t</a:t>
                </a:r>
                <a:r>
                  <a:rPr lang="en-GB" sz="1600" u="sng" dirty="0" smtClean="0">
                    <a:latin typeface="Cambria Math"/>
                  </a:rPr>
                  <a:t>rue data</a:t>
                </a:r>
                <a:endParaRPr lang="en-GB" u="sng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42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80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kstvak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3327" y="2204864"/>
                <a:ext cx="1296144" cy="1566326"/>
              </a:xfrm>
              <a:prstGeom prst="rect">
                <a:avLst/>
              </a:prstGeom>
              <a:blipFill rotWithShape="1">
                <a:blip r:embed="rId2"/>
                <a:stretch>
                  <a:fillRect t="-1154"/>
                </a:stretch>
              </a:blipFill>
              <a:ln w="158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vak 5"/>
              <p:cNvSpPr txBox="1"/>
              <p:nvPr/>
            </p:nvSpPr>
            <p:spPr>
              <a:xfrm>
                <a:off x="3331559" y="2204864"/>
                <a:ext cx="1296144" cy="1566326"/>
              </a:xfrm>
              <a:prstGeom prst="rect">
                <a:avLst/>
              </a:prstGeom>
              <a:solidFill>
                <a:srgbClr val="FFC000">
                  <a:alpha val="30000"/>
                </a:srgbClr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smtClean="0">
                    <a:latin typeface="Cambria Math"/>
                  </a:rPr>
                  <a:t> </a:t>
                </a:r>
                <a:endParaRPr lang="en-GB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42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8</m:t>
                                </m:r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80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/>
              </a:p>
            </p:txBody>
          </p:sp>
        </mc:Choice>
        <mc:Fallback xmlns="">
          <p:sp>
            <p:nvSpPr>
              <p:cNvPr id="6" name="Tekstvak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1559" y="2204864"/>
                <a:ext cx="1296144" cy="156632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158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Rechte verbindingslijn met pijl 7"/>
          <p:cNvCxnSpPr>
            <a:stCxn id="5" idx="3"/>
            <a:endCxn id="6" idx="1"/>
          </p:cNvCxnSpPr>
          <p:nvPr/>
        </p:nvCxnSpPr>
        <p:spPr>
          <a:xfrm>
            <a:off x="2539471" y="2988027"/>
            <a:ext cx="79208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2551952" y="2649473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smtClean="0"/>
              <a:t>error 1</a:t>
            </a:r>
            <a:endParaRPr lang="en-GB" sz="1600"/>
          </a:p>
        </p:txBody>
      </p:sp>
      <p:cxnSp>
        <p:nvCxnSpPr>
          <p:cNvPr id="11" name="Rechte verbindingslijn met pijl 10"/>
          <p:cNvCxnSpPr>
            <a:stCxn id="6" idx="3"/>
          </p:cNvCxnSpPr>
          <p:nvPr/>
        </p:nvCxnSpPr>
        <p:spPr>
          <a:xfrm>
            <a:off x="4627703" y="2988027"/>
            <a:ext cx="7920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5419703" y="2818750"/>
            <a:ext cx="3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smtClean="0"/>
              <a:t>…</a:t>
            </a:r>
            <a:endParaRPr lang="en-GB" sz="1600"/>
          </a:p>
        </p:txBody>
      </p:sp>
      <p:sp>
        <p:nvSpPr>
          <p:cNvPr id="15" name="Tekstvak 14"/>
          <p:cNvSpPr txBox="1"/>
          <p:nvPr/>
        </p:nvSpPr>
        <p:spPr>
          <a:xfrm>
            <a:off x="4627615" y="2655895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smtClean="0"/>
              <a:t>error 2</a:t>
            </a:r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/>
              <p:cNvSpPr txBox="1"/>
              <p:nvPr/>
            </p:nvSpPr>
            <p:spPr>
              <a:xfrm>
                <a:off x="6516216" y="2204864"/>
                <a:ext cx="1296144" cy="1566326"/>
              </a:xfrm>
              <a:prstGeom prst="rect">
                <a:avLst/>
              </a:prstGeom>
              <a:solidFill>
                <a:srgbClr val="FFC000">
                  <a:alpha val="30000"/>
                </a:srgbClr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u="sng" dirty="0" smtClean="0">
                    <a:latin typeface="Cambria Math"/>
                  </a:rPr>
                  <a:t>observed</a:t>
                </a:r>
                <a:r>
                  <a:rPr lang="en-GB" sz="1600" dirty="0" smtClean="0">
                    <a:latin typeface="Cambria Math"/>
                  </a:rPr>
                  <a:t> </a:t>
                </a:r>
                <a:endParaRPr lang="en-GB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42</m:t>
                                </m:r>
                                <m:r>
                                  <a:rPr lang="nl-NL" sz="1600" b="0" i="1" smtClean="0">
                                    <a:latin typeface="Cambria Math"/>
                                  </a:rPr>
                                  <m:t>000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8</m:t>
                                </m:r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nl-NL" sz="1600" b="0" i="1" smtClean="0">
                                    <a:latin typeface="Cambria Math"/>
                                  </a:rPr>
                                  <m:t>000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80</m:t>
                                </m:r>
                                <m:r>
                                  <a:rPr lang="nl-NL" sz="1600" b="0" i="1" smtClean="0">
                                    <a:latin typeface="Cambria Math"/>
                                  </a:rPr>
                                  <m:t>000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1600" i="1" smtClean="0">
                                    <a:latin typeface="Cambria Math"/>
                                  </a:rPr>
                                  <m:t>5</m:t>
                                </m:r>
                                <m:r>
                                  <a:rPr lang="nl-NL" sz="1600" b="0" i="1" smtClean="0">
                                    <a:latin typeface="Cambria Math"/>
                                  </a:rPr>
                                  <m:t>000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kstvak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2204864"/>
                <a:ext cx="1296144" cy="1566326"/>
              </a:xfrm>
              <a:prstGeom prst="rect">
                <a:avLst/>
              </a:prstGeom>
              <a:blipFill rotWithShape="1">
                <a:blip r:embed="rId4"/>
                <a:stretch>
                  <a:fillRect t="-1154"/>
                </a:stretch>
              </a:blipFill>
              <a:ln w="158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Rechte verbindingslijn met pijl 16"/>
          <p:cNvCxnSpPr>
            <a:endCxn id="16" idx="1"/>
          </p:cNvCxnSpPr>
          <p:nvPr/>
        </p:nvCxnSpPr>
        <p:spPr>
          <a:xfrm>
            <a:off x="5724128" y="2988027"/>
            <a:ext cx="79208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17"/>
          <p:cNvSpPr txBox="1"/>
          <p:nvPr/>
        </p:nvSpPr>
        <p:spPr>
          <a:xfrm>
            <a:off x="5736609" y="2649473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smtClean="0"/>
              <a:t>error </a:t>
            </a:r>
            <a:r>
              <a:rPr lang="en-GB" sz="1600" i="1" smtClean="0"/>
              <a:t>t</a:t>
            </a:r>
            <a:endParaRPr lang="en-GB" sz="1600" i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/>
              <p:cNvSpPr txBox="1"/>
              <p:nvPr/>
            </p:nvSpPr>
            <p:spPr>
              <a:xfrm>
                <a:off x="1243327" y="4293096"/>
                <a:ext cx="1296144" cy="1566326"/>
              </a:xfrm>
              <a:prstGeom prst="rect">
                <a:avLst/>
              </a:prstGeom>
              <a:solidFill>
                <a:srgbClr val="FFC000">
                  <a:alpha val="30000"/>
                </a:srgbClr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u="sng" smtClean="0">
                    <a:latin typeface="Cambria Math"/>
                  </a:rPr>
                  <a:t>corrected</a:t>
                </a:r>
                <a:endParaRPr lang="en-GB" u="sng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42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80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/>
              </a:p>
            </p:txBody>
          </p:sp>
        </mc:Choice>
        <mc:Fallback xmlns="">
          <p:sp>
            <p:nvSpPr>
              <p:cNvPr id="19" name="Tekstvak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3327" y="4293096"/>
                <a:ext cx="1296144" cy="1566326"/>
              </a:xfrm>
              <a:prstGeom prst="rect">
                <a:avLst/>
              </a:prstGeom>
              <a:blipFill rotWithShape="1">
                <a:blip r:embed="rId5"/>
                <a:stretch>
                  <a:fillRect t="-1154"/>
                </a:stretch>
              </a:blipFill>
              <a:ln w="158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/>
              <p:cNvSpPr txBox="1"/>
              <p:nvPr/>
            </p:nvSpPr>
            <p:spPr>
              <a:xfrm>
                <a:off x="3331559" y="4293096"/>
                <a:ext cx="1296144" cy="1566326"/>
              </a:xfrm>
              <a:prstGeom prst="rect">
                <a:avLst/>
              </a:prstGeom>
              <a:solidFill>
                <a:srgbClr val="FFC000">
                  <a:alpha val="30000"/>
                </a:srgbClr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smtClean="0">
                    <a:latin typeface="Cambria Math"/>
                  </a:rPr>
                  <a:t> </a:t>
                </a:r>
                <a:endParaRPr lang="en-GB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42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8</m:t>
                                </m:r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80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/>
              </a:p>
            </p:txBody>
          </p:sp>
        </mc:Choice>
        <mc:Fallback xmlns="">
          <p:sp>
            <p:nvSpPr>
              <p:cNvPr id="20" name="Tekstvak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1559" y="4293096"/>
                <a:ext cx="1296144" cy="156632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158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Rechte verbindingslijn met pijl 20"/>
          <p:cNvCxnSpPr>
            <a:stCxn id="19" idx="3"/>
            <a:endCxn id="20" idx="1"/>
          </p:cNvCxnSpPr>
          <p:nvPr/>
        </p:nvCxnSpPr>
        <p:spPr>
          <a:xfrm>
            <a:off x="2539471" y="5076259"/>
            <a:ext cx="792088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vak 21"/>
          <p:cNvSpPr txBox="1"/>
          <p:nvPr/>
        </p:nvSpPr>
        <p:spPr>
          <a:xfrm>
            <a:off x="2551952" y="4491726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smtClean="0"/>
              <a:t>edit op. </a:t>
            </a:r>
            <a:r>
              <a:rPr lang="en-GB" sz="1600" i="1" smtClean="0"/>
              <a:t>t</a:t>
            </a:r>
            <a:endParaRPr lang="en-GB" sz="1600" i="1"/>
          </a:p>
        </p:txBody>
      </p:sp>
      <p:cxnSp>
        <p:nvCxnSpPr>
          <p:cNvPr id="23" name="Rechte verbindingslijn met pijl 22"/>
          <p:cNvCxnSpPr>
            <a:stCxn id="20" idx="3"/>
          </p:cNvCxnSpPr>
          <p:nvPr/>
        </p:nvCxnSpPr>
        <p:spPr>
          <a:xfrm>
            <a:off x="4627703" y="5076259"/>
            <a:ext cx="792000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vak 23"/>
          <p:cNvSpPr txBox="1"/>
          <p:nvPr/>
        </p:nvSpPr>
        <p:spPr>
          <a:xfrm>
            <a:off x="5419703" y="4906982"/>
            <a:ext cx="3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smtClean="0"/>
              <a:t>…</a:t>
            </a:r>
            <a:endParaRPr lang="en-GB" sz="1600"/>
          </a:p>
        </p:txBody>
      </p:sp>
      <p:sp>
        <p:nvSpPr>
          <p:cNvPr id="25" name="Tekstvak 24"/>
          <p:cNvSpPr txBox="1"/>
          <p:nvPr/>
        </p:nvSpPr>
        <p:spPr>
          <a:xfrm>
            <a:off x="4627615" y="4491726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smtClean="0"/>
              <a:t>edit op. </a:t>
            </a:r>
            <a:r>
              <a:rPr lang="en-GB" sz="1600" i="1" smtClean="0"/>
              <a:t>t</a:t>
            </a:r>
            <a:r>
              <a:rPr lang="en-GB" sz="1600" smtClean="0"/>
              <a:t>–1</a:t>
            </a:r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vak 25"/>
              <p:cNvSpPr txBox="1"/>
              <p:nvPr/>
            </p:nvSpPr>
            <p:spPr>
              <a:xfrm>
                <a:off x="6516216" y="4293096"/>
                <a:ext cx="1296144" cy="1566326"/>
              </a:xfrm>
              <a:prstGeom prst="rect">
                <a:avLst/>
              </a:prstGeom>
              <a:solidFill>
                <a:srgbClr val="FFC000">
                  <a:alpha val="30000"/>
                </a:srgbClr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u="sng" dirty="0" smtClean="0">
                    <a:latin typeface="Cambria Math"/>
                  </a:rPr>
                  <a:t>observed</a:t>
                </a:r>
                <a:r>
                  <a:rPr lang="en-GB" sz="1600" dirty="0" smtClean="0">
                    <a:latin typeface="Cambria Math"/>
                  </a:rPr>
                  <a:t> </a:t>
                </a:r>
                <a:endParaRPr lang="en-GB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42</m:t>
                                </m:r>
                                <m:r>
                                  <a:rPr lang="nl-NL" sz="1600" b="0" i="1" smtClean="0">
                                    <a:latin typeface="Cambria Math"/>
                                  </a:rPr>
                                  <m:t>000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8</m:t>
                                </m:r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nl-NL" sz="1600" b="0" i="1" smtClean="0">
                                    <a:latin typeface="Cambria Math"/>
                                  </a:rPr>
                                  <m:t>000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80</m:t>
                                </m:r>
                                <m:r>
                                  <a:rPr lang="nl-NL" sz="1600" b="0" i="1" smtClean="0">
                                    <a:latin typeface="Cambria Math"/>
                                  </a:rPr>
                                  <m:t>000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 smtClean="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1600" i="1" smtClean="0">
                                    <a:latin typeface="Cambria Math"/>
                                  </a:rPr>
                                  <m:t>5</m:t>
                                </m:r>
                                <m:r>
                                  <a:rPr lang="nl-NL" sz="1600" b="0" i="1" smtClean="0">
                                    <a:latin typeface="Cambria Math"/>
                                  </a:rPr>
                                  <m:t>000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kstvak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4293096"/>
                <a:ext cx="1296144" cy="1566326"/>
              </a:xfrm>
              <a:prstGeom prst="rect">
                <a:avLst/>
              </a:prstGeom>
              <a:blipFill rotWithShape="1">
                <a:blip r:embed="rId7"/>
                <a:stretch>
                  <a:fillRect t="-1154"/>
                </a:stretch>
              </a:blipFill>
              <a:ln w="158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Rechte verbindingslijn met pijl 26"/>
          <p:cNvCxnSpPr>
            <a:endCxn id="26" idx="1"/>
          </p:cNvCxnSpPr>
          <p:nvPr/>
        </p:nvCxnSpPr>
        <p:spPr>
          <a:xfrm>
            <a:off x="5724128" y="5076259"/>
            <a:ext cx="792088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vak 27"/>
          <p:cNvSpPr txBox="1"/>
          <p:nvPr/>
        </p:nvSpPr>
        <p:spPr>
          <a:xfrm>
            <a:off x="5736609" y="4491484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smtClean="0"/>
              <a:t>edit op. 1</a:t>
            </a:r>
            <a:endParaRPr lang="en-GB" sz="1600"/>
          </a:p>
        </p:txBody>
      </p:sp>
      <p:cxnSp>
        <p:nvCxnSpPr>
          <p:cNvPr id="30" name="Rechte verbindingslijn met pijl 29"/>
          <p:cNvCxnSpPr>
            <a:stCxn id="16" idx="2"/>
            <a:endCxn id="26" idx="0"/>
          </p:cNvCxnSpPr>
          <p:nvPr/>
        </p:nvCxnSpPr>
        <p:spPr>
          <a:xfrm>
            <a:off x="7164288" y="3771190"/>
            <a:ext cx="0" cy="521906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370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Edit operations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Consider numerical variables, linear edit rules</a:t>
            </a:r>
          </a:p>
          <a:p>
            <a:r>
              <a:rPr lang="en-GB" dirty="0" smtClean="0"/>
              <a:t>Fellegi-Holt paradigm: one type of edit operation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Call this a “Fellegi-Holt operation”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A951-4815-4987-9CD6-BB5D6648C0B5}" type="slidenum">
              <a:rPr lang="en-GB" smtClean="0"/>
              <a:pPr/>
              <a:t>6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/>
              <p:cNvSpPr txBox="1"/>
              <p:nvPr/>
            </p:nvSpPr>
            <p:spPr>
              <a:xfrm>
                <a:off x="1547664" y="2565032"/>
                <a:ext cx="1224136" cy="1968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i="1" smtClean="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+1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i="1" smtClean="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kstvak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565032"/>
                <a:ext cx="1224136" cy="196887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vak 5"/>
              <p:cNvSpPr txBox="1"/>
              <p:nvPr/>
            </p:nvSpPr>
            <p:spPr>
              <a:xfrm>
                <a:off x="3779912" y="2564903"/>
                <a:ext cx="1224136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i="1" smtClean="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i="1" smtClean="0">
                                    <a:latin typeface="Cambria Math"/>
                                    <a:ea typeface="Cambria Math"/>
                                  </a:rPr>
                                  <m:t>𝛼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+1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i="1" smtClean="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kstvak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564903"/>
                <a:ext cx="1224136" cy="20313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Rechte verbindingslijn met pijl 9"/>
          <p:cNvCxnSpPr>
            <a:stCxn id="5" idx="3"/>
          </p:cNvCxnSpPr>
          <p:nvPr/>
        </p:nvCxnSpPr>
        <p:spPr>
          <a:xfrm>
            <a:off x="2771800" y="3549468"/>
            <a:ext cx="100811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al 6"/>
          <p:cNvSpPr/>
          <p:nvPr/>
        </p:nvSpPr>
        <p:spPr>
          <a:xfrm>
            <a:off x="4067944" y="3316422"/>
            <a:ext cx="648072" cy="36004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kstvak 7"/>
          <p:cNvSpPr txBox="1"/>
          <p:nvPr/>
        </p:nvSpPr>
        <p:spPr>
          <a:xfrm>
            <a:off x="5212013" y="317327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imputed value: free parameter</a:t>
            </a:r>
            <a:endParaRPr lang="en-GB" dirty="0">
              <a:solidFill>
                <a:srgbClr val="C00000"/>
              </a:solidFill>
            </a:endParaRPr>
          </a:p>
        </p:txBody>
      </p:sp>
      <p:cxnSp>
        <p:nvCxnSpPr>
          <p:cNvPr id="14" name="Rechte verbindingslijn 13"/>
          <p:cNvCxnSpPr>
            <a:stCxn id="7" idx="6"/>
          </p:cNvCxnSpPr>
          <p:nvPr/>
        </p:nvCxnSpPr>
        <p:spPr>
          <a:xfrm>
            <a:off x="4716016" y="3496442"/>
            <a:ext cx="495997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36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Edit operations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General linear edit operation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Special case: Fellegi-Holt operation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A951-4815-4987-9CD6-BB5D6648C0B5}" type="slidenum">
              <a:rPr lang="en-GB" smtClean="0"/>
              <a:pPr/>
              <a:t>7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/>
              <p:cNvSpPr txBox="1"/>
              <p:nvPr/>
            </p:nvSpPr>
            <p:spPr>
              <a:xfrm>
                <a:off x="1547664" y="2120528"/>
                <a:ext cx="1440160" cy="1427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/>
                        </a:rPr>
                        <m:t>𝒙</m:t>
                      </m:r>
                      <m:r>
                        <a:rPr lang="nl-NL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i="1" smtClean="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i="1" smtClean="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kstvak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120528"/>
                <a:ext cx="1440160" cy="142757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vak 5"/>
              <p:cNvSpPr txBox="1"/>
              <p:nvPr/>
            </p:nvSpPr>
            <p:spPr>
              <a:xfrm>
                <a:off x="3959932" y="2120400"/>
                <a:ext cx="2664296" cy="14791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nl-NL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nl-NL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nl-NL" b="0" i="1" smtClean="0">
                          <a:latin typeface="Cambria Math"/>
                        </a:rPr>
                        <m:t>=</m:t>
                      </m:r>
                      <m:r>
                        <a:rPr lang="nl-NL" b="1" i="1" smtClean="0">
                          <a:latin typeface="Cambria Math"/>
                        </a:rPr>
                        <m:t>𝑻</m:t>
                      </m:r>
                      <m:d>
                        <m:dPr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/>
                                      </a:rPr>
                                      <m:t>𝑝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l-NL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b="0" i="1" smtClean="0"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/>
                                      </a:rPr>
                                      <m:t>𝑝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kstvak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2120400"/>
                <a:ext cx="2664296" cy="14791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al 12"/>
          <p:cNvSpPr/>
          <p:nvPr/>
        </p:nvSpPr>
        <p:spPr>
          <a:xfrm>
            <a:off x="4738633" y="2679941"/>
            <a:ext cx="373428" cy="36004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kstvak 13"/>
          <p:cNvSpPr txBox="1"/>
          <p:nvPr/>
        </p:nvSpPr>
        <p:spPr>
          <a:xfrm>
            <a:off x="4319972" y="3644833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coefficient matrix</a:t>
            </a:r>
            <a:endParaRPr lang="en-GB" dirty="0">
              <a:solidFill>
                <a:srgbClr val="C00000"/>
              </a:solidFill>
            </a:endParaRPr>
          </a:p>
        </p:txBody>
      </p:sp>
      <p:cxnSp>
        <p:nvCxnSpPr>
          <p:cNvPr id="16" name="Rechte verbindingslijn 15"/>
          <p:cNvCxnSpPr>
            <a:stCxn id="13" idx="4"/>
          </p:cNvCxnSpPr>
          <p:nvPr/>
        </p:nvCxnSpPr>
        <p:spPr>
          <a:xfrm>
            <a:off x="4925347" y="3039981"/>
            <a:ext cx="0" cy="60485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al 16"/>
          <p:cNvSpPr/>
          <p:nvPr/>
        </p:nvSpPr>
        <p:spPr>
          <a:xfrm>
            <a:off x="5904148" y="2652321"/>
            <a:ext cx="576064" cy="36004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kstvak 17"/>
          <p:cNvSpPr txBox="1"/>
          <p:nvPr/>
        </p:nvSpPr>
        <p:spPr>
          <a:xfrm>
            <a:off x="6840252" y="2370676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constant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or free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parameter</a:t>
            </a:r>
            <a:endParaRPr lang="en-GB" dirty="0">
              <a:solidFill>
                <a:srgbClr val="C00000"/>
              </a:solidFill>
            </a:endParaRPr>
          </a:p>
        </p:txBody>
      </p:sp>
      <p:cxnSp>
        <p:nvCxnSpPr>
          <p:cNvPr id="19" name="Rechte verbindingslijn 18"/>
          <p:cNvCxnSpPr>
            <a:stCxn id="17" idx="6"/>
          </p:cNvCxnSpPr>
          <p:nvPr/>
        </p:nvCxnSpPr>
        <p:spPr>
          <a:xfrm>
            <a:off x="6480212" y="2832341"/>
            <a:ext cx="36004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met pijl 25"/>
          <p:cNvCxnSpPr/>
          <p:nvPr/>
        </p:nvCxnSpPr>
        <p:spPr>
          <a:xfrm>
            <a:off x="2951820" y="2830206"/>
            <a:ext cx="100811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66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7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Edit operations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dirty="0" smtClean="0"/>
                  <a:t>Some examples of edit operations:</a:t>
                </a:r>
              </a:p>
              <a:p>
                <a:pPr lvl="1"/>
                <a:r>
                  <a:rPr lang="en-GB" dirty="0" smtClean="0"/>
                  <a:t>Change the sign of a variable</a:t>
                </a:r>
                <a:endParaRPr lang="en-GB" sz="1800" dirty="0" smtClean="0"/>
              </a:p>
              <a:p>
                <a:pPr marL="32004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800" i="1" smtClean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i="1">
                                  <a:solidFill>
                                    <a:srgbClr val="271D6C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nl-NL" sz="1800" b="0" i="1" smtClean="0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nl-NL" sz="1800" b="0" i="1" smtClean="0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GB" sz="1800" i="1" smtClean="0">
                          <a:solidFill>
                            <a:srgbClr val="271D6C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sz="1800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i="1">
                                  <a:solidFill>
                                    <a:srgbClr val="271D6C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l-NL" sz="1800" b="0" i="1" smtClean="0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nl-NL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nl-NL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l-NL" sz="1800" b="0" i="1" smtClean="0">
                          <a:solidFill>
                            <a:srgbClr val="271D6C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800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i="1">
                                  <a:solidFill>
                                    <a:srgbClr val="271D6C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l-NL" sz="1800" b="0" i="1" smtClean="0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nl-NL" sz="1800" b="0" i="1" smtClean="0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l-NL" sz="1800" b="0" i="1" smtClean="0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l-NL" sz="1800" b="0" i="1" smtClean="0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sz="1800" b="0" i="1" smtClean="0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l-NL" sz="1800" b="0" i="1" smtClean="0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l-NL" sz="1800" b="0" i="1" smtClean="0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sz="1800" b="0" i="1" smtClean="0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l-NL" sz="1800" b="0" i="1" smtClean="0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l-NL" sz="1800" b="0" i="1" smtClean="0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nl-NL" sz="1800" i="1" smtClean="0">
                          <a:solidFill>
                            <a:srgbClr val="271D6C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GB" sz="1800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i="1">
                                  <a:solidFill>
                                    <a:srgbClr val="271D6C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nl-NL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nl-NL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l-NL" sz="1800" b="0" i="1" smtClean="0">
                          <a:solidFill>
                            <a:srgbClr val="271D6C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800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i="1">
                                  <a:solidFill>
                                    <a:srgbClr val="271D6C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l-NL" sz="1800" b="0" i="1" smtClean="0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sz="1800" b="0" i="1" smtClean="0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sz="1800" b="0" i="1" smtClean="0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 smtClean="0">
                  <a:solidFill>
                    <a:srgbClr val="271D6C"/>
                  </a:solidFill>
                </a:endParaRPr>
              </a:p>
              <a:p>
                <a:pPr lvl="1"/>
                <a:r>
                  <a:rPr lang="en-GB" dirty="0" smtClean="0"/>
                  <a:t>Interchange two adjacent values</a:t>
                </a:r>
              </a:p>
              <a:p>
                <a:pPr marL="32004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800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i="1">
                                  <a:solidFill>
                                    <a:srgbClr val="271D6C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nl-NL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nl-NL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GB" sz="1800" i="1">
                          <a:solidFill>
                            <a:srgbClr val="271D6C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sz="1800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i="1">
                                  <a:solidFill>
                                    <a:srgbClr val="271D6C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nl-NL" sz="1800" b="0" i="1" smtClean="0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nl-NL" sz="1800" b="0" i="1" smtClean="0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nl-NL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l-NL" sz="1800" i="1">
                          <a:solidFill>
                            <a:srgbClr val="271D6C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800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i="1">
                                  <a:solidFill>
                                    <a:srgbClr val="271D6C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l-NL" sz="1800" b="0" i="1" smtClean="0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l-NL" sz="1800" b="0" i="1" smtClean="0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l-NL" sz="1800" i="1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sz="1800" b="0" i="1" smtClean="0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l-NL" sz="1800" b="0" i="1" smtClean="0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l-NL" sz="1800" i="1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sz="1800" i="1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l-NL" sz="1800" i="1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l-NL" sz="1800" i="1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nl-NL" sz="1800" i="1">
                          <a:solidFill>
                            <a:srgbClr val="271D6C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GB" sz="1800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i="1">
                                  <a:solidFill>
                                    <a:srgbClr val="271D6C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nl-NL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nl-NL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l-NL" sz="1800" i="1">
                          <a:solidFill>
                            <a:srgbClr val="271D6C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800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i="1">
                                  <a:solidFill>
                                    <a:srgbClr val="271D6C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l-NL" sz="1800" i="1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sz="1800" i="1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sz="1800" i="1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800" dirty="0"/>
              </a:p>
              <a:p>
                <a:pPr lvl="1"/>
                <a:r>
                  <a:rPr lang="en-GB" dirty="0" smtClean="0"/>
                  <a:t>Transfer an amount between two variables</a:t>
                </a:r>
              </a:p>
              <a:p>
                <a:pPr marL="32004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800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i="1">
                                  <a:solidFill>
                                    <a:srgbClr val="271D6C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nl-NL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nl-NL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GB" sz="1800" i="1">
                          <a:solidFill>
                            <a:srgbClr val="271D6C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sz="1800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i="1">
                                  <a:solidFill>
                                    <a:srgbClr val="271D6C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nl-NL" sz="1800" b="0" i="1" smtClean="0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nl-NL" sz="1800" b="0" i="1" smtClean="0">
                                    <a:solidFill>
                                      <a:srgbClr val="271D6C"/>
                                    </a:solidFill>
                                    <a:latin typeface="Cambria Math"/>
                                    <a:ea typeface="Cambria Math"/>
                                  </a:rPr>
                                  <m:t>𝛼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nl-NL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nl-NL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nl-NL" sz="1800" b="0" i="1" smtClean="0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nl-NL" sz="1800" b="0" i="1" smtClean="0">
                                    <a:solidFill>
                                      <a:srgbClr val="271D6C"/>
                                    </a:solidFill>
                                    <a:latin typeface="Cambria Math"/>
                                    <a:ea typeface="Cambria Math"/>
                                  </a:rPr>
                                  <m:t>𝛼</m:t>
                                </m:r>
                              </m:e>
                            </m:mr>
                          </m:m>
                        </m:e>
                      </m:d>
                      <m:r>
                        <a:rPr lang="nl-NL" sz="1800" i="1">
                          <a:solidFill>
                            <a:srgbClr val="271D6C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800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i="1">
                                  <a:solidFill>
                                    <a:srgbClr val="271D6C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nl-NL" sz="1800" i="1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l-NL" sz="1800" i="1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l-NL" sz="1800" i="1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sz="1800" i="1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l-NL" sz="1800" i="1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l-NL" sz="1800" i="1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sz="1800" i="1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l-NL" sz="1800" i="1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l-NL" sz="1800" i="1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nl-NL" sz="1800" i="1">
                          <a:solidFill>
                            <a:srgbClr val="271D6C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GB" sz="1800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i="1">
                                  <a:solidFill>
                                    <a:srgbClr val="271D6C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nl-NL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nl-NL" sz="1800" i="1">
                                        <a:solidFill>
                                          <a:srgbClr val="271D6C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nl-NL" sz="1800" i="1">
                          <a:solidFill>
                            <a:srgbClr val="271D6C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800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800" i="1">
                                  <a:solidFill>
                                    <a:srgbClr val="271D6C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800" i="1" smtClean="0">
                                    <a:solidFill>
                                      <a:srgbClr val="271D6C"/>
                                    </a:solidFill>
                                    <a:latin typeface="Cambria Math"/>
                                    <a:ea typeface="Cambria Math"/>
                                  </a:rPr>
                                  <m:t>𝛼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sz="1800" i="1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nl-NL" sz="1800" b="0" i="1" smtClean="0">
                                    <a:solidFill>
                                      <a:srgbClr val="271D6C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nl-NL" sz="1800" b="0" i="1" smtClean="0">
                                    <a:solidFill>
                                      <a:srgbClr val="271D6C"/>
                                    </a:solidFill>
                                    <a:latin typeface="Cambria Math"/>
                                    <a:ea typeface="Cambria Math"/>
                                  </a:rPr>
                                  <m:t>𝛼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84" t="-54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A951-4815-4987-9CD6-BB5D6648C0B5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65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Edit operations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Specify set of allowed edit operations</a:t>
                </a:r>
              </a:p>
              <a:p>
                <a:r>
                  <a:rPr lang="en-GB" dirty="0" smtClean="0"/>
                  <a:t>Path of edit operations:</a:t>
                </a:r>
              </a:p>
              <a:p>
                <a:pPr marL="32004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800" b="0" i="1" smtClean="0">
                          <a:solidFill>
                            <a:srgbClr val="271D6C"/>
                          </a:solidFill>
                          <a:latin typeface="Cambria Math"/>
                        </a:rPr>
                        <m:t>𝑥</m:t>
                      </m:r>
                      <m:r>
                        <a:rPr lang="nl-NL" sz="1800" b="0" i="1" smtClean="0">
                          <a:solidFill>
                            <a:srgbClr val="271D6C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nl-NL" sz="1800" b="0" i="1" smtClean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l-NL" sz="1800" b="0" i="1" smtClean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nl-NL" sz="1800" b="0" i="1" smtClean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groupChr>
                        <m:groupChrPr>
                          <m:chr m:val="→"/>
                          <m:vertJc m:val="bot"/>
                          <m:ctrlPr>
                            <a:rPr lang="nl-NL" sz="1800" b="0" i="1" smtClean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  <m:brk m:alnAt="2"/>
                            </m:rPr>
                            <a:rPr lang="nl-NL" sz="1800" b="0" i="0" smtClean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e</m:t>
                          </m:r>
                          <m:r>
                            <m:rPr>
                              <m:sty m:val="p"/>
                            </m:rPr>
                            <a:rPr lang="nl-NL" sz="1800" b="0" i="0" smtClean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dit</m:t>
                          </m:r>
                          <m:r>
                            <a:rPr lang="nl-NL" sz="1800" b="0" i="0" smtClean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nl-NL" sz="1800" b="0" i="0" smtClean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op</m:t>
                          </m:r>
                          <m:r>
                            <a:rPr lang="nl-NL" sz="1800" b="0" i="0" smtClean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.  1</m:t>
                          </m:r>
                        </m:e>
                      </m:groupChr>
                      <m:sSub>
                        <m:sSubPr>
                          <m:ctrlPr>
                            <a:rPr lang="nl-NL" sz="1800" b="0" i="1" smtClean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l-NL" sz="1800" b="0" i="1" smtClean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nl-NL" sz="1800" b="0" i="1" smtClean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groupChr>
                        <m:groupChrPr>
                          <m:chr m:val="→"/>
                          <m:vertJc m:val="bot"/>
                          <m:ctrlPr>
                            <a:rPr lang="nl-NL" sz="1800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  <m:brk m:alnAt="2"/>
                            </m:rPr>
                            <a:rPr lang="nl-NL" sz="1800" i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e</m:t>
                          </m:r>
                          <m:r>
                            <m:rPr>
                              <m:sty m:val="p"/>
                            </m:rPr>
                            <a:rPr lang="nl-NL" sz="1800" i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dit</m:t>
                          </m:r>
                          <m:r>
                            <a:rPr lang="nl-NL" sz="1800" i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nl-NL" sz="1800" i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op</m:t>
                          </m:r>
                          <m:r>
                            <a:rPr lang="nl-NL" sz="1800" i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.  2</m:t>
                          </m:r>
                        </m:e>
                      </m:groupChr>
                      <m:r>
                        <a:rPr lang="nl-NL" sz="1800" i="1" smtClean="0">
                          <a:solidFill>
                            <a:srgbClr val="271D6C"/>
                          </a:solidFill>
                          <a:latin typeface="Cambria Math"/>
                        </a:rPr>
                        <m:t>⋯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nl-NL" sz="1800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  <m:brk m:alnAt="2"/>
                            </m:rPr>
                            <a:rPr lang="nl-NL" sz="1800" i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e</m:t>
                          </m:r>
                          <m:r>
                            <m:rPr>
                              <m:sty m:val="p"/>
                            </m:rPr>
                            <a:rPr lang="nl-NL" sz="1800" i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dit</m:t>
                          </m:r>
                          <m:r>
                            <a:rPr lang="nl-NL" sz="1800" i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nl-NL" sz="1800" i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op</m:t>
                          </m:r>
                          <m:r>
                            <a:rPr lang="nl-NL" sz="1800" i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nl-NL" sz="1800" i="1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nl-NL" sz="1800" b="0" i="0" smtClean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nl-NL" sz="1800" b="0" i="1" smtClean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groupChr>
                      <m:sSub>
                        <m:sSubPr>
                          <m:ctrlPr>
                            <a:rPr lang="nl-NL" sz="1800" i="1" smtClean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l-NL" sz="1800" b="0" i="1" smtClean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nl-NL" sz="1800" b="0" i="1" smtClean="0">
                              <a:solidFill>
                                <a:srgbClr val="271D6C"/>
                              </a:solidFill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nl-NL" sz="1800" b="0" i="1" smtClean="0">
                          <a:solidFill>
                            <a:srgbClr val="271D6C"/>
                          </a:solidFill>
                          <a:latin typeface="Cambria Math"/>
                        </a:rPr>
                        <m:t>=</m:t>
                      </m:r>
                      <m:r>
                        <a:rPr lang="nl-NL" sz="1800" b="0" i="1" smtClean="0">
                          <a:solidFill>
                            <a:srgbClr val="271D6C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800" dirty="0" smtClean="0"/>
              </a:p>
              <a:p>
                <a:endParaRPr lang="en-GB" dirty="0" smtClean="0"/>
              </a:p>
              <a:p>
                <a:r>
                  <a:rPr lang="en-GB" dirty="0" smtClean="0"/>
                  <a:t>Generalised Fellegi-Holt(-like) paradigm:</a:t>
                </a:r>
              </a:p>
              <a:p>
                <a:endParaRPr lang="en-GB" dirty="0"/>
              </a:p>
              <a:p>
                <a:endParaRPr lang="en-GB" dirty="0" smtClean="0"/>
              </a:p>
              <a:p>
                <a:r>
                  <a:rPr lang="en-GB" dirty="0" smtClean="0"/>
                  <a:t>Path length:</a:t>
                </a:r>
              </a:p>
              <a:p>
                <a:pPr lvl="1"/>
                <a:r>
                  <a:rPr lang="en-GB" dirty="0" smtClean="0"/>
                  <a:t>Number of edit operations</a:t>
                </a:r>
              </a:p>
              <a:p>
                <a:pPr lvl="1"/>
                <a:r>
                  <a:rPr lang="en-GB" dirty="0" smtClean="0"/>
                  <a:t>Or use weights</a:t>
                </a:r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84" t="-54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A951-4815-4987-9CD6-BB5D6648C0B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Tekstvak 4"/>
          <p:cNvSpPr txBox="1"/>
          <p:nvPr/>
        </p:nvSpPr>
        <p:spPr>
          <a:xfrm>
            <a:off x="1331640" y="3789040"/>
            <a:ext cx="5544616" cy="646331"/>
          </a:xfrm>
          <a:prstGeom prst="rect">
            <a:avLst/>
          </a:prstGeom>
          <a:solidFill>
            <a:srgbClr val="FFC000">
              <a:alpha val="30000"/>
            </a:srgbClr>
          </a:solidFill>
          <a:ln w="15875">
            <a:solidFill>
              <a:srgbClr val="271D6C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Find the </a:t>
            </a:r>
            <a:r>
              <a:rPr lang="en-GB" dirty="0" smtClean="0"/>
              <a:t>shortest path of allowed edit operations that can be used to reach a </a:t>
            </a:r>
            <a:r>
              <a:rPr lang="en-GB" dirty="0"/>
              <a:t>record </a:t>
            </a:r>
            <a:r>
              <a:rPr lang="en-GB" dirty="0" smtClean="0"/>
              <a:t>that satisfies </a:t>
            </a:r>
            <a:r>
              <a:rPr lang="en-GB" dirty="0"/>
              <a:t>the edit rules.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248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CBS Powerpoint blauw EN">
  <a:themeElements>
    <a:clrScheme name="CBS_1">
      <a:dk1>
        <a:srgbClr val="271D6C"/>
      </a:dk1>
      <a:lt1>
        <a:srgbClr val="FFFFFF"/>
      </a:lt1>
      <a:dk2>
        <a:srgbClr val="271D6C"/>
      </a:dk2>
      <a:lt2>
        <a:srgbClr val="D8D8D8"/>
      </a:lt2>
      <a:accent1>
        <a:srgbClr val="00A1CD"/>
      </a:accent1>
      <a:accent2>
        <a:srgbClr val="0058B8"/>
      </a:accent2>
      <a:accent3>
        <a:srgbClr val="53A31D"/>
      </a:accent3>
      <a:accent4>
        <a:srgbClr val="AF0E80"/>
      </a:accent4>
      <a:accent5>
        <a:srgbClr val="FFCC00"/>
      </a:accent5>
      <a:accent6>
        <a:srgbClr val="E94C0A"/>
      </a:accent6>
      <a:hlink>
        <a:srgbClr val="271D6C"/>
      </a:hlink>
      <a:folHlink>
        <a:srgbClr val="271D6C"/>
      </a:folHlink>
    </a:clrScheme>
    <a:fontScheme name="CBS_1">
      <a:majorFont>
        <a:latin typeface="Cambria"/>
        <a:ea typeface=""/>
        <a:cs typeface=""/>
      </a:majorFont>
      <a:minorFont>
        <a:latin typeface="Corbe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BS Powerpoint blauw 140314 - EN.potx" id="{21550CE7-9760-4642-9BFA-E544CB385747}" vid="{2408EBD0-A2C0-4275-82AB-A555CACCC7C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CBS Powerpoint blauw EN</Template>
  <TotalTime>1</TotalTime>
  <Words>1170</Words>
  <Application>Microsoft Office PowerPoint</Application>
  <PresentationFormat>On-screen Show (4:3)</PresentationFormat>
  <Paragraphs>191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CBS Powerpoint blauw EN</vt:lpstr>
      <vt:lpstr>PowerPoint Presentation</vt:lpstr>
      <vt:lpstr>Introduction</vt:lpstr>
      <vt:lpstr>Introduction</vt:lpstr>
      <vt:lpstr>Introduction</vt:lpstr>
      <vt:lpstr>Edit operations</vt:lpstr>
      <vt:lpstr>Edit operations</vt:lpstr>
      <vt:lpstr>Edit operations</vt:lpstr>
      <vt:lpstr>Edit operations</vt:lpstr>
      <vt:lpstr>Edit operations</vt:lpstr>
      <vt:lpstr>Example</vt:lpstr>
      <vt:lpstr>Simulation study</vt:lpstr>
      <vt:lpstr>Simulation study</vt:lpstr>
      <vt:lpstr>Simulation study: results</vt:lpstr>
      <vt:lpstr>Concluding remarks</vt:lpstr>
      <vt:lpstr>Concluding remarks</vt:lpstr>
    </vt:vector>
  </TitlesOfParts>
  <Company>CBS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>CBS PowerPoint sjabloon</dc:subject>
  <dc:creator>Scholtus, drs S.</dc:creator>
  <cp:lastModifiedBy>kovarikova</cp:lastModifiedBy>
  <cp:revision>38</cp:revision>
  <dcterms:created xsi:type="dcterms:W3CDTF">2014-04-07T14:40:04Z</dcterms:created>
  <dcterms:modified xsi:type="dcterms:W3CDTF">2014-04-15T07:19:49Z</dcterms:modified>
</cp:coreProperties>
</file>