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63" r:id="rId2"/>
    <p:sldMasterId id="2147483751" r:id="rId3"/>
  </p:sldMasterIdLst>
  <p:notesMasterIdLst>
    <p:notesMasterId r:id="rId17"/>
  </p:notesMasterIdLst>
  <p:handoutMasterIdLst>
    <p:handoutMasterId r:id="rId18"/>
  </p:handoutMasterIdLst>
  <p:sldIdLst>
    <p:sldId id="309" r:id="rId4"/>
    <p:sldId id="353" r:id="rId5"/>
    <p:sldId id="355" r:id="rId6"/>
    <p:sldId id="357" r:id="rId7"/>
    <p:sldId id="312" r:id="rId8"/>
    <p:sldId id="313" r:id="rId9"/>
    <p:sldId id="315" r:id="rId10"/>
    <p:sldId id="314" r:id="rId11"/>
    <p:sldId id="345" r:id="rId12"/>
    <p:sldId id="346" r:id="rId13"/>
    <p:sldId id="347" r:id="rId14"/>
    <p:sldId id="318" r:id="rId15"/>
    <p:sldId id="319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ocCu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defTabSz="87312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defTabSz="87312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defTabSz="87312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defTabSz="87312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CBE9DDE3-1AE8-42BB-8D9D-0B3776B65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4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0383426-10A6-4756-8AD6-A66680E8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9797-9205-46D2-9891-E433AB8FA26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SDA_color_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19800"/>
            <a:ext cx="9366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ass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19800"/>
            <a:ext cx="6318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228600" y="5943600"/>
            <a:ext cx="8686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11"/>
          <p:cNvCxnSpPr/>
          <p:nvPr userDrawn="1"/>
        </p:nvCxnSpPr>
        <p:spPr>
          <a:xfrm>
            <a:off x="228600" y="5922963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2"/>
          <p:cNvSpPr txBox="1"/>
          <p:nvPr userDrawn="1"/>
        </p:nvSpPr>
        <p:spPr>
          <a:xfrm>
            <a:off x="1752600" y="6172200"/>
            <a:ext cx="61722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“. . . providing timely, accurate, and useful statistics in service to U.S. agriculture.”</a:t>
            </a:r>
            <a:endParaRPr lang="en-US" sz="1200" dirty="0">
              <a:latin typeface="+mn-lt"/>
            </a:endParaRPr>
          </a:p>
          <a:p>
            <a:pPr eaLnBrk="0" hangingPunct="0"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Meeting Title</a:t>
            </a:r>
          </a:p>
          <a:p>
            <a:pPr>
              <a:defRPr/>
            </a:pPr>
            <a:r>
              <a:rPr lang="en-US"/>
              <a:t>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0E16-2A34-481F-B7D7-C117E4F64CA8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54ED-3732-4624-A8F7-246E13C3E5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AA59-2DD9-4BD6-96B3-FDB67CC486BE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CCD3-35B5-488E-B108-566902962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79D4-CFF0-4392-8C6A-367025164CAB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EBF2-74EE-4E14-867B-85BF33BDB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A5F4F-AC58-4CF0-BFE0-2B63F4F770E3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EC976-AA91-498A-9476-F9A618C5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6632-6C6E-4A2B-83AC-CBC1399DFBAC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E1388-90A9-4E6E-90E3-B246AB9F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960A-5834-4788-9CB5-876733034A34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AC92-0CB4-496F-A917-14E38D09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C2E5-A5E0-4248-8BBA-A4A6C0976C1B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B7C1-91F6-41F5-AF6D-DC9EA5458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AAFA-BC63-4CB9-8988-C41D1750FB1D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8016-CCF0-4A88-9EF1-5FD742D05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E007-30AD-4E10-91A9-7158F60A872D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F8C38-698D-418D-9581-1BA527DDF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2432-0DAE-4D30-9DA2-A37B9D356B86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D7D04-26AF-4180-8B91-957498891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3124200" y="6172200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</a:rPr>
              <a:t>UNECE Work Session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+mn-lt"/>
              </a:rPr>
              <a:t>April 2014</a:t>
            </a:r>
          </a:p>
        </p:txBody>
      </p:sp>
      <p:pic>
        <p:nvPicPr>
          <p:cNvPr id="5" name="Picture 7" descr="USDA_color_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19800"/>
            <a:ext cx="9366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nass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019800"/>
            <a:ext cx="6318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9"/>
          <p:cNvCxnSpPr/>
          <p:nvPr userDrawn="1"/>
        </p:nvCxnSpPr>
        <p:spPr>
          <a:xfrm>
            <a:off x="228600" y="5964238"/>
            <a:ext cx="8686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 userDrawn="1"/>
        </p:nvCxnSpPr>
        <p:spPr>
          <a:xfrm>
            <a:off x="228600" y="59436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0BD55A80-D343-4FC9-89B4-E1052D9CB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14D5-D431-49B9-9F5C-CDDFCDB00797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BFF2-53F5-4ED4-B0FE-6E51A9AA0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FA16-2E64-4D6E-86DE-28AA55890146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8787-9D06-4CB2-858F-765B7C6C9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C3F3-3A31-4290-9D84-167853704678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58A7B-496B-41EF-9542-ECCF3DA84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05C1A-B238-481C-8B9A-C5F08D6D17BB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4906-335C-446E-B97D-C59AAAC36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6684-22C3-4243-8C62-10ED5F42254E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7086-36F9-487A-8F87-BB4343268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78909-15A6-4BD7-8A26-4F372613941F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0763-DF18-483B-B03E-A9DA48DD0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5CCC-737B-4767-B056-4550BADD2285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EF55-F6E8-4DA8-B4D7-BAFC839A2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1C53-2F8F-4F8E-9BED-775F9B6B25F0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1CB6-DB39-48F2-AA7A-426F31A2B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CBB63-BB6E-4633-B30F-329F36030E00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2CABF-AC24-44C4-90E6-47C002489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07F1-0CD5-4CA4-8907-C49120637742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CC6-BD48-419A-93A4-2770AAB24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5B10-8D2B-415E-A522-450A066871E2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DDA4-457B-456F-B7B8-284A1EF42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DC8A-4373-4144-96EB-998B6963121F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647E-8515-40B1-97DB-9D5E52381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8E5E-2C67-468C-9A24-01BB687F34A6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6C9E9-1D5B-4A77-A73A-A160DD78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6D53-53E2-4980-B624-E62904B41A5D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FD74A-9255-4E72-B373-81C631386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11E9-DECC-4259-991A-AEE2E060B804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1FEE-9337-4BD2-9D54-C55B0DD25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9790-AC88-440F-AE19-CC59C70AEDDA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90A8-2054-424F-AE41-032F24D13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7119-3772-4113-9551-CB3F90527DC4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A346-F12F-4017-A9E5-71C984994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EECE-D9F8-4A52-A083-051787E20EB6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18E4-A2D5-4718-A550-3D464952A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D2D5-6FE9-48F6-B6C7-D81BCD0CEF8F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A180-1727-4ED8-A832-FE1DD195C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55A0C-594D-4D4B-B783-9B287BF4DBE9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2AE1-5C60-41A9-986A-6DECC7C48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AF40-8EC3-43FE-99E5-E74FC493ED1A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CC93-F2B5-4E80-A489-FB4793FB4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58254F-8E85-4EC1-8AE5-D7FC9E9F4539}" type="datetimeFigureOut">
              <a:rPr lang="en-US"/>
              <a:pPr>
                <a:defRPr/>
              </a:pPr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4C2D16-C9FC-4053-B3F7-50CD3E8B3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D28C6-6734-4E33-8964-651A052ED64F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B3323-D3A7-4292-BEF1-84E9721AB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74DA83-49EA-492F-8C2E-B93EF092ED25}" type="datetimeFigureOut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B8DAFE-E4D8-469E-9109-694C9BAB7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endy.barboza@nass.usd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371600" y="4876800"/>
            <a:ext cx="6400800" cy="99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+mn-lt"/>
              </a:rPr>
              <a:t>Wendy Barboza, Darcy Miller, Nathan Cruze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+mn-lt"/>
              </a:rPr>
              <a:t>United States Department of Agriculture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+mn-lt"/>
              </a:rPr>
              <a:t>National Agricultural Statistical Service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066800" y="1654175"/>
            <a:ext cx="73152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Assessing the Impact of a New Imputation Methodology for the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Agricultural Resource Management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Content Placeholder 3" descr="TAXESEXP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Content Placeholder 3" descr="TOTALEXP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6225" cy="6858000"/>
          </a:xfrm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964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401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major disadvantages with using the conditional mean imputation methodology.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ISR will preserve important relationships, the distribution of the respondents’ data, and provide a better estimate of uncertainty.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Preliminary analysis has shown that there is a significant difference between the two methodologies for some estimates.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However, the results are promising and additional analysis is currently being conducted.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Thank you!</a:t>
            </a:r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Wendy Barboza</a:t>
            </a:r>
          </a:p>
          <a:p>
            <a:pPr algn="ctr">
              <a:buFont typeface="Arial" charset="0"/>
              <a:buNone/>
            </a:pPr>
            <a:r>
              <a:rPr lang="en-US" smtClean="0">
                <a:hlinkClick r:id="rId2"/>
              </a:rPr>
              <a:t>wendy.barboza@nass.usda.gov</a:t>
            </a: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United States Department of Agriculture</a:t>
            </a:r>
          </a:p>
          <a:p>
            <a:pPr algn="ctr">
              <a:buFont typeface="Arial" charset="0"/>
              <a:buNone/>
            </a:pPr>
            <a:r>
              <a:rPr lang="en-US" smtClean="0"/>
              <a:t>National Agricultural Statistics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Agency and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National Agricultural Statistics Service (NASS) is a statistical agency located under the U.S. Department of Agriculture (USDA).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Mission: To provide timely, accurate, and useful statistics in service to U.S. agriculture.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NASS conducts hundreds of surveys every year and publishes numerous reports covering virtually every aspect of U.S. agriculture.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Agricultural Resource </a:t>
            </a:r>
            <a:br>
              <a:rPr lang="en-US" dirty="0" smtClean="0"/>
            </a:br>
            <a:r>
              <a:rPr lang="en-US" dirty="0" smtClean="0"/>
              <a:t>Management Survey (ARMS)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Provides an annual snapshot of the financial health of the farm sector and farm household finances.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Only source of information available for objective evaluation of many critical policy issues related to agriculture and the rural economy.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USDA and other federal administrative, congressional, and private-sector decision makers use this data when considering alternative policies/programs or business strategies for the farm sector or farm families.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417EF-1385-408A-8C4E-5F79904874B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Adjusting for Item-level </a:t>
            </a:r>
            <a:r>
              <a:rPr lang="en-US" dirty="0" err="1" smtClean="0"/>
              <a:t>Nonresponse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GB" sz="2800" smtClean="0"/>
              <a:t>The ARMS survey questionnaire is long and complex: 51 pages and &gt; 800 data items.  </a:t>
            </a:r>
          </a:p>
          <a:p>
            <a:r>
              <a:rPr lang="en-GB" sz="2800" smtClean="0"/>
              <a:t>The survey questions cover the characteristics, management, income, and expenses of both the farm operation and the farm household.  </a:t>
            </a:r>
          </a:p>
          <a:p>
            <a:r>
              <a:rPr lang="en-GB" sz="2800" smtClean="0"/>
              <a:t>Obtaining a response for every item is challenging; imputation is performed for missing items. </a:t>
            </a:r>
            <a:r>
              <a:rPr lang="en-GB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1F314-E1C6-4956-A7D3-A50415B8F4E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Imputation Methodology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40163"/>
          </a:xfrm>
        </p:spPr>
        <p:txBody>
          <a:bodyPr/>
          <a:lstStyle/>
          <a:p>
            <a:r>
              <a:rPr lang="en-US" smtClean="0"/>
              <a:t>Uses conditional mean imputation.</a:t>
            </a:r>
          </a:p>
          <a:p>
            <a:r>
              <a:rPr lang="en-US" smtClean="0"/>
              <a:t>Groups formed by locality, farm type, economic sales class (outliers excluded).</a:t>
            </a:r>
          </a:p>
          <a:p>
            <a:r>
              <a:rPr lang="en-US" smtClean="0"/>
              <a:t>Specified collapsing order when not enough records in a group.</a:t>
            </a:r>
          </a:p>
          <a:p>
            <a:r>
              <a:rPr lang="en-US" smtClean="0"/>
              <a:t>Underestimates the variance and distorts relationships between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Imputation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8401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Uses multiple variables in imputation.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Data are transformed and a regression-based technique is used.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Various criteria are used to select the covariates.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Parameter estimates for the sequence of linear models and imputations are obtained using Markov chain Monte Carlo.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Referred to as Iterative Sequential Regression (ISR).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18 Key Variables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038600" cy="3840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- Agricultural Chemicals Expenditures</a:t>
            </a:r>
          </a:p>
          <a:p>
            <a:pPr>
              <a:buFont typeface="Arial" charset="0"/>
              <a:buNone/>
            </a:pPr>
            <a:r>
              <a:rPr lang="en-US" sz="2000" smtClean="0"/>
              <a:t>- Farm Improvements and Construction</a:t>
            </a:r>
          </a:p>
          <a:p>
            <a:pPr>
              <a:buFont typeface="Arial" charset="0"/>
              <a:buNone/>
            </a:pPr>
            <a:r>
              <a:rPr lang="en-US" sz="2000" smtClean="0"/>
              <a:t>- Farm Services*</a:t>
            </a:r>
          </a:p>
          <a:p>
            <a:pPr>
              <a:buFont typeface="Arial" charset="0"/>
              <a:buNone/>
            </a:pPr>
            <a:r>
              <a:rPr lang="en-US" sz="2000" smtClean="0"/>
              <a:t>- Farm Supplies and Repairs</a:t>
            </a:r>
          </a:p>
          <a:p>
            <a:pPr>
              <a:buFont typeface="Arial" charset="0"/>
              <a:buNone/>
            </a:pPr>
            <a:r>
              <a:rPr lang="en-US" sz="2000" smtClean="0"/>
              <a:t>- Feed Expenditures</a:t>
            </a:r>
          </a:p>
          <a:p>
            <a:pPr>
              <a:buFont typeface="Arial" charset="0"/>
              <a:buNone/>
            </a:pPr>
            <a:r>
              <a:rPr lang="en-US" sz="2000" smtClean="0"/>
              <a:t>- Fertilizer, Lime and Soil Conditioner Expenditures</a:t>
            </a:r>
          </a:p>
          <a:p>
            <a:pPr>
              <a:buFont typeface="Arial" charset="0"/>
              <a:buNone/>
            </a:pPr>
            <a:r>
              <a:rPr lang="en-US" sz="2000" smtClean="0"/>
              <a:t>- Fuels Expenditures</a:t>
            </a:r>
          </a:p>
          <a:p>
            <a:pPr>
              <a:buFont typeface="Arial" charset="0"/>
              <a:buNone/>
            </a:pPr>
            <a:r>
              <a:rPr lang="en-US" sz="2000" smtClean="0"/>
              <a:t>- Interest</a:t>
            </a:r>
          </a:p>
          <a:p>
            <a:pPr>
              <a:buFont typeface="Arial" charset="0"/>
              <a:buNone/>
            </a:pPr>
            <a:r>
              <a:rPr lang="en-US" sz="2000" smtClean="0"/>
              <a:t>- Labor Expenditures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1349375"/>
            <a:ext cx="3886200" cy="467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Calibri" pitchFamily="34" charset="0"/>
              </a:rPr>
              <a:t>- </a:t>
            </a:r>
            <a:r>
              <a:rPr lang="en-US" sz="2000" dirty="0">
                <a:latin typeface="+mn-lt"/>
              </a:rPr>
              <a:t>Livestock, Poultry, and Related Expenses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Miscellaneous Capital Expenses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Other Farm Machinery Expenditures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Rent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Seeds and Plants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Taxes*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Total Expenditures*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Tractor and Self-Propelled Farm Machinery Expenditures</a:t>
            </a:r>
          </a:p>
          <a:p>
            <a:pPr marL="347472" indent="-347472" eaLnBrk="0" hangingPunct="0">
              <a:spcBef>
                <a:spcPts val="480"/>
              </a:spcBef>
              <a:defRPr/>
            </a:pPr>
            <a:r>
              <a:rPr lang="en-US" sz="2000" dirty="0">
                <a:latin typeface="+mn-lt"/>
              </a:rPr>
              <a:t>- Trucks and Autos Expenditures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573713"/>
            <a:ext cx="4191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/>
              <a:t>* </a:t>
            </a:r>
            <a:r>
              <a:rPr lang="en-US" dirty="0">
                <a:latin typeface="+mn-lt"/>
              </a:rPr>
              <a:t>Variable contains imputed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2011/2012 Data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/>
              <a:t>Examined the 18 key variables.</a:t>
            </a:r>
          </a:p>
          <a:p>
            <a:r>
              <a:rPr lang="en-GB" smtClean="0"/>
              <a:t>Percent change = 100*[(ISR-mean)/mean].</a:t>
            </a:r>
          </a:p>
          <a:p>
            <a:r>
              <a:rPr lang="en-GB" smtClean="0"/>
              <a:t>Positive (negative) value indicates that the estimate using ISR is greater (less) than the estimate using conditional mean imputation.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Content Placeholder 3" descr="FMSVCEXP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2060"/>
      </a:dk1>
      <a:lt1>
        <a:sysClr val="window" lastClr="FFFFFF"/>
      </a:lt1>
      <a:dk2>
        <a:srgbClr val="0000BF"/>
      </a:dk2>
      <a:lt2>
        <a:srgbClr val="00B050"/>
      </a:lt2>
      <a:accent1>
        <a:srgbClr val="49C355"/>
      </a:accent1>
      <a:accent2>
        <a:srgbClr val="CBCBFF"/>
      </a:accent2>
      <a:accent3>
        <a:srgbClr val="D7E3BC"/>
      </a:accent3>
      <a:accent4>
        <a:srgbClr val="9999FF"/>
      </a:accent4>
      <a:accent5>
        <a:srgbClr val="C3D69B"/>
      </a:accent5>
      <a:accent6>
        <a:srgbClr val="6565FF"/>
      </a:accent6>
      <a:hlink>
        <a:srgbClr val="3F0040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ARMS_Presentation_Template_For_Conversion</Template>
  <TotalTime>4066</TotalTime>
  <Words>539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1_Custom Design</vt:lpstr>
      <vt:lpstr>Custom Design</vt:lpstr>
      <vt:lpstr>PowerPoint Presentation</vt:lpstr>
      <vt:lpstr>The Agency and Mission</vt:lpstr>
      <vt:lpstr>Agricultural Resource  Management Survey (ARMS)</vt:lpstr>
      <vt:lpstr>Adjusting for Item-level Nonresponse</vt:lpstr>
      <vt:lpstr>Current Imputation Methodology</vt:lpstr>
      <vt:lpstr>New Imputation Methodology</vt:lpstr>
      <vt:lpstr>18 Key Variables</vt:lpstr>
      <vt:lpstr>Analysis of 2011/2012 Data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>NASS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Editing Topics</dc:title>
  <dc:creator>mathmi</dc:creator>
  <cp:lastModifiedBy>kovarikova</cp:lastModifiedBy>
  <cp:revision>285</cp:revision>
  <dcterms:created xsi:type="dcterms:W3CDTF">2008-11-12T14:08:52Z</dcterms:created>
  <dcterms:modified xsi:type="dcterms:W3CDTF">2014-04-10T08:17:19Z</dcterms:modified>
</cp:coreProperties>
</file>