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79" r:id="rId4"/>
    <p:sldId id="257" r:id="rId5"/>
    <p:sldId id="259" r:id="rId6"/>
    <p:sldId id="260" r:id="rId7"/>
    <p:sldId id="261" r:id="rId8"/>
    <p:sldId id="262" r:id="rId9"/>
    <p:sldId id="280" r:id="rId10"/>
    <p:sldId id="263" r:id="rId11"/>
    <p:sldId id="282" r:id="rId12"/>
    <p:sldId id="265" r:id="rId13"/>
    <p:sldId id="268" r:id="rId14"/>
    <p:sldId id="283" r:id="rId15"/>
    <p:sldId id="273" r:id="rId16"/>
    <p:sldId id="269" r:id="rId17"/>
    <p:sldId id="286" r:id="rId18"/>
    <p:sldId id="276" r:id="rId19"/>
    <p:sldId id="287" r:id="rId20"/>
    <p:sldId id="277" r:id="rId21"/>
    <p:sldId id="264" r:id="rId22"/>
    <p:sldId id="270" r:id="rId23"/>
    <p:sldId id="289" r:id="rId24"/>
    <p:sldId id="275" r:id="rId25"/>
  </p:sldIdLst>
  <p:sldSz cx="9144000" cy="6858000" type="screen4x3"/>
  <p:notesSz cx="6807200" cy="9906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B91"/>
    <a:srgbClr val="1399CC"/>
    <a:srgbClr val="DEE7F5"/>
    <a:srgbClr val="1586CB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1\podatki\Vzorcenje\ZbiranjePrispelost\Prispelost2010_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1\podatki\Vzorcenje\ZbiranjePrispelost\Prispelost2010_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1\podatki\Vzorcenje\ZbiranjePrispelost\Prispelost2010_201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1\podatki\Vzorcenje\ZbiranjePrispelost\Prispelost2010_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67843642186234E-2"/>
          <c:y val="6.4081135692017316E-2"/>
          <c:w val="0.92958351904125192"/>
          <c:h val="0.79996788637050675"/>
        </c:manualLayout>
      </c:layout>
      <c:barChart>
        <c:barDir val="col"/>
        <c:grouping val="clustered"/>
        <c:varyColors val="0"/>
        <c:ser>
          <c:idx val="0"/>
          <c:order val="0"/>
          <c:tx>
            <c:v>2010</c:v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Podatki!$A$57:$A$61</c:f>
              <c:strCache>
                <c:ptCount val="5"/>
                <c:pt idx="0">
                  <c:v>E-PL/L</c:v>
                </c:pt>
                <c:pt idx="1">
                  <c:v>TRG/L</c:v>
                </c:pt>
                <c:pt idx="2">
                  <c:v>IKT-PODJ</c:v>
                </c:pt>
                <c:pt idx="3">
                  <c:v>GRAD/L</c:v>
                </c:pt>
                <c:pt idx="4">
                  <c:v>IND/L</c:v>
                </c:pt>
              </c:strCache>
            </c:strRef>
          </c:cat>
          <c:val>
            <c:numRef>
              <c:f>Podatki!$B$57:$B$61</c:f>
              <c:numCache>
                <c:formatCode>General</c:formatCode>
                <c:ptCount val="5"/>
                <c:pt idx="0">
                  <c:v>0.9262999999999999</c:v>
                </c:pt>
                <c:pt idx="1">
                  <c:v>0.84930000000000005</c:v>
                </c:pt>
                <c:pt idx="2">
                  <c:v>0.87950000000000006</c:v>
                </c:pt>
                <c:pt idx="3">
                  <c:v>0.76049999999999995</c:v>
                </c:pt>
                <c:pt idx="4">
                  <c:v>0.84900000000000009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Podatki!$A$57:$A$61</c:f>
              <c:strCache>
                <c:ptCount val="5"/>
                <c:pt idx="0">
                  <c:v>E-PL/L</c:v>
                </c:pt>
                <c:pt idx="1">
                  <c:v>TRG/L</c:v>
                </c:pt>
                <c:pt idx="2">
                  <c:v>IKT-PODJ</c:v>
                </c:pt>
                <c:pt idx="3">
                  <c:v>GRAD/L</c:v>
                </c:pt>
                <c:pt idx="4">
                  <c:v>IND/L</c:v>
                </c:pt>
              </c:strCache>
            </c:strRef>
          </c:cat>
          <c:val>
            <c:numRef>
              <c:f>Podatki!$C$57:$C$61</c:f>
              <c:numCache>
                <c:formatCode>General</c:formatCode>
                <c:ptCount val="5"/>
                <c:pt idx="0">
                  <c:v>0.92769999999999997</c:v>
                </c:pt>
                <c:pt idx="1">
                  <c:v>0.83530000000000004</c:v>
                </c:pt>
                <c:pt idx="2">
                  <c:v>0.89200000000000002</c:v>
                </c:pt>
                <c:pt idx="3">
                  <c:v>0.70700000000000007</c:v>
                </c:pt>
                <c:pt idx="4">
                  <c:v>0.83160000000000001</c:v>
                </c:pt>
              </c:numCache>
            </c:numRef>
          </c:val>
        </c:ser>
        <c:ser>
          <c:idx val="2"/>
          <c:order val="2"/>
          <c:tx>
            <c:v>2012</c:v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Podatki!$A$57:$A$61</c:f>
              <c:strCache>
                <c:ptCount val="5"/>
                <c:pt idx="0">
                  <c:v>E-PL/L</c:v>
                </c:pt>
                <c:pt idx="1">
                  <c:v>TRG/L</c:v>
                </c:pt>
                <c:pt idx="2">
                  <c:v>IKT-PODJ</c:v>
                </c:pt>
                <c:pt idx="3">
                  <c:v>GRAD/L</c:v>
                </c:pt>
                <c:pt idx="4">
                  <c:v>IND/L</c:v>
                </c:pt>
              </c:strCache>
            </c:strRef>
          </c:cat>
          <c:val>
            <c:numRef>
              <c:f>Podatki!$D$57:$D$61</c:f>
              <c:numCache>
                <c:formatCode>General</c:formatCode>
                <c:ptCount val="5"/>
                <c:pt idx="0">
                  <c:v>0.89900000000000002</c:v>
                </c:pt>
                <c:pt idx="1">
                  <c:v>0.70099999999999996</c:v>
                </c:pt>
                <c:pt idx="2">
                  <c:v>0.871</c:v>
                </c:pt>
                <c:pt idx="3">
                  <c:v>0.69400000000000006</c:v>
                </c:pt>
                <c:pt idx="4">
                  <c:v>0.82900000000000007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45632"/>
        <c:axId val="87643776"/>
      </c:barChart>
      <c:catAx>
        <c:axId val="13184563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crossAx val="87643776"/>
        <c:crosses val="autoZero"/>
        <c:auto val="1"/>
        <c:lblAlgn val="ctr"/>
        <c:lblOffset val="100"/>
        <c:noMultiLvlLbl val="0"/>
      </c:catAx>
      <c:valAx>
        <c:axId val="87643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1845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701633853697241"/>
          <c:y val="0.929884011687372"/>
          <c:w val="0.26132371948978866"/>
          <c:h val="7.011598831262803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63701968217893E-2"/>
          <c:y val="6.4081135692017316E-2"/>
          <c:w val="0.90163629803178214"/>
          <c:h val="0.7572978002444174"/>
        </c:manualLayout>
      </c:layout>
      <c:barChart>
        <c:barDir val="col"/>
        <c:grouping val="clustered"/>
        <c:varyColors val="0"/>
        <c:ser>
          <c:idx val="0"/>
          <c:order val="0"/>
          <c:tx>
            <c:v>2010</c:v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2"/>
              <c:pt idx="0">
                <c:v>GRAD/M</c:v>
              </c:pt>
              <c:pt idx="1">
                <c:v>STOR/M</c:v>
              </c:pt>
            </c:strLit>
          </c:cat>
          <c:val>
            <c:numRef>
              <c:f>Podatki!$B$50:$B$51</c:f>
              <c:numCache>
                <c:formatCode>General</c:formatCode>
                <c:ptCount val="2"/>
                <c:pt idx="0">
                  <c:v>0.83420000000000005</c:v>
                </c:pt>
                <c:pt idx="1">
                  <c:v>0.90569999999999995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2"/>
              <c:pt idx="0">
                <c:v>GRAD/M</c:v>
              </c:pt>
              <c:pt idx="1">
                <c:v>STOR/M</c:v>
              </c:pt>
            </c:strLit>
          </c:cat>
          <c:val>
            <c:numRef>
              <c:f>Podatki!$C$50:$C$51</c:f>
              <c:numCache>
                <c:formatCode>General</c:formatCode>
                <c:ptCount val="2"/>
                <c:pt idx="0">
                  <c:v>0.85</c:v>
                </c:pt>
                <c:pt idx="1">
                  <c:v>0.91200000000000003</c:v>
                </c:pt>
              </c:numCache>
            </c:numRef>
          </c:val>
        </c:ser>
        <c:ser>
          <c:idx val="2"/>
          <c:order val="2"/>
          <c:tx>
            <c:v>2012</c:v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2"/>
              <c:pt idx="0">
                <c:v>GRAD/M</c:v>
              </c:pt>
              <c:pt idx="1">
                <c:v>STOR/M</c:v>
              </c:pt>
            </c:strLit>
          </c:cat>
          <c:val>
            <c:numRef>
              <c:f>Podatki!$D$50:$D$51</c:f>
              <c:numCache>
                <c:formatCode>General</c:formatCode>
                <c:ptCount val="2"/>
                <c:pt idx="0">
                  <c:v>0.747</c:v>
                </c:pt>
                <c:pt idx="1">
                  <c:v>0.879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80736"/>
        <c:axId val="100401152"/>
      </c:barChart>
      <c:catAx>
        <c:axId val="9938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01152"/>
        <c:crosses val="autoZero"/>
        <c:auto val="1"/>
        <c:lblAlgn val="ctr"/>
        <c:lblOffset val="100"/>
        <c:noMultiLvlLbl val="0"/>
      </c:catAx>
      <c:valAx>
        <c:axId val="1004011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9380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Podatki!$C$20</c:f>
              <c:strCache>
                <c:ptCount val="1"/>
                <c:pt idx="0">
                  <c:v>Micro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Podatki!$A$21:$A$22</c:f>
              <c:strCache>
                <c:ptCount val="2"/>
                <c:pt idx="0">
                  <c:v>TRG/L (n=3467)</c:v>
                </c:pt>
                <c:pt idx="1">
                  <c:v>GRAD/L (n=886)</c:v>
                </c:pt>
              </c:strCache>
            </c:strRef>
          </c:cat>
          <c:val>
            <c:numRef>
              <c:f>Podatki!$C$21:$C$22</c:f>
              <c:numCache>
                <c:formatCode>0%</c:formatCode>
                <c:ptCount val="2"/>
                <c:pt idx="0">
                  <c:v>0.54079999999999995</c:v>
                </c:pt>
                <c:pt idx="1">
                  <c:v>0.4511</c:v>
                </c:pt>
              </c:numCache>
            </c:numRef>
          </c:val>
        </c:ser>
        <c:ser>
          <c:idx val="1"/>
          <c:order val="1"/>
          <c:tx>
            <c:strRef>
              <c:f>Podatki!$D$20</c:f>
              <c:strCache>
                <c:ptCount val="1"/>
                <c:pt idx="0">
                  <c:v>Small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Podatki!$A$21:$A$22</c:f>
              <c:strCache>
                <c:ptCount val="2"/>
                <c:pt idx="0">
                  <c:v>TRG/L (n=3467)</c:v>
                </c:pt>
                <c:pt idx="1">
                  <c:v>GRAD/L (n=886)</c:v>
                </c:pt>
              </c:strCache>
            </c:strRef>
          </c:cat>
          <c:val>
            <c:numRef>
              <c:f>Podatki!$D$21:$D$22</c:f>
              <c:numCache>
                <c:formatCode>0%</c:formatCode>
                <c:ptCount val="2"/>
                <c:pt idx="0">
                  <c:v>0.2082</c:v>
                </c:pt>
                <c:pt idx="1">
                  <c:v>0.30370000000000003</c:v>
                </c:pt>
              </c:numCache>
            </c:numRef>
          </c:val>
        </c:ser>
        <c:ser>
          <c:idx val="2"/>
          <c:order val="2"/>
          <c:tx>
            <c:strRef>
              <c:f>Podatki!$E$20</c:f>
              <c:strCache>
                <c:ptCount val="1"/>
                <c:pt idx="0">
                  <c:v>Middle-sized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Podatki!$A$21:$A$22</c:f>
              <c:strCache>
                <c:ptCount val="2"/>
                <c:pt idx="0">
                  <c:v>TRG/L (n=3467)</c:v>
                </c:pt>
                <c:pt idx="1">
                  <c:v>GRAD/L (n=886)</c:v>
                </c:pt>
              </c:strCache>
            </c:strRef>
          </c:cat>
          <c:val>
            <c:numRef>
              <c:f>Podatki!$E$21:$E$22</c:f>
              <c:numCache>
                <c:formatCode>0%</c:formatCode>
                <c:ptCount val="2"/>
                <c:pt idx="0">
                  <c:v>0.11349999999999999</c:v>
                </c:pt>
                <c:pt idx="1">
                  <c:v>0.12640000000000001</c:v>
                </c:pt>
              </c:numCache>
            </c:numRef>
          </c:val>
        </c:ser>
        <c:ser>
          <c:idx val="3"/>
          <c:order val="3"/>
          <c:tx>
            <c:strRef>
              <c:f>Podatki!$F$20</c:f>
              <c:strCache>
                <c:ptCount val="1"/>
                <c:pt idx="0">
                  <c:v>Large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Podatki!$A$21:$A$22</c:f>
              <c:strCache>
                <c:ptCount val="2"/>
                <c:pt idx="0">
                  <c:v>TRG/L (n=3467)</c:v>
                </c:pt>
                <c:pt idx="1">
                  <c:v>GRAD/L (n=886)</c:v>
                </c:pt>
              </c:strCache>
            </c:strRef>
          </c:cat>
          <c:val>
            <c:numRef>
              <c:f>Podatki!$F$21:$F$22</c:f>
              <c:numCache>
                <c:formatCode>0%</c:formatCode>
                <c:ptCount val="2"/>
                <c:pt idx="0">
                  <c:v>0.12839999999999999</c:v>
                </c:pt>
                <c:pt idx="1">
                  <c:v>0.1333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17600"/>
        <c:axId val="100403456"/>
      </c:barChart>
      <c:catAx>
        <c:axId val="9941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03456"/>
        <c:crosses val="autoZero"/>
        <c:auto val="1"/>
        <c:lblAlgn val="ctr"/>
        <c:lblOffset val="100"/>
        <c:noMultiLvlLbl val="0"/>
      </c:catAx>
      <c:valAx>
        <c:axId val="100403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9417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96151891291188E-2"/>
          <c:y val="1.2743180888813108E-2"/>
          <c:w val="0.9329914531015876"/>
          <c:h val="0.87421390989997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Podatki!$R$36</c:f>
              <c:strCache>
                <c:ptCount val="1"/>
                <c:pt idx="0">
                  <c:v>Key units CUM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Podatki!$Q$37:$Q$41</c:f>
              <c:strCache>
                <c:ptCount val="5"/>
                <c:pt idx="0">
                  <c:v>Due date</c:v>
                </c:pt>
                <c:pt idx="1">
                  <c:v>First reminder</c:v>
                </c:pt>
                <c:pt idx="2">
                  <c:v>Second reminder </c:v>
                </c:pt>
                <c:pt idx="3">
                  <c:v>Telephone follow up of the key units</c:v>
                </c:pt>
                <c:pt idx="4">
                  <c:v>Nonrespose</c:v>
                </c:pt>
              </c:strCache>
            </c:strRef>
          </c:cat>
          <c:val>
            <c:numRef>
              <c:f>Podatki!$R$37:$R$41</c:f>
              <c:numCache>
                <c:formatCode>0%</c:formatCode>
                <c:ptCount val="5"/>
                <c:pt idx="0">
                  <c:v>0.44402985074626866</c:v>
                </c:pt>
                <c:pt idx="1">
                  <c:v>0.67350746268656714</c:v>
                </c:pt>
                <c:pt idx="2">
                  <c:v>0.80970149253731338</c:v>
                </c:pt>
                <c:pt idx="3">
                  <c:v>0.91977611940298509</c:v>
                </c:pt>
                <c:pt idx="4">
                  <c:v>8.0223880597014907E-2</c:v>
                </c:pt>
              </c:numCache>
            </c:numRef>
          </c:val>
        </c:ser>
        <c:ser>
          <c:idx val="1"/>
          <c:order val="1"/>
          <c:tx>
            <c:strRef>
              <c:f>Podatki!$S$36</c:f>
              <c:strCache>
                <c:ptCount val="1"/>
                <c:pt idx="0">
                  <c:v>Other units CUM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Podatki!$Q$37:$Q$41</c:f>
              <c:strCache>
                <c:ptCount val="5"/>
                <c:pt idx="0">
                  <c:v>Due date</c:v>
                </c:pt>
                <c:pt idx="1">
                  <c:v>First reminder</c:v>
                </c:pt>
                <c:pt idx="2">
                  <c:v>Second reminder </c:v>
                </c:pt>
                <c:pt idx="3">
                  <c:v>Telephone follow up of the key units</c:v>
                </c:pt>
                <c:pt idx="4">
                  <c:v>Nonrespose</c:v>
                </c:pt>
              </c:strCache>
            </c:strRef>
          </c:cat>
          <c:val>
            <c:numRef>
              <c:f>Podatki!$S$37:$S$41</c:f>
              <c:numCache>
                <c:formatCode>0%</c:formatCode>
                <c:ptCount val="5"/>
                <c:pt idx="0">
                  <c:v>0.33855799373040751</c:v>
                </c:pt>
                <c:pt idx="1">
                  <c:v>0.49467084639498432</c:v>
                </c:pt>
                <c:pt idx="2">
                  <c:v>0.60877742946708469</c:v>
                </c:pt>
                <c:pt idx="3">
                  <c:v>0.68150470219435733</c:v>
                </c:pt>
                <c:pt idx="4">
                  <c:v>0.31849529780564267</c:v>
                </c:pt>
              </c:numCache>
            </c:numRef>
          </c:val>
        </c:ser>
        <c:ser>
          <c:idx val="2"/>
          <c:order val="2"/>
          <c:tx>
            <c:v>Total</c:v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Podatki!$Q$37:$Q$41</c:f>
              <c:strCache>
                <c:ptCount val="5"/>
                <c:pt idx="0">
                  <c:v>Due date</c:v>
                </c:pt>
                <c:pt idx="1">
                  <c:v>First reminder</c:v>
                </c:pt>
                <c:pt idx="2">
                  <c:v>Second reminder </c:v>
                </c:pt>
                <c:pt idx="3">
                  <c:v>Telephone follow up of the key units</c:v>
                </c:pt>
                <c:pt idx="4">
                  <c:v>Nonrespose</c:v>
                </c:pt>
              </c:strCache>
            </c:strRef>
          </c:cat>
          <c:val>
            <c:numRef>
              <c:f>Podatki!$T$37:$T$41</c:f>
              <c:numCache>
                <c:formatCode>0%</c:formatCode>
                <c:ptCount val="5"/>
                <c:pt idx="0">
                  <c:v>0.36508681370248708</c:v>
                </c:pt>
                <c:pt idx="1">
                  <c:v>0.53965274519005157</c:v>
                </c:pt>
                <c:pt idx="2">
                  <c:v>0.65931487564523694</c:v>
                </c:pt>
                <c:pt idx="3">
                  <c:v>0.74143594556546222</c:v>
                </c:pt>
                <c:pt idx="4">
                  <c:v>0.25856405443453778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02016"/>
        <c:axId val="100405760"/>
      </c:barChart>
      <c:catAx>
        <c:axId val="10370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05760"/>
        <c:crosses val="autoZero"/>
        <c:auto val="1"/>
        <c:lblAlgn val="ctr"/>
        <c:lblOffset val="100"/>
        <c:noMultiLvlLbl val="0"/>
      </c:catAx>
      <c:valAx>
        <c:axId val="100405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70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19975617230711"/>
          <c:y val="0.11133816224396526"/>
          <c:w val="0.17839060325583656"/>
          <c:h val="0.229678172601238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2349D-F5FC-46F1-B62A-8316C12213B7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sl-SI"/>
        </a:p>
      </dgm:t>
    </dgm:pt>
    <dgm:pt modelId="{87D82844-B67E-4E7C-946E-24644F43285C}">
      <dgm:prSet phldrT="[Text]" custT="1"/>
      <dgm:spPr/>
      <dgm:t>
        <a:bodyPr/>
        <a:lstStyle/>
        <a:p>
          <a:r>
            <a:rPr lang="sl-SI" sz="2000" b="1" smtClean="0"/>
            <a:t>Data Collection Division</a:t>
          </a:r>
          <a:endParaRPr lang="sl-SI" sz="2000" b="1" dirty="0"/>
        </a:p>
      </dgm:t>
    </dgm:pt>
    <dgm:pt modelId="{9B77DCEC-B3ED-4416-8D6D-FE9DA407B38D}" type="parTrans" cxnId="{C976BDB0-4D2B-4F2A-BBD6-9C5CBA43A45F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526B76E8-127F-4570-808D-75E17C147786}" type="sibTrans" cxnId="{C976BDB0-4D2B-4F2A-BBD6-9C5CBA43A45F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ED029007-D0B3-4BB5-A62C-B8C07D2C8B59}">
      <dgm:prSet phldrT="[Text]" custT="1"/>
      <dgm:spPr/>
      <dgm:t>
        <a:bodyPr/>
        <a:lstStyle/>
        <a:p>
          <a:pPr rtl="0"/>
          <a:r>
            <a:rPr lang="sl-SI" sz="1600" b="0" smtClean="0"/>
            <a:t>P</a:t>
          </a:r>
          <a:r>
            <a:rPr lang="en-US" sz="1600" b="0" smtClean="0"/>
            <a:t>reparation and update of address lists</a:t>
          </a:r>
          <a:r>
            <a:rPr lang="sl-SI" sz="1600" b="0" smtClean="0"/>
            <a:t>, </a:t>
          </a:r>
          <a:r>
            <a:rPr lang="en-US" sz="1600" b="0" smtClean="0"/>
            <a:t>dispatching questionnaires, </a:t>
          </a:r>
          <a:r>
            <a:rPr lang="sl-SI" sz="1600" b="0" smtClean="0"/>
            <a:t>advanced letters, </a:t>
          </a:r>
          <a:r>
            <a:rPr lang="en-US" sz="1600" b="0" smtClean="0"/>
            <a:t>reminders</a:t>
          </a:r>
          <a:endParaRPr lang="sl-SI" sz="1600" b="0" dirty="0"/>
        </a:p>
      </dgm:t>
    </dgm:pt>
    <dgm:pt modelId="{5F2A36E4-AB2E-4F48-9E38-AFF30B809A74}" type="parTrans" cxnId="{6DC2BFA8-FD3A-4C4A-A6EF-E1DB552FDE9E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7B5D464D-95E2-467D-9843-79F3FE959B2D}" type="sibTrans" cxnId="{6DC2BFA8-FD3A-4C4A-A6EF-E1DB552FDE9E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FE1522AC-FC9B-4C75-9C07-37A092ED45F6}">
      <dgm:prSet phldrT="[Text]" custT="1"/>
      <dgm:spPr/>
      <dgm:t>
        <a:bodyPr/>
        <a:lstStyle/>
        <a:p>
          <a:pPr rtl="0"/>
          <a:r>
            <a:rPr lang="sl-SI" sz="1600" b="0" smtClean="0"/>
            <a:t>C</a:t>
          </a:r>
          <a:r>
            <a:rPr lang="en-US" sz="1600" b="0" smtClean="0"/>
            <a:t>ollection of the questionnaires, telephone follow-up</a:t>
          </a:r>
          <a:r>
            <a:rPr lang="sl-SI" sz="1600" b="0" smtClean="0"/>
            <a:t>s, </a:t>
          </a:r>
          <a:r>
            <a:rPr lang="en-US" sz="1600" b="0" smtClean="0"/>
            <a:t>assignment of data collection outcome codes (eligibility codes)</a:t>
          </a:r>
          <a:endParaRPr lang="sl-SI" sz="1600" b="0" dirty="0"/>
        </a:p>
      </dgm:t>
    </dgm:pt>
    <dgm:pt modelId="{B4E5FBB5-3F5A-4785-B586-7B337948A834}" type="parTrans" cxnId="{A9FFF1D5-198B-40CD-9AE2-53CD70AB722C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2CF6DFF3-CA64-4F0D-AF16-75FCA46F3F2D}" type="sibTrans" cxnId="{A9FFF1D5-198B-40CD-9AE2-53CD70AB722C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F25C4C28-A99C-4A2A-B866-C4138821D8FD}">
      <dgm:prSet phldrT="[Text]" custT="1"/>
      <dgm:spPr/>
      <dgm:t>
        <a:bodyPr/>
        <a:lstStyle/>
        <a:p>
          <a:pPr rtl="0"/>
          <a:r>
            <a:rPr lang="sl-SI" sz="1600" b="0" smtClean="0"/>
            <a:t>M</a:t>
          </a:r>
          <a:r>
            <a:rPr lang="en-US" sz="1600" b="0" smtClean="0"/>
            <a:t>anual data entry and scanning of the paper questionnaires</a:t>
          </a:r>
          <a:endParaRPr lang="sl-SI" sz="1600" b="0" dirty="0"/>
        </a:p>
      </dgm:t>
    </dgm:pt>
    <dgm:pt modelId="{69DC57C7-E399-4002-B89D-EDA060E73A98}" type="parTrans" cxnId="{8F40B314-9902-4859-B01F-69F414639B1C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CD213EA0-64BC-4501-824B-F55A5D5F03FC}" type="sibTrans" cxnId="{8F40B314-9902-4859-B01F-69F414639B1C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60E83C03-11D4-4B6E-B9E1-E79DC143B31D}">
      <dgm:prSet custT="1"/>
      <dgm:spPr/>
      <dgm:t>
        <a:bodyPr/>
        <a:lstStyle/>
        <a:p>
          <a:r>
            <a:rPr lang="sl-SI" sz="1600" b="0" smtClean="0"/>
            <a:t>L</a:t>
          </a:r>
          <a:r>
            <a:rPr lang="en-US" sz="1600" b="0" smtClean="0"/>
            <a:t>ogical controls of </a:t>
          </a:r>
          <a:r>
            <a:rPr lang="sl-SI" sz="1600" b="0" smtClean="0"/>
            <a:t>collected </a:t>
          </a:r>
          <a:r>
            <a:rPr lang="en-US" sz="1600" b="0" smtClean="0"/>
            <a:t>data</a:t>
          </a:r>
          <a:endParaRPr lang="en-US" sz="1600" b="0" dirty="0" smtClean="0"/>
        </a:p>
      </dgm:t>
    </dgm:pt>
    <dgm:pt modelId="{3E92DEA7-6DA0-4CB7-B2C0-2BAD68AADFD3}" type="parTrans" cxnId="{F285A04D-656A-4394-95A3-2AF9C85E637F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8F6E18FA-385C-4255-ADD1-07DAB636D8C7}" type="sibTrans" cxnId="{F285A04D-656A-4394-95A3-2AF9C85E637F}">
      <dgm:prSet/>
      <dgm:spPr/>
      <dgm:t>
        <a:bodyPr/>
        <a:lstStyle/>
        <a:p>
          <a:endParaRPr lang="sl-SI" b="0">
            <a:solidFill>
              <a:schemeClr val="tx1"/>
            </a:solidFill>
          </a:endParaRPr>
        </a:p>
      </dgm:t>
    </dgm:pt>
    <dgm:pt modelId="{C76FCB1F-C4D2-42B3-9621-3583756A890A}" type="pres">
      <dgm:prSet presAssocID="{B7B2349D-F5FC-46F1-B62A-8316C12213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B6972200-7A56-41CD-8077-2C8BCEB1CD6F}" type="pres">
      <dgm:prSet presAssocID="{87D82844-B67E-4E7C-946E-24644F43285C}" presName="hierRoot1" presStyleCnt="0">
        <dgm:presLayoutVars>
          <dgm:hierBranch val="init"/>
        </dgm:presLayoutVars>
      </dgm:prSet>
      <dgm:spPr/>
      <dgm:t>
        <a:bodyPr/>
        <a:lstStyle/>
        <a:p>
          <a:endParaRPr lang="sl-SI"/>
        </a:p>
      </dgm:t>
    </dgm:pt>
    <dgm:pt modelId="{58464F6E-F291-4A6D-A40F-A6E44FF09CDE}" type="pres">
      <dgm:prSet presAssocID="{87D82844-B67E-4E7C-946E-24644F43285C}" presName="rootComposite1" presStyleCnt="0"/>
      <dgm:spPr/>
      <dgm:t>
        <a:bodyPr/>
        <a:lstStyle/>
        <a:p>
          <a:endParaRPr lang="sl-SI"/>
        </a:p>
      </dgm:t>
    </dgm:pt>
    <dgm:pt modelId="{23EAB976-EB66-40CE-B370-68A7E8CC3CC6}" type="pres">
      <dgm:prSet presAssocID="{87D82844-B67E-4E7C-946E-24644F4328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90F6F08D-05E5-4BC3-89E7-59F32AB1B360}" type="pres">
      <dgm:prSet presAssocID="{87D82844-B67E-4E7C-946E-24644F43285C}" presName="rootConnector1" presStyleLbl="node1" presStyleIdx="0" presStyleCnt="0"/>
      <dgm:spPr/>
      <dgm:t>
        <a:bodyPr/>
        <a:lstStyle/>
        <a:p>
          <a:endParaRPr lang="sl-SI"/>
        </a:p>
      </dgm:t>
    </dgm:pt>
    <dgm:pt modelId="{90D2CA8E-E76F-4D9A-8146-8FFD0C8FAAA8}" type="pres">
      <dgm:prSet presAssocID="{87D82844-B67E-4E7C-946E-24644F43285C}" presName="hierChild2" presStyleCnt="0"/>
      <dgm:spPr/>
      <dgm:t>
        <a:bodyPr/>
        <a:lstStyle/>
        <a:p>
          <a:endParaRPr lang="sl-SI"/>
        </a:p>
      </dgm:t>
    </dgm:pt>
    <dgm:pt modelId="{C6B6C5D2-7E56-48A5-86DA-A1DC18FC9DC3}" type="pres">
      <dgm:prSet presAssocID="{5F2A36E4-AB2E-4F48-9E38-AFF30B809A74}" presName="Name64" presStyleLbl="parChTrans1D2" presStyleIdx="0" presStyleCnt="4"/>
      <dgm:spPr/>
      <dgm:t>
        <a:bodyPr/>
        <a:lstStyle/>
        <a:p>
          <a:endParaRPr lang="sl-SI"/>
        </a:p>
      </dgm:t>
    </dgm:pt>
    <dgm:pt modelId="{545DCE33-F98A-46E1-8082-F12798BC8F63}" type="pres">
      <dgm:prSet presAssocID="{ED029007-D0B3-4BB5-A62C-B8C07D2C8B59}" presName="hierRoot2" presStyleCnt="0">
        <dgm:presLayoutVars>
          <dgm:hierBranch val="init"/>
        </dgm:presLayoutVars>
      </dgm:prSet>
      <dgm:spPr/>
      <dgm:t>
        <a:bodyPr/>
        <a:lstStyle/>
        <a:p>
          <a:endParaRPr lang="sl-SI"/>
        </a:p>
      </dgm:t>
    </dgm:pt>
    <dgm:pt modelId="{A5860D5C-7E2B-4C54-A917-2166A5ECD520}" type="pres">
      <dgm:prSet presAssocID="{ED029007-D0B3-4BB5-A62C-B8C07D2C8B59}" presName="rootComposite" presStyleCnt="0"/>
      <dgm:spPr/>
      <dgm:t>
        <a:bodyPr/>
        <a:lstStyle/>
        <a:p>
          <a:endParaRPr lang="sl-SI"/>
        </a:p>
      </dgm:t>
    </dgm:pt>
    <dgm:pt modelId="{92A0863B-F9C3-4BBC-929A-40DCD6C3AB1C}" type="pres">
      <dgm:prSet presAssocID="{ED029007-D0B3-4BB5-A62C-B8C07D2C8B5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0737829D-FE99-4420-8529-31041B4262C2}" type="pres">
      <dgm:prSet presAssocID="{ED029007-D0B3-4BB5-A62C-B8C07D2C8B59}" presName="rootConnector" presStyleLbl="node2" presStyleIdx="0" presStyleCnt="4"/>
      <dgm:spPr/>
      <dgm:t>
        <a:bodyPr/>
        <a:lstStyle/>
        <a:p>
          <a:endParaRPr lang="sl-SI"/>
        </a:p>
      </dgm:t>
    </dgm:pt>
    <dgm:pt modelId="{4EBAF75F-5A81-468D-A960-33043AF4780B}" type="pres">
      <dgm:prSet presAssocID="{ED029007-D0B3-4BB5-A62C-B8C07D2C8B59}" presName="hierChild4" presStyleCnt="0"/>
      <dgm:spPr/>
      <dgm:t>
        <a:bodyPr/>
        <a:lstStyle/>
        <a:p>
          <a:endParaRPr lang="sl-SI"/>
        </a:p>
      </dgm:t>
    </dgm:pt>
    <dgm:pt modelId="{E96F9A2C-951F-4DF7-B965-61425565E4E7}" type="pres">
      <dgm:prSet presAssocID="{ED029007-D0B3-4BB5-A62C-B8C07D2C8B59}" presName="hierChild5" presStyleCnt="0"/>
      <dgm:spPr/>
      <dgm:t>
        <a:bodyPr/>
        <a:lstStyle/>
        <a:p>
          <a:endParaRPr lang="sl-SI"/>
        </a:p>
      </dgm:t>
    </dgm:pt>
    <dgm:pt modelId="{5BE4A72E-CAEC-46BF-AECD-F590117300C1}" type="pres">
      <dgm:prSet presAssocID="{B4E5FBB5-3F5A-4785-B586-7B337948A834}" presName="Name64" presStyleLbl="parChTrans1D2" presStyleIdx="1" presStyleCnt="4"/>
      <dgm:spPr/>
      <dgm:t>
        <a:bodyPr/>
        <a:lstStyle/>
        <a:p>
          <a:endParaRPr lang="sl-SI"/>
        </a:p>
      </dgm:t>
    </dgm:pt>
    <dgm:pt modelId="{10BFF100-C50C-4AA0-860A-C319496FDE79}" type="pres">
      <dgm:prSet presAssocID="{FE1522AC-FC9B-4C75-9C07-37A092ED45F6}" presName="hierRoot2" presStyleCnt="0">
        <dgm:presLayoutVars>
          <dgm:hierBranch val="init"/>
        </dgm:presLayoutVars>
      </dgm:prSet>
      <dgm:spPr/>
      <dgm:t>
        <a:bodyPr/>
        <a:lstStyle/>
        <a:p>
          <a:endParaRPr lang="sl-SI"/>
        </a:p>
      </dgm:t>
    </dgm:pt>
    <dgm:pt modelId="{536F13C0-2575-46F5-835D-6F01F55B586F}" type="pres">
      <dgm:prSet presAssocID="{FE1522AC-FC9B-4C75-9C07-37A092ED45F6}" presName="rootComposite" presStyleCnt="0"/>
      <dgm:spPr/>
      <dgm:t>
        <a:bodyPr/>
        <a:lstStyle/>
        <a:p>
          <a:endParaRPr lang="sl-SI"/>
        </a:p>
      </dgm:t>
    </dgm:pt>
    <dgm:pt modelId="{127ED1EE-9742-4C87-8B39-D0F55C631F85}" type="pres">
      <dgm:prSet presAssocID="{FE1522AC-FC9B-4C75-9C07-37A092ED45F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ED3D24A-8552-41B1-8510-546D08536095}" type="pres">
      <dgm:prSet presAssocID="{FE1522AC-FC9B-4C75-9C07-37A092ED45F6}" presName="rootConnector" presStyleLbl="node2" presStyleIdx="1" presStyleCnt="4"/>
      <dgm:spPr/>
      <dgm:t>
        <a:bodyPr/>
        <a:lstStyle/>
        <a:p>
          <a:endParaRPr lang="sl-SI"/>
        </a:p>
      </dgm:t>
    </dgm:pt>
    <dgm:pt modelId="{B9A75713-DC0B-4CE4-825D-7F9A61564FDB}" type="pres">
      <dgm:prSet presAssocID="{FE1522AC-FC9B-4C75-9C07-37A092ED45F6}" presName="hierChild4" presStyleCnt="0"/>
      <dgm:spPr/>
      <dgm:t>
        <a:bodyPr/>
        <a:lstStyle/>
        <a:p>
          <a:endParaRPr lang="sl-SI"/>
        </a:p>
      </dgm:t>
    </dgm:pt>
    <dgm:pt modelId="{0C4B247E-F334-4992-BCB7-C74B7E444E81}" type="pres">
      <dgm:prSet presAssocID="{FE1522AC-FC9B-4C75-9C07-37A092ED45F6}" presName="hierChild5" presStyleCnt="0"/>
      <dgm:spPr/>
      <dgm:t>
        <a:bodyPr/>
        <a:lstStyle/>
        <a:p>
          <a:endParaRPr lang="sl-SI"/>
        </a:p>
      </dgm:t>
    </dgm:pt>
    <dgm:pt modelId="{3E6C2A1E-D7A6-4C9A-8A19-9FDD9E35E3F5}" type="pres">
      <dgm:prSet presAssocID="{69DC57C7-E399-4002-B89D-EDA060E73A98}" presName="Name64" presStyleLbl="parChTrans1D2" presStyleIdx="2" presStyleCnt="4"/>
      <dgm:spPr/>
      <dgm:t>
        <a:bodyPr/>
        <a:lstStyle/>
        <a:p>
          <a:endParaRPr lang="sl-SI"/>
        </a:p>
      </dgm:t>
    </dgm:pt>
    <dgm:pt modelId="{DA0AED2C-9F23-40B4-BF06-6AF9B1CD7EBD}" type="pres">
      <dgm:prSet presAssocID="{F25C4C28-A99C-4A2A-B866-C4138821D8FD}" presName="hierRoot2" presStyleCnt="0">
        <dgm:presLayoutVars>
          <dgm:hierBranch val="init"/>
        </dgm:presLayoutVars>
      </dgm:prSet>
      <dgm:spPr/>
      <dgm:t>
        <a:bodyPr/>
        <a:lstStyle/>
        <a:p>
          <a:endParaRPr lang="sl-SI"/>
        </a:p>
      </dgm:t>
    </dgm:pt>
    <dgm:pt modelId="{A1CC1008-567C-4576-B96F-2E6569B1762D}" type="pres">
      <dgm:prSet presAssocID="{F25C4C28-A99C-4A2A-B866-C4138821D8FD}" presName="rootComposite" presStyleCnt="0"/>
      <dgm:spPr/>
      <dgm:t>
        <a:bodyPr/>
        <a:lstStyle/>
        <a:p>
          <a:endParaRPr lang="sl-SI"/>
        </a:p>
      </dgm:t>
    </dgm:pt>
    <dgm:pt modelId="{FFF47C64-3730-4FF5-880B-AA385495A0E8}" type="pres">
      <dgm:prSet presAssocID="{F25C4C28-A99C-4A2A-B866-C4138821D8F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6D6E5E95-499A-433F-96D8-CFE22F04E9F0}" type="pres">
      <dgm:prSet presAssocID="{F25C4C28-A99C-4A2A-B866-C4138821D8FD}" presName="rootConnector" presStyleLbl="node2" presStyleIdx="2" presStyleCnt="4"/>
      <dgm:spPr/>
      <dgm:t>
        <a:bodyPr/>
        <a:lstStyle/>
        <a:p>
          <a:endParaRPr lang="sl-SI"/>
        </a:p>
      </dgm:t>
    </dgm:pt>
    <dgm:pt modelId="{AECAD26F-BDD4-4A67-B18E-CBE22C747D79}" type="pres">
      <dgm:prSet presAssocID="{F25C4C28-A99C-4A2A-B866-C4138821D8FD}" presName="hierChild4" presStyleCnt="0"/>
      <dgm:spPr/>
      <dgm:t>
        <a:bodyPr/>
        <a:lstStyle/>
        <a:p>
          <a:endParaRPr lang="sl-SI"/>
        </a:p>
      </dgm:t>
    </dgm:pt>
    <dgm:pt modelId="{E7D884D7-79DE-48F1-B880-6DE002D60D15}" type="pres">
      <dgm:prSet presAssocID="{F25C4C28-A99C-4A2A-B866-C4138821D8FD}" presName="hierChild5" presStyleCnt="0"/>
      <dgm:spPr/>
      <dgm:t>
        <a:bodyPr/>
        <a:lstStyle/>
        <a:p>
          <a:endParaRPr lang="sl-SI"/>
        </a:p>
      </dgm:t>
    </dgm:pt>
    <dgm:pt modelId="{175F1153-B0B2-4714-A86D-C03EF21F5B75}" type="pres">
      <dgm:prSet presAssocID="{3E92DEA7-6DA0-4CB7-B2C0-2BAD68AADFD3}" presName="Name64" presStyleLbl="parChTrans1D2" presStyleIdx="3" presStyleCnt="4"/>
      <dgm:spPr/>
      <dgm:t>
        <a:bodyPr/>
        <a:lstStyle/>
        <a:p>
          <a:endParaRPr lang="sl-SI"/>
        </a:p>
      </dgm:t>
    </dgm:pt>
    <dgm:pt modelId="{BD08364D-C246-41E8-A646-3F98B60B09E0}" type="pres">
      <dgm:prSet presAssocID="{60E83C03-11D4-4B6E-B9E1-E79DC143B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sl-SI"/>
        </a:p>
      </dgm:t>
    </dgm:pt>
    <dgm:pt modelId="{258101A0-53AB-4BF7-B9A2-4BD20C15F27E}" type="pres">
      <dgm:prSet presAssocID="{60E83C03-11D4-4B6E-B9E1-E79DC143B31D}" presName="rootComposite" presStyleCnt="0"/>
      <dgm:spPr/>
      <dgm:t>
        <a:bodyPr/>
        <a:lstStyle/>
        <a:p>
          <a:endParaRPr lang="sl-SI"/>
        </a:p>
      </dgm:t>
    </dgm:pt>
    <dgm:pt modelId="{86757CF9-DFF9-447F-B76B-E4CD196BA905}" type="pres">
      <dgm:prSet presAssocID="{60E83C03-11D4-4B6E-B9E1-E79DC143B31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9A2A5581-7055-43AE-ACEC-D5F23885A798}" type="pres">
      <dgm:prSet presAssocID="{60E83C03-11D4-4B6E-B9E1-E79DC143B31D}" presName="rootConnector" presStyleLbl="node2" presStyleIdx="3" presStyleCnt="4"/>
      <dgm:spPr/>
      <dgm:t>
        <a:bodyPr/>
        <a:lstStyle/>
        <a:p>
          <a:endParaRPr lang="sl-SI"/>
        </a:p>
      </dgm:t>
    </dgm:pt>
    <dgm:pt modelId="{E1FB2A7B-58F0-44DC-81D1-4CF2FA35C367}" type="pres">
      <dgm:prSet presAssocID="{60E83C03-11D4-4B6E-B9E1-E79DC143B31D}" presName="hierChild4" presStyleCnt="0"/>
      <dgm:spPr/>
      <dgm:t>
        <a:bodyPr/>
        <a:lstStyle/>
        <a:p>
          <a:endParaRPr lang="sl-SI"/>
        </a:p>
      </dgm:t>
    </dgm:pt>
    <dgm:pt modelId="{9268B301-1859-42A4-9BB3-38268DE87BAF}" type="pres">
      <dgm:prSet presAssocID="{60E83C03-11D4-4B6E-B9E1-E79DC143B31D}" presName="hierChild5" presStyleCnt="0"/>
      <dgm:spPr/>
      <dgm:t>
        <a:bodyPr/>
        <a:lstStyle/>
        <a:p>
          <a:endParaRPr lang="sl-SI"/>
        </a:p>
      </dgm:t>
    </dgm:pt>
    <dgm:pt modelId="{4EFC6B43-7517-4E66-B33C-390900BFCDAF}" type="pres">
      <dgm:prSet presAssocID="{87D82844-B67E-4E7C-946E-24644F43285C}" presName="hierChild3" presStyleCnt="0"/>
      <dgm:spPr/>
      <dgm:t>
        <a:bodyPr/>
        <a:lstStyle/>
        <a:p>
          <a:endParaRPr lang="sl-SI"/>
        </a:p>
      </dgm:t>
    </dgm:pt>
  </dgm:ptLst>
  <dgm:cxnLst>
    <dgm:cxn modelId="{92F663F2-6643-4E8B-B35D-34140FF9D383}" type="presOf" srcId="{5F2A36E4-AB2E-4F48-9E38-AFF30B809A74}" destId="{C6B6C5D2-7E56-48A5-86DA-A1DC18FC9DC3}" srcOrd="0" destOrd="0" presId="urn:microsoft.com/office/officeart/2009/3/layout/HorizontalOrganizationChart"/>
    <dgm:cxn modelId="{995F8B85-DB4B-4692-88FD-2D81830556BB}" type="presOf" srcId="{B4E5FBB5-3F5A-4785-B586-7B337948A834}" destId="{5BE4A72E-CAEC-46BF-AECD-F590117300C1}" srcOrd="0" destOrd="0" presId="urn:microsoft.com/office/officeart/2009/3/layout/HorizontalOrganizationChart"/>
    <dgm:cxn modelId="{FEE38ED4-F829-4480-A934-5C92EF2A0A33}" type="presOf" srcId="{60E83C03-11D4-4B6E-B9E1-E79DC143B31D}" destId="{86757CF9-DFF9-447F-B76B-E4CD196BA905}" srcOrd="0" destOrd="0" presId="urn:microsoft.com/office/officeart/2009/3/layout/HorizontalOrganizationChart"/>
    <dgm:cxn modelId="{C976BDB0-4D2B-4F2A-BBD6-9C5CBA43A45F}" srcId="{B7B2349D-F5FC-46F1-B62A-8316C12213B7}" destId="{87D82844-B67E-4E7C-946E-24644F43285C}" srcOrd="0" destOrd="0" parTransId="{9B77DCEC-B3ED-4416-8D6D-FE9DA407B38D}" sibTransId="{526B76E8-127F-4570-808D-75E17C147786}"/>
    <dgm:cxn modelId="{70F381E7-6EE2-42F7-A2AB-4E701B3B4B99}" type="presOf" srcId="{FE1522AC-FC9B-4C75-9C07-37A092ED45F6}" destId="{1ED3D24A-8552-41B1-8510-546D08536095}" srcOrd="1" destOrd="0" presId="urn:microsoft.com/office/officeart/2009/3/layout/HorizontalOrganizationChart"/>
    <dgm:cxn modelId="{8F40B314-9902-4859-B01F-69F414639B1C}" srcId="{87D82844-B67E-4E7C-946E-24644F43285C}" destId="{F25C4C28-A99C-4A2A-B866-C4138821D8FD}" srcOrd="2" destOrd="0" parTransId="{69DC57C7-E399-4002-B89D-EDA060E73A98}" sibTransId="{CD213EA0-64BC-4501-824B-F55A5D5F03FC}"/>
    <dgm:cxn modelId="{6DC2BFA8-FD3A-4C4A-A6EF-E1DB552FDE9E}" srcId="{87D82844-B67E-4E7C-946E-24644F43285C}" destId="{ED029007-D0B3-4BB5-A62C-B8C07D2C8B59}" srcOrd="0" destOrd="0" parTransId="{5F2A36E4-AB2E-4F48-9E38-AFF30B809A74}" sibTransId="{7B5D464D-95E2-467D-9843-79F3FE959B2D}"/>
    <dgm:cxn modelId="{F285A04D-656A-4394-95A3-2AF9C85E637F}" srcId="{87D82844-B67E-4E7C-946E-24644F43285C}" destId="{60E83C03-11D4-4B6E-B9E1-E79DC143B31D}" srcOrd="3" destOrd="0" parTransId="{3E92DEA7-6DA0-4CB7-B2C0-2BAD68AADFD3}" sibTransId="{8F6E18FA-385C-4255-ADD1-07DAB636D8C7}"/>
    <dgm:cxn modelId="{81DD07A8-7E4C-408B-9F45-184F3F53C624}" type="presOf" srcId="{F25C4C28-A99C-4A2A-B866-C4138821D8FD}" destId="{6D6E5E95-499A-433F-96D8-CFE22F04E9F0}" srcOrd="1" destOrd="0" presId="urn:microsoft.com/office/officeart/2009/3/layout/HorizontalOrganizationChart"/>
    <dgm:cxn modelId="{2089AB84-2B6B-4B46-8CF8-E221A20F6BE7}" type="presOf" srcId="{87D82844-B67E-4E7C-946E-24644F43285C}" destId="{90F6F08D-05E5-4BC3-89E7-59F32AB1B360}" srcOrd="1" destOrd="0" presId="urn:microsoft.com/office/officeart/2009/3/layout/HorizontalOrganizationChart"/>
    <dgm:cxn modelId="{C1C7F430-45D9-410A-905F-AABBE91C802F}" type="presOf" srcId="{FE1522AC-FC9B-4C75-9C07-37A092ED45F6}" destId="{127ED1EE-9742-4C87-8B39-D0F55C631F85}" srcOrd="0" destOrd="0" presId="urn:microsoft.com/office/officeart/2009/3/layout/HorizontalOrganizationChart"/>
    <dgm:cxn modelId="{0B49F8A2-89DB-4CE4-B347-85C332663BD3}" type="presOf" srcId="{F25C4C28-A99C-4A2A-B866-C4138821D8FD}" destId="{FFF47C64-3730-4FF5-880B-AA385495A0E8}" srcOrd="0" destOrd="0" presId="urn:microsoft.com/office/officeart/2009/3/layout/HorizontalOrganizationChart"/>
    <dgm:cxn modelId="{E9403DFE-302C-4D08-8649-B3E0BF620ECC}" type="presOf" srcId="{60E83C03-11D4-4B6E-B9E1-E79DC143B31D}" destId="{9A2A5581-7055-43AE-ACEC-D5F23885A798}" srcOrd="1" destOrd="0" presId="urn:microsoft.com/office/officeart/2009/3/layout/HorizontalOrganizationChart"/>
    <dgm:cxn modelId="{A9FFF1D5-198B-40CD-9AE2-53CD70AB722C}" srcId="{87D82844-B67E-4E7C-946E-24644F43285C}" destId="{FE1522AC-FC9B-4C75-9C07-37A092ED45F6}" srcOrd="1" destOrd="0" parTransId="{B4E5FBB5-3F5A-4785-B586-7B337948A834}" sibTransId="{2CF6DFF3-CA64-4F0D-AF16-75FCA46F3F2D}"/>
    <dgm:cxn modelId="{7034DBF8-9460-4A48-9960-3581B575658B}" type="presOf" srcId="{3E92DEA7-6DA0-4CB7-B2C0-2BAD68AADFD3}" destId="{175F1153-B0B2-4714-A86D-C03EF21F5B75}" srcOrd="0" destOrd="0" presId="urn:microsoft.com/office/officeart/2009/3/layout/HorizontalOrganizationChart"/>
    <dgm:cxn modelId="{6257B3C1-B54E-49B9-BF3B-298D60935078}" type="presOf" srcId="{87D82844-B67E-4E7C-946E-24644F43285C}" destId="{23EAB976-EB66-40CE-B370-68A7E8CC3CC6}" srcOrd="0" destOrd="0" presId="urn:microsoft.com/office/officeart/2009/3/layout/HorizontalOrganizationChart"/>
    <dgm:cxn modelId="{565D243F-BA56-4118-B76E-66B1F2A88E4F}" type="presOf" srcId="{69DC57C7-E399-4002-B89D-EDA060E73A98}" destId="{3E6C2A1E-D7A6-4C9A-8A19-9FDD9E35E3F5}" srcOrd="0" destOrd="0" presId="urn:microsoft.com/office/officeart/2009/3/layout/HorizontalOrganizationChart"/>
    <dgm:cxn modelId="{FFE3BDFA-0E19-4A2F-AA91-361136B9EFB8}" type="presOf" srcId="{B7B2349D-F5FC-46F1-B62A-8316C12213B7}" destId="{C76FCB1F-C4D2-42B3-9621-3583756A890A}" srcOrd="0" destOrd="0" presId="urn:microsoft.com/office/officeart/2009/3/layout/HorizontalOrganizationChart"/>
    <dgm:cxn modelId="{33FAEEB4-84CA-4582-BF3E-E765DC52A9B2}" type="presOf" srcId="{ED029007-D0B3-4BB5-A62C-B8C07D2C8B59}" destId="{0737829D-FE99-4420-8529-31041B4262C2}" srcOrd="1" destOrd="0" presId="urn:microsoft.com/office/officeart/2009/3/layout/HorizontalOrganizationChart"/>
    <dgm:cxn modelId="{1C5514EF-ADE9-4405-BC48-CFAC6EC9825D}" type="presOf" srcId="{ED029007-D0B3-4BB5-A62C-B8C07D2C8B59}" destId="{92A0863B-F9C3-4BBC-929A-40DCD6C3AB1C}" srcOrd="0" destOrd="0" presId="urn:microsoft.com/office/officeart/2009/3/layout/HorizontalOrganizationChart"/>
    <dgm:cxn modelId="{2592987F-E50A-4407-9803-1A1F3B181397}" type="presParOf" srcId="{C76FCB1F-C4D2-42B3-9621-3583756A890A}" destId="{B6972200-7A56-41CD-8077-2C8BCEB1CD6F}" srcOrd="0" destOrd="0" presId="urn:microsoft.com/office/officeart/2009/3/layout/HorizontalOrganizationChart"/>
    <dgm:cxn modelId="{E62DFB4B-BBD5-47A4-A4F3-852680174438}" type="presParOf" srcId="{B6972200-7A56-41CD-8077-2C8BCEB1CD6F}" destId="{58464F6E-F291-4A6D-A40F-A6E44FF09CDE}" srcOrd="0" destOrd="0" presId="urn:microsoft.com/office/officeart/2009/3/layout/HorizontalOrganizationChart"/>
    <dgm:cxn modelId="{77368781-E653-4CFA-A88E-756F51D2535D}" type="presParOf" srcId="{58464F6E-F291-4A6D-A40F-A6E44FF09CDE}" destId="{23EAB976-EB66-40CE-B370-68A7E8CC3CC6}" srcOrd="0" destOrd="0" presId="urn:microsoft.com/office/officeart/2009/3/layout/HorizontalOrganizationChart"/>
    <dgm:cxn modelId="{95737169-6A22-4200-9618-7C20942B3DF1}" type="presParOf" srcId="{58464F6E-F291-4A6D-A40F-A6E44FF09CDE}" destId="{90F6F08D-05E5-4BC3-89E7-59F32AB1B360}" srcOrd="1" destOrd="0" presId="urn:microsoft.com/office/officeart/2009/3/layout/HorizontalOrganizationChart"/>
    <dgm:cxn modelId="{3E3AB00B-FB44-4905-BAD2-ED79264478D5}" type="presParOf" srcId="{B6972200-7A56-41CD-8077-2C8BCEB1CD6F}" destId="{90D2CA8E-E76F-4D9A-8146-8FFD0C8FAAA8}" srcOrd="1" destOrd="0" presId="urn:microsoft.com/office/officeart/2009/3/layout/HorizontalOrganizationChart"/>
    <dgm:cxn modelId="{75DEF91B-E581-4C20-B6D1-F4C3549A8E0D}" type="presParOf" srcId="{90D2CA8E-E76F-4D9A-8146-8FFD0C8FAAA8}" destId="{C6B6C5D2-7E56-48A5-86DA-A1DC18FC9DC3}" srcOrd="0" destOrd="0" presId="urn:microsoft.com/office/officeart/2009/3/layout/HorizontalOrganizationChart"/>
    <dgm:cxn modelId="{6D49E785-2191-449C-96EA-CAC68A81E48A}" type="presParOf" srcId="{90D2CA8E-E76F-4D9A-8146-8FFD0C8FAAA8}" destId="{545DCE33-F98A-46E1-8082-F12798BC8F63}" srcOrd="1" destOrd="0" presId="urn:microsoft.com/office/officeart/2009/3/layout/HorizontalOrganizationChart"/>
    <dgm:cxn modelId="{A2742F9A-F41C-46F6-ABEA-678EC14A839A}" type="presParOf" srcId="{545DCE33-F98A-46E1-8082-F12798BC8F63}" destId="{A5860D5C-7E2B-4C54-A917-2166A5ECD520}" srcOrd="0" destOrd="0" presId="urn:microsoft.com/office/officeart/2009/3/layout/HorizontalOrganizationChart"/>
    <dgm:cxn modelId="{F431B47B-889E-4505-BEFA-A53EF391037A}" type="presParOf" srcId="{A5860D5C-7E2B-4C54-A917-2166A5ECD520}" destId="{92A0863B-F9C3-4BBC-929A-40DCD6C3AB1C}" srcOrd="0" destOrd="0" presId="urn:microsoft.com/office/officeart/2009/3/layout/HorizontalOrganizationChart"/>
    <dgm:cxn modelId="{ED4115ED-DB38-4A9F-ABF6-F031E88119F6}" type="presParOf" srcId="{A5860D5C-7E2B-4C54-A917-2166A5ECD520}" destId="{0737829D-FE99-4420-8529-31041B4262C2}" srcOrd="1" destOrd="0" presId="urn:microsoft.com/office/officeart/2009/3/layout/HorizontalOrganizationChart"/>
    <dgm:cxn modelId="{BAACA689-B2A6-4844-B03F-C7A9CD6F7DE2}" type="presParOf" srcId="{545DCE33-F98A-46E1-8082-F12798BC8F63}" destId="{4EBAF75F-5A81-468D-A960-33043AF4780B}" srcOrd="1" destOrd="0" presId="urn:microsoft.com/office/officeart/2009/3/layout/HorizontalOrganizationChart"/>
    <dgm:cxn modelId="{29956BC8-4B0C-410E-9C72-F1CA1DD3B8A8}" type="presParOf" srcId="{545DCE33-F98A-46E1-8082-F12798BC8F63}" destId="{E96F9A2C-951F-4DF7-B965-61425565E4E7}" srcOrd="2" destOrd="0" presId="urn:microsoft.com/office/officeart/2009/3/layout/HorizontalOrganizationChart"/>
    <dgm:cxn modelId="{ACE8B200-22F4-47B5-A609-E4A926A32106}" type="presParOf" srcId="{90D2CA8E-E76F-4D9A-8146-8FFD0C8FAAA8}" destId="{5BE4A72E-CAEC-46BF-AECD-F590117300C1}" srcOrd="2" destOrd="0" presId="urn:microsoft.com/office/officeart/2009/3/layout/HorizontalOrganizationChart"/>
    <dgm:cxn modelId="{BBD5D094-D4BD-4E60-B218-BF9E99DC9B67}" type="presParOf" srcId="{90D2CA8E-E76F-4D9A-8146-8FFD0C8FAAA8}" destId="{10BFF100-C50C-4AA0-860A-C319496FDE79}" srcOrd="3" destOrd="0" presId="urn:microsoft.com/office/officeart/2009/3/layout/HorizontalOrganizationChart"/>
    <dgm:cxn modelId="{4580CD7D-D1ED-457C-B14B-FEFD4100388D}" type="presParOf" srcId="{10BFF100-C50C-4AA0-860A-C319496FDE79}" destId="{536F13C0-2575-46F5-835D-6F01F55B586F}" srcOrd="0" destOrd="0" presId="urn:microsoft.com/office/officeart/2009/3/layout/HorizontalOrganizationChart"/>
    <dgm:cxn modelId="{9575AB70-FB74-4988-8176-F07D0D74172E}" type="presParOf" srcId="{536F13C0-2575-46F5-835D-6F01F55B586F}" destId="{127ED1EE-9742-4C87-8B39-D0F55C631F85}" srcOrd="0" destOrd="0" presId="urn:microsoft.com/office/officeart/2009/3/layout/HorizontalOrganizationChart"/>
    <dgm:cxn modelId="{8B201422-4ED4-4B7E-8E0E-43FEEF457DCC}" type="presParOf" srcId="{536F13C0-2575-46F5-835D-6F01F55B586F}" destId="{1ED3D24A-8552-41B1-8510-546D08536095}" srcOrd="1" destOrd="0" presId="urn:microsoft.com/office/officeart/2009/3/layout/HorizontalOrganizationChart"/>
    <dgm:cxn modelId="{1536E495-4481-425B-A876-C76406D06F57}" type="presParOf" srcId="{10BFF100-C50C-4AA0-860A-C319496FDE79}" destId="{B9A75713-DC0B-4CE4-825D-7F9A61564FDB}" srcOrd="1" destOrd="0" presId="urn:microsoft.com/office/officeart/2009/3/layout/HorizontalOrganizationChart"/>
    <dgm:cxn modelId="{CC32B70D-5340-4007-BCCB-BCEDD64980E9}" type="presParOf" srcId="{10BFF100-C50C-4AA0-860A-C319496FDE79}" destId="{0C4B247E-F334-4992-BCB7-C74B7E444E81}" srcOrd="2" destOrd="0" presId="urn:microsoft.com/office/officeart/2009/3/layout/HorizontalOrganizationChart"/>
    <dgm:cxn modelId="{DCFF472F-950E-48A9-8866-E85A15462621}" type="presParOf" srcId="{90D2CA8E-E76F-4D9A-8146-8FFD0C8FAAA8}" destId="{3E6C2A1E-D7A6-4C9A-8A19-9FDD9E35E3F5}" srcOrd="4" destOrd="0" presId="urn:microsoft.com/office/officeart/2009/3/layout/HorizontalOrganizationChart"/>
    <dgm:cxn modelId="{0EF1AD2E-F2A6-4390-A888-7A9705CBA310}" type="presParOf" srcId="{90D2CA8E-E76F-4D9A-8146-8FFD0C8FAAA8}" destId="{DA0AED2C-9F23-40B4-BF06-6AF9B1CD7EBD}" srcOrd="5" destOrd="0" presId="urn:microsoft.com/office/officeart/2009/3/layout/HorizontalOrganizationChart"/>
    <dgm:cxn modelId="{D2955561-9B4C-4785-886A-C46BEBE2B930}" type="presParOf" srcId="{DA0AED2C-9F23-40B4-BF06-6AF9B1CD7EBD}" destId="{A1CC1008-567C-4576-B96F-2E6569B1762D}" srcOrd="0" destOrd="0" presId="urn:microsoft.com/office/officeart/2009/3/layout/HorizontalOrganizationChart"/>
    <dgm:cxn modelId="{10980676-896C-4C09-AC3F-68774B2F5D2E}" type="presParOf" srcId="{A1CC1008-567C-4576-B96F-2E6569B1762D}" destId="{FFF47C64-3730-4FF5-880B-AA385495A0E8}" srcOrd="0" destOrd="0" presId="urn:microsoft.com/office/officeart/2009/3/layout/HorizontalOrganizationChart"/>
    <dgm:cxn modelId="{EAE542A4-C1BA-45E4-A99A-39D41605FBA5}" type="presParOf" srcId="{A1CC1008-567C-4576-B96F-2E6569B1762D}" destId="{6D6E5E95-499A-433F-96D8-CFE22F04E9F0}" srcOrd="1" destOrd="0" presId="urn:microsoft.com/office/officeart/2009/3/layout/HorizontalOrganizationChart"/>
    <dgm:cxn modelId="{02EC3580-4A86-417C-957B-E33087452E7C}" type="presParOf" srcId="{DA0AED2C-9F23-40B4-BF06-6AF9B1CD7EBD}" destId="{AECAD26F-BDD4-4A67-B18E-CBE22C747D79}" srcOrd="1" destOrd="0" presId="urn:microsoft.com/office/officeart/2009/3/layout/HorizontalOrganizationChart"/>
    <dgm:cxn modelId="{E7187C96-A788-47FD-AF8E-AFADDB0661FE}" type="presParOf" srcId="{DA0AED2C-9F23-40B4-BF06-6AF9B1CD7EBD}" destId="{E7D884D7-79DE-48F1-B880-6DE002D60D15}" srcOrd="2" destOrd="0" presId="urn:microsoft.com/office/officeart/2009/3/layout/HorizontalOrganizationChart"/>
    <dgm:cxn modelId="{C8B1C0EE-E515-4FFA-904F-3C855027D8AE}" type="presParOf" srcId="{90D2CA8E-E76F-4D9A-8146-8FFD0C8FAAA8}" destId="{175F1153-B0B2-4714-A86D-C03EF21F5B75}" srcOrd="6" destOrd="0" presId="urn:microsoft.com/office/officeart/2009/3/layout/HorizontalOrganizationChart"/>
    <dgm:cxn modelId="{79BE9BD0-944D-48CA-A4FC-3E717A2BFCBE}" type="presParOf" srcId="{90D2CA8E-E76F-4D9A-8146-8FFD0C8FAAA8}" destId="{BD08364D-C246-41E8-A646-3F98B60B09E0}" srcOrd="7" destOrd="0" presId="urn:microsoft.com/office/officeart/2009/3/layout/HorizontalOrganizationChart"/>
    <dgm:cxn modelId="{B84CDD4D-8D85-410D-AB04-9DD1DF579623}" type="presParOf" srcId="{BD08364D-C246-41E8-A646-3F98B60B09E0}" destId="{258101A0-53AB-4BF7-B9A2-4BD20C15F27E}" srcOrd="0" destOrd="0" presId="urn:microsoft.com/office/officeart/2009/3/layout/HorizontalOrganizationChart"/>
    <dgm:cxn modelId="{4EE66176-CA6D-4B9B-935C-1E4D35D16A1F}" type="presParOf" srcId="{258101A0-53AB-4BF7-B9A2-4BD20C15F27E}" destId="{86757CF9-DFF9-447F-B76B-E4CD196BA905}" srcOrd="0" destOrd="0" presId="urn:microsoft.com/office/officeart/2009/3/layout/HorizontalOrganizationChart"/>
    <dgm:cxn modelId="{55361152-78AB-4F3B-9CAD-E1499D9FD94C}" type="presParOf" srcId="{258101A0-53AB-4BF7-B9A2-4BD20C15F27E}" destId="{9A2A5581-7055-43AE-ACEC-D5F23885A798}" srcOrd="1" destOrd="0" presId="urn:microsoft.com/office/officeart/2009/3/layout/HorizontalOrganizationChart"/>
    <dgm:cxn modelId="{C9346979-FEA6-4052-877A-EB76DAF2622B}" type="presParOf" srcId="{BD08364D-C246-41E8-A646-3F98B60B09E0}" destId="{E1FB2A7B-58F0-44DC-81D1-4CF2FA35C367}" srcOrd="1" destOrd="0" presId="urn:microsoft.com/office/officeart/2009/3/layout/HorizontalOrganizationChart"/>
    <dgm:cxn modelId="{34D6C940-2204-4E26-A29D-3936F4056278}" type="presParOf" srcId="{BD08364D-C246-41E8-A646-3F98B60B09E0}" destId="{9268B301-1859-42A4-9BB3-38268DE87BAF}" srcOrd="2" destOrd="0" presId="urn:microsoft.com/office/officeart/2009/3/layout/HorizontalOrganizationChart"/>
    <dgm:cxn modelId="{D268D744-EC94-470F-B518-2B8F7AD53170}" type="presParOf" srcId="{B6972200-7A56-41CD-8077-2C8BCEB1CD6F}" destId="{4EFC6B43-7517-4E66-B33C-390900BFCDA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0.05943</cdr:x>
      <cdr:y>0.06032</cdr:y>
    </cdr:from>
    <cdr:to>
      <cdr:x>0.38286</cdr:x>
      <cdr:y>0.22116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3479" y="366841"/>
          <a:ext cx="3011960" cy="978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l-SI" sz="105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EE2C7-436B-48C5-B8CF-9D5B314910A9}" type="datetimeFigureOut">
              <a:rPr lang="sl-SI" smtClean="0"/>
              <a:t>24.9.2013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C7709-7A1C-4AF3-A79D-40F6498CEA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714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05350"/>
            <a:ext cx="544576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08981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5FC726-A406-4266-BD0B-E304E45B3B4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5065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FC726-A406-4266-BD0B-E304E45B3B43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33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FC726-A406-4266-BD0B-E304E45B3B43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747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kat-pokoncen-za-power-angles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2130425"/>
            <a:ext cx="51847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sl-S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3886200"/>
            <a:ext cx="4537075" cy="11985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sl-SI" noProof="0" smtClean="0"/>
          </a:p>
        </p:txBody>
      </p:sp>
    </p:spTree>
    <p:extLst>
      <p:ext uri="{BB962C8B-B14F-4D97-AF65-F5344CB8AC3E}">
        <p14:creationId xmlns:p14="http://schemas.microsoft.com/office/powerpoint/2010/main" val="29032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5F04-F6FB-4C77-87DC-981A400A37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927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7572D-86CD-4024-83EF-437AE421C8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167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236BA-C986-47F0-81DE-EF8F4111E28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790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59FC-AC0C-4D47-869F-7784DE3BA8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382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F87C0-E3E6-4ED9-8A13-C6B2E3DB0D2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76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10944-6B96-43B2-BEE8-B06D5D60EA8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52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A9FD-9D17-4ED1-9431-1F1196F2991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689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2B790-18B2-47C2-8D58-8088E1BC8D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157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5275E-DD8B-4A78-AD15-5712C31E49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10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B6B63-06AE-48CC-B14A-64E1224E35B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42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pic>
        <p:nvPicPr>
          <p:cNvPr id="1028" name="Picture 11" descr="www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88" y="80963"/>
            <a:ext cx="151923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0" y="504825"/>
            <a:ext cx="9112250" cy="0"/>
          </a:xfrm>
          <a:prstGeom prst="line">
            <a:avLst/>
          </a:prstGeom>
          <a:noFill/>
          <a:ln w="31750">
            <a:solidFill>
              <a:srgbClr val="186B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262688"/>
            <a:ext cx="9201150" cy="612775"/>
          </a:xfrm>
          <a:prstGeom prst="rect">
            <a:avLst/>
          </a:prstGeom>
          <a:solidFill>
            <a:srgbClr val="2A6B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6380163"/>
            <a:ext cx="5737225" cy="341312"/>
          </a:xfrm>
          <a:prstGeom prst="rect">
            <a:avLst/>
          </a:prstGeom>
          <a:solidFill>
            <a:srgbClr val="DEE7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381750"/>
            <a:ext cx="2133600" cy="342900"/>
          </a:xfrm>
          <a:prstGeom prst="rect">
            <a:avLst/>
          </a:prstGeom>
          <a:solidFill>
            <a:srgbClr val="DEE7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7FCDB0-5C65-4019-9D26-0E1AA73037A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33" name="Picture 19" descr="PASICA-ANG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46990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188913"/>
            <a:ext cx="5216525" cy="3411537"/>
          </a:xfrm>
        </p:spPr>
        <p:txBody>
          <a:bodyPr anchor="b" anchorCtr="0"/>
          <a:lstStyle/>
          <a:p>
            <a:r>
              <a:rPr lang="en-US" sz="2400" b="1" dirty="0"/>
              <a:t>Communication strategy </a:t>
            </a: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en-US" sz="2400" b="1" dirty="0" smtClean="0"/>
              <a:t>to </a:t>
            </a:r>
            <a:r>
              <a:rPr lang="en-US" sz="2400" b="1" dirty="0"/>
              <a:t>reduce non-response </a:t>
            </a: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en-US" sz="2400" b="1" dirty="0" smtClean="0"/>
              <a:t>in </a:t>
            </a:r>
            <a:r>
              <a:rPr lang="en-US" sz="2400" b="1" dirty="0"/>
              <a:t>enterprise surveys </a:t>
            </a: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en-US" sz="2400" b="1" dirty="0" smtClean="0"/>
              <a:t>at </a:t>
            </a:r>
            <a:r>
              <a:rPr lang="en-US" sz="2400" b="1" dirty="0"/>
              <a:t>the Statistical Office </a:t>
            </a: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en-US" sz="2400" b="1" dirty="0" smtClean="0"/>
              <a:t>of </a:t>
            </a:r>
            <a:r>
              <a:rPr lang="en-US" sz="2400" b="1" dirty="0"/>
              <a:t>the Republic of </a:t>
            </a:r>
            <a:r>
              <a:rPr lang="en-US" sz="2400" b="1" dirty="0" smtClean="0"/>
              <a:t>Slovenia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l-SI" sz="1600" dirty="0" err="1" smtClean="0"/>
              <a:t>Paper</a:t>
            </a:r>
            <a:r>
              <a:rPr lang="sl-SI" sz="1600" dirty="0" smtClean="0"/>
              <a:t> </a:t>
            </a:r>
            <a:r>
              <a:rPr lang="sl-SI" sz="1600" dirty="0" err="1" smtClean="0"/>
              <a:t>by</a:t>
            </a:r>
            <a:r>
              <a:rPr lang="sl-SI" sz="1600" dirty="0" smtClean="0"/>
              <a:t>: Eva Belak </a:t>
            </a:r>
            <a:r>
              <a:rPr lang="sl-SI" sz="1600" dirty="0" err="1" smtClean="0"/>
              <a:t>and</a:t>
            </a:r>
            <a:r>
              <a:rPr lang="sl-SI" sz="1600" dirty="0" smtClean="0"/>
              <a:t> Mojca Noč Razinger</a:t>
            </a:r>
          </a:p>
          <a:p>
            <a:pPr eaLnBrk="1" hangingPunct="1"/>
            <a:endParaRPr lang="sl-SI" sz="1600" dirty="0" smtClean="0"/>
          </a:p>
          <a:p>
            <a:pPr eaLnBrk="1" hangingPunct="1"/>
            <a:r>
              <a:rPr lang="sl-SI" sz="1600" b="1" dirty="0" err="1" smtClean="0"/>
              <a:t>Presented</a:t>
            </a:r>
            <a:r>
              <a:rPr lang="sl-SI" sz="1600" b="1" dirty="0" smtClean="0"/>
              <a:t> </a:t>
            </a:r>
            <a:r>
              <a:rPr lang="sl-SI" sz="1600" b="1" dirty="0" err="1" smtClean="0"/>
              <a:t>by</a:t>
            </a:r>
            <a:r>
              <a:rPr lang="sl-SI" sz="1600" b="1" dirty="0" smtClean="0"/>
              <a:t>: Mojca Noč Razinger</a:t>
            </a:r>
            <a:endParaRPr lang="en-US" sz="1600" b="1" dirty="0" smtClean="0"/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966787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GB" sz="2800" b="1" dirty="0"/>
              <a:t>Percentage of missing e-mail addresses according to the size of the enterprise</a:t>
            </a:r>
            <a:endParaRPr lang="sl-SI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35258469"/>
              </p:ext>
            </p:extLst>
          </p:nvPr>
        </p:nvGraphicFramePr>
        <p:xfrm>
          <a:off x="539552" y="1412776"/>
          <a:ext cx="81369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52" y="5589240"/>
            <a:ext cx="8352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900" dirty="0">
                <a:latin typeface="Arial" pitchFamily="34" charset="0"/>
                <a:cs typeface="Arial" pitchFamily="34" charset="0"/>
              </a:rPr>
              <a:t>Note: TRG/L: annual questionnaire on trade (Retail trade, wholesale and commission trade); GRAD/L: annual questionnaire on the construction activity of enterprises.</a:t>
            </a:r>
          </a:p>
          <a:p>
            <a:pPr lvl="0" algn="just"/>
            <a:r>
              <a:rPr lang="en-US" sz="900" dirty="0">
                <a:latin typeface="Arial" pitchFamily="34" charset="0"/>
                <a:cs typeface="Arial" pitchFamily="34" charset="0"/>
              </a:rPr>
              <a:t>Source: SURS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0392" y="5314419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b="1" dirty="0" smtClean="0"/>
              <a:t>© SURS</a:t>
            </a:r>
            <a:endParaRPr lang="sl-SI" sz="1050" b="1" dirty="0"/>
          </a:p>
        </p:txBody>
      </p:sp>
    </p:spTree>
    <p:extLst>
      <p:ext uri="{BB962C8B-B14F-4D97-AF65-F5344CB8AC3E}">
        <p14:creationId xmlns:p14="http://schemas.microsoft.com/office/powerpoint/2010/main" val="294702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Reminder</a:t>
            </a:r>
            <a:r>
              <a:rPr lang="sl-SI" b="1" dirty="0" smtClean="0"/>
              <a:t> </a:t>
            </a:r>
            <a:r>
              <a:rPr lang="sl-SI" b="1" dirty="0" err="1" smtClean="0"/>
              <a:t>strategy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/>
              <a:t>Reminder</a:t>
            </a:r>
            <a:r>
              <a:rPr lang="sl-SI" sz="2400" dirty="0" smtClean="0"/>
              <a:t> </a:t>
            </a:r>
            <a:r>
              <a:rPr lang="sl-SI" sz="2400" dirty="0" err="1" smtClean="0"/>
              <a:t>strategy</a:t>
            </a:r>
            <a:r>
              <a:rPr lang="sl-SI" sz="2400" dirty="0" smtClean="0"/>
              <a:t> in </a:t>
            </a:r>
            <a:r>
              <a:rPr lang="sl-SI" sz="2400" dirty="0" err="1" smtClean="0"/>
              <a:t>paper</a:t>
            </a:r>
            <a:r>
              <a:rPr lang="sl-SI" sz="2400" dirty="0" smtClean="0"/>
              <a:t> </a:t>
            </a:r>
            <a:r>
              <a:rPr lang="sl-SI" sz="2400" dirty="0" err="1" smtClean="0"/>
              <a:t>data</a:t>
            </a:r>
            <a:r>
              <a:rPr lang="sl-SI" sz="2400" dirty="0" smtClean="0"/>
              <a:t> </a:t>
            </a:r>
            <a:r>
              <a:rPr lang="sl-SI" sz="2400" dirty="0" err="1" smtClean="0"/>
              <a:t>collection</a:t>
            </a:r>
            <a:r>
              <a:rPr lang="sl-SI" sz="2400" dirty="0" smtClean="0"/>
              <a:t> </a:t>
            </a:r>
            <a:r>
              <a:rPr lang="sl-SI" sz="2400" dirty="0" err="1" smtClean="0"/>
              <a:t>from</a:t>
            </a:r>
            <a:r>
              <a:rPr lang="sl-SI" sz="2400" dirty="0" smtClean="0"/>
              <a:t> 2012 on</a:t>
            </a:r>
            <a:endParaRPr lang="en-US" sz="2400" dirty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  <a:p>
            <a:r>
              <a:rPr lang="sl-SI" sz="2400" dirty="0" err="1" smtClean="0"/>
              <a:t>We</a:t>
            </a:r>
            <a:r>
              <a:rPr lang="sl-SI" sz="2400" dirty="0" smtClean="0"/>
              <a:t> </a:t>
            </a:r>
            <a:r>
              <a:rPr lang="en-US" sz="2400" dirty="0" smtClean="0"/>
              <a:t>would </a:t>
            </a:r>
            <a:r>
              <a:rPr lang="en-US" sz="2400" dirty="0"/>
              <a:t>like to come up with the strategy that is </a:t>
            </a:r>
            <a:r>
              <a:rPr lang="sl-SI" sz="2400" dirty="0" smtClean="0"/>
              <a:t>             </a:t>
            </a:r>
            <a:r>
              <a:rPr lang="en-US" sz="2400" dirty="0" smtClean="0"/>
              <a:t>least </a:t>
            </a:r>
            <a:r>
              <a:rPr lang="en-US" sz="2400" dirty="0"/>
              <a:t>intrusive, but </a:t>
            </a:r>
            <a:r>
              <a:rPr lang="en-US" sz="2400" dirty="0" smtClean="0"/>
              <a:t>effective</a:t>
            </a:r>
            <a:r>
              <a:rPr lang="sl-SI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grpSp>
        <p:nvGrpSpPr>
          <p:cNvPr id="50" name="Group 49"/>
          <p:cNvGrpSpPr/>
          <p:nvPr/>
        </p:nvGrpSpPr>
        <p:grpSpPr>
          <a:xfrm>
            <a:off x="361163" y="2606545"/>
            <a:ext cx="8659261" cy="1319533"/>
            <a:chOff x="484569" y="2505631"/>
            <a:chExt cx="8659261" cy="1319533"/>
          </a:xfrm>
        </p:grpSpPr>
        <p:sp>
          <p:nvSpPr>
            <p:cNvPr id="6" name="Right Arrow 5"/>
            <p:cNvSpPr/>
            <p:nvPr/>
          </p:nvSpPr>
          <p:spPr>
            <a:xfrm>
              <a:off x="612082" y="3429213"/>
              <a:ext cx="8208389" cy="14401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3239122" y="3149825"/>
              <a:ext cx="144016" cy="288032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78712" y="2782630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err="1" smtClean="0"/>
                <a:t>Due</a:t>
              </a:r>
              <a:r>
                <a:rPr lang="sl-SI" dirty="0" smtClean="0"/>
                <a:t> </a:t>
              </a:r>
              <a:r>
                <a:rPr lang="sl-SI" dirty="0" err="1" smtClean="0"/>
                <a:t>date</a:t>
              </a:r>
              <a:endParaRPr lang="sl-SI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56099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68978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81857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4736" y="3373371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607615" y="3373371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20494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33373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746252" y="3353550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59131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172010" y="3357205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884891" y="3373371"/>
              <a:ext cx="0" cy="28803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59297" y="3501008"/>
              <a:ext cx="771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-3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4243" y="3501008"/>
              <a:ext cx="771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-2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39401" y="350100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-1 </a:t>
              </a:r>
              <a:r>
                <a:rPr lang="sl-SI" sz="1400" dirty="0" err="1" smtClean="0"/>
                <a:t>day</a:t>
              </a:r>
              <a:endParaRPr lang="sl-SI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73592" y="3501008"/>
              <a:ext cx="7264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+1 </a:t>
              </a:r>
              <a:r>
                <a:rPr lang="sl-SI" sz="1400" dirty="0" err="1" smtClean="0"/>
                <a:t>day</a:t>
              </a:r>
              <a:endParaRPr lang="sl-SI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2670" y="3501008"/>
              <a:ext cx="8162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+2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78303" y="3501008"/>
              <a:ext cx="8162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+3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14434" y="3517387"/>
              <a:ext cx="8162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+4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07183" y="3507514"/>
              <a:ext cx="8162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+5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47296" y="3501008"/>
              <a:ext cx="8162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+6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84890" y="3516513"/>
              <a:ext cx="8162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dirty="0" smtClean="0"/>
                <a:t>+7 </a:t>
              </a:r>
              <a:r>
                <a:rPr lang="sl-SI" sz="1400" dirty="0" err="1" smtClean="0"/>
                <a:t>days</a:t>
              </a:r>
              <a:endParaRPr lang="sl-SI" sz="1400" dirty="0"/>
            </a:p>
          </p:txBody>
        </p:sp>
        <p:sp>
          <p:nvSpPr>
            <p:cNvPr id="43" name="Down Arrow 42"/>
            <p:cNvSpPr/>
            <p:nvPr/>
          </p:nvSpPr>
          <p:spPr>
            <a:xfrm>
              <a:off x="1044979" y="3156495"/>
              <a:ext cx="144016" cy="288032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4569" y="2782630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E-</a:t>
              </a:r>
              <a:r>
                <a:rPr lang="sl-SI" dirty="0" err="1" smtClean="0"/>
                <a:t>notification</a:t>
              </a:r>
              <a:endParaRPr lang="sl-SI" dirty="0"/>
            </a:p>
          </p:txBody>
        </p:sp>
        <p:sp>
          <p:nvSpPr>
            <p:cNvPr id="45" name="Down Arrow 44"/>
            <p:cNvSpPr/>
            <p:nvPr/>
          </p:nvSpPr>
          <p:spPr>
            <a:xfrm>
              <a:off x="5285438" y="3146158"/>
              <a:ext cx="144016" cy="288032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79768" y="2782630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First e-</a:t>
              </a:r>
              <a:r>
                <a:rPr lang="sl-SI" dirty="0" err="1" smtClean="0"/>
                <a:t>reminder</a:t>
              </a:r>
              <a:endParaRPr lang="sl-SI" dirty="0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7963545" y="3149825"/>
              <a:ext cx="144016" cy="288032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07183" y="2505631"/>
              <a:ext cx="27366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l-SI" dirty="0" err="1" smtClean="0"/>
                <a:t>Second</a:t>
              </a:r>
              <a:r>
                <a:rPr lang="sl-SI" dirty="0" smtClean="0"/>
                <a:t> e-</a:t>
              </a:r>
              <a:r>
                <a:rPr lang="sl-SI" dirty="0" err="1" smtClean="0"/>
                <a:t>reminder</a:t>
              </a:r>
              <a:endParaRPr lang="sl-SI" dirty="0" smtClean="0"/>
            </a:p>
            <a:p>
              <a:pPr algn="ctr"/>
              <a:r>
                <a:rPr lang="sl-SI" dirty="0" smtClean="0"/>
                <a:t>Start </a:t>
              </a:r>
              <a:r>
                <a:rPr lang="sl-SI" dirty="0" err="1" smtClean="0"/>
                <a:t>telephone</a:t>
              </a:r>
              <a:r>
                <a:rPr lang="sl-SI" dirty="0" smtClean="0"/>
                <a:t> </a:t>
              </a:r>
              <a:r>
                <a:rPr lang="sl-SI" dirty="0" err="1" smtClean="0"/>
                <a:t>follow</a:t>
              </a:r>
              <a:r>
                <a:rPr lang="sl-SI" dirty="0" smtClean="0"/>
                <a:t>-up</a:t>
              </a:r>
              <a:endParaRPr lang="sl-SI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100392" y="4149080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b="1" dirty="0" smtClean="0"/>
              <a:t>© SURS</a:t>
            </a:r>
            <a:endParaRPr lang="sl-SI" sz="1050" b="1" dirty="0"/>
          </a:p>
        </p:txBody>
      </p:sp>
    </p:spTree>
    <p:extLst>
      <p:ext uri="{BB962C8B-B14F-4D97-AF65-F5344CB8AC3E}">
        <p14:creationId xmlns:p14="http://schemas.microsoft.com/office/powerpoint/2010/main" val="168538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012974"/>
          </a:xfrm>
        </p:spPr>
        <p:txBody>
          <a:bodyPr/>
          <a:lstStyle/>
          <a:p>
            <a:r>
              <a:rPr lang="en-GB" sz="1800" b="1" dirty="0"/>
              <a:t>Cumulative response rates according to some key dates in the data collection process. </a:t>
            </a:r>
            <a:r>
              <a:rPr lang="en-GB" sz="1800" dirty="0"/>
              <a:t>The case of the annual survey on industry (IND/L for 2011)</a:t>
            </a:r>
            <a:endParaRPr lang="sl-SI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755120"/>
              </p:ext>
            </p:extLst>
          </p:nvPr>
        </p:nvGraphicFramePr>
        <p:xfrm>
          <a:off x="323528" y="1412776"/>
          <a:ext cx="849694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5805264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 err="1" smtClean="0"/>
              <a:t>Source</a:t>
            </a:r>
            <a:r>
              <a:rPr lang="sl-SI" sz="1050" dirty="0" smtClean="0"/>
              <a:t>: SURS</a:t>
            </a:r>
            <a:endParaRPr lang="sl-SI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8100392" y="5805264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b="1" dirty="0" smtClean="0"/>
              <a:t>© SURS</a:t>
            </a:r>
            <a:endParaRPr lang="sl-SI" sz="1050" b="1" dirty="0"/>
          </a:p>
        </p:txBody>
      </p:sp>
    </p:spTree>
    <p:extLst>
      <p:ext uri="{BB962C8B-B14F-4D97-AF65-F5344CB8AC3E}">
        <p14:creationId xmlns:p14="http://schemas.microsoft.com/office/powerpoint/2010/main" val="41713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b="1" dirty="0" err="1" smtClean="0"/>
              <a:t>Traditional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Data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collection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division</a:t>
            </a:r>
            <a:endParaRPr lang="sl-SI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04459134"/>
              </p:ext>
            </p:extLst>
          </p:nvPr>
        </p:nvGraphicFramePr>
        <p:xfrm>
          <a:off x="755576" y="1268760"/>
          <a:ext cx="78488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88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err="1" smtClean="0"/>
              <a:t>Development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of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Data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Collection</a:t>
            </a:r>
            <a:endParaRPr lang="sl-SI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Until </a:t>
            </a:r>
            <a:r>
              <a:rPr lang="en-US" sz="2400" dirty="0"/>
              <a:t>2008 businesses contacted us via </a:t>
            </a:r>
            <a:r>
              <a:rPr lang="en-US" sz="2400" dirty="0" smtClean="0"/>
              <a:t>telephone</a:t>
            </a:r>
            <a:r>
              <a:rPr lang="sl-SI" sz="2400" dirty="0" smtClean="0"/>
              <a:t>, </a:t>
            </a:r>
            <a:r>
              <a:rPr lang="en-US" sz="2400" dirty="0" smtClean="0"/>
              <a:t>fax </a:t>
            </a:r>
            <a:r>
              <a:rPr lang="en-US" sz="2400" dirty="0"/>
              <a:t>or via paper </a:t>
            </a:r>
            <a:r>
              <a:rPr lang="en-US" sz="2400" dirty="0" smtClean="0"/>
              <a:t>(</a:t>
            </a:r>
            <a:r>
              <a:rPr lang="en-US" sz="2400" dirty="0"/>
              <a:t>e.g. notes about operation of the business on </a:t>
            </a:r>
            <a:r>
              <a:rPr lang="sl-SI" sz="2400" dirty="0" smtClean="0"/>
              <a:t>the </a:t>
            </a:r>
            <a:r>
              <a:rPr lang="en-US" sz="2400" dirty="0" smtClean="0"/>
              <a:t>paper </a:t>
            </a:r>
            <a:r>
              <a:rPr lang="en-US" sz="2400" dirty="0"/>
              <a:t>questionnaire or in a letter</a:t>
            </a:r>
            <a:r>
              <a:rPr lang="en-US" sz="2400" dirty="0" smtClean="0"/>
              <a:t>)</a:t>
            </a:r>
            <a:r>
              <a:rPr lang="sl-SI" sz="2400" dirty="0" smtClean="0"/>
              <a:t>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2008 SURS </a:t>
            </a:r>
            <a:r>
              <a:rPr lang="sl-SI" sz="2400" dirty="0" err="1" smtClean="0"/>
              <a:t>introduced</a:t>
            </a:r>
            <a:r>
              <a:rPr lang="sl-SI" sz="2400" dirty="0" smtClean="0"/>
              <a:t> a </a:t>
            </a:r>
            <a:r>
              <a:rPr lang="en-US" sz="2400" dirty="0" smtClean="0"/>
              <a:t>common </a:t>
            </a:r>
            <a:r>
              <a:rPr lang="en-US" sz="2400" dirty="0"/>
              <a:t>mailbox for communication with the reporting </a:t>
            </a:r>
            <a:r>
              <a:rPr lang="en-US" sz="2400" dirty="0" smtClean="0"/>
              <a:t>units</a:t>
            </a:r>
            <a:r>
              <a:rPr lang="sl-SI" sz="2400" dirty="0" smtClean="0"/>
              <a:t>.</a:t>
            </a:r>
            <a:r>
              <a:rPr lang="en-US" sz="2400" dirty="0" smtClean="0"/>
              <a:t> </a:t>
            </a:r>
            <a:endParaRPr lang="sl-SI" sz="2400" dirty="0" smtClean="0"/>
          </a:p>
          <a:p>
            <a:r>
              <a:rPr lang="sl-SI" sz="2400" dirty="0" err="1" smtClean="0"/>
              <a:t>Yet</a:t>
            </a:r>
            <a:r>
              <a:rPr lang="sl-SI" sz="2400" dirty="0" smtClean="0"/>
              <a:t>, the</a:t>
            </a:r>
            <a:r>
              <a:rPr lang="en-US" sz="2400" dirty="0" smtClean="0"/>
              <a:t> </a:t>
            </a:r>
            <a:r>
              <a:rPr lang="en-US" sz="2400" dirty="0"/>
              <a:t>communication and the contents </a:t>
            </a:r>
            <a:r>
              <a:rPr lang="en-US" sz="2400" dirty="0" smtClean="0"/>
              <a:t>were </a:t>
            </a:r>
            <a:r>
              <a:rPr lang="sl-SI" sz="2400" dirty="0" err="1" smtClean="0"/>
              <a:t>still</a:t>
            </a:r>
            <a:r>
              <a:rPr lang="sl-SI" sz="2400" dirty="0" smtClean="0"/>
              <a:t> </a:t>
            </a:r>
            <a:r>
              <a:rPr lang="en-US" sz="2400" dirty="0" smtClean="0"/>
              <a:t>recorded </a:t>
            </a:r>
            <a:r>
              <a:rPr lang="en-US" sz="2400" dirty="0"/>
              <a:t>on paper for each survey. </a:t>
            </a:r>
            <a:endParaRPr lang="sl-SI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different surveys different persons were in charge and it could happen that the same unit was called more than once per </a:t>
            </a:r>
            <a:r>
              <a:rPr lang="en-US" sz="2400" dirty="0" smtClean="0"/>
              <a:t>day. </a:t>
            </a:r>
            <a:endParaRPr lang="sl-SI" sz="2400" dirty="0" smtClean="0"/>
          </a:p>
          <a:p>
            <a:endParaRPr lang="sl-S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462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b="1" dirty="0" err="1" smtClean="0"/>
              <a:t>Strategy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of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work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with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reporting</a:t>
            </a:r>
            <a:r>
              <a:rPr lang="sl-SI" sz="3600" b="1" dirty="0" smtClean="0"/>
              <a:t> </a:t>
            </a:r>
            <a:r>
              <a:rPr lang="sl-SI" sz="3600" b="1" dirty="0" err="1" smtClean="0"/>
              <a:t>units</a:t>
            </a:r>
            <a:endParaRPr lang="sl-S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en-US" sz="2400" dirty="0"/>
              <a:t>time in </a:t>
            </a:r>
            <a:r>
              <a:rPr lang="en-US" sz="2400" dirty="0" smtClean="0"/>
              <a:t>2008-2012</a:t>
            </a:r>
            <a:r>
              <a:rPr lang="sl-SI" sz="2400" dirty="0" smtClean="0"/>
              <a:t>.</a:t>
            </a:r>
          </a:p>
          <a:p>
            <a:r>
              <a:rPr lang="sl-SI" sz="2400" dirty="0"/>
              <a:t>A</a:t>
            </a:r>
            <a:r>
              <a:rPr lang="en-US" sz="2400" dirty="0" err="1" smtClean="0"/>
              <a:t>imed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strengthen </a:t>
            </a:r>
            <a:r>
              <a:rPr lang="en-US" sz="2400" dirty="0"/>
              <a:t>the cooperation with </a:t>
            </a:r>
            <a:r>
              <a:rPr lang="en-US" sz="2400" dirty="0" smtClean="0"/>
              <a:t>reporting units</a:t>
            </a:r>
            <a:r>
              <a:rPr lang="sl-SI" sz="2400" dirty="0" smtClean="0"/>
              <a:t>.</a:t>
            </a:r>
            <a:r>
              <a:rPr lang="en-US" sz="2400" dirty="0" smtClean="0"/>
              <a:t> </a:t>
            </a:r>
            <a:endParaRPr lang="sl-SI" sz="2400" dirty="0" smtClean="0"/>
          </a:p>
          <a:p>
            <a:r>
              <a:rPr lang="sl-SI" sz="2400" dirty="0"/>
              <a:t>B</a:t>
            </a:r>
            <a:r>
              <a:rPr lang="en-US" sz="2400" dirty="0" err="1" smtClean="0"/>
              <a:t>ased</a:t>
            </a:r>
            <a:r>
              <a:rPr lang="en-US" sz="2400" dirty="0" smtClean="0"/>
              <a:t> </a:t>
            </a:r>
            <a:r>
              <a:rPr lang="en-US" sz="2400" dirty="0"/>
              <a:t>primarily on </a:t>
            </a:r>
            <a:r>
              <a:rPr lang="en-US" sz="2400" dirty="0" err="1" smtClean="0"/>
              <a:t>standardi</a:t>
            </a:r>
            <a:r>
              <a:rPr lang="sl-SI" sz="2400" dirty="0" smtClean="0"/>
              <a:t>z</a:t>
            </a:r>
            <a:r>
              <a:rPr lang="en-US" sz="2400" dirty="0" err="1" smtClean="0"/>
              <a:t>ation</a:t>
            </a:r>
            <a:r>
              <a:rPr lang="en-US" sz="2400" dirty="0" smtClean="0"/>
              <a:t> </a:t>
            </a:r>
            <a:r>
              <a:rPr lang="en-US" sz="2400" dirty="0"/>
              <a:t>of contacts with reporting units and </a:t>
            </a:r>
            <a:r>
              <a:rPr lang="en-US" sz="2400" dirty="0" smtClean="0"/>
              <a:t>introduction </a:t>
            </a:r>
            <a:r>
              <a:rPr lang="en-US" sz="2400" dirty="0"/>
              <a:t>of </a:t>
            </a:r>
            <a:r>
              <a:rPr lang="en-US" sz="2400" dirty="0" smtClean="0"/>
              <a:t>e-reporting</a:t>
            </a:r>
            <a:r>
              <a:rPr lang="sl-SI" sz="2400" dirty="0" smtClean="0"/>
              <a:t>.</a:t>
            </a:r>
          </a:p>
          <a:p>
            <a:r>
              <a:rPr lang="sl-SI" sz="2400" dirty="0"/>
              <a:t>G</a:t>
            </a:r>
            <a:r>
              <a:rPr lang="en-US" sz="2400" dirty="0" err="1" smtClean="0"/>
              <a:t>oals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communication</a:t>
            </a:r>
            <a:endParaRPr lang="sl-SI" sz="2400" dirty="0" smtClean="0"/>
          </a:p>
          <a:p>
            <a:pPr lvl="1"/>
            <a:r>
              <a:rPr lang="sl-SI" sz="2000" dirty="0"/>
              <a:t>O</a:t>
            </a:r>
            <a:r>
              <a:rPr lang="en-US" sz="2000" dirty="0" smtClean="0"/>
              <a:t>ne </a:t>
            </a:r>
            <a:r>
              <a:rPr lang="en-US" sz="2000" dirty="0"/>
              <a:t>entry point for </a:t>
            </a:r>
            <a:r>
              <a:rPr lang="en-US" sz="2000" dirty="0" smtClean="0"/>
              <a:t>communication</a:t>
            </a:r>
            <a:r>
              <a:rPr lang="sl-SI" sz="2000" dirty="0" smtClean="0"/>
              <a:t>.</a:t>
            </a:r>
          </a:p>
          <a:p>
            <a:pPr lvl="1"/>
            <a:r>
              <a:rPr lang="en-US" sz="2000" dirty="0" smtClean="0"/>
              <a:t>SURS </a:t>
            </a:r>
            <a:r>
              <a:rPr lang="en-US" sz="2000" dirty="0"/>
              <a:t>offering prompt help and enabling </a:t>
            </a:r>
            <a:r>
              <a:rPr lang="en-US" sz="2000" dirty="0" smtClean="0"/>
              <a:t>reporting </a:t>
            </a:r>
            <a:r>
              <a:rPr lang="en-US" sz="2000" dirty="0"/>
              <a:t>unit to select </a:t>
            </a:r>
            <a:r>
              <a:rPr lang="en-US" sz="2000" dirty="0" smtClean="0"/>
              <a:t>mode </a:t>
            </a:r>
            <a:r>
              <a:rPr lang="en-US" sz="2000" dirty="0"/>
              <a:t>of communication in </a:t>
            </a:r>
            <a:r>
              <a:rPr lang="en-US" sz="2000" dirty="0" smtClean="0"/>
              <a:t>case </a:t>
            </a:r>
            <a:r>
              <a:rPr lang="en-US" sz="2000" dirty="0"/>
              <a:t>of </a:t>
            </a:r>
            <a:r>
              <a:rPr lang="en-US" sz="2000" dirty="0" smtClean="0"/>
              <a:t>questions</a:t>
            </a:r>
            <a:r>
              <a:rPr lang="sl-SI" sz="2000" dirty="0" smtClean="0"/>
              <a:t>.</a:t>
            </a:r>
          </a:p>
          <a:p>
            <a:pPr lvl="1"/>
            <a:r>
              <a:rPr lang="sl-SI" sz="2000" dirty="0"/>
              <a:t>R</a:t>
            </a:r>
            <a:r>
              <a:rPr lang="en-US" sz="2000" dirty="0" err="1" smtClean="0"/>
              <a:t>equired</a:t>
            </a:r>
            <a:r>
              <a:rPr lang="en-US" sz="2000" dirty="0" smtClean="0"/>
              <a:t> </a:t>
            </a:r>
            <a:r>
              <a:rPr lang="en-US" sz="2000" dirty="0"/>
              <a:t>explanations or other </a:t>
            </a:r>
            <a:r>
              <a:rPr lang="sl-SI" sz="2000" dirty="0" err="1" smtClean="0"/>
              <a:t>information</a:t>
            </a:r>
            <a:r>
              <a:rPr lang="sl-SI" sz="2000" dirty="0" smtClean="0"/>
              <a:t> </a:t>
            </a:r>
            <a:r>
              <a:rPr lang="en-US" sz="2000" dirty="0" smtClean="0"/>
              <a:t>and response </a:t>
            </a:r>
            <a:r>
              <a:rPr lang="en-US" sz="2000" dirty="0"/>
              <a:t>to </a:t>
            </a:r>
            <a:r>
              <a:rPr lang="sl-SI" sz="2000" dirty="0" smtClean="0"/>
              <a:t>            </a:t>
            </a:r>
            <a:r>
              <a:rPr lang="en-US" sz="2000" dirty="0" smtClean="0"/>
              <a:t>a </a:t>
            </a:r>
            <a:r>
              <a:rPr lang="en-US" sz="2000" dirty="0"/>
              <a:t>unit should be short and </a:t>
            </a:r>
            <a:r>
              <a:rPr lang="en-US" sz="2000" dirty="0" smtClean="0"/>
              <a:t>understandable</a:t>
            </a:r>
            <a:r>
              <a:rPr lang="sl-SI" sz="2000" dirty="0" smtClean="0"/>
              <a:t>.</a:t>
            </a:r>
          </a:p>
          <a:p>
            <a:pPr lvl="1"/>
            <a:endParaRPr lang="sl-SI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047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sl-SI" sz="2800" b="1" dirty="0" err="1" smtClean="0"/>
              <a:t>Reorganisation</a:t>
            </a:r>
            <a:r>
              <a:rPr lang="sl-SI" sz="2800" b="1" dirty="0" smtClean="0"/>
              <a:t> of the </a:t>
            </a:r>
            <a:r>
              <a:rPr lang="sl-SI" sz="2800" b="1" dirty="0" err="1" smtClean="0"/>
              <a:t>Data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collection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divison</a:t>
            </a:r>
            <a:r>
              <a:rPr lang="sl-SI" sz="2800" b="1" dirty="0" smtClean="0"/>
              <a:t>              in September 2012</a:t>
            </a:r>
            <a:endParaRPr lang="sl-SI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smtClean="0"/>
              <a:t>S</a:t>
            </a:r>
            <a:r>
              <a:rPr lang="en-US" sz="2000" dirty="0" err="1" smtClean="0"/>
              <a:t>everal</a:t>
            </a:r>
            <a:r>
              <a:rPr lang="en-US" sz="2000" dirty="0" smtClean="0"/>
              <a:t> </a:t>
            </a:r>
            <a:r>
              <a:rPr lang="en-US" sz="2000" dirty="0"/>
              <a:t>collection modes</a:t>
            </a:r>
            <a:r>
              <a:rPr lang="sl-SI" sz="2000" dirty="0"/>
              <a:t>: </a:t>
            </a:r>
            <a:r>
              <a:rPr lang="en-US" sz="2000" dirty="0"/>
              <a:t>paper, phone, fax, e-mail, Excel and </a:t>
            </a:r>
            <a:r>
              <a:rPr lang="sl-SI" sz="2000" dirty="0" err="1" smtClean="0"/>
              <a:t>web</a:t>
            </a:r>
            <a:endParaRPr lang="sl-SI" sz="2000" dirty="0" smtClean="0"/>
          </a:p>
          <a:p>
            <a:pPr lvl="1"/>
            <a:r>
              <a:rPr lang="en-US" sz="1800" dirty="0" smtClean="0"/>
              <a:t>Different </a:t>
            </a:r>
            <a:r>
              <a:rPr lang="en-US" sz="1800" dirty="0"/>
              <a:t>collection </a:t>
            </a:r>
            <a:r>
              <a:rPr lang="sl-SI" sz="1800" dirty="0" err="1" smtClean="0"/>
              <a:t>modes</a:t>
            </a:r>
            <a:r>
              <a:rPr lang="sl-SI" sz="1800" dirty="0" smtClean="0"/>
              <a:t> </a:t>
            </a:r>
            <a:r>
              <a:rPr lang="sl-SI" sz="1800" dirty="0" err="1" smtClean="0"/>
              <a:t>possible</a:t>
            </a:r>
            <a:r>
              <a:rPr lang="en-US" sz="1800" dirty="0" smtClean="0"/>
              <a:t> </a:t>
            </a:r>
            <a:r>
              <a:rPr lang="en-US" sz="1800" dirty="0"/>
              <a:t>due to common address lists </a:t>
            </a:r>
            <a:r>
              <a:rPr lang="sl-SI" sz="1800" dirty="0" smtClean="0"/>
              <a:t>            </a:t>
            </a:r>
            <a:r>
              <a:rPr lang="en-US" sz="1800" dirty="0" smtClean="0"/>
              <a:t>held </a:t>
            </a:r>
            <a:r>
              <a:rPr lang="en-US" sz="1800" dirty="0"/>
              <a:t>in one place for all modes of reporting.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01378"/>
              </p:ext>
            </p:extLst>
          </p:nvPr>
        </p:nvGraphicFramePr>
        <p:xfrm>
          <a:off x="395536" y="2780928"/>
          <a:ext cx="8640960" cy="32054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536504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 reception </a:t>
                      </a:r>
                      <a:r>
                        <a:rPr lang="sl-SI" sz="1800" dirty="0" err="1" smtClean="0"/>
                        <a:t>department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Enterprise cooperation </a:t>
                      </a:r>
                      <a:r>
                        <a:rPr lang="sl-SI" sz="1800" dirty="0" err="1" smtClean="0"/>
                        <a:t>department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D</a:t>
                      </a:r>
                      <a:r>
                        <a:rPr lang="en-US" sz="1800" dirty="0" err="1" smtClean="0"/>
                        <a:t>ispatching</a:t>
                      </a:r>
                      <a:r>
                        <a:rPr lang="en-US" sz="1800" dirty="0" smtClean="0"/>
                        <a:t> and collecting the questionnaires</a:t>
                      </a:r>
                      <a:r>
                        <a:rPr lang="sl-SI" sz="1800" dirty="0" smtClean="0"/>
                        <a:t>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S</a:t>
                      </a:r>
                      <a:r>
                        <a:rPr lang="en-US" sz="1800" dirty="0" smtClean="0"/>
                        <a:t>ending out letters and e-mails to respondents</a:t>
                      </a:r>
                      <a:r>
                        <a:rPr lang="sl-SI" sz="1800" dirty="0" smtClean="0"/>
                        <a:t>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A</a:t>
                      </a:r>
                      <a:r>
                        <a:rPr lang="en-US" sz="1800" dirty="0" err="1" smtClean="0"/>
                        <a:t>ddress</a:t>
                      </a:r>
                      <a:r>
                        <a:rPr lang="en-US" sz="1800" dirty="0" smtClean="0"/>
                        <a:t> lists management</a:t>
                      </a:r>
                      <a:r>
                        <a:rPr lang="sl-SI" sz="1800" dirty="0" smtClean="0"/>
                        <a:t>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A</a:t>
                      </a:r>
                      <a:r>
                        <a:rPr lang="en-US" sz="1800" dirty="0" err="1" smtClean="0"/>
                        <a:t>ssignment</a:t>
                      </a:r>
                      <a:r>
                        <a:rPr lang="en-US" sz="1800" dirty="0" smtClean="0"/>
                        <a:t> of the outcome codes (eligibility status codes)</a:t>
                      </a:r>
                      <a:r>
                        <a:rPr lang="sl-SI" sz="1800" dirty="0" smtClean="0"/>
                        <a:t>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D</a:t>
                      </a:r>
                      <a:r>
                        <a:rPr lang="en-US" sz="1800" dirty="0" err="1" smtClean="0"/>
                        <a:t>ata</a:t>
                      </a:r>
                      <a:r>
                        <a:rPr lang="en-US" sz="1800" dirty="0" smtClean="0"/>
                        <a:t> capture</a:t>
                      </a:r>
                      <a:r>
                        <a:rPr lang="sl-SI" sz="1800" dirty="0" smtClean="0"/>
                        <a:t>.</a:t>
                      </a:r>
                      <a:r>
                        <a:rPr lang="en-US" sz="1800" dirty="0" smtClean="0"/>
                        <a:t> </a:t>
                      </a:r>
                      <a:endParaRPr lang="sl-SI" sz="1800" dirty="0" smtClean="0"/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C</a:t>
                      </a:r>
                      <a:r>
                        <a:rPr lang="en-US" sz="1800" dirty="0" err="1" smtClean="0"/>
                        <a:t>entral</a:t>
                      </a:r>
                      <a:r>
                        <a:rPr lang="en-US" sz="1800" dirty="0" smtClean="0"/>
                        <a:t> point for collecting the data from administrative and other sources</a:t>
                      </a:r>
                      <a:r>
                        <a:rPr lang="sl-SI" sz="1800" dirty="0" smtClean="0"/>
                        <a:t>.</a:t>
                      </a:r>
                      <a:endParaRPr lang="en-US" sz="1800" dirty="0" smtClean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A</a:t>
                      </a:r>
                      <a:r>
                        <a:rPr lang="en-US" sz="1800" dirty="0" err="1" smtClean="0"/>
                        <a:t>ll</a:t>
                      </a:r>
                      <a:r>
                        <a:rPr lang="en-US" sz="1800" dirty="0" smtClean="0"/>
                        <a:t> communication with the reporting units</a:t>
                      </a:r>
                      <a:r>
                        <a:rPr lang="sl-SI" sz="1800" dirty="0" smtClean="0"/>
                        <a:t>;</a:t>
                      </a:r>
                      <a:r>
                        <a:rPr lang="en-US" sz="1800" dirty="0" smtClean="0"/>
                        <a:t> including telephone follow-up of the non-respondents</a:t>
                      </a:r>
                      <a:r>
                        <a:rPr lang="sl-SI" sz="1800" dirty="0" smtClean="0"/>
                        <a:t>; </a:t>
                      </a:r>
                      <a:r>
                        <a:rPr lang="sl-SI" sz="1800" dirty="0" err="1" smtClean="0"/>
                        <a:t>including</a:t>
                      </a:r>
                      <a:r>
                        <a:rPr lang="sl-SI" sz="1800" dirty="0" smtClean="0"/>
                        <a:t> </a:t>
                      </a:r>
                      <a:r>
                        <a:rPr lang="sl-SI" sz="1800" b="1" dirty="0" err="1" smtClean="0"/>
                        <a:t>Contact</a:t>
                      </a:r>
                      <a:r>
                        <a:rPr lang="sl-SI" sz="1800" b="1" dirty="0" smtClean="0"/>
                        <a:t> centre.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C</a:t>
                      </a:r>
                      <a:r>
                        <a:rPr lang="en-US" sz="1800" dirty="0" err="1" smtClean="0"/>
                        <a:t>ompletion</a:t>
                      </a:r>
                      <a:r>
                        <a:rPr lang="en-US" sz="1800" dirty="0" smtClean="0"/>
                        <a:t> of the missing data</a:t>
                      </a:r>
                      <a:r>
                        <a:rPr lang="sl-SI" sz="1800" dirty="0" smtClean="0"/>
                        <a:t>,  i.e. </a:t>
                      </a:r>
                      <a:r>
                        <a:rPr lang="sl-SI" sz="1800" dirty="0" err="1" smtClean="0"/>
                        <a:t>coding</a:t>
                      </a:r>
                      <a:r>
                        <a:rPr lang="sl-SI" sz="1800" dirty="0" smtClean="0"/>
                        <a:t>.</a:t>
                      </a: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l-SI" sz="1800" dirty="0" smtClean="0"/>
                        <a:t>L</a:t>
                      </a:r>
                      <a:r>
                        <a:rPr lang="en-US" sz="1800" dirty="0" err="1" smtClean="0"/>
                        <a:t>ogical</a:t>
                      </a:r>
                      <a:r>
                        <a:rPr lang="en-US" sz="1800" dirty="0" smtClean="0"/>
                        <a:t> controls of the data</a:t>
                      </a:r>
                      <a:r>
                        <a:rPr lang="sl-SI" sz="1800" dirty="0" smtClean="0"/>
                        <a:t> and </a:t>
                      </a:r>
                      <a:r>
                        <a:rPr lang="sl-SI" sz="1800" dirty="0" err="1" smtClean="0"/>
                        <a:t>checking</a:t>
                      </a:r>
                      <a:r>
                        <a:rPr lang="sl-SI" sz="1800" dirty="0" smtClean="0"/>
                        <a:t> the </a:t>
                      </a:r>
                      <a:r>
                        <a:rPr lang="sl-SI" sz="1800" dirty="0" err="1" smtClean="0"/>
                        <a:t>data</a:t>
                      </a:r>
                      <a:r>
                        <a:rPr lang="sl-SI" sz="1800" dirty="0" smtClean="0"/>
                        <a:t> </a:t>
                      </a:r>
                      <a:r>
                        <a:rPr lang="sl-SI" sz="1800" dirty="0" err="1" smtClean="0"/>
                        <a:t>with</a:t>
                      </a:r>
                      <a:r>
                        <a:rPr lang="sl-SI" sz="1800" dirty="0" smtClean="0"/>
                        <a:t> </a:t>
                      </a:r>
                      <a:r>
                        <a:rPr lang="sl-SI" sz="1800" dirty="0" err="1" smtClean="0"/>
                        <a:t>units</a:t>
                      </a:r>
                      <a:r>
                        <a:rPr lang="sl-SI" sz="1800" dirty="0" smtClean="0"/>
                        <a:t>.</a:t>
                      </a:r>
                    </a:p>
                    <a:p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697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Contact</a:t>
            </a:r>
            <a:r>
              <a:rPr lang="sl-SI" b="1" dirty="0" smtClean="0"/>
              <a:t> centre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sl-SI" sz="2400" dirty="0" err="1" smtClean="0"/>
              <a:t>From</a:t>
            </a:r>
            <a:r>
              <a:rPr lang="sl-SI" sz="2400" dirty="0" smtClean="0"/>
              <a:t> </a:t>
            </a:r>
            <a:r>
              <a:rPr lang="en-US" sz="2400" dirty="0" smtClean="0"/>
              <a:t>2013 </a:t>
            </a:r>
            <a:r>
              <a:rPr lang="sl-SI" sz="2400" dirty="0" smtClean="0"/>
              <a:t>on </a:t>
            </a:r>
            <a:r>
              <a:rPr lang="en-US" sz="2400" dirty="0" smtClean="0"/>
              <a:t>all </a:t>
            </a:r>
            <a:r>
              <a:rPr lang="en-US" sz="2400" dirty="0"/>
              <a:t>paper questionnaires must </a:t>
            </a:r>
            <a:r>
              <a:rPr lang="sl-SI" sz="2400" dirty="0" err="1" smtClean="0"/>
              <a:t>have</a:t>
            </a:r>
            <a:r>
              <a:rPr lang="sl-SI" sz="2400" dirty="0" smtClean="0"/>
              <a:t>                   a </a:t>
            </a:r>
            <a:r>
              <a:rPr lang="en-US" sz="2400" dirty="0" smtClean="0"/>
              <a:t>common </a:t>
            </a:r>
            <a:r>
              <a:rPr lang="en-US" sz="2400" dirty="0"/>
              <a:t>e-mail address and </a:t>
            </a:r>
            <a:r>
              <a:rPr lang="en-US" sz="2400" dirty="0" smtClean="0"/>
              <a:t>toll-free </a:t>
            </a:r>
            <a:r>
              <a:rPr lang="en-US" sz="2400" dirty="0"/>
              <a:t>telephone number. Both are in the work domain of the Contact </a:t>
            </a:r>
            <a:r>
              <a:rPr lang="en-US" sz="2400" dirty="0" err="1" smtClean="0"/>
              <a:t>centre</a:t>
            </a:r>
            <a:r>
              <a:rPr lang="sl-SI" sz="2400" dirty="0" smtClean="0"/>
              <a:t>.</a:t>
            </a:r>
            <a:endParaRPr lang="sl-SI" sz="2400" dirty="0"/>
          </a:p>
          <a:p>
            <a:endParaRPr lang="sl-SI" sz="2400" dirty="0" smtClean="0"/>
          </a:p>
          <a:p>
            <a:r>
              <a:rPr lang="en-US" sz="2400" dirty="0" smtClean="0"/>
              <a:t>Contact </a:t>
            </a:r>
            <a:r>
              <a:rPr lang="en-US" sz="2400" dirty="0" err="1"/>
              <a:t>centre</a:t>
            </a:r>
            <a:r>
              <a:rPr lang="en-US" sz="2400" dirty="0"/>
              <a:t> </a:t>
            </a:r>
            <a:endParaRPr lang="sl-SI" sz="2400" dirty="0" smtClean="0"/>
          </a:p>
          <a:p>
            <a:pPr lvl="1"/>
            <a:r>
              <a:rPr lang="sl-SI" sz="2000" dirty="0" err="1" smtClean="0"/>
              <a:t>Provides</a:t>
            </a:r>
            <a:r>
              <a:rPr lang="sl-SI" sz="2000" dirty="0" smtClean="0"/>
              <a:t> </a:t>
            </a:r>
            <a:r>
              <a:rPr lang="sl-SI" sz="2000" dirty="0" err="1" smtClean="0"/>
              <a:t>answers</a:t>
            </a:r>
            <a:r>
              <a:rPr lang="sl-SI" sz="2000" dirty="0" smtClean="0"/>
              <a:t> to </a:t>
            </a:r>
            <a:r>
              <a:rPr lang="sl-SI" sz="2000" dirty="0" err="1" smtClean="0"/>
              <a:t>questions</a:t>
            </a:r>
            <a:r>
              <a:rPr lang="sl-SI" sz="2000" dirty="0" smtClean="0"/>
              <a:t> on</a:t>
            </a:r>
            <a:r>
              <a:rPr lang="en-US" sz="2000" dirty="0" smtClean="0"/>
              <a:t> </a:t>
            </a:r>
            <a:r>
              <a:rPr lang="en-US" sz="2000" dirty="0"/>
              <a:t>filling out the </a:t>
            </a:r>
            <a:r>
              <a:rPr lang="en-US" sz="2000" dirty="0" smtClean="0"/>
              <a:t>questionnaire</a:t>
            </a:r>
            <a:r>
              <a:rPr lang="sl-SI" sz="2000" dirty="0" smtClean="0"/>
              <a:t>s.</a:t>
            </a:r>
            <a:endParaRPr lang="sl-SI" sz="2000" dirty="0"/>
          </a:p>
          <a:p>
            <a:pPr lvl="1"/>
            <a:r>
              <a:rPr lang="sl-SI" sz="2000" dirty="0"/>
              <a:t>R</a:t>
            </a:r>
            <a:r>
              <a:rPr lang="en-US" sz="2000" dirty="0" err="1"/>
              <a:t>ecords</a:t>
            </a:r>
            <a:r>
              <a:rPr lang="en-US" sz="2000" dirty="0"/>
              <a:t> all questions and answers into the CRM system. </a:t>
            </a:r>
            <a:r>
              <a:rPr lang="sl-SI" sz="2000" dirty="0" smtClean="0"/>
              <a:t>                I</a:t>
            </a:r>
            <a:r>
              <a:rPr lang="en-US" sz="2000" dirty="0"/>
              <a:t>f necessary</a:t>
            </a:r>
            <a:r>
              <a:rPr lang="sl-SI" sz="2000" dirty="0"/>
              <a:t>, </a:t>
            </a:r>
            <a:r>
              <a:rPr lang="en-US" sz="2000" dirty="0"/>
              <a:t>the survey-matter statisticians </a:t>
            </a:r>
            <a:r>
              <a:rPr lang="sl-SI" sz="2000" dirty="0"/>
              <a:t>are </a:t>
            </a:r>
            <a:r>
              <a:rPr lang="sl-SI" sz="2000" dirty="0" err="1" smtClean="0"/>
              <a:t>informed</a:t>
            </a:r>
            <a:r>
              <a:rPr lang="sl-SI" sz="2000" dirty="0" smtClean="0"/>
              <a:t>.</a:t>
            </a:r>
            <a:endParaRPr lang="sl-SI" sz="2000" dirty="0"/>
          </a:p>
          <a:p>
            <a:pPr lvl="1"/>
            <a:r>
              <a:rPr lang="sl-SI" sz="2000" dirty="0"/>
              <a:t>R</a:t>
            </a:r>
            <a:r>
              <a:rPr lang="en-US" sz="2000" dirty="0" err="1"/>
              <a:t>egularly</a:t>
            </a:r>
            <a:r>
              <a:rPr lang="en-US" sz="2000" dirty="0"/>
              <a:t> examines unresolved inquiries of the units and provides answers or instructions as quickly as </a:t>
            </a:r>
            <a:r>
              <a:rPr lang="en-US" sz="2000" dirty="0" smtClean="0"/>
              <a:t>possible</a:t>
            </a:r>
            <a:r>
              <a:rPr lang="sl-SI" sz="2000" dirty="0" smtClean="0"/>
              <a:t>.</a:t>
            </a:r>
            <a:endParaRPr lang="sl-SI" sz="2000" dirty="0"/>
          </a:p>
          <a:p>
            <a:pPr lvl="1"/>
            <a:r>
              <a:rPr lang="sl-SI" sz="2000" dirty="0" smtClean="0"/>
              <a:t>T</a:t>
            </a:r>
            <a:r>
              <a:rPr lang="en-US" sz="2000" dirty="0" err="1" smtClean="0"/>
              <a:t>akes</a:t>
            </a:r>
            <a:r>
              <a:rPr lang="en-US" sz="2000" dirty="0" smtClean="0"/>
              <a:t> </a:t>
            </a:r>
            <a:r>
              <a:rPr lang="en-US" sz="2000" dirty="0"/>
              <a:t>care of </a:t>
            </a:r>
            <a:r>
              <a:rPr lang="sl-SI" sz="2000" dirty="0" smtClean="0"/>
              <a:t>the F</a:t>
            </a:r>
            <a:r>
              <a:rPr lang="en-US" sz="2000" dirty="0" err="1" smtClean="0"/>
              <a:t>requently</a:t>
            </a:r>
            <a:r>
              <a:rPr lang="en-US" sz="2000" dirty="0" smtClean="0"/>
              <a:t> </a:t>
            </a:r>
            <a:r>
              <a:rPr lang="en-US" sz="2000" dirty="0"/>
              <a:t>asked questions </a:t>
            </a:r>
            <a:r>
              <a:rPr lang="en-US" sz="2000" dirty="0" smtClean="0"/>
              <a:t>section</a:t>
            </a:r>
            <a:r>
              <a:rPr lang="sl-SI" sz="2000" dirty="0" smtClean="0"/>
              <a:t> on internet.</a:t>
            </a:r>
          </a:p>
          <a:p>
            <a:pPr lvl="1"/>
            <a:r>
              <a:rPr lang="sl-SI" sz="2000" dirty="0" smtClean="0"/>
              <a:t>A</a:t>
            </a:r>
            <a:r>
              <a:rPr lang="en-US" sz="2000" dirty="0" err="1" smtClean="0"/>
              <a:t>nalysis</a:t>
            </a:r>
            <a:r>
              <a:rPr lang="en-US" sz="2000" dirty="0" smtClean="0"/>
              <a:t> </a:t>
            </a:r>
            <a:r>
              <a:rPr lang="en-US" sz="2000" dirty="0"/>
              <a:t>of the work performed is prepared</a:t>
            </a:r>
            <a:r>
              <a:rPr lang="sl-SI" sz="2000" dirty="0"/>
              <a:t> </a:t>
            </a:r>
            <a:r>
              <a:rPr lang="sl-SI" sz="2000" dirty="0" smtClean="0"/>
              <a:t>at the </a:t>
            </a:r>
            <a:r>
              <a:rPr lang="sl-SI" sz="2000" dirty="0" err="1" smtClean="0"/>
              <a:t>end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220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Contact</a:t>
            </a:r>
            <a:r>
              <a:rPr lang="sl-SI" b="1" dirty="0" smtClean="0"/>
              <a:t> centre </a:t>
            </a:r>
            <a:r>
              <a:rPr lang="sl-SI" b="1" dirty="0" err="1" smtClean="0"/>
              <a:t>employees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Are u</a:t>
            </a:r>
            <a:r>
              <a:rPr lang="en-US" sz="2400" dirty="0" err="1" smtClean="0"/>
              <a:t>sed</a:t>
            </a:r>
            <a:r>
              <a:rPr lang="en-US" sz="2400" dirty="0" smtClean="0"/>
              <a:t> </a:t>
            </a:r>
            <a:r>
              <a:rPr lang="en-US" sz="2400" dirty="0"/>
              <a:t>to work on </a:t>
            </a:r>
            <a:r>
              <a:rPr lang="en-US" sz="2400" b="1" dirty="0"/>
              <a:t>manual logical </a:t>
            </a:r>
            <a:r>
              <a:rPr lang="en-US" sz="2400" b="1" dirty="0" smtClean="0"/>
              <a:t>controls</a:t>
            </a:r>
            <a:r>
              <a:rPr lang="en-US" sz="2400" dirty="0" smtClean="0"/>
              <a:t>. </a:t>
            </a:r>
            <a:r>
              <a:rPr lang="sl-SI" sz="2400" dirty="0" smtClean="0"/>
              <a:t>               </a:t>
            </a:r>
            <a:r>
              <a:rPr lang="en-US" sz="2400" dirty="0" smtClean="0"/>
              <a:t>With </a:t>
            </a:r>
            <a:r>
              <a:rPr lang="en-US" sz="2400" dirty="0"/>
              <a:t>the introduction of semi-automatic manual controls they were </a:t>
            </a:r>
            <a:r>
              <a:rPr lang="sl-SI" sz="2400" dirty="0" err="1" smtClean="0"/>
              <a:t>designated</a:t>
            </a:r>
            <a:r>
              <a:rPr lang="sl-SI" sz="2400" dirty="0" smtClean="0"/>
              <a:t> to the </a:t>
            </a:r>
            <a:r>
              <a:rPr lang="sl-SI" sz="2400" dirty="0" err="1" smtClean="0"/>
              <a:t>new</a:t>
            </a:r>
            <a:r>
              <a:rPr lang="sl-SI" sz="2400" dirty="0" smtClean="0"/>
              <a:t> </a:t>
            </a:r>
            <a:r>
              <a:rPr lang="sl-SI" sz="2400" dirty="0" err="1" smtClean="0"/>
              <a:t>tasks</a:t>
            </a:r>
            <a:r>
              <a:rPr lang="sl-SI" sz="2400" dirty="0" smtClean="0"/>
              <a:t> in </a:t>
            </a:r>
            <a:r>
              <a:rPr lang="sl-SI" sz="2400" dirty="0" err="1" smtClean="0"/>
              <a:t>Contact</a:t>
            </a:r>
            <a:r>
              <a:rPr lang="sl-SI" sz="2400" dirty="0" smtClean="0"/>
              <a:t> centre.</a:t>
            </a:r>
          </a:p>
          <a:p>
            <a:r>
              <a:rPr lang="sl-SI" sz="2400" dirty="0" err="1" smtClean="0"/>
              <a:t>Should</a:t>
            </a:r>
            <a:r>
              <a:rPr lang="sl-SI" sz="2400" dirty="0" smtClean="0"/>
              <a:t> </a:t>
            </a:r>
            <a:r>
              <a:rPr lang="sl-SI" sz="2400" dirty="0" err="1" smtClean="0"/>
              <a:t>have</a:t>
            </a:r>
            <a:r>
              <a:rPr lang="sl-SI" sz="2400" dirty="0" smtClean="0"/>
              <a:t> </a:t>
            </a:r>
            <a:r>
              <a:rPr lang="en-US" sz="2400" dirty="0" smtClean="0"/>
              <a:t>knowledge </a:t>
            </a:r>
            <a:r>
              <a:rPr lang="en-US" sz="2400" dirty="0"/>
              <a:t>on statistical surveys and processes, skills in communication, sense for teamwork and good knowledge of the </a:t>
            </a:r>
            <a:r>
              <a:rPr lang="sl-SI" sz="2400" dirty="0" smtClean="0"/>
              <a:t>CRM</a:t>
            </a:r>
            <a:r>
              <a:rPr lang="en-US" sz="2400" dirty="0" smtClean="0"/>
              <a:t> system. </a:t>
            </a:r>
            <a:endParaRPr lang="sl-SI" sz="2400" dirty="0" smtClean="0"/>
          </a:p>
          <a:p>
            <a:endParaRPr lang="sl-SI" sz="2400" dirty="0" smtClean="0"/>
          </a:p>
          <a:p>
            <a:r>
              <a:rPr lang="sl-SI" sz="2400" b="1" dirty="0"/>
              <a:t>T</a:t>
            </a:r>
            <a:r>
              <a:rPr lang="en-US" sz="2400" b="1" dirty="0" smtClean="0"/>
              <a:t>raining </a:t>
            </a:r>
            <a:r>
              <a:rPr lang="en-US" sz="2400" dirty="0" smtClean="0"/>
              <a:t>before </a:t>
            </a:r>
            <a:r>
              <a:rPr lang="en-US" sz="2400" dirty="0"/>
              <a:t>sending out the </a:t>
            </a:r>
            <a:r>
              <a:rPr lang="en-US" sz="2400" dirty="0" smtClean="0"/>
              <a:t>questionnaires</a:t>
            </a:r>
            <a:r>
              <a:rPr lang="sl-SI" sz="2400" dirty="0" smtClean="0"/>
              <a:t>                   is </a:t>
            </a:r>
            <a:r>
              <a:rPr lang="en-US" sz="2400" dirty="0" smtClean="0"/>
              <a:t>prepared </a:t>
            </a:r>
            <a:r>
              <a:rPr lang="en-US" sz="2400" dirty="0"/>
              <a:t>by subject-matter </a:t>
            </a:r>
            <a:r>
              <a:rPr lang="en-US" sz="2400" dirty="0" smtClean="0"/>
              <a:t>statisticians</a:t>
            </a:r>
            <a:r>
              <a:rPr lang="sl-SI" sz="2400" dirty="0" smtClean="0"/>
              <a:t>.</a:t>
            </a:r>
          </a:p>
          <a:p>
            <a:pPr lvl="1"/>
            <a:r>
              <a:rPr lang="sl-SI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time plan of </a:t>
            </a:r>
            <a:r>
              <a:rPr lang="sl-SI" sz="2000" dirty="0" smtClean="0"/>
              <a:t>the </a:t>
            </a:r>
            <a:r>
              <a:rPr lang="en-US" sz="2000" dirty="0" smtClean="0"/>
              <a:t>data </a:t>
            </a:r>
            <a:r>
              <a:rPr lang="en-US" sz="2000" dirty="0"/>
              <a:t>collection process and </a:t>
            </a:r>
            <a:endParaRPr lang="sl-SI" sz="2000" dirty="0" smtClean="0"/>
          </a:p>
          <a:p>
            <a:pPr lvl="1"/>
            <a:r>
              <a:rPr lang="sl-SI" sz="2000" dirty="0" smtClean="0"/>
              <a:t>the q</a:t>
            </a:r>
            <a:r>
              <a:rPr lang="en-US" sz="2000" dirty="0" err="1" smtClean="0"/>
              <a:t>uestionnaire</a:t>
            </a:r>
            <a:r>
              <a:rPr lang="en-US" sz="2000" dirty="0" smtClean="0"/>
              <a:t> </a:t>
            </a:r>
            <a:r>
              <a:rPr lang="sl-SI" sz="2000" dirty="0" smtClean="0"/>
              <a:t>are </a:t>
            </a:r>
            <a:r>
              <a:rPr lang="en-US" sz="2000" dirty="0" smtClean="0"/>
              <a:t>presented</a:t>
            </a:r>
            <a:r>
              <a:rPr lang="sl-SI" sz="20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3379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err="1" smtClean="0"/>
              <a:t>Organisation</a:t>
            </a:r>
            <a:r>
              <a:rPr lang="sl-SI" sz="4000" b="1" dirty="0" smtClean="0"/>
              <a:t> in </a:t>
            </a:r>
            <a:r>
              <a:rPr lang="sl-SI" sz="4000" b="1" dirty="0" err="1" smtClean="0"/>
              <a:t>Contact</a:t>
            </a:r>
            <a:r>
              <a:rPr lang="sl-SI" sz="4000" b="1" dirty="0" smtClean="0"/>
              <a:t> centre</a:t>
            </a:r>
            <a:endParaRPr lang="sl-SI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209331"/>
          </a:xfrm>
        </p:spPr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/>
              <a:t>reroute the calls </a:t>
            </a:r>
            <a:r>
              <a:rPr lang="en-US" sz="2400" dirty="0" smtClean="0"/>
              <a:t>according </a:t>
            </a:r>
            <a:r>
              <a:rPr lang="en-US" sz="2400" dirty="0"/>
              <a:t>to fair distribution. </a:t>
            </a:r>
            <a:endParaRPr lang="sl-SI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all </a:t>
            </a:r>
            <a:r>
              <a:rPr lang="en-US" sz="2400" dirty="0" smtClean="0"/>
              <a:t>lines </a:t>
            </a:r>
            <a:r>
              <a:rPr lang="en-US" sz="2400" dirty="0"/>
              <a:t>are occupied, instead of music for waiting, </a:t>
            </a:r>
            <a:r>
              <a:rPr lang="sl-SI" sz="2400" dirty="0" smtClean="0"/>
              <a:t>         </a:t>
            </a:r>
            <a:r>
              <a:rPr lang="en-US" sz="2400" dirty="0" smtClean="0"/>
              <a:t>the </a:t>
            </a:r>
            <a:r>
              <a:rPr lang="en-US" sz="2400" dirty="0"/>
              <a:t>reporting unit can listen to some interesting </a:t>
            </a:r>
            <a:r>
              <a:rPr lang="sl-SI" sz="2400" dirty="0" smtClean="0"/>
              <a:t>  </a:t>
            </a:r>
            <a:r>
              <a:rPr lang="en-US" sz="2400" dirty="0" smtClean="0"/>
              <a:t>statistical </a:t>
            </a:r>
            <a:r>
              <a:rPr lang="en-US" sz="2400" dirty="0"/>
              <a:t>facts that were </a:t>
            </a:r>
            <a:r>
              <a:rPr lang="en-US" sz="2400" dirty="0" smtClean="0"/>
              <a:t>compiled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en-US" sz="2400" dirty="0" smtClean="0"/>
              <a:t>presented </a:t>
            </a:r>
            <a:r>
              <a:rPr lang="sl-SI" sz="2400" dirty="0" smtClean="0"/>
              <a:t>            </a:t>
            </a:r>
            <a:r>
              <a:rPr lang="en-US" sz="2400" dirty="0" smtClean="0"/>
              <a:t>in </a:t>
            </a:r>
            <a:r>
              <a:rPr lang="en-US" sz="2400" dirty="0"/>
              <a:t>a way to promote statistics. </a:t>
            </a:r>
            <a:endParaRPr lang="sl-SI" sz="2400" dirty="0" smtClean="0"/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already received some positive feedback on this from our reporting units.</a:t>
            </a:r>
          </a:p>
          <a:p>
            <a:endParaRPr lang="sl-S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800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Contents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Non-</a:t>
            </a:r>
            <a:r>
              <a:rPr lang="sl-SI" dirty="0" err="1" smtClean="0"/>
              <a:t>response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Effort</a:t>
            </a:r>
            <a:r>
              <a:rPr lang="sl-SI" dirty="0" smtClean="0"/>
              <a:t> for </a:t>
            </a:r>
            <a:r>
              <a:rPr lang="sl-SI" dirty="0" err="1" smtClean="0"/>
              <a:t>reducing</a:t>
            </a:r>
            <a:r>
              <a:rPr lang="sl-SI" dirty="0" smtClean="0"/>
              <a:t> non-</a:t>
            </a:r>
            <a:r>
              <a:rPr lang="sl-SI" dirty="0" err="1" smtClean="0"/>
              <a:t>response</a:t>
            </a:r>
            <a:r>
              <a:rPr lang="sl-SI" dirty="0" smtClean="0"/>
              <a:t>.</a:t>
            </a:r>
          </a:p>
          <a:p>
            <a:r>
              <a:rPr lang="sl-SI" dirty="0" smtClean="0"/>
              <a:t>Past </a:t>
            </a:r>
            <a:r>
              <a:rPr lang="sl-SI" dirty="0" err="1" smtClean="0"/>
              <a:t>communication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businesses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Current</a:t>
            </a:r>
            <a:r>
              <a:rPr lang="sl-SI" dirty="0" smtClean="0"/>
              <a:t> </a:t>
            </a:r>
            <a:r>
              <a:rPr lang="sl-SI" dirty="0" err="1" smtClean="0"/>
              <a:t>organisation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Plans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6556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E-</a:t>
            </a:r>
            <a:r>
              <a:rPr lang="sl-SI" b="1" dirty="0" err="1" smtClean="0"/>
              <a:t>reporting</a:t>
            </a:r>
            <a:r>
              <a:rPr lang="sl-SI" b="1" dirty="0" smtClean="0"/>
              <a:t> </a:t>
            </a:r>
            <a:r>
              <a:rPr lang="sl-SI" b="1" dirty="0" err="1" smtClean="0"/>
              <a:t>support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US" sz="2400" b="1" dirty="0" smtClean="0"/>
              <a:t>Technical </a:t>
            </a:r>
            <a:r>
              <a:rPr lang="en-US" sz="2400" b="1" dirty="0"/>
              <a:t>support </a:t>
            </a:r>
            <a:r>
              <a:rPr lang="en-US" sz="2400" dirty="0"/>
              <a:t>(problems with registration, </a:t>
            </a:r>
            <a:r>
              <a:rPr lang="sl-SI" sz="2400" dirty="0" smtClean="0"/>
              <a:t>            </a:t>
            </a:r>
            <a:r>
              <a:rPr lang="en-US" sz="2400" dirty="0" smtClean="0"/>
              <a:t>sending </a:t>
            </a:r>
            <a:r>
              <a:rPr lang="en-US" sz="2400" dirty="0"/>
              <a:t>out the questionnaire) is offered by </a:t>
            </a:r>
            <a:r>
              <a:rPr lang="sl-SI" sz="2400" dirty="0" smtClean="0"/>
              <a:t>                                      </a:t>
            </a:r>
            <a:r>
              <a:rPr lang="en-US" sz="2400" dirty="0" smtClean="0"/>
              <a:t>the common </a:t>
            </a:r>
            <a:r>
              <a:rPr lang="en-US" sz="2400" dirty="0"/>
              <a:t>governmental service for citizens </a:t>
            </a:r>
            <a:r>
              <a:rPr lang="sl-SI" sz="2400" dirty="0" smtClean="0"/>
              <a:t>                     </a:t>
            </a:r>
            <a:r>
              <a:rPr lang="en-US" sz="2400" dirty="0" smtClean="0"/>
              <a:t>by </a:t>
            </a:r>
            <a:r>
              <a:rPr lang="en-US" sz="2400" dirty="0"/>
              <a:t>a toll free telephone </a:t>
            </a:r>
            <a:r>
              <a:rPr lang="en-US" sz="2400" dirty="0" smtClean="0"/>
              <a:t>number</a:t>
            </a:r>
            <a:r>
              <a:rPr lang="sl-SI" sz="2400" dirty="0" smtClean="0"/>
              <a:t>.</a:t>
            </a:r>
          </a:p>
          <a:p>
            <a:r>
              <a:rPr lang="sl-SI" sz="2400" b="1" dirty="0" err="1" smtClean="0"/>
              <a:t>Methodological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support</a:t>
            </a:r>
            <a:r>
              <a:rPr lang="sl-SI" sz="2400" b="1" dirty="0" smtClean="0"/>
              <a:t> </a:t>
            </a:r>
            <a:r>
              <a:rPr lang="sl-SI" sz="2400" dirty="0" smtClean="0"/>
              <a:t>is </a:t>
            </a:r>
            <a:r>
              <a:rPr lang="sl-SI" sz="2400" dirty="0" err="1" smtClean="0"/>
              <a:t>offered</a:t>
            </a:r>
            <a:r>
              <a:rPr lang="sl-SI" sz="2400" dirty="0" smtClean="0"/>
              <a:t> </a:t>
            </a:r>
            <a:r>
              <a:rPr lang="sl-SI" sz="2400" dirty="0" err="1" smtClean="0"/>
              <a:t>by</a:t>
            </a:r>
            <a:r>
              <a:rPr lang="sl-SI" sz="2400" dirty="0" smtClean="0"/>
              <a:t> </a:t>
            </a:r>
            <a:r>
              <a:rPr lang="en-US" sz="2400" dirty="0" smtClean="0"/>
              <a:t>the </a:t>
            </a:r>
            <a:r>
              <a:rPr lang="sl-SI" sz="2400" dirty="0" smtClean="0"/>
              <a:t>                  </a:t>
            </a:r>
            <a:r>
              <a:rPr lang="en-US" sz="2400" dirty="0" smtClean="0"/>
              <a:t>Contact </a:t>
            </a:r>
            <a:r>
              <a:rPr lang="en-US" sz="2400" dirty="0" err="1" smtClean="0"/>
              <a:t>centre</a:t>
            </a:r>
            <a:r>
              <a:rPr lang="sl-SI" sz="2400" dirty="0" smtClean="0"/>
              <a:t>,</a:t>
            </a:r>
            <a:r>
              <a:rPr lang="en-US" sz="2400" dirty="0" smtClean="0"/>
              <a:t> </a:t>
            </a:r>
            <a:r>
              <a:rPr lang="sl-SI" sz="2400" dirty="0" smtClean="0"/>
              <a:t>i.e.:</a:t>
            </a:r>
          </a:p>
          <a:p>
            <a:pPr lvl="1"/>
            <a:r>
              <a:rPr lang="sl-SI" sz="2000" dirty="0" err="1" smtClean="0"/>
              <a:t>care</a:t>
            </a:r>
            <a:r>
              <a:rPr lang="sl-SI" sz="2000" dirty="0" smtClean="0"/>
              <a:t> </a:t>
            </a:r>
            <a:r>
              <a:rPr lang="en-US" sz="2000" dirty="0" smtClean="0"/>
              <a:t>that </a:t>
            </a:r>
            <a:r>
              <a:rPr lang="en-US" sz="2000" dirty="0"/>
              <a:t>the right person is registered in the application </a:t>
            </a:r>
            <a:r>
              <a:rPr lang="sl-SI" sz="2000" dirty="0" smtClean="0"/>
              <a:t>                 </a:t>
            </a:r>
            <a:r>
              <a:rPr lang="en-US" sz="2000" dirty="0" smtClean="0"/>
              <a:t>for e-reporting</a:t>
            </a:r>
            <a:r>
              <a:rPr lang="sl-SI" sz="2000" dirty="0" smtClean="0"/>
              <a:t>,</a:t>
            </a:r>
            <a:endParaRPr lang="sl-SI" sz="1600" dirty="0"/>
          </a:p>
          <a:p>
            <a:pPr lvl="1"/>
            <a:r>
              <a:rPr lang="sl-SI" sz="2000" dirty="0" err="1" smtClean="0"/>
              <a:t>detecting</a:t>
            </a:r>
            <a:r>
              <a:rPr lang="sl-SI" sz="2000" dirty="0" smtClean="0"/>
              <a:t> </a:t>
            </a:r>
            <a:r>
              <a:rPr lang="sl-SI" sz="2000" dirty="0" err="1" smtClean="0"/>
              <a:t>pairs</a:t>
            </a:r>
            <a:r>
              <a:rPr lang="sl-SI" sz="2000" dirty="0" smtClean="0"/>
              <a:t> in the </a:t>
            </a:r>
            <a:r>
              <a:rPr lang="en-US" sz="2000" dirty="0" smtClean="0"/>
              <a:t>reporting </a:t>
            </a:r>
            <a:r>
              <a:rPr lang="en-US" sz="2000" dirty="0"/>
              <a:t>data </a:t>
            </a:r>
            <a:r>
              <a:rPr lang="sl-SI" sz="2000" dirty="0" err="1" smtClean="0"/>
              <a:t>unit</a:t>
            </a:r>
            <a:r>
              <a:rPr lang="sl-SI" sz="2000" dirty="0" smtClean="0"/>
              <a:t>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en-US" sz="2000" dirty="0" smtClean="0"/>
              <a:t>observed unit</a:t>
            </a:r>
            <a:r>
              <a:rPr lang="sl-SI" sz="2000" dirty="0" smtClean="0"/>
              <a:t>              and </a:t>
            </a:r>
            <a:r>
              <a:rPr lang="sl-SI" sz="2000" dirty="0" err="1" smtClean="0"/>
              <a:t>introducing</a:t>
            </a:r>
            <a:r>
              <a:rPr lang="sl-SI" sz="2000" dirty="0" smtClean="0"/>
              <a:t> </a:t>
            </a:r>
            <a:r>
              <a:rPr lang="sl-SI" sz="2000" dirty="0" err="1" smtClean="0"/>
              <a:t>pairs</a:t>
            </a:r>
            <a:r>
              <a:rPr lang="sl-SI" sz="2000" dirty="0" smtClean="0"/>
              <a:t> </a:t>
            </a:r>
            <a:r>
              <a:rPr lang="sl-SI" sz="2000" dirty="0" err="1" smtClean="0"/>
              <a:t>into</a:t>
            </a:r>
            <a:r>
              <a:rPr lang="sl-SI" sz="2000" dirty="0" smtClean="0"/>
              <a:t> the </a:t>
            </a:r>
            <a:r>
              <a:rPr lang="en-US" sz="2000" dirty="0" smtClean="0"/>
              <a:t>address list</a:t>
            </a:r>
            <a:r>
              <a:rPr lang="sl-SI" sz="2000" dirty="0" smtClean="0"/>
              <a:t>,</a:t>
            </a:r>
          </a:p>
          <a:p>
            <a:pPr lvl="1"/>
            <a:r>
              <a:rPr lang="sl-SI" sz="2000" dirty="0" err="1" smtClean="0"/>
              <a:t>different</a:t>
            </a:r>
            <a:r>
              <a:rPr lang="sl-SI" sz="2000" dirty="0" smtClean="0"/>
              <a:t> </a:t>
            </a:r>
            <a:r>
              <a:rPr lang="sl-SI" sz="2000" dirty="0" err="1" smtClean="0"/>
              <a:t>methodological</a:t>
            </a:r>
            <a:r>
              <a:rPr lang="sl-SI" sz="2000" dirty="0" smtClean="0"/>
              <a:t> </a:t>
            </a:r>
            <a:r>
              <a:rPr lang="sl-SI" sz="2000" dirty="0" err="1" smtClean="0"/>
              <a:t>questions</a:t>
            </a:r>
            <a:r>
              <a:rPr lang="sl-SI" sz="2000" dirty="0" smtClean="0"/>
              <a:t> on </a:t>
            </a:r>
            <a:r>
              <a:rPr lang="sl-SI" sz="2000" dirty="0" err="1" smtClean="0"/>
              <a:t>surveys</a:t>
            </a:r>
            <a:r>
              <a:rPr lang="sl-SI" sz="2000" dirty="0" smtClean="0"/>
              <a:t>.</a:t>
            </a:r>
            <a:endParaRPr lang="en-US" sz="2000" dirty="0"/>
          </a:p>
          <a:p>
            <a:endParaRPr lang="sl-S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5735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New </a:t>
            </a:r>
            <a:r>
              <a:rPr lang="sl-SI" b="1" dirty="0" err="1" smtClean="0"/>
              <a:t>possibilities</a:t>
            </a:r>
            <a:r>
              <a:rPr lang="sl-SI" b="1" dirty="0" smtClean="0"/>
              <a:t> in 2013</a:t>
            </a:r>
            <a:endParaRPr lang="sl-SI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sl-SI" sz="2400" dirty="0" smtClean="0"/>
              <a:t>I</a:t>
            </a:r>
            <a:r>
              <a:rPr lang="en-US" sz="2400" dirty="0" err="1" smtClean="0"/>
              <a:t>nformation</a:t>
            </a:r>
            <a:r>
              <a:rPr lang="en-US" sz="2400" dirty="0" smtClean="0"/>
              <a:t> </a:t>
            </a:r>
            <a:r>
              <a:rPr lang="sl-SI" sz="2400" dirty="0" err="1" smtClean="0"/>
              <a:t>collected</a:t>
            </a:r>
            <a:r>
              <a:rPr lang="sl-SI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b="1" dirty="0"/>
              <a:t>telephone reminders </a:t>
            </a:r>
          </a:p>
          <a:p>
            <a:pPr lvl="1"/>
            <a:r>
              <a:rPr lang="en-US" sz="2000" dirty="0"/>
              <a:t>Structured information on reporting </a:t>
            </a:r>
            <a:r>
              <a:rPr lang="en-US" sz="2000" dirty="0" smtClean="0"/>
              <a:t>units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New information on unit </a:t>
            </a:r>
            <a:r>
              <a:rPr lang="en-US" sz="2000" dirty="0" smtClean="0"/>
              <a:t>status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Update information on contact person (name, telephone, </a:t>
            </a:r>
            <a:r>
              <a:rPr lang="sl-SI" sz="2000" dirty="0" smtClean="0"/>
              <a:t>               </a:t>
            </a:r>
            <a:r>
              <a:rPr lang="en-US" sz="2000" dirty="0" smtClean="0"/>
              <a:t>e-mail </a:t>
            </a:r>
            <a:r>
              <a:rPr lang="en-US" sz="2000" dirty="0"/>
              <a:t>address, the reason for not having responded sooner</a:t>
            </a:r>
            <a:r>
              <a:rPr lang="en-US" sz="2000" dirty="0" smtClean="0"/>
              <a:t>)</a:t>
            </a:r>
            <a:r>
              <a:rPr lang="sl-SI" sz="2000" dirty="0" smtClean="0"/>
              <a:t>.</a:t>
            </a:r>
          </a:p>
          <a:p>
            <a:pPr lvl="1"/>
            <a:endParaRPr lang="en-US" sz="2000" dirty="0"/>
          </a:p>
          <a:p>
            <a:r>
              <a:rPr lang="sl-SI" sz="2400" b="1" dirty="0"/>
              <a:t>C</a:t>
            </a:r>
            <a:r>
              <a:rPr lang="en-US" sz="2400" b="1" dirty="0" err="1" smtClean="0"/>
              <a:t>ount</a:t>
            </a:r>
            <a:r>
              <a:rPr lang="en-US" sz="2400" b="1" dirty="0" smtClean="0"/>
              <a:t> </a:t>
            </a:r>
            <a:r>
              <a:rPr lang="en-US" sz="2400" b="1" dirty="0"/>
              <a:t>of daily received </a:t>
            </a:r>
            <a:r>
              <a:rPr lang="en-US" sz="2400" b="1" dirty="0" err="1"/>
              <a:t>questionaires</a:t>
            </a:r>
            <a:r>
              <a:rPr lang="en-US" sz="2400" b="1" dirty="0"/>
              <a:t> </a:t>
            </a:r>
            <a:r>
              <a:rPr lang="sl-SI" sz="2400" b="1" dirty="0" smtClean="0"/>
              <a:t>in </a:t>
            </a:r>
            <a:r>
              <a:rPr lang="sl-SI" sz="2400" b="1" dirty="0" err="1" smtClean="0"/>
              <a:t>address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lists</a:t>
            </a:r>
            <a:r>
              <a:rPr lang="sl-SI" sz="2400" b="1" dirty="0" smtClean="0"/>
              <a:t> </a:t>
            </a:r>
            <a:r>
              <a:rPr lang="en-US" sz="2400" b="1" dirty="0" smtClean="0"/>
              <a:t>regardless </a:t>
            </a:r>
            <a:r>
              <a:rPr lang="en-US" sz="2400" b="1" dirty="0"/>
              <a:t>of </a:t>
            </a:r>
            <a:r>
              <a:rPr lang="sl-SI" sz="2400" b="1" dirty="0" smtClean="0"/>
              <a:t>the </a:t>
            </a:r>
            <a:r>
              <a:rPr lang="en-US" sz="2400" b="1" dirty="0" smtClean="0"/>
              <a:t>data </a:t>
            </a:r>
            <a:r>
              <a:rPr lang="en-US" sz="2400" b="1" dirty="0"/>
              <a:t>collection </a:t>
            </a:r>
            <a:r>
              <a:rPr lang="en-US" sz="2400" b="1" dirty="0" smtClean="0"/>
              <a:t>mode</a:t>
            </a:r>
            <a:endParaRPr lang="en-US" sz="2400" b="1" dirty="0"/>
          </a:p>
          <a:p>
            <a:pPr lvl="1"/>
            <a:r>
              <a:rPr lang="en-US" sz="2000" dirty="0"/>
              <a:t>Better overview of reporting units’ </a:t>
            </a:r>
            <a:r>
              <a:rPr lang="en-US" sz="2000" dirty="0" err="1" smtClean="0"/>
              <a:t>behaviou</a:t>
            </a:r>
            <a:r>
              <a:rPr lang="sl-SI" sz="2000" dirty="0" smtClean="0"/>
              <a:t>r.</a:t>
            </a:r>
            <a:endParaRPr lang="en-US" sz="2000" dirty="0"/>
          </a:p>
          <a:p>
            <a:pPr lvl="1"/>
            <a:r>
              <a:rPr lang="en-US" sz="2000" dirty="0" err="1" smtClean="0"/>
              <a:t>Possib</a:t>
            </a:r>
            <a:r>
              <a:rPr lang="sl-SI" sz="2000" dirty="0" smtClean="0"/>
              <a:t>i</a:t>
            </a:r>
            <a:r>
              <a:rPr lang="en-US" sz="2000" dirty="0" smtClean="0"/>
              <a:t>l</a:t>
            </a:r>
            <a:r>
              <a:rPr lang="sl-SI" sz="2000" dirty="0" err="1" smtClean="0"/>
              <a:t>ity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set</a:t>
            </a:r>
            <a:r>
              <a:rPr lang="sl-SI" sz="2000" dirty="0" smtClean="0"/>
              <a:t> u</a:t>
            </a:r>
            <a:r>
              <a:rPr lang="en-US" sz="2000" dirty="0" smtClean="0"/>
              <a:t>p </a:t>
            </a:r>
            <a:r>
              <a:rPr lang="en-US" sz="2000" dirty="0"/>
              <a:t>the optimal time </a:t>
            </a:r>
            <a:r>
              <a:rPr lang="en-US" sz="2000" dirty="0" smtClean="0"/>
              <a:t>plan</a:t>
            </a:r>
            <a:r>
              <a:rPr lang="sl-SI" sz="2000" dirty="0" smtClean="0"/>
              <a:t>.</a:t>
            </a:r>
            <a:endParaRPr lang="en-US" sz="2000" dirty="0"/>
          </a:p>
          <a:p>
            <a:endParaRPr lang="sl-S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3834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Further</a:t>
            </a:r>
            <a:r>
              <a:rPr lang="sl-SI" b="1" dirty="0" smtClean="0"/>
              <a:t> </a:t>
            </a:r>
            <a:r>
              <a:rPr lang="sl-SI" b="1" dirty="0" err="1" smtClean="0"/>
              <a:t>plans</a:t>
            </a:r>
            <a:r>
              <a:rPr lang="sl-SI" b="1" dirty="0" smtClean="0"/>
              <a:t> 1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sl-SI" sz="2400" dirty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reduce the response </a:t>
            </a:r>
            <a:r>
              <a:rPr lang="en-US" sz="2400" dirty="0" smtClean="0"/>
              <a:t>burden</a:t>
            </a:r>
            <a:r>
              <a:rPr lang="sl-SI" sz="2400" dirty="0" smtClean="0"/>
              <a:t>:</a:t>
            </a:r>
          </a:p>
          <a:p>
            <a:pPr lvl="1"/>
            <a:r>
              <a:rPr lang="en-US" sz="2000" dirty="0" smtClean="0"/>
              <a:t>Orient</a:t>
            </a:r>
            <a:r>
              <a:rPr lang="sl-SI" sz="2000" dirty="0" err="1" smtClean="0"/>
              <a:t>ation</a:t>
            </a:r>
            <a:r>
              <a:rPr lang="sl-SI" sz="2000" dirty="0" smtClean="0"/>
              <a:t> </a:t>
            </a:r>
            <a:r>
              <a:rPr lang="en-US" sz="2000" dirty="0" smtClean="0"/>
              <a:t>towards </a:t>
            </a:r>
            <a:r>
              <a:rPr lang="en-US" sz="2000" dirty="0"/>
              <a:t>administrative sources and </a:t>
            </a:r>
            <a:endParaRPr lang="sl-SI" sz="2000" dirty="0" smtClean="0"/>
          </a:p>
          <a:p>
            <a:pPr lvl="1"/>
            <a:r>
              <a:rPr lang="sl-SI" sz="2000" dirty="0" smtClean="0"/>
              <a:t>n</a:t>
            </a:r>
            <a:r>
              <a:rPr lang="en-US" sz="2000" dirty="0" err="1" smtClean="0"/>
              <a:t>ew</a:t>
            </a:r>
            <a:r>
              <a:rPr lang="en-US" sz="2000" dirty="0" smtClean="0"/>
              <a:t> </a:t>
            </a:r>
            <a:r>
              <a:rPr lang="en-US" sz="2000" dirty="0"/>
              <a:t>data </a:t>
            </a:r>
            <a:r>
              <a:rPr lang="en-US" sz="2000" dirty="0" smtClean="0"/>
              <a:t>sources</a:t>
            </a:r>
            <a:r>
              <a:rPr lang="sl-SI" sz="2000" dirty="0" smtClean="0"/>
              <a:t>,</a:t>
            </a:r>
            <a:r>
              <a:rPr lang="en-US" sz="2000" dirty="0" smtClean="0"/>
              <a:t> </a:t>
            </a:r>
            <a:r>
              <a:rPr lang="sl-SI" sz="2000" dirty="0" smtClean="0"/>
              <a:t>i.e. </a:t>
            </a:r>
            <a:r>
              <a:rPr lang="en-US" sz="2000" dirty="0" smtClean="0"/>
              <a:t>private </a:t>
            </a:r>
            <a:r>
              <a:rPr lang="en-US" sz="2000" dirty="0"/>
              <a:t>databases, social networks, </a:t>
            </a:r>
            <a:r>
              <a:rPr lang="sl-SI" sz="2000" dirty="0" smtClean="0"/>
              <a:t>             </a:t>
            </a:r>
            <a:r>
              <a:rPr lang="en-US" sz="2000" dirty="0" smtClean="0"/>
              <a:t>Big data</a:t>
            </a:r>
            <a:r>
              <a:rPr lang="sl-SI" sz="2000" dirty="0" smtClean="0"/>
              <a:t>.</a:t>
            </a:r>
          </a:p>
          <a:p>
            <a:r>
              <a:rPr lang="sl-SI" sz="2400" dirty="0" err="1" smtClean="0"/>
              <a:t>Optimisation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en-US" sz="2400" dirty="0" smtClean="0"/>
              <a:t>handling paper questionnaires</a:t>
            </a:r>
            <a:r>
              <a:rPr lang="sl-SI" sz="2400" dirty="0" smtClean="0"/>
              <a:t>.</a:t>
            </a:r>
          </a:p>
          <a:p>
            <a:r>
              <a:rPr lang="sl-SI" sz="2400" dirty="0" smtClean="0"/>
              <a:t>S</a:t>
            </a:r>
            <a:r>
              <a:rPr lang="en-US" sz="2400" dirty="0" err="1" smtClean="0"/>
              <a:t>trengthen</a:t>
            </a:r>
            <a:r>
              <a:rPr lang="sl-SI" sz="2400" dirty="0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the cooperation with </a:t>
            </a:r>
            <a:r>
              <a:rPr lang="en-US" sz="2400" dirty="0" smtClean="0"/>
              <a:t>reporting units</a:t>
            </a:r>
            <a:r>
              <a:rPr lang="sl-SI" sz="2400" dirty="0" smtClean="0"/>
              <a:t>:</a:t>
            </a:r>
            <a:r>
              <a:rPr lang="en-US" sz="2400" dirty="0" smtClean="0"/>
              <a:t> </a:t>
            </a:r>
            <a:endParaRPr lang="sl-SI" sz="2400" dirty="0" smtClean="0"/>
          </a:p>
          <a:p>
            <a:pPr lvl="1"/>
            <a:r>
              <a:rPr lang="sl-SI" sz="2000" dirty="0"/>
              <a:t>C</a:t>
            </a:r>
            <a:r>
              <a:rPr lang="en-US" sz="2000" dirty="0" err="1" smtClean="0"/>
              <a:t>onstant</a:t>
            </a:r>
            <a:r>
              <a:rPr lang="en-US" sz="2000" dirty="0" smtClean="0"/>
              <a:t> </a:t>
            </a:r>
            <a:r>
              <a:rPr lang="en-US" sz="2000" dirty="0"/>
              <a:t>improvement of the competence of </a:t>
            </a:r>
            <a:r>
              <a:rPr lang="en-US" sz="2000" dirty="0" smtClean="0"/>
              <a:t>employees </a:t>
            </a:r>
            <a:r>
              <a:rPr lang="en-US" sz="2000" dirty="0"/>
              <a:t>in the Contact </a:t>
            </a:r>
            <a:r>
              <a:rPr lang="en-US" sz="2000" dirty="0" err="1"/>
              <a:t>centre</a:t>
            </a:r>
            <a:r>
              <a:rPr lang="en-US" sz="2000" dirty="0"/>
              <a:t>. </a:t>
            </a:r>
            <a:endParaRPr lang="sl-SI" sz="2000" dirty="0" smtClean="0"/>
          </a:p>
          <a:p>
            <a:pPr lvl="1"/>
            <a:r>
              <a:rPr lang="sl-SI" sz="2000" dirty="0" err="1"/>
              <a:t>W</a:t>
            </a:r>
            <a:r>
              <a:rPr lang="sl-SI" sz="2000" dirty="0" err="1" smtClean="0"/>
              <a:t>ith</a:t>
            </a:r>
            <a:r>
              <a:rPr lang="en-US" sz="2000" dirty="0" smtClean="0"/>
              <a:t> </a:t>
            </a:r>
            <a:r>
              <a:rPr lang="en-US" sz="2000" dirty="0"/>
              <a:t>new procedures and </a:t>
            </a:r>
            <a:r>
              <a:rPr lang="en-US" sz="2000" dirty="0" smtClean="0"/>
              <a:t>processes</a:t>
            </a:r>
            <a:r>
              <a:rPr lang="sl-SI" sz="2000" dirty="0" smtClean="0"/>
              <a:t>,</a:t>
            </a:r>
            <a:r>
              <a:rPr lang="en-US" sz="2000" dirty="0" smtClean="0"/>
              <a:t> </a:t>
            </a:r>
            <a:r>
              <a:rPr lang="sl-SI" sz="2000" dirty="0" smtClean="0"/>
              <a:t>i.e. </a:t>
            </a:r>
            <a:r>
              <a:rPr lang="en-US" sz="2000" dirty="0" smtClean="0"/>
              <a:t>semi-automatic editing</a:t>
            </a:r>
            <a:r>
              <a:rPr lang="sl-SI" sz="2000" dirty="0" smtClean="0"/>
              <a:t>, </a:t>
            </a:r>
            <a:r>
              <a:rPr lang="en-US" sz="2000" dirty="0" err="1" smtClean="0"/>
              <a:t>standardis</a:t>
            </a:r>
            <a:r>
              <a:rPr lang="sl-SI" sz="2000" dirty="0" err="1" smtClean="0"/>
              <a:t>ation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optimis</a:t>
            </a:r>
            <a:r>
              <a:rPr lang="sl-SI" sz="2000" dirty="0" err="1" smtClean="0"/>
              <a:t>ation</a:t>
            </a:r>
            <a:r>
              <a:rPr lang="sl-SI" sz="2000" dirty="0" smtClean="0"/>
              <a:t> of the </a:t>
            </a:r>
            <a:r>
              <a:rPr lang="sl-SI" sz="2000" dirty="0" err="1" smtClean="0"/>
              <a:t>process</a:t>
            </a:r>
            <a:r>
              <a:rPr lang="sl-SI" sz="2000" dirty="0" smtClean="0"/>
              <a:t>, the </a:t>
            </a:r>
            <a:r>
              <a:rPr lang="en-US" sz="2000" dirty="0" smtClean="0"/>
              <a:t>result </a:t>
            </a:r>
            <a:r>
              <a:rPr lang="sl-SI" sz="2000" dirty="0" smtClean="0"/>
              <a:t>is            to </a:t>
            </a:r>
            <a:r>
              <a:rPr lang="en-US" sz="2000" dirty="0" smtClean="0"/>
              <a:t>adjust </a:t>
            </a:r>
            <a:r>
              <a:rPr lang="sl-SI" sz="2000" dirty="0" smtClean="0"/>
              <a:t>the </a:t>
            </a:r>
            <a:r>
              <a:rPr lang="en-US" sz="2000" dirty="0" err="1" smtClean="0"/>
              <a:t>organisation</a:t>
            </a:r>
            <a:r>
              <a:rPr lang="sl-SI" sz="2000" dirty="0" smtClean="0"/>
              <a:t>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9565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Further</a:t>
            </a:r>
            <a:r>
              <a:rPr lang="sl-SI" b="1" dirty="0" smtClean="0"/>
              <a:t> </a:t>
            </a:r>
            <a:r>
              <a:rPr lang="sl-SI" b="1" dirty="0" err="1" smtClean="0"/>
              <a:t>plans</a:t>
            </a:r>
            <a:r>
              <a:rPr lang="sl-SI" b="1" dirty="0" smtClean="0"/>
              <a:t> 2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579296" cy="4065315"/>
          </a:xfrm>
        </p:spPr>
        <p:txBody>
          <a:bodyPr/>
          <a:lstStyle/>
          <a:p>
            <a:r>
              <a:rPr lang="en-US" sz="2400" dirty="0" smtClean="0"/>
              <a:t>Motivation and </a:t>
            </a:r>
            <a:r>
              <a:rPr lang="en-US" sz="2400" dirty="0"/>
              <a:t>cooperation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en-US" sz="2400" dirty="0" smtClean="0"/>
              <a:t>enterprises </a:t>
            </a:r>
            <a:r>
              <a:rPr lang="sl-SI" sz="2400" dirty="0" err="1" smtClean="0"/>
              <a:t>by</a:t>
            </a:r>
            <a:r>
              <a:rPr lang="sl-SI" sz="2400" dirty="0" smtClean="0"/>
              <a:t> </a:t>
            </a:r>
            <a:r>
              <a:rPr lang="en-US" sz="2400" dirty="0" smtClean="0"/>
              <a:t>strengthening </a:t>
            </a:r>
            <a:r>
              <a:rPr lang="en-US" sz="2400" dirty="0"/>
              <a:t>the trust of the enterprises and general </a:t>
            </a:r>
            <a:r>
              <a:rPr lang="en-US" sz="2400" dirty="0" smtClean="0"/>
              <a:t>public</a:t>
            </a:r>
            <a:endParaRPr lang="sl-SI" sz="2400" dirty="0" smtClean="0"/>
          </a:p>
          <a:p>
            <a:pPr lvl="1"/>
            <a:r>
              <a:rPr lang="sl-SI" sz="2000" dirty="0" err="1" smtClean="0"/>
              <a:t>Reporting</a:t>
            </a:r>
            <a:r>
              <a:rPr lang="sl-SI" sz="2000" dirty="0" smtClean="0"/>
              <a:t> </a:t>
            </a:r>
            <a:r>
              <a:rPr lang="sl-SI" sz="2000" dirty="0" err="1" smtClean="0"/>
              <a:t>units</a:t>
            </a:r>
            <a:r>
              <a:rPr lang="sl-SI" sz="2000" dirty="0" smtClean="0"/>
              <a:t> </a:t>
            </a:r>
            <a:r>
              <a:rPr lang="en-US" sz="2000" dirty="0" smtClean="0"/>
              <a:t>will </a:t>
            </a:r>
            <a:r>
              <a:rPr lang="sl-SI" sz="2000" dirty="0" err="1" smtClean="0"/>
              <a:t>be</a:t>
            </a:r>
            <a:r>
              <a:rPr lang="sl-SI" sz="2000" dirty="0" smtClean="0"/>
              <a:t> </a:t>
            </a:r>
            <a:r>
              <a:rPr lang="en-US" sz="2000" dirty="0" smtClean="0"/>
              <a:t>inform</a:t>
            </a:r>
            <a:r>
              <a:rPr lang="sl-SI" sz="2000" dirty="0" err="1" smtClean="0"/>
              <a:t>ed</a:t>
            </a:r>
            <a:r>
              <a:rPr lang="en-US" sz="2000" dirty="0" smtClean="0"/>
              <a:t> how </a:t>
            </a:r>
            <a:r>
              <a:rPr lang="en-US" sz="2000" dirty="0"/>
              <a:t>they can use </a:t>
            </a:r>
            <a:r>
              <a:rPr lang="sl-SI" sz="2000" dirty="0" err="1" smtClean="0"/>
              <a:t>our</a:t>
            </a:r>
            <a:r>
              <a:rPr lang="en-US" sz="2000" dirty="0" smtClean="0"/>
              <a:t> </a:t>
            </a:r>
            <a:r>
              <a:rPr lang="en-US" sz="2000" dirty="0"/>
              <a:t>products and </a:t>
            </a:r>
            <a:r>
              <a:rPr lang="en-US" sz="2000" dirty="0" smtClean="0"/>
              <a:t>services</a:t>
            </a:r>
            <a:r>
              <a:rPr lang="sl-SI" sz="2000" dirty="0" smtClean="0"/>
              <a:t>.</a:t>
            </a:r>
          </a:p>
          <a:p>
            <a:pPr lvl="1"/>
            <a:r>
              <a:rPr lang="sl-SI" sz="2000" dirty="0"/>
              <a:t>C</a:t>
            </a:r>
            <a:r>
              <a:rPr lang="en-US" sz="2000" dirty="0" err="1" smtClean="0"/>
              <a:t>ommunication</a:t>
            </a:r>
            <a:r>
              <a:rPr lang="en-US" sz="2000" dirty="0" smtClean="0"/>
              <a:t> </a:t>
            </a:r>
            <a:r>
              <a:rPr lang="en-US" sz="2000" dirty="0"/>
              <a:t>will take place in different </a:t>
            </a:r>
            <a:r>
              <a:rPr lang="en-US" sz="2000" dirty="0" smtClean="0"/>
              <a:t>ways, </a:t>
            </a:r>
            <a:r>
              <a:rPr lang="en-US" sz="2000" dirty="0"/>
              <a:t>e.g. </a:t>
            </a:r>
            <a:endParaRPr lang="sl-SI" sz="2000" dirty="0" smtClean="0"/>
          </a:p>
          <a:p>
            <a:pPr lvl="2"/>
            <a:r>
              <a:rPr lang="en-US" sz="1600" dirty="0" smtClean="0"/>
              <a:t>by telephone</a:t>
            </a:r>
            <a:endParaRPr lang="sl-SI" sz="1600" dirty="0" smtClean="0"/>
          </a:p>
          <a:p>
            <a:pPr lvl="2"/>
            <a:r>
              <a:rPr lang="en-US" sz="1600" dirty="0" smtClean="0"/>
              <a:t>by </a:t>
            </a:r>
            <a:r>
              <a:rPr lang="en-US" sz="1600" dirty="0"/>
              <a:t>letters </a:t>
            </a:r>
            <a:r>
              <a:rPr lang="sl-SI" sz="1600" dirty="0" err="1" smtClean="0"/>
              <a:t>and</a:t>
            </a:r>
            <a:r>
              <a:rPr lang="sl-SI" sz="1600" dirty="0" smtClean="0"/>
              <a:t> e-</a:t>
            </a:r>
            <a:r>
              <a:rPr lang="sl-SI" sz="1600" dirty="0" err="1" smtClean="0"/>
              <a:t>mails</a:t>
            </a:r>
            <a:r>
              <a:rPr lang="sl-SI" sz="1600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/>
              <a:t>thank you letter and announcement of surveys for the coming </a:t>
            </a:r>
            <a:r>
              <a:rPr lang="en-US" sz="1600" dirty="0" smtClean="0"/>
              <a:t>year</a:t>
            </a:r>
            <a:endParaRPr lang="sl-SI" sz="1600" dirty="0" smtClean="0"/>
          </a:p>
          <a:p>
            <a:pPr lvl="2"/>
            <a:r>
              <a:rPr lang="en-US" sz="1600" dirty="0" smtClean="0"/>
              <a:t>by </a:t>
            </a:r>
            <a:r>
              <a:rPr lang="en-US" sz="1600" dirty="0"/>
              <a:t>on-site visits at </a:t>
            </a:r>
            <a:r>
              <a:rPr lang="en-US" sz="1600" dirty="0" smtClean="0"/>
              <a:t>business premises</a:t>
            </a:r>
            <a:endParaRPr lang="sl-SI" sz="1600" dirty="0" smtClean="0"/>
          </a:p>
          <a:p>
            <a:pPr lvl="2"/>
            <a:r>
              <a:rPr lang="en-US" sz="1600" dirty="0" smtClean="0"/>
              <a:t>by </a:t>
            </a:r>
            <a:r>
              <a:rPr lang="en-US" sz="1600" dirty="0"/>
              <a:t>preparing additional data analysis (</a:t>
            </a:r>
            <a:r>
              <a:rPr lang="en-US" sz="1600" dirty="0" smtClean="0"/>
              <a:t>benchmark)</a:t>
            </a:r>
            <a:endParaRPr lang="sl-SI" sz="1600" dirty="0" smtClean="0"/>
          </a:p>
          <a:p>
            <a:pPr lvl="2"/>
            <a:r>
              <a:rPr lang="en-US" sz="1600" dirty="0" smtClean="0"/>
              <a:t>by </a:t>
            </a:r>
            <a:r>
              <a:rPr lang="en-US" sz="1600" dirty="0"/>
              <a:t>offering assistance in finding the data that the business needs, etc.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5913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Further</a:t>
            </a:r>
            <a:r>
              <a:rPr lang="sl-SI" b="1" dirty="0" smtClean="0"/>
              <a:t> </a:t>
            </a:r>
            <a:r>
              <a:rPr lang="sl-SI" b="1" dirty="0" err="1" smtClean="0"/>
              <a:t>plans</a:t>
            </a:r>
            <a:r>
              <a:rPr lang="sl-SI" b="1" dirty="0" smtClean="0"/>
              <a:t> 3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/>
              <a:t>Optimizing</a:t>
            </a:r>
            <a:r>
              <a:rPr lang="sl-SI" sz="2400" dirty="0" smtClean="0"/>
              <a:t> </a:t>
            </a:r>
            <a:r>
              <a:rPr lang="en-US" sz="2400" dirty="0" smtClean="0"/>
              <a:t>workload </a:t>
            </a:r>
            <a:r>
              <a:rPr lang="en-US" sz="2400" dirty="0"/>
              <a:t>so that communication and service will be effective</a:t>
            </a:r>
            <a:r>
              <a:rPr lang="en-US" sz="2400" dirty="0" smtClean="0"/>
              <a:t>.</a:t>
            </a:r>
            <a:endParaRPr lang="sl-SI" sz="2400" dirty="0" smtClean="0"/>
          </a:p>
          <a:p>
            <a:r>
              <a:rPr lang="sl-SI" sz="2400" dirty="0" err="1" smtClean="0"/>
              <a:t>Other</a:t>
            </a:r>
            <a:r>
              <a:rPr lang="sl-SI" sz="2400" dirty="0" smtClean="0"/>
              <a:t> </a:t>
            </a:r>
            <a:r>
              <a:rPr lang="sl-SI" sz="2400" dirty="0" err="1" smtClean="0"/>
              <a:t>plans</a:t>
            </a:r>
            <a:r>
              <a:rPr lang="sl-SI" sz="2400" dirty="0" smtClean="0"/>
              <a:t>:</a:t>
            </a:r>
          </a:p>
          <a:p>
            <a:pPr lvl="1"/>
            <a:r>
              <a:rPr lang="sl-SI" sz="2000" dirty="0" smtClean="0"/>
              <a:t>L</a:t>
            </a:r>
            <a:r>
              <a:rPr lang="en-US" sz="2000" dirty="0" smtClean="0"/>
              <a:t>inks </a:t>
            </a:r>
            <a:r>
              <a:rPr lang="en-US" sz="2000" dirty="0"/>
              <a:t>between </a:t>
            </a:r>
            <a:r>
              <a:rPr lang="en-US" sz="2000" dirty="0" smtClean="0"/>
              <a:t>observed </a:t>
            </a:r>
            <a:r>
              <a:rPr lang="en-US" sz="2000" dirty="0"/>
              <a:t>and reporting </a:t>
            </a:r>
            <a:r>
              <a:rPr lang="en-US" sz="2000" dirty="0" smtClean="0"/>
              <a:t>unit</a:t>
            </a:r>
            <a:r>
              <a:rPr lang="sl-SI" sz="2000" dirty="0" smtClean="0"/>
              <a:t> and                       </a:t>
            </a:r>
            <a:r>
              <a:rPr lang="sl-SI" sz="2000" dirty="0" err="1" smtClean="0"/>
              <a:t>considering</a:t>
            </a:r>
            <a:r>
              <a:rPr lang="sl-SI" sz="2000" dirty="0" smtClean="0"/>
              <a:t> </a:t>
            </a:r>
            <a:r>
              <a:rPr lang="sl-SI" sz="2000" dirty="0" err="1" smtClean="0"/>
              <a:t>both</a:t>
            </a:r>
            <a:r>
              <a:rPr lang="sl-SI" sz="2000" dirty="0" smtClean="0"/>
              <a:t> in </a:t>
            </a:r>
            <a:r>
              <a:rPr lang="sl-SI" sz="2000" dirty="0" err="1" smtClean="0"/>
              <a:t>communication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Reporting </a:t>
            </a:r>
            <a:r>
              <a:rPr lang="en-US" sz="2000" dirty="0"/>
              <a:t>calendars for the </a:t>
            </a:r>
            <a:r>
              <a:rPr lang="en-US" sz="2000" dirty="0" smtClean="0"/>
              <a:t>enterprises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Communication </a:t>
            </a:r>
            <a:r>
              <a:rPr lang="en-US" sz="2000" dirty="0"/>
              <a:t>with non-responding units and </a:t>
            </a:r>
            <a:r>
              <a:rPr lang="sl-SI" sz="2000" dirty="0" smtClean="0"/>
              <a:t>                 </a:t>
            </a:r>
            <a:r>
              <a:rPr lang="en-US" sz="2000" dirty="0" smtClean="0"/>
              <a:t>development of motivation </a:t>
            </a:r>
            <a:r>
              <a:rPr lang="en-US" sz="2000" dirty="0"/>
              <a:t>strategy for </a:t>
            </a:r>
            <a:r>
              <a:rPr lang="en-US" sz="2000" dirty="0" smtClean="0"/>
              <a:t>reporting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Communication </a:t>
            </a:r>
            <a:r>
              <a:rPr lang="en-US" sz="2000" dirty="0"/>
              <a:t>according to </a:t>
            </a:r>
            <a:r>
              <a:rPr lang="en-US" sz="2000" dirty="0" smtClean="0"/>
              <a:t>unit </a:t>
            </a:r>
            <a:r>
              <a:rPr lang="en-US" sz="2000" dirty="0"/>
              <a:t>size and </a:t>
            </a:r>
            <a:r>
              <a:rPr lang="en-US" sz="2000" dirty="0" smtClean="0"/>
              <a:t>competence </a:t>
            </a:r>
            <a:r>
              <a:rPr lang="en-US" sz="2000" dirty="0"/>
              <a:t>of </a:t>
            </a:r>
            <a:r>
              <a:rPr lang="sl-SI" sz="2000" dirty="0" smtClean="0"/>
              <a:t>                 </a:t>
            </a:r>
            <a:r>
              <a:rPr lang="en-US" sz="2000" dirty="0" smtClean="0"/>
              <a:t>the </a:t>
            </a:r>
            <a:r>
              <a:rPr lang="en-US" sz="2000" dirty="0"/>
              <a:t>person who is reporting the data (i.e. management, accounting, production, etc</a:t>
            </a:r>
            <a:r>
              <a:rPr lang="en-US" sz="2000" dirty="0" smtClean="0"/>
              <a:t>.)</a:t>
            </a:r>
            <a:r>
              <a:rPr lang="sl-SI" sz="2000" dirty="0" smtClean="0"/>
              <a:t>.</a:t>
            </a:r>
            <a:endParaRPr lang="en-US" sz="2000" dirty="0"/>
          </a:p>
          <a:p>
            <a:endParaRPr lang="sl-SI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080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Presentation</a:t>
            </a:r>
            <a:r>
              <a:rPr lang="sl-SI" b="1" dirty="0" smtClean="0"/>
              <a:t> </a:t>
            </a:r>
            <a:r>
              <a:rPr lang="sl-SI" b="1" dirty="0" err="1" smtClean="0"/>
              <a:t>of</a:t>
            </a:r>
            <a:r>
              <a:rPr lang="sl-SI" b="1" dirty="0" smtClean="0"/>
              <a:t> SURS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US" sz="2400" dirty="0" smtClean="0"/>
              <a:t>SURS </a:t>
            </a:r>
            <a:r>
              <a:rPr lang="en-US" sz="2400" dirty="0"/>
              <a:t>is a production process oriented </a:t>
            </a:r>
            <a:r>
              <a:rPr lang="en-US" sz="2400" dirty="0" smtClean="0"/>
              <a:t>institution.</a:t>
            </a:r>
            <a:endParaRPr lang="sl-SI" sz="2400" dirty="0" smtClean="0"/>
          </a:p>
          <a:p>
            <a:r>
              <a:rPr lang="en-US" sz="2400" dirty="0" smtClean="0"/>
              <a:t>Statistical </a:t>
            </a:r>
            <a:r>
              <a:rPr lang="en-US" sz="2400" dirty="0"/>
              <a:t>data production is </a:t>
            </a:r>
            <a:r>
              <a:rPr lang="en-US" sz="2400" dirty="0" err="1"/>
              <a:t>organised</a:t>
            </a:r>
            <a:r>
              <a:rPr lang="en-US" sz="2400" dirty="0"/>
              <a:t> </a:t>
            </a:r>
            <a:r>
              <a:rPr lang="en-US" sz="2400" dirty="0" smtClean="0"/>
              <a:t>via</a:t>
            </a:r>
            <a:r>
              <a:rPr lang="sl-SI" sz="2400" dirty="0" smtClean="0"/>
              <a:t>:</a:t>
            </a:r>
          </a:p>
          <a:p>
            <a:pPr lvl="1"/>
            <a:r>
              <a:rPr lang="sl-SI" sz="2000" dirty="0" smtClean="0"/>
              <a:t>D</a:t>
            </a:r>
            <a:r>
              <a:rPr lang="en-US" sz="2000" dirty="0" err="1" smtClean="0"/>
              <a:t>ata</a:t>
            </a:r>
            <a:r>
              <a:rPr lang="en-US" sz="2000" dirty="0" smtClean="0"/>
              <a:t> </a:t>
            </a:r>
            <a:r>
              <a:rPr lang="en-US" sz="2000" dirty="0"/>
              <a:t>collection </a:t>
            </a:r>
            <a:r>
              <a:rPr lang="en-US" sz="2000" dirty="0" smtClean="0"/>
              <a:t>division</a:t>
            </a:r>
            <a:endParaRPr lang="sl-SI" sz="2000" dirty="0" smtClean="0"/>
          </a:p>
          <a:p>
            <a:pPr lvl="1"/>
            <a:r>
              <a:rPr lang="sl-SI" sz="2000" dirty="0"/>
              <a:t>F</a:t>
            </a:r>
            <a:r>
              <a:rPr lang="en-US" sz="2000" dirty="0" smtClean="0"/>
              <a:t>our </a:t>
            </a:r>
            <a:r>
              <a:rPr lang="en-US" sz="2000" dirty="0"/>
              <a:t>subject matter </a:t>
            </a:r>
            <a:r>
              <a:rPr lang="en-US" sz="2000" dirty="0" smtClean="0"/>
              <a:t>divisions</a:t>
            </a:r>
            <a:endParaRPr lang="sl-SI" sz="2000" dirty="0" smtClean="0"/>
          </a:p>
          <a:p>
            <a:pPr lvl="2"/>
            <a:r>
              <a:rPr lang="en-US" sz="1600" dirty="0" smtClean="0"/>
              <a:t>macroeconomic statistics</a:t>
            </a:r>
            <a:endParaRPr lang="sl-SI" sz="1600" dirty="0" smtClean="0"/>
          </a:p>
          <a:p>
            <a:pPr lvl="2"/>
            <a:r>
              <a:rPr lang="en-US" sz="1600" dirty="0" smtClean="0"/>
              <a:t>business statistics</a:t>
            </a:r>
            <a:endParaRPr lang="sl-SI" sz="1600" dirty="0" smtClean="0"/>
          </a:p>
          <a:p>
            <a:pPr lvl="2"/>
            <a:r>
              <a:rPr lang="en-US" sz="1600" dirty="0" smtClean="0"/>
              <a:t>demography </a:t>
            </a:r>
            <a:r>
              <a:rPr lang="en-US" sz="1600" dirty="0"/>
              <a:t>and social </a:t>
            </a:r>
            <a:r>
              <a:rPr lang="en-US" sz="1600" dirty="0" smtClean="0"/>
              <a:t>statistics</a:t>
            </a:r>
            <a:endParaRPr lang="sl-SI" sz="1600" dirty="0" smtClean="0"/>
          </a:p>
          <a:p>
            <a:pPr lvl="2"/>
            <a:r>
              <a:rPr lang="en-US" sz="1600" dirty="0" smtClean="0"/>
              <a:t>environmental statistics</a:t>
            </a:r>
            <a:endParaRPr lang="sl-SI" sz="1600" dirty="0" smtClean="0"/>
          </a:p>
          <a:p>
            <a:pPr lvl="1"/>
            <a:r>
              <a:rPr lang="sl-SI" sz="2000" dirty="0"/>
              <a:t>D</a:t>
            </a:r>
            <a:r>
              <a:rPr lang="en-US" sz="2000" dirty="0" err="1" smtClean="0"/>
              <a:t>issemination</a:t>
            </a:r>
            <a:r>
              <a:rPr lang="en-US" sz="2000" dirty="0" smtClean="0"/>
              <a:t> division</a:t>
            </a:r>
            <a:endParaRPr lang="sl-SI" sz="2000" dirty="0" smtClean="0"/>
          </a:p>
          <a:p>
            <a:pPr lvl="1"/>
            <a:r>
              <a:rPr lang="en-US" sz="2000" dirty="0" smtClean="0"/>
              <a:t>IT division</a:t>
            </a:r>
            <a:endParaRPr lang="sl-SI" sz="2000" dirty="0" smtClean="0"/>
          </a:p>
          <a:p>
            <a:pPr lvl="1"/>
            <a:r>
              <a:rPr lang="sl-SI" sz="2000" dirty="0"/>
              <a:t>G</a:t>
            </a:r>
            <a:r>
              <a:rPr lang="en-US" sz="2000" dirty="0" err="1" smtClean="0"/>
              <a:t>eneral</a:t>
            </a:r>
            <a:r>
              <a:rPr lang="en-US" sz="2000" dirty="0" smtClean="0"/>
              <a:t> </a:t>
            </a:r>
            <a:r>
              <a:rPr lang="en-US" sz="2000" dirty="0"/>
              <a:t>methodology and standards </a:t>
            </a:r>
            <a:r>
              <a:rPr lang="en-US" sz="2000" dirty="0" smtClean="0"/>
              <a:t>division</a:t>
            </a:r>
            <a:r>
              <a:rPr lang="sl-SI" sz="2000" dirty="0" smtClean="0"/>
              <a:t> </a:t>
            </a:r>
            <a:r>
              <a:rPr lang="sl-SI" sz="2000" dirty="0" err="1" smtClean="0"/>
              <a:t>which</a:t>
            </a:r>
            <a:r>
              <a:rPr lang="sl-SI" sz="2000" dirty="0" smtClean="0"/>
              <a:t> is</a:t>
            </a:r>
          </a:p>
          <a:p>
            <a:pPr marL="457200" lvl="1" indent="0">
              <a:buNone/>
            </a:pPr>
            <a:r>
              <a:rPr lang="sl-SI" sz="2000" dirty="0" smtClean="0"/>
              <a:t>    </a:t>
            </a:r>
            <a:r>
              <a:rPr lang="en-US" sz="2000" dirty="0" smtClean="0"/>
              <a:t>an </a:t>
            </a:r>
            <a:r>
              <a:rPr lang="en-US" sz="2000" dirty="0"/>
              <a:t>important driving force in development projects within SURS.</a:t>
            </a:r>
          </a:p>
          <a:p>
            <a:endParaRPr lang="sl-S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42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Declining</a:t>
            </a:r>
            <a:r>
              <a:rPr lang="sl-SI" b="1" dirty="0" smtClean="0"/>
              <a:t> </a:t>
            </a:r>
            <a:r>
              <a:rPr lang="sl-SI" b="1" dirty="0" err="1" smtClean="0"/>
              <a:t>response</a:t>
            </a:r>
            <a:r>
              <a:rPr lang="sl-SI" b="1" dirty="0" smtClean="0"/>
              <a:t> </a:t>
            </a:r>
            <a:r>
              <a:rPr lang="sl-SI" b="1" dirty="0" err="1" smtClean="0"/>
              <a:t>rates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sl-SI" sz="2400" dirty="0" smtClean="0"/>
              <a:t>Not </a:t>
            </a:r>
            <a:r>
              <a:rPr lang="sl-SI" sz="2400" dirty="0" err="1" smtClean="0"/>
              <a:t>only</a:t>
            </a:r>
            <a:r>
              <a:rPr lang="sl-SI" sz="2400" dirty="0" smtClean="0"/>
              <a:t> in </a:t>
            </a:r>
            <a:r>
              <a:rPr lang="sl-SI" sz="2400" dirty="0" err="1" smtClean="0"/>
              <a:t>household</a:t>
            </a:r>
            <a:r>
              <a:rPr lang="sl-SI" sz="2400" dirty="0" smtClean="0"/>
              <a:t>, </a:t>
            </a:r>
            <a:r>
              <a:rPr lang="sl-SI" sz="2400" dirty="0" err="1" smtClean="0"/>
              <a:t>but</a:t>
            </a:r>
            <a:r>
              <a:rPr lang="sl-SI" sz="2400" dirty="0" smtClean="0"/>
              <a:t> </a:t>
            </a:r>
            <a:r>
              <a:rPr lang="sl-SI" sz="2400" dirty="0" err="1" smtClean="0"/>
              <a:t>also</a:t>
            </a:r>
            <a:r>
              <a:rPr lang="sl-SI" sz="2400" dirty="0" smtClean="0"/>
              <a:t> in </a:t>
            </a:r>
            <a:r>
              <a:rPr lang="en-US" sz="2400" dirty="0" smtClean="0"/>
              <a:t>enterprise surveys</a:t>
            </a:r>
            <a:r>
              <a:rPr lang="sl-SI" sz="2400" dirty="0" smtClean="0"/>
              <a:t>.</a:t>
            </a:r>
          </a:p>
          <a:p>
            <a:r>
              <a:rPr lang="sl-SI" sz="2400" dirty="0"/>
              <a:t>R</a:t>
            </a:r>
            <a:r>
              <a:rPr lang="en-US" sz="2400" dirty="0" err="1" smtClean="0"/>
              <a:t>eporting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data is </a:t>
            </a:r>
            <a:r>
              <a:rPr lang="en-US" sz="2400" dirty="0"/>
              <a:t>obligatory by </a:t>
            </a:r>
            <a:r>
              <a:rPr lang="en-US" sz="2400" dirty="0" smtClean="0"/>
              <a:t>law</a:t>
            </a:r>
            <a:r>
              <a:rPr lang="sl-SI" sz="2400" dirty="0" smtClean="0"/>
              <a:t>,                                    </a:t>
            </a:r>
            <a:r>
              <a:rPr lang="sl-SI" sz="2400" dirty="0" err="1" smtClean="0"/>
              <a:t>but</a:t>
            </a:r>
            <a:r>
              <a:rPr lang="sl-SI" sz="2400" dirty="0" smtClean="0"/>
              <a:t> </a:t>
            </a:r>
            <a:r>
              <a:rPr lang="en-US" sz="2400" dirty="0" smtClean="0"/>
              <a:t>some </a:t>
            </a:r>
            <a:r>
              <a:rPr lang="en-US" sz="2400" dirty="0"/>
              <a:t>of the enterprises refuse to take part in the statistical </a:t>
            </a:r>
            <a:r>
              <a:rPr lang="en-US" sz="2400" dirty="0" smtClean="0"/>
              <a:t>surveys</a:t>
            </a:r>
            <a:r>
              <a:rPr lang="sl-SI" sz="2400" dirty="0"/>
              <a:t> </a:t>
            </a:r>
            <a:r>
              <a:rPr lang="sl-SI" sz="2400" dirty="0" smtClean="0"/>
              <a:t>(more </a:t>
            </a:r>
            <a:r>
              <a:rPr lang="en-US" sz="2400" dirty="0" smtClean="0"/>
              <a:t>micro </a:t>
            </a:r>
            <a:r>
              <a:rPr lang="en-US" sz="2400" dirty="0"/>
              <a:t>and small </a:t>
            </a:r>
            <a:r>
              <a:rPr lang="en-US" sz="2400" dirty="0" smtClean="0"/>
              <a:t>enterprises</a:t>
            </a:r>
            <a:r>
              <a:rPr lang="sl-SI" sz="2400" dirty="0" smtClean="0"/>
              <a:t>).</a:t>
            </a:r>
          </a:p>
          <a:p>
            <a:endParaRPr lang="sl-SI" sz="2400" dirty="0" smtClean="0"/>
          </a:p>
          <a:p>
            <a:r>
              <a:rPr lang="sl-SI" sz="2400" b="1" dirty="0" err="1" smtClean="0"/>
              <a:t>Reasons</a:t>
            </a:r>
            <a:endParaRPr lang="sl-SI" sz="2400" b="1" dirty="0" smtClean="0"/>
          </a:p>
          <a:p>
            <a:pPr lvl="1"/>
            <a:r>
              <a:rPr lang="sl-SI" sz="2000" dirty="0"/>
              <a:t>E</a:t>
            </a:r>
            <a:r>
              <a:rPr lang="en-US" sz="2000" dirty="0" err="1" smtClean="0"/>
              <a:t>conomic</a:t>
            </a:r>
            <a:r>
              <a:rPr lang="en-US" sz="2000" dirty="0" smtClean="0"/>
              <a:t> </a:t>
            </a:r>
            <a:r>
              <a:rPr lang="en-US" sz="2000" dirty="0"/>
              <a:t>situation in the </a:t>
            </a:r>
            <a:r>
              <a:rPr lang="en-US" sz="2000" dirty="0" smtClean="0"/>
              <a:t>country</a:t>
            </a:r>
            <a:r>
              <a:rPr lang="sl-SI" sz="2000" dirty="0" smtClean="0"/>
              <a:t>.</a:t>
            </a:r>
          </a:p>
          <a:p>
            <a:pPr lvl="1"/>
            <a:r>
              <a:rPr lang="sl-SI" sz="2000" dirty="0"/>
              <a:t>A</a:t>
            </a:r>
            <a:r>
              <a:rPr lang="en-US" sz="2000" dirty="0" err="1" smtClean="0"/>
              <a:t>dditional</a:t>
            </a:r>
            <a:r>
              <a:rPr lang="en-US" sz="2000" dirty="0" smtClean="0"/>
              <a:t> </a:t>
            </a:r>
            <a:r>
              <a:rPr lang="en-US" sz="2000" dirty="0"/>
              <a:t>workload from the state (e.g. SURS) </a:t>
            </a:r>
            <a:r>
              <a:rPr lang="sl-SI" sz="2000" dirty="0" smtClean="0"/>
              <a:t>		            </a:t>
            </a:r>
            <a:r>
              <a:rPr lang="en-US" sz="2000" dirty="0" smtClean="0"/>
              <a:t>is </a:t>
            </a:r>
            <a:r>
              <a:rPr lang="en-US" sz="2000" dirty="0"/>
              <a:t>seen as additional </a:t>
            </a:r>
            <a:r>
              <a:rPr lang="en-US" sz="2000" dirty="0" smtClean="0"/>
              <a:t>burden</a:t>
            </a:r>
            <a:r>
              <a:rPr lang="sl-SI" sz="2000" dirty="0" smtClean="0"/>
              <a:t>.</a:t>
            </a:r>
          </a:p>
          <a:p>
            <a:pPr lvl="1"/>
            <a:r>
              <a:rPr lang="sl-SI" sz="2000" dirty="0"/>
              <a:t>F</a:t>
            </a:r>
            <a:r>
              <a:rPr lang="en-US" sz="2000" dirty="0" err="1" smtClean="0"/>
              <a:t>illing</a:t>
            </a:r>
            <a:r>
              <a:rPr lang="en-US" sz="2000" dirty="0" smtClean="0"/>
              <a:t> </a:t>
            </a:r>
            <a:r>
              <a:rPr lang="en-US" sz="2000" dirty="0"/>
              <a:t>out the questionnaires is mostly seen as an unproductive </a:t>
            </a:r>
            <a:r>
              <a:rPr lang="en-US" sz="2000" dirty="0" smtClean="0"/>
              <a:t>activity</a:t>
            </a:r>
            <a:r>
              <a:rPr lang="sl-SI" sz="2000" dirty="0" smtClean="0"/>
              <a:t>.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772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Optimisation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l-SI" sz="2400" b="1" dirty="0" smtClean="0"/>
              <a:t>On-</a:t>
            </a:r>
            <a:r>
              <a:rPr lang="sl-SI" sz="2400" b="1" dirty="0" err="1" smtClean="0"/>
              <a:t>going</a:t>
            </a:r>
            <a:endParaRPr lang="sl-SI" sz="2400" b="1" dirty="0" smtClean="0"/>
          </a:p>
          <a:p>
            <a:pPr lvl="1"/>
            <a:r>
              <a:rPr lang="sl-SI" sz="2000" dirty="0" smtClean="0"/>
              <a:t>First </a:t>
            </a:r>
            <a:r>
              <a:rPr lang="sl-SI" sz="2000" dirty="0" err="1" smtClean="0"/>
              <a:t>we</a:t>
            </a:r>
            <a:r>
              <a:rPr lang="sl-SI" sz="2000" dirty="0" smtClean="0"/>
              <a:t> </a:t>
            </a:r>
            <a:r>
              <a:rPr lang="sl-SI" sz="2000" dirty="0" err="1" smtClean="0"/>
              <a:t>use</a:t>
            </a:r>
            <a:r>
              <a:rPr lang="sl-SI" sz="2000" dirty="0" smtClean="0"/>
              <a:t> </a:t>
            </a:r>
            <a:r>
              <a:rPr lang="en-US" sz="2000" dirty="0" smtClean="0"/>
              <a:t>administrative and </a:t>
            </a:r>
            <a:r>
              <a:rPr lang="en-US" sz="2000" dirty="0"/>
              <a:t>internal </a:t>
            </a:r>
            <a:r>
              <a:rPr lang="en-US" sz="2000" dirty="0" smtClean="0"/>
              <a:t>sources</a:t>
            </a:r>
            <a:r>
              <a:rPr lang="sl-SI" sz="2000" dirty="0" smtClean="0"/>
              <a:t>.</a:t>
            </a:r>
            <a:endParaRPr lang="sl-SI" sz="2000" dirty="0"/>
          </a:p>
          <a:p>
            <a:pPr lvl="1"/>
            <a:r>
              <a:rPr lang="sl-SI" sz="2000" dirty="0" err="1" smtClean="0"/>
              <a:t>Optimize</a:t>
            </a:r>
            <a:r>
              <a:rPr lang="sl-SI" sz="2000" dirty="0" smtClean="0"/>
              <a:t> the s</a:t>
            </a:r>
            <a:r>
              <a:rPr lang="en-US" sz="2000" dirty="0" smtClean="0"/>
              <a:t>ample </a:t>
            </a:r>
            <a:r>
              <a:rPr lang="en-US" sz="2000" dirty="0"/>
              <a:t>size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dirty="0" err="1" smtClean="0"/>
              <a:t>use</a:t>
            </a:r>
            <a:r>
              <a:rPr lang="sl-SI" sz="2000" dirty="0" smtClean="0"/>
              <a:t> </a:t>
            </a:r>
            <a:r>
              <a:rPr lang="en-US" sz="2000" dirty="0" smtClean="0"/>
              <a:t>coordinated sampling</a:t>
            </a:r>
            <a:r>
              <a:rPr lang="sl-SI" sz="2000" dirty="0" smtClean="0"/>
              <a:t>.</a:t>
            </a:r>
            <a:endParaRPr lang="en-US" sz="2000" dirty="0"/>
          </a:p>
          <a:p>
            <a:pPr lvl="1"/>
            <a:r>
              <a:rPr lang="sl-SI" sz="2000" dirty="0" err="1" smtClean="0"/>
              <a:t>Suggested</a:t>
            </a:r>
            <a:r>
              <a:rPr lang="sl-SI" sz="2000" dirty="0" smtClean="0"/>
              <a:t> </a:t>
            </a:r>
            <a:r>
              <a:rPr lang="sl-SI" sz="2000" dirty="0"/>
              <a:t>mode is e-</a:t>
            </a:r>
            <a:r>
              <a:rPr lang="sl-SI" sz="2000" dirty="0" err="1"/>
              <a:t>reporting</a:t>
            </a:r>
            <a:r>
              <a:rPr lang="sl-SI" sz="2000" dirty="0"/>
              <a:t> </a:t>
            </a:r>
            <a:r>
              <a:rPr lang="sl-SI" sz="2000" dirty="0" smtClean="0"/>
              <a:t>                                                    </a:t>
            </a:r>
            <a:r>
              <a:rPr lang="sl-SI" sz="1800" dirty="0" smtClean="0"/>
              <a:t>(SURS </a:t>
            </a:r>
            <a:r>
              <a:rPr lang="sl-SI" sz="1800" dirty="0" err="1" smtClean="0"/>
              <a:t>runs</a:t>
            </a:r>
            <a:r>
              <a:rPr lang="sl-SI" sz="1800" dirty="0" smtClean="0"/>
              <a:t> e-</a:t>
            </a:r>
            <a:r>
              <a:rPr lang="sl-SI" sz="1800" dirty="0" err="1" smtClean="0"/>
              <a:t>reporting</a:t>
            </a:r>
            <a:r>
              <a:rPr lang="sl-SI" sz="1800" dirty="0" smtClean="0"/>
              <a:t> </a:t>
            </a:r>
            <a:r>
              <a:rPr lang="sl-SI" sz="1800" dirty="0"/>
              <a:t>in </a:t>
            </a:r>
            <a:r>
              <a:rPr lang="sl-SI" sz="1800" dirty="0" err="1"/>
              <a:t>cooperation</a:t>
            </a:r>
            <a:r>
              <a:rPr lang="sl-SI" sz="1800" dirty="0"/>
              <a:t> </a:t>
            </a:r>
            <a:r>
              <a:rPr lang="sl-SI" sz="1800" dirty="0" err="1"/>
              <a:t>with</a:t>
            </a:r>
            <a:r>
              <a:rPr lang="sl-SI" sz="1800" dirty="0"/>
              <a:t> </a:t>
            </a:r>
            <a:r>
              <a:rPr lang="sl-SI" sz="1800" dirty="0" err="1"/>
              <a:t>institutions</a:t>
            </a:r>
            <a:r>
              <a:rPr lang="sl-SI" sz="1800" dirty="0"/>
              <a:t>. </a:t>
            </a:r>
            <a:r>
              <a:rPr lang="sl-SI" sz="1800" dirty="0" smtClean="0"/>
              <a:t>                                </a:t>
            </a:r>
            <a:r>
              <a:rPr lang="en-US" sz="1800" dirty="0" smtClean="0"/>
              <a:t>In </a:t>
            </a:r>
            <a:r>
              <a:rPr lang="en-US" sz="1800" dirty="0"/>
              <a:t>2013 we launched </a:t>
            </a:r>
            <a:r>
              <a:rPr lang="sl-SI" sz="1800" dirty="0" err="1"/>
              <a:t>our</a:t>
            </a:r>
            <a:r>
              <a:rPr lang="sl-SI" sz="1800" dirty="0"/>
              <a:t> </a:t>
            </a:r>
            <a:r>
              <a:rPr lang="en-US" sz="1800" dirty="0"/>
              <a:t>e-reporting </a:t>
            </a:r>
            <a:r>
              <a:rPr lang="sl-SI" sz="1800" dirty="0" err="1"/>
              <a:t>system</a:t>
            </a:r>
            <a:r>
              <a:rPr lang="sl-SI" sz="1800" dirty="0"/>
              <a:t> </a:t>
            </a:r>
            <a:r>
              <a:rPr lang="en-US" sz="1800" dirty="0"/>
              <a:t>for </a:t>
            </a:r>
            <a:r>
              <a:rPr lang="sl-SI" sz="1800" dirty="0" err="1"/>
              <a:t>two</a:t>
            </a:r>
            <a:r>
              <a:rPr lang="sl-SI" sz="1800" dirty="0"/>
              <a:t> </a:t>
            </a:r>
            <a:r>
              <a:rPr lang="en-US" sz="1800" dirty="0"/>
              <a:t>surveys.</a:t>
            </a:r>
            <a:r>
              <a:rPr lang="sl-SI" sz="1800" dirty="0"/>
              <a:t> </a:t>
            </a:r>
            <a:r>
              <a:rPr lang="sl-SI" sz="1800" dirty="0" smtClean="0"/>
              <a:t>               </a:t>
            </a:r>
            <a:r>
              <a:rPr lang="sl-SI" sz="1800" dirty="0" err="1" smtClean="0"/>
              <a:t>Mainly</a:t>
            </a:r>
            <a:r>
              <a:rPr lang="sl-SI" sz="1800" dirty="0" smtClean="0"/>
              <a:t> </a:t>
            </a:r>
            <a:r>
              <a:rPr lang="en-US" sz="1800" dirty="0"/>
              <a:t>self-administrated paper </a:t>
            </a:r>
            <a:r>
              <a:rPr lang="en-US" sz="1800" dirty="0" smtClean="0"/>
              <a:t>questionnaires</a:t>
            </a:r>
            <a:r>
              <a:rPr lang="sl-SI" sz="1800" dirty="0" smtClean="0"/>
              <a:t>).</a:t>
            </a:r>
          </a:p>
          <a:p>
            <a:pPr lvl="1"/>
            <a:r>
              <a:rPr lang="sl-SI" sz="2000" dirty="0" smtClean="0"/>
              <a:t>Use </a:t>
            </a:r>
            <a:r>
              <a:rPr lang="sl-SI" sz="2000" dirty="0"/>
              <a:t>standard </a:t>
            </a:r>
            <a:r>
              <a:rPr lang="sl-SI" sz="2000" dirty="0" err="1"/>
              <a:t>for</a:t>
            </a:r>
            <a:r>
              <a:rPr lang="sl-SI" sz="2000" dirty="0"/>
              <a:t> c</a:t>
            </a:r>
            <a:r>
              <a:rPr lang="en-US" sz="2000" dirty="0" err="1"/>
              <a:t>ommunication</a:t>
            </a:r>
            <a:r>
              <a:rPr lang="en-US" sz="2000" dirty="0"/>
              <a:t> with reporting </a:t>
            </a:r>
            <a:r>
              <a:rPr lang="en-US" sz="2000" dirty="0" smtClean="0"/>
              <a:t>units</a:t>
            </a:r>
            <a:r>
              <a:rPr lang="sl-SI" sz="2000" dirty="0" smtClean="0"/>
              <a:t>.</a:t>
            </a:r>
            <a:endParaRPr lang="sl-SI" sz="2000" dirty="0"/>
          </a:p>
          <a:p>
            <a:endParaRPr lang="sl-SI" sz="2400" dirty="0"/>
          </a:p>
          <a:p>
            <a:r>
              <a:rPr lang="sl-SI" sz="2400" b="1" dirty="0" smtClean="0"/>
              <a:t>At </a:t>
            </a:r>
            <a:r>
              <a:rPr lang="sl-SI" sz="2400" b="1" dirty="0" err="1" smtClean="0"/>
              <a:t>survey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revision</a:t>
            </a:r>
            <a:endParaRPr lang="sl-SI" sz="2400" b="1" dirty="0" smtClean="0"/>
          </a:p>
          <a:p>
            <a:pPr lvl="1"/>
            <a:r>
              <a:rPr lang="sl-SI" sz="2000" dirty="0" err="1" smtClean="0"/>
              <a:t>Reduce</a:t>
            </a:r>
            <a:r>
              <a:rPr lang="sl-SI" sz="2000" dirty="0" smtClean="0"/>
              <a:t> the </a:t>
            </a:r>
            <a:r>
              <a:rPr lang="en-US" sz="2000" dirty="0" smtClean="0"/>
              <a:t>scope </a:t>
            </a:r>
            <a:r>
              <a:rPr lang="en-US" sz="2000" dirty="0"/>
              <a:t>of the survey </a:t>
            </a:r>
            <a:r>
              <a:rPr lang="en-US" sz="2000" dirty="0" smtClean="0"/>
              <a:t>and remove unnecessary variables</a:t>
            </a:r>
            <a:r>
              <a:rPr lang="sl-SI" sz="2000" dirty="0" smtClean="0"/>
              <a:t>.</a:t>
            </a:r>
          </a:p>
          <a:p>
            <a:pPr lvl="1"/>
            <a:r>
              <a:rPr lang="sl-SI" sz="2000" dirty="0" err="1" smtClean="0"/>
              <a:t>Lessen</a:t>
            </a:r>
            <a:r>
              <a:rPr lang="sl-SI" sz="2000" dirty="0" smtClean="0"/>
              <a:t>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en-US" sz="2000" dirty="0" smtClean="0"/>
              <a:t>frequency </a:t>
            </a:r>
            <a:r>
              <a:rPr lang="en-US" sz="2000" dirty="0"/>
              <a:t>of the survey </a:t>
            </a:r>
            <a:r>
              <a:rPr lang="en-US" sz="2000" dirty="0" smtClean="0"/>
              <a:t>(</a:t>
            </a:r>
            <a:r>
              <a:rPr lang="en-US" sz="2000" dirty="0"/>
              <a:t>from monthly to yearly</a:t>
            </a:r>
            <a:r>
              <a:rPr lang="en-US" sz="2000" dirty="0" smtClean="0"/>
              <a:t>)</a:t>
            </a:r>
            <a:r>
              <a:rPr lang="sl-SI" sz="2000" dirty="0" smtClean="0"/>
              <a:t>.</a:t>
            </a:r>
            <a:endParaRPr lang="en-US" sz="2000" dirty="0"/>
          </a:p>
          <a:p>
            <a:endParaRPr lang="sl-SI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561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GB" sz="2400" b="1" dirty="0" smtClean="0"/>
              <a:t>Interviewing rates</a:t>
            </a:r>
            <a:r>
              <a:rPr lang="sl-SI" sz="2400" b="1" dirty="0" smtClean="0"/>
              <a:t> </a:t>
            </a:r>
            <a:r>
              <a:rPr lang="en-GB" sz="2400" b="1" dirty="0" smtClean="0"/>
              <a:t>for </a:t>
            </a:r>
            <a:r>
              <a:rPr lang="en-GB" sz="2400" b="1" dirty="0"/>
              <a:t>selected </a:t>
            </a:r>
            <a:r>
              <a:rPr lang="sl-SI" sz="2400" b="1" dirty="0" smtClean="0"/>
              <a:t>                                         </a:t>
            </a:r>
            <a:r>
              <a:rPr lang="en-GB" sz="2400" b="1" dirty="0" smtClean="0"/>
              <a:t>annual </a:t>
            </a:r>
            <a:r>
              <a:rPr lang="en-GB" sz="2400" b="1" dirty="0"/>
              <a:t>enterprise </a:t>
            </a:r>
            <a:r>
              <a:rPr lang="en-GB" sz="2400" b="1" dirty="0" smtClean="0"/>
              <a:t>surveys</a:t>
            </a:r>
            <a:r>
              <a:rPr lang="sl-SI" sz="2400" b="1" dirty="0"/>
              <a:t/>
            </a:r>
            <a:br>
              <a:rPr lang="sl-SI" sz="2400" b="1" dirty="0"/>
            </a:br>
            <a:endParaRPr lang="sl-SI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82670806"/>
              </p:ext>
            </p:extLst>
          </p:nvPr>
        </p:nvGraphicFramePr>
        <p:xfrm>
          <a:off x="611560" y="1124743"/>
          <a:ext cx="7776864" cy="4078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1685" y="5445224"/>
            <a:ext cx="7992888" cy="69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6941" tIns="45720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N</a:t>
            </a:r>
            <a:r>
              <a:rPr kumimoji="0" lang="sl-SI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o</a:t>
            </a:r>
            <a:r>
              <a:rPr kumimoji="0" lang="en-GB" sz="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te</a:t>
            </a:r>
            <a:r>
              <a:rPr kumimoji="0" lang="en-GB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: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E-PL/L: annual questionnaire on consumption of energy, fuels and selected oil derivatives; TRG/L - annual questionnaire on retail trade, wholesale and commission trade; IKT-PODJ – annual questionnaire on the usage of information-communication technologies in enterprises; GRAD/L: annual questionnaire on the construction activity of enterprises; IND/L - annual questionnaire on industry. 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Source:</a:t>
            </a: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SURS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2360" y="5183614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b="1" dirty="0" smtClean="0"/>
              <a:t>© SURS</a:t>
            </a:r>
            <a:endParaRPr lang="sl-SI" sz="1050" b="1" dirty="0"/>
          </a:p>
        </p:txBody>
      </p:sp>
    </p:spTree>
    <p:extLst>
      <p:ext uri="{BB962C8B-B14F-4D97-AF65-F5344CB8AC3E}">
        <p14:creationId xmlns:p14="http://schemas.microsoft.com/office/powerpoint/2010/main" val="98258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/>
              <a:t>Interviewing rates for selected </a:t>
            </a:r>
            <a:r>
              <a:rPr lang="sl-SI" sz="2400" b="1" dirty="0" smtClean="0"/>
              <a:t>                                     </a:t>
            </a:r>
            <a:r>
              <a:rPr lang="en-GB" sz="2400" b="1" dirty="0" smtClean="0"/>
              <a:t>monthly </a:t>
            </a:r>
            <a:r>
              <a:rPr lang="en-GB" sz="2400" b="1" dirty="0"/>
              <a:t>enterprise surveys</a:t>
            </a:r>
            <a:endParaRPr lang="sl-SI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graphicFrame>
        <p:nvGraphicFramePr>
          <p:cNvPr id="7" name="Chart 6" title="%"/>
          <p:cNvGraphicFramePr/>
          <p:nvPr>
            <p:extLst>
              <p:ext uri="{D42A27DB-BD31-4B8C-83A1-F6EECF244321}">
                <p14:modId xmlns:p14="http://schemas.microsoft.com/office/powerpoint/2010/main" val="170979651"/>
              </p:ext>
            </p:extLst>
          </p:nvPr>
        </p:nvGraphicFramePr>
        <p:xfrm>
          <a:off x="611560" y="1196752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5805264"/>
            <a:ext cx="8424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GB" sz="800" dirty="0">
                <a:latin typeface="Arial" pitchFamily="34" charset="0"/>
                <a:cs typeface="Arial" pitchFamily="34" charset="0"/>
              </a:rPr>
              <a:t>Note: GRAD/M - monthly questionnaire on construction works in Slovenia; STOR/M: monthly questionnaire on turnover in service activities.</a:t>
            </a:r>
          </a:p>
          <a:p>
            <a:pPr lvl="0" eaLnBrk="0" hangingPunct="0"/>
            <a:r>
              <a:rPr lang="en-GB" sz="800" dirty="0">
                <a:latin typeface="Arial" pitchFamily="34" charset="0"/>
                <a:cs typeface="Arial" pitchFamily="34" charset="0"/>
              </a:rPr>
              <a:t>Source: SURS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08452" y="5435045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b="1" dirty="0" smtClean="0"/>
              <a:t>© SURS</a:t>
            </a:r>
            <a:endParaRPr lang="sl-SI" sz="1050" b="1" dirty="0"/>
          </a:p>
        </p:txBody>
      </p:sp>
    </p:spTree>
    <p:extLst>
      <p:ext uri="{BB962C8B-B14F-4D97-AF65-F5344CB8AC3E}">
        <p14:creationId xmlns:p14="http://schemas.microsoft.com/office/powerpoint/2010/main" val="196063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Reminding</a:t>
            </a:r>
            <a:r>
              <a:rPr lang="sl-SI" b="1" dirty="0" smtClean="0"/>
              <a:t> – </a:t>
            </a:r>
            <a:r>
              <a:rPr lang="sl-SI" b="1" dirty="0" err="1" smtClean="0"/>
              <a:t>until</a:t>
            </a:r>
            <a:r>
              <a:rPr lang="sl-SI" b="1" dirty="0" smtClean="0"/>
              <a:t> 2012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579296" cy="4425355"/>
          </a:xfrm>
        </p:spPr>
        <p:txBody>
          <a:bodyPr/>
          <a:lstStyle/>
          <a:p>
            <a:r>
              <a:rPr lang="sl-SI" sz="2400" dirty="0"/>
              <a:t>R</a:t>
            </a:r>
            <a:r>
              <a:rPr lang="en-US" sz="2400" dirty="0" err="1" smtClean="0"/>
              <a:t>eporting</a:t>
            </a:r>
            <a:r>
              <a:rPr lang="en-US" sz="2400" dirty="0" smtClean="0"/>
              <a:t> </a:t>
            </a:r>
            <a:r>
              <a:rPr lang="en-US" sz="2400" dirty="0"/>
              <a:t>units were reminded in paper </a:t>
            </a:r>
            <a:r>
              <a:rPr lang="en-US" sz="2400" dirty="0" smtClean="0"/>
              <a:t>mode</a:t>
            </a:r>
            <a:endParaRPr lang="sl-SI" sz="2400" dirty="0" smtClean="0"/>
          </a:p>
          <a:p>
            <a:pPr lvl="1"/>
            <a:r>
              <a:rPr lang="sl-SI" sz="2000" dirty="0" smtClean="0"/>
              <a:t>A</a:t>
            </a:r>
            <a:r>
              <a:rPr lang="en-US" sz="2000" dirty="0" err="1" smtClean="0"/>
              <a:t>ddress</a:t>
            </a:r>
            <a:r>
              <a:rPr lang="en-US" sz="2000" dirty="0" smtClean="0"/>
              <a:t> </a:t>
            </a:r>
            <a:r>
              <a:rPr lang="en-US" sz="2000" dirty="0"/>
              <a:t>list for paper reminders </a:t>
            </a:r>
            <a:r>
              <a:rPr lang="en-US" sz="2000" dirty="0" smtClean="0"/>
              <a:t>from </a:t>
            </a:r>
            <a:r>
              <a:rPr lang="en-US" sz="2000" dirty="0"/>
              <a:t>the Business </a:t>
            </a:r>
            <a:r>
              <a:rPr lang="en-US" sz="2000" dirty="0" smtClean="0"/>
              <a:t>Register</a:t>
            </a:r>
            <a:r>
              <a:rPr lang="sl-SI" sz="2000" dirty="0" smtClean="0"/>
              <a:t>.</a:t>
            </a:r>
            <a:endParaRPr lang="sl-SI" sz="2000" dirty="0"/>
          </a:p>
          <a:p>
            <a:pPr lvl="1"/>
            <a:r>
              <a:rPr lang="en-US" sz="2000" dirty="0"/>
              <a:t>Telephone numbers </a:t>
            </a:r>
            <a:r>
              <a:rPr lang="en-US" sz="2000" dirty="0" smtClean="0"/>
              <a:t>from </a:t>
            </a:r>
            <a:r>
              <a:rPr lang="en-US" sz="2000" dirty="0"/>
              <a:t>different sources: telephone directory of business units, internet and </a:t>
            </a:r>
            <a:r>
              <a:rPr lang="en-US" sz="2000" dirty="0" smtClean="0"/>
              <a:t>questionnaires</a:t>
            </a:r>
            <a:r>
              <a:rPr lang="sl-SI" sz="2000" dirty="0" smtClean="0"/>
              <a:t>.</a:t>
            </a:r>
          </a:p>
          <a:p>
            <a:pPr lvl="1"/>
            <a:endParaRPr lang="en-US" sz="1800" dirty="0"/>
          </a:p>
          <a:p>
            <a:r>
              <a:rPr lang="sl-SI" sz="2400" dirty="0" err="1"/>
              <a:t>Specific</a:t>
            </a:r>
            <a:r>
              <a:rPr lang="sl-SI" sz="2400" dirty="0"/>
              <a:t> </a:t>
            </a:r>
            <a:r>
              <a:rPr lang="sl-SI" sz="2400" dirty="0" err="1"/>
              <a:t>treatment</a:t>
            </a:r>
            <a:r>
              <a:rPr lang="sl-SI" sz="2400" dirty="0"/>
              <a:t> </a:t>
            </a:r>
            <a:r>
              <a:rPr lang="sl-SI" sz="2400" dirty="0" err="1"/>
              <a:t>for</a:t>
            </a:r>
            <a:r>
              <a:rPr lang="sl-SI" sz="2400" dirty="0"/>
              <a:t> </a:t>
            </a:r>
            <a:r>
              <a:rPr lang="sl-SI" sz="2400" dirty="0" err="1"/>
              <a:t>key</a:t>
            </a:r>
            <a:r>
              <a:rPr lang="sl-SI" sz="2400" dirty="0"/>
              <a:t> </a:t>
            </a:r>
            <a:r>
              <a:rPr lang="sl-SI" sz="2400" dirty="0" err="1"/>
              <a:t>responding</a:t>
            </a:r>
            <a:r>
              <a:rPr lang="sl-SI" sz="2400" dirty="0"/>
              <a:t> </a:t>
            </a:r>
            <a:r>
              <a:rPr lang="sl-SI" sz="2400" dirty="0" err="1"/>
              <a:t>unit</a:t>
            </a:r>
            <a:endParaRPr lang="sl-SI" sz="2400" dirty="0"/>
          </a:p>
          <a:p>
            <a:pPr lvl="1"/>
            <a:r>
              <a:rPr lang="sl-SI" sz="2000" dirty="0" smtClean="0"/>
              <a:t>No </a:t>
            </a:r>
            <a:r>
              <a:rPr lang="sl-SI" sz="2000" dirty="0" err="1" smtClean="0"/>
              <a:t>reaction</a:t>
            </a:r>
            <a:r>
              <a:rPr lang="sl-SI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the paper </a:t>
            </a:r>
            <a:r>
              <a:rPr lang="en-US" sz="2000" dirty="0" smtClean="0"/>
              <a:t>reminder</a:t>
            </a:r>
            <a:r>
              <a:rPr lang="sl-SI" sz="2000" dirty="0" smtClean="0"/>
              <a:t> </a:t>
            </a:r>
            <a:r>
              <a:rPr lang="sl-SI" sz="2000" b="1" dirty="0" smtClean="0">
                <a:sym typeface="Wingdings"/>
              </a:rPr>
              <a:t></a:t>
            </a:r>
            <a:r>
              <a:rPr lang="en-US" sz="2000" dirty="0" smtClean="0"/>
              <a:t> </a:t>
            </a:r>
            <a:r>
              <a:rPr lang="en-US" sz="2000" dirty="0"/>
              <a:t>unit was contacted via </a:t>
            </a:r>
            <a:r>
              <a:rPr lang="en-US" sz="2000" dirty="0" smtClean="0"/>
              <a:t>telephone</a:t>
            </a:r>
            <a:r>
              <a:rPr lang="sl-SI" sz="2000" dirty="0" smtClean="0"/>
              <a:t>.</a:t>
            </a:r>
            <a:endParaRPr lang="sl-SI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154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sl-SI" b="1" dirty="0" smtClean="0"/>
              <a:t>New </a:t>
            </a:r>
            <a:r>
              <a:rPr lang="sl-SI" b="1" dirty="0" err="1" smtClean="0"/>
              <a:t>reminding</a:t>
            </a:r>
            <a:r>
              <a:rPr lang="sl-SI" b="1" dirty="0" smtClean="0"/>
              <a:t> </a:t>
            </a:r>
            <a:r>
              <a:rPr lang="sl-SI" b="1" dirty="0"/>
              <a:t>– </a:t>
            </a:r>
            <a:r>
              <a:rPr lang="sl-SI" b="1" dirty="0" err="1" smtClean="0"/>
              <a:t>from</a:t>
            </a:r>
            <a:r>
              <a:rPr lang="sl-SI" b="1" dirty="0" smtClean="0"/>
              <a:t> 2012 on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/>
              <a:t>Less</a:t>
            </a:r>
            <a:r>
              <a:rPr lang="sl-SI" sz="2400" dirty="0" smtClean="0"/>
              <a:t> </a:t>
            </a:r>
            <a:r>
              <a:rPr lang="sl-SI" sz="2400" dirty="0" err="1" smtClean="0"/>
              <a:t>costs</a:t>
            </a:r>
            <a:r>
              <a:rPr lang="sl-SI" sz="2400" dirty="0" smtClean="0"/>
              <a:t> </a:t>
            </a:r>
            <a:r>
              <a:rPr lang="sl-SI" sz="2400" b="1" dirty="0" smtClean="0">
                <a:sym typeface="Wingdings"/>
              </a:rPr>
              <a:t></a:t>
            </a:r>
            <a:r>
              <a:rPr lang="sl-SI" sz="2400" b="1" dirty="0" smtClean="0"/>
              <a:t> </a:t>
            </a:r>
            <a:r>
              <a:rPr lang="en-US" sz="2400" b="1" dirty="0" smtClean="0"/>
              <a:t>e-mail </a:t>
            </a:r>
            <a:r>
              <a:rPr lang="en-US" sz="2400" b="1" dirty="0"/>
              <a:t>reminders instead of </a:t>
            </a:r>
            <a:r>
              <a:rPr lang="en-US" sz="2400" b="1" dirty="0" smtClean="0"/>
              <a:t>paper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ones</a:t>
            </a:r>
            <a:r>
              <a:rPr lang="sl-SI" sz="2400" b="1" dirty="0" smtClean="0"/>
              <a:t>.</a:t>
            </a:r>
            <a:endParaRPr lang="sl-SI" sz="2400" b="1" dirty="0"/>
          </a:p>
          <a:p>
            <a:r>
              <a:rPr lang="sl-SI" sz="2400" b="1" dirty="0" err="1" smtClean="0"/>
              <a:t>Goal</a:t>
            </a:r>
            <a:r>
              <a:rPr lang="sl-SI" sz="2400" b="1" dirty="0"/>
              <a:t>: </a:t>
            </a:r>
            <a:r>
              <a:rPr lang="en-US" sz="2400" dirty="0"/>
              <a:t>each reporting unit is reminded at least once </a:t>
            </a:r>
            <a:r>
              <a:rPr lang="sl-SI" sz="2400" dirty="0"/>
              <a:t>rega</a:t>
            </a:r>
            <a:r>
              <a:rPr lang="en-US" sz="2400" dirty="0" err="1"/>
              <a:t>rdless</a:t>
            </a:r>
            <a:r>
              <a:rPr lang="en-US" sz="2400" dirty="0"/>
              <a:t> of the mode </a:t>
            </a:r>
            <a:r>
              <a:rPr lang="en-US" sz="2400" dirty="0" smtClean="0"/>
              <a:t>(</a:t>
            </a:r>
            <a:r>
              <a:rPr lang="en-US" sz="2400" dirty="0"/>
              <a:t>electronic, paper or telephone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drop </a:t>
            </a:r>
            <a:r>
              <a:rPr lang="en-US" sz="2000" dirty="0"/>
              <a:t>of the response rates in some surveys </a:t>
            </a:r>
            <a:endParaRPr lang="sl-SI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more </a:t>
            </a:r>
            <a:r>
              <a:rPr lang="en-US" sz="2000" dirty="0"/>
              <a:t>contacts </a:t>
            </a:r>
            <a:r>
              <a:rPr lang="sl-SI" sz="2000" dirty="0" err="1" smtClean="0"/>
              <a:t>transferred</a:t>
            </a:r>
            <a:r>
              <a:rPr lang="sl-SI" sz="2000" dirty="0" smtClean="0"/>
              <a:t> to </a:t>
            </a:r>
            <a:r>
              <a:rPr lang="en-US" sz="2000" dirty="0" smtClean="0"/>
              <a:t>phone</a:t>
            </a:r>
            <a:r>
              <a:rPr lang="sl-SI" sz="2000" dirty="0" smtClean="0"/>
              <a:t>.</a:t>
            </a:r>
            <a:endParaRPr lang="en-US" sz="2000" dirty="0"/>
          </a:p>
          <a:p>
            <a:r>
              <a:rPr lang="en-US" sz="2400" dirty="0" smtClean="0"/>
              <a:t>Sources </a:t>
            </a:r>
            <a:r>
              <a:rPr lang="en-US" sz="2400" dirty="0"/>
              <a:t>for e-mail </a:t>
            </a:r>
            <a:r>
              <a:rPr lang="en-US" sz="2400" dirty="0" smtClean="0"/>
              <a:t>addresses</a:t>
            </a:r>
            <a:endParaRPr lang="sl-SI" sz="2400" dirty="0" smtClean="0"/>
          </a:p>
          <a:p>
            <a:pPr lvl="1"/>
            <a:r>
              <a:rPr lang="en-US" sz="2000" dirty="0" smtClean="0"/>
              <a:t>Filled</a:t>
            </a:r>
            <a:r>
              <a:rPr lang="sl-SI" sz="2000" dirty="0" smtClean="0"/>
              <a:t>-</a:t>
            </a:r>
            <a:r>
              <a:rPr lang="en-US" sz="2000" dirty="0" smtClean="0"/>
              <a:t>out </a:t>
            </a:r>
            <a:r>
              <a:rPr lang="en-US" sz="2000" dirty="0"/>
              <a:t>questionnaires (contact information section</a:t>
            </a:r>
            <a:r>
              <a:rPr lang="en-US" sz="2000" dirty="0" smtClean="0"/>
              <a:t>)</a:t>
            </a:r>
            <a:r>
              <a:rPr lang="sl-SI" sz="2000" dirty="0" smtClean="0"/>
              <a:t>.</a:t>
            </a:r>
          </a:p>
          <a:p>
            <a:pPr lvl="1"/>
            <a:r>
              <a:rPr lang="sl-SI" sz="2000" dirty="0" smtClean="0"/>
              <a:t>T</a:t>
            </a:r>
            <a:r>
              <a:rPr lang="en-US" sz="2000" dirty="0" err="1" smtClean="0"/>
              <a:t>elephone</a:t>
            </a:r>
            <a:r>
              <a:rPr lang="en-US" sz="2000" dirty="0" smtClean="0"/>
              <a:t> </a:t>
            </a:r>
            <a:r>
              <a:rPr lang="en-US" sz="2000" dirty="0"/>
              <a:t>directory of business </a:t>
            </a:r>
            <a:r>
              <a:rPr lang="en-US" sz="2000" dirty="0" smtClean="0"/>
              <a:t>units</a:t>
            </a:r>
            <a:r>
              <a:rPr lang="sl-SI" sz="2000" dirty="0" smtClean="0"/>
              <a:t>.</a:t>
            </a:r>
          </a:p>
          <a:p>
            <a:pPr lvl="1"/>
            <a:r>
              <a:rPr lang="en-US" sz="2000" dirty="0" smtClean="0"/>
              <a:t>Internet</a:t>
            </a:r>
            <a:r>
              <a:rPr lang="sl-SI" sz="2000" dirty="0" smtClean="0"/>
              <a:t>.</a:t>
            </a:r>
          </a:p>
          <a:p>
            <a:r>
              <a:rPr lang="sl-SI" sz="2400" dirty="0"/>
              <a:t>C</a:t>
            </a:r>
            <a:r>
              <a:rPr lang="en-US" sz="2400" dirty="0" err="1" smtClean="0"/>
              <a:t>ontact</a:t>
            </a:r>
            <a:r>
              <a:rPr lang="en-US" sz="2400" dirty="0" smtClean="0"/>
              <a:t> </a:t>
            </a:r>
            <a:r>
              <a:rPr lang="en-US" sz="2400" dirty="0"/>
              <a:t>information for </a:t>
            </a:r>
            <a:r>
              <a:rPr lang="sl-SI" sz="2400" dirty="0" err="1" smtClean="0"/>
              <a:t>each</a:t>
            </a:r>
            <a:r>
              <a:rPr lang="sl-SI" sz="2400" dirty="0" smtClean="0"/>
              <a:t> </a:t>
            </a:r>
            <a:r>
              <a:rPr lang="en-US" sz="2400" dirty="0" smtClean="0"/>
              <a:t>survey </a:t>
            </a:r>
            <a:r>
              <a:rPr lang="en-US" sz="2400" dirty="0"/>
              <a:t>instance is stored </a:t>
            </a:r>
            <a:r>
              <a:rPr lang="sl-SI" sz="2400" dirty="0" smtClean="0"/>
              <a:t>        </a:t>
            </a:r>
            <a:r>
              <a:rPr lang="en-US" sz="2400" dirty="0" smtClean="0"/>
              <a:t>in </a:t>
            </a:r>
            <a:r>
              <a:rPr lang="en-US" sz="2400" dirty="0"/>
              <a:t>address </a:t>
            </a:r>
            <a:r>
              <a:rPr lang="en-US" sz="2400" dirty="0" smtClean="0"/>
              <a:t>list</a:t>
            </a:r>
            <a:r>
              <a:rPr lang="sl-SI" sz="2400" dirty="0" smtClean="0"/>
              <a:t> and </a:t>
            </a:r>
            <a:r>
              <a:rPr lang="sl-SI" sz="2400" dirty="0" err="1" smtClean="0"/>
              <a:t>regularly</a:t>
            </a:r>
            <a:r>
              <a:rPr lang="sl-SI" sz="2400" dirty="0" smtClean="0"/>
              <a:t> </a:t>
            </a:r>
            <a:r>
              <a:rPr lang="sl-SI" sz="2400" dirty="0" err="1" smtClean="0"/>
              <a:t>updated</a:t>
            </a:r>
            <a:r>
              <a:rPr lang="sl-SI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Seminar on Statistical Data Collection, 25-27 September 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36BA-C986-47F0-81DE-EF8F4111E281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1909809"/>
      </p:ext>
    </p:extLst>
  </p:cSld>
  <p:clrMapOvr>
    <a:masterClrMapping/>
  </p:clrMapOvr>
</p:sld>
</file>

<file path=ppt/theme/theme1.xml><?xml version="1.0" encoding="utf-8"?>
<a:theme xmlns:a="http://schemas.openxmlformats.org/drawingml/2006/main" name="ppt_predloga_SURS_Eng">
  <a:themeElements>
    <a:clrScheme name="predloga-surs-brezpas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-surs-brezpas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-surs-brezpas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ppt_predloga_SURS_Eng</Template>
  <TotalTime>730</TotalTime>
  <Words>1923</Words>
  <Application>Microsoft Office PowerPoint</Application>
  <PresentationFormat>On-screen Show (4:3)</PresentationFormat>
  <Paragraphs>241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ppt_predloga_SURS_Eng</vt:lpstr>
      <vt:lpstr>Communication strategy  to reduce non-response  in enterprise surveys  at the Statistical Office  of the Republic of Slovenia</vt:lpstr>
      <vt:lpstr>Contents</vt:lpstr>
      <vt:lpstr>Presentation of SURS</vt:lpstr>
      <vt:lpstr>Declining response rates</vt:lpstr>
      <vt:lpstr>Optimisation</vt:lpstr>
      <vt:lpstr>Interviewing rates for selected                                          annual enterprise surveys </vt:lpstr>
      <vt:lpstr>Interviewing rates for selected                                      monthly enterprise surveys</vt:lpstr>
      <vt:lpstr>Reminding – until 2012</vt:lpstr>
      <vt:lpstr>New reminding – from 2012 on</vt:lpstr>
      <vt:lpstr>Percentage of missing e-mail addresses according to the size of the enterprise</vt:lpstr>
      <vt:lpstr>Reminder strategy</vt:lpstr>
      <vt:lpstr>Cumulative response rates according to some key dates in the data collection process. The case of the annual survey on industry (IND/L for 2011)</vt:lpstr>
      <vt:lpstr>Traditional Data collection division</vt:lpstr>
      <vt:lpstr>Development of Data Collection</vt:lpstr>
      <vt:lpstr>Strategy of work with reporting units</vt:lpstr>
      <vt:lpstr>Reorganisation of the Data collection divison              in September 2012</vt:lpstr>
      <vt:lpstr>Contact centre</vt:lpstr>
      <vt:lpstr>Contact centre employees</vt:lpstr>
      <vt:lpstr>Organisation in Contact centre</vt:lpstr>
      <vt:lpstr>E-reporting support</vt:lpstr>
      <vt:lpstr>New possibilities in 2013</vt:lpstr>
      <vt:lpstr>Further plans 1</vt:lpstr>
      <vt:lpstr>Further plans 2</vt:lpstr>
      <vt:lpstr>Further plans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Mojca Noč Razinger</dc:creator>
  <cp:lastModifiedBy>Fiona Willis-Nunez</cp:lastModifiedBy>
  <cp:revision>47</cp:revision>
  <cp:lastPrinted>2013-09-19T09:08:59Z</cp:lastPrinted>
  <dcterms:created xsi:type="dcterms:W3CDTF">2013-09-06T07:52:15Z</dcterms:created>
  <dcterms:modified xsi:type="dcterms:W3CDTF">2013-09-24T08:05:48Z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vtor dokumenta">
    <vt:lpwstr>Ida Repovž Grabnar</vt:lpwstr>
  </property>
  <property fmtid="{D5CDD505-2E9C-101B-9397-08002B2CF9AE}" pid="3" name="Skrbnik dokumenta">
    <vt:lpwstr/>
  </property>
  <property fmtid="{D5CDD505-2E9C-101B-9397-08002B2CF9AE}" pid="4" name="Datum nastanka dokumenta">
    <vt:lpwstr>2009-07-29T00:00:00Z</vt:lpwstr>
  </property>
  <property fmtid="{D5CDD505-2E9C-101B-9397-08002B2CF9AE}" pid="5" name="ContentType">
    <vt:lpwstr>Document</vt:lpwstr>
  </property>
  <property fmtid="{D5CDD505-2E9C-101B-9397-08002B2CF9AE}" pid="6" name="Okrajšava dokumenta">
    <vt:lpwstr/>
  </property>
  <property fmtid="{D5CDD505-2E9C-101B-9397-08002B2CF9AE}" pid="7" name="Datum prenehanja dokumenta">
    <vt:lpwstr>2009-07-29T00:00:00Z</vt:lpwstr>
  </property>
  <property fmtid="{D5CDD505-2E9C-101B-9397-08002B2CF9AE}" pid="8" name="Referenca">
    <vt:lpwstr/>
  </property>
  <property fmtid="{D5CDD505-2E9C-101B-9397-08002B2CF9AE}" pid="9" name="Naziv v levi navigaciji">
    <vt:lpwstr/>
  </property>
  <property fmtid="{D5CDD505-2E9C-101B-9397-08002B2CF9AE}" pid="10" name="Začetek veljavnosti dokumenta">
    <vt:lpwstr>2009-07-29T00:00:00Z</vt:lpwstr>
  </property>
  <property fmtid="{D5CDD505-2E9C-101B-9397-08002B2CF9AE}" pid="11" name="Kategorija">
    <vt:lpwstr>Obrazec</vt:lpwstr>
  </property>
  <property fmtid="{D5CDD505-2E9C-101B-9397-08002B2CF9AE}" pid="12" name="Podkategorija">
    <vt:lpwstr/>
  </property>
  <property fmtid="{D5CDD505-2E9C-101B-9397-08002B2CF9AE}" pid="13" name="Komu oddaš">
    <vt:lpwstr/>
  </property>
  <property fmtid="{D5CDD505-2E9C-101B-9397-08002B2CF9AE}" pid="14" name="Order">
    <vt:lpwstr>5600.00000000000</vt:lpwstr>
  </property>
  <property fmtid="{D5CDD505-2E9C-101B-9397-08002B2CF9AE}" pid="15" name="Področje">
    <vt:lpwstr>Predloge dokumentov</vt:lpwstr>
  </property>
</Properties>
</file>