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65" r:id="rId4"/>
    <p:sldId id="267" r:id="rId5"/>
    <p:sldId id="266" r:id="rId6"/>
    <p:sldId id="269" r:id="rId7"/>
    <p:sldId id="276" r:id="rId8"/>
    <p:sldId id="268" r:id="rId9"/>
    <p:sldId id="282" r:id="rId10"/>
    <p:sldId id="270" r:id="rId11"/>
    <p:sldId id="271" r:id="rId12"/>
    <p:sldId id="272" r:id="rId13"/>
    <p:sldId id="277" r:id="rId14"/>
    <p:sldId id="273" r:id="rId15"/>
    <p:sldId id="275" r:id="rId16"/>
    <p:sldId id="279" r:id="rId17"/>
    <p:sldId id="259" r:id="rId18"/>
  </p:sldIdLst>
  <p:sldSz cx="9144000" cy="6858000" type="screen4x3"/>
  <p:notesSz cx="6858000" cy="9144000"/>
  <p:custShowLst>
    <p:custShow name="Zielgruppenpräsentation 1" id="0">
      <p:sldLst>
        <p:sld r:id="rId6"/>
      </p:sldLst>
    </p:custShow>
  </p:custShow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333"/>
    <a:srgbClr val="AE002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3" autoAdjust="0"/>
  </p:normalViewPr>
  <p:slideViewPr>
    <p:cSldViewPr>
      <p:cViewPr varScale="1">
        <p:scale>
          <a:sx n="96" d="100"/>
          <a:sy n="96" d="100"/>
        </p:scale>
        <p:origin x="-414"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kausl$\Desktop\Missing_rates_Demograph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AT"/>
  <c:chart>
    <c:title>
      <c:tx>
        <c:rich>
          <a:bodyPr/>
          <a:lstStyle/>
          <a:p>
            <a:pPr>
              <a:defRPr/>
            </a:pPr>
            <a:r>
              <a:rPr lang="de-AT"/>
              <a:t>Missing</a:t>
            </a:r>
            <a:r>
              <a:rPr lang="de-AT" baseline="0"/>
              <a:t> rates</a:t>
            </a:r>
            <a:endParaRPr lang="de-AT"/>
          </a:p>
        </c:rich>
      </c:tx>
      <c:layout/>
    </c:title>
    <c:plotArea>
      <c:layout>
        <c:manualLayout>
          <c:layoutTarget val="inner"/>
          <c:xMode val="edge"/>
          <c:yMode val="edge"/>
          <c:x val="9.7069007936569043E-2"/>
          <c:y val="9.7232899349525392E-2"/>
          <c:w val="0.68868924260771625"/>
          <c:h val="0.74889439362232324"/>
        </c:manualLayout>
      </c:layout>
      <c:barChart>
        <c:barDir val="col"/>
        <c:grouping val="clustered"/>
        <c:ser>
          <c:idx val="0"/>
          <c:order val="0"/>
          <c:dPt>
            <c:idx val="6"/>
            <c:spPr>
              <a:solidFill>
                <a:srgbClr val="92D050"/>
              </a:solidFill>
            </c:spPr>
          </c:dPt>
          <c:dPt>
            <c:idx val="8"/>
            <c:spPr>
              <a:solidFill>
                <a:schemeClr val="accent2"/>
              </a:solidFill>
            </c:spPr>
          </c:dPt>
          <c:dPt>
            <c:idx val="10"/>
            <c:spPr>
              <a:solidFill>
                <a:srgbClr val="59E6F9"/>
              </a:solidFill>
            </c:spPr>
          </c:dPt>
          <c:dPt>
            <c:idx val="11"/>
            <c:spPr>
              <a:solidFill>
                <a:srgbClr val="59E6F9"/>
              </a:solidFill>
            </c:spPr>
          </c:dPt>
          <c:dPt>
            <c:idx val="12"/>
            <c:spPr>
              <a:solidFill>
                <a:srgbClr val="59E6F9"/>
              </a:solidFill>
            </c:spPr>
          </c:dPt>
          <c:dPt>
            <c:idx val="13"/>
            <c:spPr>
              <a:solidFill>
                <a:srgbClr val="59E6F9"/>
              </a:solidFill>
            </c:spPr>
          </c:dPt>
          <c:dPt>
            <c:idx val="14"/>
            <c:spPr>
              <a:solidFill>
                <a:srgbClr val="59E6F9"/>
              </a:solidFill>
            </c:spPr>
          </c:dPt>
          <c:dPt>
            <c:idx val="15"/>
            <c:spPr>
              <a:solidFill>
                <a:srgbClr val="59E6F9"/>
              </a:solidFill>
            </c:spPr>
          </c:dPt>
          <c:dPt>
            <c:idx val="16"/>
            <c:spPr>
              <a:solidFill>
                <a:srgbClr val="59E6F9"/>
              </a:solidFill>
            </c:spPr>
          </c:dPt>
          <c:dPt>
            <c:idx val="17"/>
            <c:spPr>
              <a:solidFill>
                <a:srgbClr val="59E6F9"/>
              </a:solidFill>
            </c:spPr>
          </c:dPt>
          <c:dPt>
            <c:idx val="18"/>
            <c:spPr>
              <a:solidFill>
                <a:srgbClr val="59E6F9"/>
              </a:solidFill>
            </c:spPr>
          </c:dPt>
          <c:cat>
            <c:strRef>
              <c:f>(Tabelle2!$A$4:$A$8;Tabelle2!$A$10;Tabelle2!$A$12;Tabelle2!$A$13;Tabelle2!$A$15;Tabelle2!$A$16;Tabelle2!$A$18:$A$25)</c:f>
              <c:strCache>
                <c:ptCount val="18"/>
                <c:pt idx="0">
                  <c:v>AGE</c:v>
                </c:pt>
                <c:pt idx="1">
                  <c:v>SEX</c:v>
                </c:pt>
                <c:pt idx="2">
                  <c:v>COC</c:v>
                </c:pt>
                <c:pt idx="3">
                  <c:v>POB</c:v>
                </c:pt>
                <c:pt idx="4">
                  <c:v>LMS</c:v>
                </c:pt>
                <c:pt idx="6">
                  <c:v>EDU</c:v>
                </c:pt>
                <c:pt idx="8">
                  <c:v>FTP/CAS</c:v>
                </c:pt>
                <c:pt idx="10">
                  <c:v>POC</c:v>
                </c:pt>
                <c:pt idx="11">
                  <c:v>NOR</c:v>
                </c:pt>
                <c:pt idx="12">
                  <c:v>UFS</c:v>
                </c:pt>
                <c:pt idx="13">
                  <c:v>TOI</c:v>
                </c:pt>
                <c:pt idx="14">
                  <c:v>BAT</c:v>
                </c:pt>
                <c:pt idx="15">
                  <c:v>WSS</c:v>
                </c:pt>
                <c:pt idx="16">
                  <c:v>OWS</c:v>
                </c:pt>
                <c:pt idx="17">
                  <c:v>THO</c:v>
                </c:pt>
              </c:strCache>
            </c:strRef>
          </c:cat>
          <c:val>
            <c:numRef>
              <c:f>(Tabelle2!$B$4:$B$8;Tabelle2!$B$10;Tabelle2!$B$12;Tabelle2!$B$13;Tabelle2!$B$15;Tabelle2!$B$16;Tabelle2!$B$18:$B$25)</c:f>
              <c:numCache>
                <c:formatCode>0.0%</c:formatCode>
                <c:ptCount val="18"/>
                <c:pt idx="0">
                  <c:v>1.0000000000000005E-4</c:v>
                </c:pt>
                <c:pt idx="1">
                  <c:v>0</c:v>
                </c:pt>
                <c:pt idx="2">
                  <c:v>3.0000000000000014E-4</c:v>
                </c:pt>
                <c:pt idx="3">
                  <c:v>8.0000000000000036E-4</c:v>
                </c:pt>
                <c:pt idx="4">
                  <c:v>3.1700000000000006E-2</c:v>
                </c:pt>
                <c:pt idx="6">
                  <c:v>5.2200000000000003E-2</c:v>
                </c:pt>
                <c:pt idx="8">
                  <c:v>0.15490000000000007</c:v>
                </c:pt>
                <c:pt idx="10">
                  <c:v>7.0800000000000002E-2</c:v>
                </c:pt>
                <c:pt idx="11">
                  <c:v>2.4199999999999992E-2</c:v>
                </c:pt>
                <c:pt idx="12">
                  <c:v>3.0100000000000002E-2</c:v>
                </c:pt>
                <c:pt idx="13">
                  <c:v>7.7800000000000022E-2</c:v>
                </c:pt>
                <c:pt idx="14">
                  <c:v>7.7800000000000022E-2</c:v>
                </c:pt>
                <c:pt idx="15">
                  <c:v>7.8600000000000003E-2</c:v>
                </c:pt>
                <c:pt idx="16">
                  <c:v>8.9400000000000021E-2</c:v>
                </c:pt>
                <c:pt idx="17">
                  <c:v>3.9800000000000002E-2</c:v>
                </c:pt>
              </c:numCache>
            </c:numRef>
          </c:val>
        </c:ser>
        <c:dLbls>
          <c:showVal val="1"/>
        </c:dLbls>
        <c:gapWidth val="22"/>
        <c:axId val="178878336"/>
        <c:axId val="178879872"/>
      </c:barChart>
      <c:catAx>
        <c:axId val="178878336"/>
        <c:scaling>
          <c:orientation val="minMax"/>
        </c:scaling>
        <c:axPos val="b"/>
        <c:majorTickMark val="none"/>
        <c:tickLblPos val="nextTo"/>
        <c:crossAx val="178879872"/>
        <c:crosses val="autoZero"/>
        <c:auto val="1"/>
        <c:lblAlgn val="ctr"/>
        <c:lblOffset val="100"/>
      </c:catAx>
      <c:valAx>
        <c:axId val="178879872"/>
        <c:scaling>
          <c:orientation val="minMax"/>
          <c:max val="0.25"/>
        </c:scaling>
        <c:axPos val="l"/>
        <c:majorGridlines/>
        <c:title>
          <c:tx>
            <c:rich>
              <a:bodyPr/>
              <a:lstStyle/>
              <a:p>
                <a:pPr>
                  <a:defRPr/>
                </a:pPr>
                <a:r>
                  <a:rPr lang="de-AT"/>
                  <a:t>missing rate</a:t>
                </a:r>
                <a:r>
                  <a:rPr lang="de-AT" baseline="0"/>
                  <a:t> s in %</a:t>
                </a:r>
                <a:endParaRPr lang="de-AT"/>
              </a:p>
            </c:rich>
          </c:tx>
          <c:layout/>
        </c:title>
        <c:numFmt formatCode="0.0%" sourceLinked="1"/>
        <c:tickLblPos val="nextTo"/>
        <c:crossAx val="178878336"/>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6"/>
        <c:txPr>
          <a:bodyPr/>
          <a:lstStyle/>
          <a:p>
            <a:pPr>
              <a:defRPr>
                <a:solidFill>
                  <a:schemeClr val="bg1"/>
                </a:solidFill>
              </a:defRPr>
            </a:pPr>
            <a:endParaRPr lang="de-DE"/>
          </a:p>
        </c:txPr>
      </c:legendEntry>
      <c:legendEntry>
        <c:idx val="7"/>
        <c:delete val="1"/>
      </c:legendEntry>
      <c:legendEntry>
        <c:idx val="8"/>
        <c:txPr>
          <a:bodyPr/>
          <a:lstStyle/>
          <a:p>
            <a:pPr>
              <a:defRPr>
                <a:solidFill>
                  <a:schemeClr val="bg1"/>
                </a:solidFill>
              </a:defRPr>
            </a:pPr>
            <a:endParaRPr lang="de-DE"/>
          </a:p>
        </c:txPr>
      </c:legendEntry>
      <c:legendEntry>
        <c:idx val="9"/>
        <c:delete val="1"/>
      </c:legendEntry>
      <c:legendEntry>
        <c:idx val="10"/>
        <c:txPr>
          <a:bodyPr/>
          <a:lstStyle/>
          <a:p>
            <a:pPr>
              <a:defRPr>
                <a:solidFill>
                  <a:schemeClr val="bg1"/>
                </a:solidFill>
              </a:defRPr>
            </a:pPr>
            <a:endParaRPr lang="de-DE"/>
          </a:p>
        </c:txPr>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ayout>
        <c:manualLayout>
          <c:xMode val="edge"/>
          <c:yMode val="edge"/>
          <c:x val="0.78087424698508201"/>
          <c:y val="0.24894459621118803"/>
          <c:w val="0.15054278700335336"/>
          <c:h val="0.29164050922206197"/>
        </c:manualLayout>
      </c:layout>
    </c:legend>
    <c:plotVisOnly val="1"/>
  </c:chart>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77486-321F-4625-8761-231E94739AC2}" type="doc">
      <dgm:prSet loTypeId="urn:microsoft.com/office/officeart/2005/8/layout/hProcess9" loCatId="process" qsTypeId="urn:microsoft.com/office/officeart/2005/8/quickstyle/3d5" qsCatId="3D" csTypeId="urn:microsoft.com/office/officeart/2005/8/colors/accent2_2" csCatId="accent2" phldr="1"/>
      <dgm:spPr>
        <a:scene3d>
          <a:camera prst="isometricOffAxis2Left" zoom="95000">
            <a:rot lat="1080000" lon="2400000" rev="0"/>
          </a:camera>
          <a:lightRig rig="flat" dir="t">
            <a:rot lat="0" lon="0" rev="0"/>
          </a:lightRig>
        </a:scene3d>
      </dgm:spPr>
    </dgm:pt>
    <dgm:pt modelId="{DA1CD263-C17B-4AAF-9C4B-84AA122FA496}">
      <dgm:prSet phldrT="[Text]"/>
      <dgm:spPr>
        <a:solidFill>
          <a:schemeClr val="accent1">
            <a:lumMod val="75000"/>
          </a:schemeClr>
        </a:solidFill>
      </dgm:spPr>
      <dgm:t>
        <a:bodyPr/>
        <a:lstStyle/>
        <a:p>
          <a:r>
            <a:rPr lang="de-AT" dirty="0" smtClean="0"/>
            <a:t>RAW</a:t>
          </a:r>
          <a:endParaRPr lang="de-AT" dirty="0"/>
        </a:p>
      </dgm:t>
    </dgm:pt>
    <dgm:pt modelId="{E3B98F29-3DA0-4908-8B7E-B00DCBD30A4F}" type="parTrans" cxnId="{0C550E4D-7622-48D2-9448-B8B3C762B134}">
      <dgm:prSet/>
      <dgm:spPr/>
      <dgm:t>
        <a:bodyPr/>
        <a:lstStyle/>
        <a:p>
          <a:endParaRPr lang="de-AT"/>
        </a:p>
      </dgm:t>
    </dgm:pt>
    <dgm:pt modelId="{F8B04B35-B0DD-4398-8BAF-F6BBDDADCB06}" type="sibTrans" cxnId="{0C550E4D-7622-48D2-9448-B8B3C762B134}">
      <dgm:prSet/>
      <dgm:spPr/>
      <dgm:t>
        <a:bodyPr/>
        <a:lstStyle/>
        <a:p>
          <a:endParaRPr lang="de-AT"/>
        </a:p>
      </dgm:t>
    </dgm:pt>
    <dgm:pt modelId="{5A313A38-CAC1-4786-BD8E-E8BED4DBB478}">
      <dgm:prSet phldrT="[Text]"/>
      <dgm:spPr>
        <a:solidFill>
          <a:schemeClr val="accent3">
            <a:lumMod val="75000"/>
          </a:schemeClr>
        </a:solidFill>
      </dgm:spPr>
      <dgm:t>
        <a:bodyPr/>
        <a:lstStyle/>
        <a:p>
          <a:r>
            <a:rPr lang="de-AT" dirty="0" smtClean="0"/>
            <a:t>CDB</a:t>
          </a:r>
          <a:endParaRPr lang="de-AT" dirty="0"/>
        </a:p>
      </dgm:t>
    </dgm:pt>
    <dgm:pt modelId="{094CF8FE-BF46-45F9-BC95-90EB3AA265C6}" type="parTrans" cxnId="{C1A3163C-36B3-4FCE-A6BA-9CE9FAF71B1E}">
      <dgm:prSet/>
      <dgm:spPr/>
      <dgm:t>
        <a:bodyPr/>
        <a:lstStyle/>
        <a:p>
          <a:endParaRPr lang="de-AT"/>
        </a:p>
      </dgm:t>
    </dgm:pt>
    <dgm:pt modelId="{95D0658C-02E3-4153-8C67-72F779E4D7AA}" type="sibTrans" cxnId="{C1A3163C-36B3-4FCE-A6BA-9CE9FAF71B1E}">
      <dgm:prSet/>
      <dgm:spPr/>
      <dgm:t>
        <a:bodyPr/>
        <a:lstStyle/>
        <a:p>
          <a:endParaRPr lang="de-AT"/>
        </a:p>
      </dgm:t>
    </dgm:pt>
    <dgm:pt modelId="{D359A7C1-4CBD-4B45-9233-32C71C95F406}">
      <dgm:prSet phldrT="[Text]"/>
      <dgm:spPr>
        <a:solidFill>
          <a:schemeClr val="accent6">
            <a:lumMod val="75000"/>
          </a:schemeClr>
        </a:solidFill>
      </dgm:spPr>
      <dgm:t>
        <a:bodyPr/>
        <a:lstStyle/>
        <a:p>
          <a:r>
            <a:rPr lang="de-AT" dirty="0" smtClean="0"/>
            <a:t>FDP</a:t>
          </a:r>
        </a:p>
      </dgm:t>
    </dgm:pt>
    <dgm:pt modelId="{14AD604C-7DF4-4B03-A8B5-2F172914919E}" type="parTrans" cxnId="{CC5F989C-DCF8-4252-AA3B-0F535D1EADB3}">
      <dgm:prSet/>
      <dgm:spPr/>
      <dgm:t>
        <a:bodyPr/>
        <a:lstStyle/>
        <a:p>
          <a:endParaRPr lang="de-AT"/>
        </a:p>
      </dgm:t>
    </dgm:pt>
    <dgm:pt modelId="{9D8EAC94-25D2-4262-8C16-6C9FC3126A1A}" type="sibTrans" cxnId="{CC5F989C-DCF8-4252-AA3B-0F535D1EADB3}">
      <dgm:prSet/>
      <dgm:spPr/>
      <dgm:t>
        <a:bodyPr/>
        <a:lstStyle/>
        <a:p>
          <a:endParaRPr lang="de-AT"/>
        </a:p>
      </dgm:t>
    </dgm:pt>
    <dgm:pt modelId="{3AD74191-BBB8-4B39-B3ED-031584715FBC}" type="pres">
      <dgm:prSet presAssocID="{A1177486-321F-4625-8761-231E94739AC2}" presName="CompostProcess" presStyleCnt="0">
        <dgm:presLayoutVars>
          <dgm:dir/>
          <dgm:resizeHandles val="exact"/>
        </dgm:presLayoutVars>
      </dgm:prSet>
      <dgm:spPr/>
    </dgm:pt>
    <dgm:pt modelId="{E1B4A7EA-0F25-4EA5-8B5A-5B6665D9D757}" type="pres">
      <dgm:prSet presAssocID="{A1177486-321F-4625-8761-231E94739AC2}" presName="arrow" presStyleLbl="bgShp" presStyleIdx="0" presStyleCnt="1" custLinFactNeighborX="-1916"/>
      <dgm:spPr>
        <a:solidFill>
          <a:schemeClr val="accent2">
            <a:lumMod val="75000"/>
          </a:schemeClr>
        </a:solidFill>
      </dgm:spPr>
    </dgm:pt>
    <dgm:pt modelId="{C63F48DD-17C3-429F-A8BB-BFBD8771C5D6}" type="pres">
      <dgm:prSet presAssocID="{A1177486-321F-4625-8761-231E94739AC2}" presName="linearProcess" presStyleCnt="0"/>
      <dgm:spPr/>
    </dgm:pt>
    <dgm:pt modelId="{9E88987C-E1BC-4D38-9373-9C14D0130C91}" type="pres">
      <dgm:prSet presAssocID="{DA1CD263-C17B-4AAF-9C4B-84AA122FA496}" presName="textNode" presStyleLbl="node1" presStyleIdx="0" presStyleCnt="3">
        <dgm:presLayoutVars>
          <dgm:bulletEnabled val="1"/>
        </dgm:presLayoutVars>
      </dgm:prSet>
      <dgm:spPr/>
      <dgm:t>
        <a:bodyPr/>
        <a:lstStyle/>
        <a:p>
          <a:endParaRPr lang="de-AT"/>
        </a:p>
      </dgm:t>
    </dgm:pt>
    <dgm:pt modelId="{B02B24EA-BE93-41E5-933D-42515EB37255}" type="pres">
      <dgm:prSet presAssocID="{F8B04B35-B0DD-4398-8BAF-F6BBDDADCB06}" presName="sibTrans" presStyleCnt="0"/>
      <dgm:spPr/>
    </dgm:pt>
    <dgm:pt modelId="{D7A94F4E-DA80-4C06-BD90-3C6CBE00CAF4}" type="pres">
      <dgm:prSet presAssocID="{5A313A38-CAC1-4786-BD8E-E8BED4DBB478}" presName="textNode" presStyleLbl="node1" presStyleIdx="1" presStyleCnt="3">
        <dgm:presLayoutVars>
          <dgm:bulletEnabled val="1"/>
        </dgm:presLayoutVars>
      </dgm:prSet>
      <dgm:spPr/>
      <dgm:t>
        <a:bodyPr/>
        <a:lstStyle/>
        <a:p>
          <a:endParaRPr lang="de-AT"/>
        </a:p>
      </dgm:t>
    </dgm:pt>
    <dgm:pt modelId="{1F8A9BD4-365F-4D5C-9D75-7D812EA6A34F}" type="pres">
      <dgm:prSet presAssocID="{95D0658C-02E3-4153-8C67-72F779E4D7AA}" presName="sibTrans" presStyleCnt="0"/>
      <dgm:spPr/>
    </dgm:pt>
    <dgm:pt modelId="{660839B0-FF91-470C-8E38-6C2D61BA1E56}" type="pres">
      <dgm:prSet presAssocID="{D359A7C1-4CBD-4B45-9233-32C71C95F406}" presName="textNode" presStyleLbl="node1" presStyleIdx="2" presStyleCnt="3">
        <dgm:presLayoutVars>
          <dgm:bulletEnabled val="1"/>
        </dgm:presLayoutVars>
      </dgm:prSet>
      <dgm:spPr/>
      <dgm:t>
        <a:bodyPr/>
        <a:lstStyle/>
        <a:p>
          <a:endParaRPr lang="de-AT"/>
        </a:p>
      </dgm:t>
    </dgm:pt>
  </dgm:ptLst>
  <dgm:cxnLst>
    <dgm:cxn modelId="{C75E4BF9-D364-454D-AFC3-B31DACDB0591}" type="presOf" srcId="{D359A7C1-4CBD-4B45-9233-32C71C95F406}" destId="{660839B0-FF91-470C-8E38-6C2D61BA1E56}" srcOrd="0" destOrd="0" presId="urn:microsoft.com/office/officeart/2005/8/layout/hProcess9"/>
    <dgm:cxn modelId="{3F01113D-392E-4FF0-AE39-EAAA997B36DA}" type="presOf" srcId="{A1177486-321F-4625-8761-231E94739AC2}" destId="{3AD74191-BBB8-4B39-B3ED-031584715FBC}" srcOrd="0" destOrd="0" presId="urn:microsoft.com/office/officeart/2005/8/layout/hProcess9"/>
    <dgm:cxn modelId="{CC5F989C-DCF8-4252-AA3B-0F535D1EADB3}" srcId="{A1177486-321F-4625-8761-231E94739AC2}" destId="{D359A7C1-4CBD-4B45-9233-32C71C95F406}" srcOrd="2" destOrd="0" parTransId="{14AD604C-7DF4-4B03-A8B5-2F172914919E}" sibTransId="{9D8EAC94-25D2-4262-8C16-6C9FC3126A1A}"/>
    <dgm:cxn modelId="{0C550E4D-7622-48D2-9448-B8B3C762B134}" srcId="{A1177486-321F-4625-8761-231E94739AC2}" destId="{DA1CD263-C17B-4AAF-9C4B-84AA122FA496}" srcOrd="0" destOrd="0" parTransId="{E3B98F29-3DA0-4908-8B7E-B00DCBD30A4F}" sibTransId="{F8B04B35-B0DD-4398-8BAF-F6BBDDADCB06}"/>
    <dgm:cxn modelId="{23E40B71-FC26-47B6-959A-89AD8962AFE9}" type="presOf" srcId="{DA1CD263-C17B-4AAF-9C4B-84AA122FA496}" destId="{9E88987C-E1BC-4D38-9373-9C14D0130C91}" srcOrd="0" destOrd="0" presId="urn:microsoft.com/office/officeart/2005/8/layout/hProcess9"/>
    <dgm:cxn modelId="{C98B50FD-3D57-44EC-A420-8C1146A36F59}" type="presOf" srcId="{5A313A38-CAC1-4786-BD8E-E8BED4DBB478}" destId="{D7A94F4E-DA80-4C06-BD90-3C6CBE00CAF4}" srcOrd="0" destOrd="0" presId="urn:microsoft.com/office/officeart/2005/8/layout/hProcess9"/>
    <dgm:cxn modelId="{C1A3163C-36B3-4FCE-A6BA-9CE9FAF71B1E}" srcId="{A1177486-321F-4625-8761-231E94739AC2}" destId="{5A313A38-CAC1-4786-BD8E-E8BED4DBB478}" srcOrd="1" destOrd="0" parTransId="{094CF8FE-BF46-45F9-BC95-90EB3AA265C6}" sibTransId="{95D0658C-02E3-4153-8C67-72F779E4D7AA}"/>
    <dgm:cxn modelId="{02780D8B-80E3-4F56-BB42-F8E3FCFC44FC}" type="presParOf" srcId="{3AD74191-BBB8-4B39-B3ED-031584715FBC}" destId="{E1B4A7EA-0F25-4EA5-8B5A-5B6665D9D757}" srcOrd="0" destOrd="0" presId="urn:microsoft.com/office/officeart/2005/8/layout/hProcess9"/>
    <dgm:cxn modelId="{C432DF07-E5AF-4DCA-AE4C-C2DC4EC206B7}" type="presParOf" srcId="{3AD74191-BBB8-4B39-B3ED-031584715FBC}" destId="{C63F48DD-17C3-429F-A8BB-BFBD8771C5D6}" srcOrd="1" destOrd="0" presId="urn:microsoft.com/office/officeart/2005/8/layout/hProcess9"/>
    <dgm:cxn modelId="{3371013E-DF3E-4651-8881-0DBB2693BB58}" type="presParOf" srcId="{C63F48DD-17C3-429F-A8BB-BFBD8771C5D6}" destId="{9E88987C-E1BC-4D38-9373-9C14D0130C91}" srcOrd="0" destOrd="0" presId="urn:microsoft.com/office/officeart/2005/8/layout/hProcess9"/>
    <dgm:cxn modelId="{DE525D96-474A-452F-B0B2-B3EF8BBE9C28}" type="presParOf" srcId="{C63F48DD-17C3-429F-A8BB-BFBD8771C5D6}" destId="{B02B24EA-BE93-41E5-933D-42515EB37255}" srcOrd="1" destOrd="0" presId="urn:microsoft.com/office/officeart/2005/8/layout/hProcess9"/>
    <dgm:cxn modelId="{D121A188-1CB7-424A-935D-8FB3283DF550}" type="presParOf" srcId="{C63F48DD-17C3-429F-A8BB-BFBD8771C5D6}" destId="{D7A94F4E-DA80-4C06-BD90-3C6CBE00CAF4}" srcOrd="2" destOrd="0" presId="urn:microsoft.com/office/officeart/2005/8/layout/hProcess9"/>
    <dgm:cxn modelId="{9F1E9119-3E15-4C65-95C9-CDA713B3550F}" type="presParOf" srcId="{C63F48DD-17C3-429F-A8BB-BFBD8771C5D6}" destId="{1F8A9BD4-365F-4D5C-9D75-7D812EA6A34F}" srcOrd="3" destOrd="0" presId="urn:microsoft.com/office/officeart/2005/8/layout/hProcess9"/>
    <dgm:cxn modelId="{F2902D81-9D11-4CA6-9260-14BC7B1B594A}" type="presParOf" srcId="{C63F48DD-17C3-429F-A8BB-BFBD8771C5D6}" destId="{660839B0-FF91-470C-8E38-6C2D61BA1E56}"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B4A7EA-0F25-4EA5-8B5A-5B6665D9D757}">
      <dsp:nvSpPr>
        <dsp:cNvPr id="0" name=""/>
        <dsp:cNvSpPr/>
      </dsp:nvSpPr>
      <dsp:spPr>
        <a:xfrm>
          <a:off x="211393" y="0"/>
          <a:ext cx="3060340" cy="2088232"/>
        </a:xfrm>
        <a:prstGeom prst="rightArrow">
          <a:avLst/>
        </a:prstGeom>
        <a:solidFill>
          <a:schemeClr val="accent2">
            <a:lumMod val="7500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9E88987C-E1BC-4D38-9373-9C14D0130C91}">
      <dsp:nvSpPr>
        <dsp:cNvPr id="0" name=""/>
        <dsp:cNvSpPr/>
      </dsp:nvSpPr>
      <dsp:spPr>
        <a:xfrm>
          <a:off x="109" y="626469"/>
          <a:ext cx="1139584" cy="835292"/>
        </a:xfrm>
        <a:prstGeom prst="roundRect">
          <a:avLst/>
        </a:prstGeom>
        <a:solidFill>
          <a:schemeClr val="accent1">
            <a:lumMod val="75000"/>
          </a:schemeClr>
        </a:solidFill>
        <a:ln>
          <a:noFill/>
        </a:ln>
        <a:effectLst/>
        <a:scene3d>
          <a:camera prst="isometricOffAxis2Left" zoom="95000">
            <a:rot lat="1080000" lon="2400000" rev="0"/>
          </a:camera>
          <a:lightRig rig="flat" dir="t">
            <a:rot lat="0" lon="0" rev="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AT" sz="3200" kern="1200" dirty="0" smtClean="0"/>
            <a:t>RAW</a:t>
          </a:r>
          <a:endParaRPr lang="de-AT" sz="3200" kern="1200" dirty="0"/>
        </a:p>
      </dsp:txBody>
      <dsp:txXfrm>
        <a:off x="109" y="626469"/>
        <a:ext cx="1139584" cy="835292"/>
      </dsp:txXfrm>
    </dsp:sp>
    <dsp:sp modelId="{D7A94F4E-DA80-4C06-BD90-3C6CBE00CAF4}">
      <dsp:nvSpPr>
        <dsp:cNvPr id="0" name=""/>
        <dsp:cNvSpPr/>
      </dsp:nvSpPr>
      <dsp:spPr>
        <a:xfrm>
          <a:off x="1230407" y="626469"/>
          <a:ext cx="1139584" cy="835292"/>
        </a:xfrm>
        <a:prstGeom prst="roundRect">
          <a:avLst/>
        </a:prstGeom>
        <a:solidFill>
          <a:schemeClr val="accent3">
            <a:lumMod val="75000"/>
          </a:schemeClr>
        </a:solidFill>
        <a:ln>
          <a:noFill/>
        </a:ln>
        <a:effectLst/>
        <a:scene3d>
          <a:camera prst="isometricOffAxis2Left" zoom="95000">
            <a:rot lat="1080000" lon="2400000" rev="0"/>
          </a:camera>
          <a:lightRig rig="flat" dir="t">
            <a:rot lat="0" lon="0" rev="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AT" sz="3200" kern="1200" dirty="0" smtClean="0"/>
            <a:t>CDB</a:t>
          </a:r>
          <a:endParaRPr lang="de-AT" sz="3200" kern="1200" dirty="0"/>
        </a:p>
      </dsp:txBody>
      <dsp:txXfrm>
        <a:off x="1230407" y="626469"/>
        <a:ext cx="1139584" cy="835292"/>
      </dsp:txXfrm>
    </dsp:sp>
    <dsp:sp modelId="{660839B0-FF91-470C-8E38-6C2D61BA1E56}">
      <dsp:nvSpPr>
        <dsp:cNvPr id="0" name=""/>
        <dsp:cNvSpPr/>
      </dsp:nvSpPr>
      <dsp:spPr>
        <a:xfrm>
          <a:off x="2460705" y="626469"/>
          <a:ext cx="1139584" cy="835292"/>
        </a:xfrm>
        <a:prstGeom prst="roundRect">
          <a:avLst/>
        </a:prstGeom>
        <a:solidFill>
          <a:schemeClr val="accent6">
            <a:lumMod val="75000"/>
          </a:schemeClr>
        </a:solidFill>
        <a:ln>
          <a:noFill/>
        </a:ln>
        <a:effectLst/>
        <a:scene3d>
          <a:camera prst="isometricOffAxis2Left" zoom="95000">
            <a:rot lat="1080000" lon="2400000" rev="0"/>
          </a:camera>
          <a:lightRig rig="flat" dir="t">
            <a:rot lat="0" lon="0" rev="0"/>
          </a:lightRig>
        </a:scene3d>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AT" sz="3200" kern="1200" dirty="0" smtClean="0"/>
            <a:t>FDP</a:t>
          </a:r>
        </a:p>
      </dsp:txBody>
      <dsp:txXfrm>
        <a:off x="2460705" y="626469"/>
        <a:ext cx="1139584" cy="83529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0.82591</cdr:x>
      <cdr:y>0.264</cdr:y>
    </cdr:from>
    <cdr:to>
      <cdr:x>0.94061</cdr:x>
      <cdr:y>0.30386</cdr:y>
    </cdr:to>
    <cdr:sp macro="" textlink="">
      <cdr:nvSpPr>
        <cdr:cNvPr id="2" name="Textfeld 1"/>
        <cdr:cNvSpPr txBox="1"/>
      </cdr:nvSpPr>
      <cdr:spPr>
        <a:xfrm xmlns:a="http://schemas.openxmlformats.org/drawingml/2006/main">
          <a:off x="5199959" y="1478598"/>
          <a:ext cx="722125" cy="2232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AT" sz="1100"/>
            <a:t>Demography</a:t>
          </a:r>
        </a:p>
        <a:p xmlns:a="http://schemas.openxmlformats.org/drawingml/2006/main">
          <a:endParaRPr lang="de-AT" sz="1100"/>
        </a:p>
        <a:p xmlns:a="http://schemas.openxmlformats.org/drawingml/2006/main">
          <a:endParaRPr lang="de-AT" sz="1100"/>
        </a:p>
      </cdr:txBody>
    </cdr:sp>
  </cdr:relSizeAnchor>
  <cdr:relSizeAnchor xmlns:cdr="http://schemas.openxmlformats.org/drawingml/2006/chartDrawing">
    <cdr:from>
      <cdr:x>0.82899</cdr:x>
      <cdr:y>0.33462</cdr:y>
    </cdr:from>
    <cdr:to>
      <cdr:x>0.94369</cdr:x>
      <cdr:y>0.37448</cdr:y>
    </cdr:to>
    <cdr:sp macro="" textlink="">
      <cdr:nvSpPr>
        <cdr:cNvPr id="3" name="Textfeld 1"/>
        <cdr:cNvSpPr txBox="1"/>
      </cdr:nvSpPr>
      <cdr:spPr>
        <a:xfrm xmlns:a="http://schemas.openxmlformats.org/drawingml/2006/main">
          <a:off x="5219342" y="1874113"/>
          <a:ext cx="722124" cy="2232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AT" sz="1100"/>
            <a:t>Education</a:t>
          </a:r>
        </a:p>
        <a:p xmlns:a="http://schemas.openxmlformats.org/drawingml/2006/main">
          <a:endParaRPr lang="de-AT" sz="1100"/>
        </a:p>
        <a:p xmlns:a="http://schemas.openxmlformats.org/drawingml/2006/main">
          <a:endParaRPr lang="de-AT" sz="1100"/>
        </a:p>
      </cdr:txBody>
    </cdr:sp>
  </cdr:relSizeAnchor>
  <cdr:relSizeAnchor xmlns:cdr="http://schemas.openxmlformats.org/drawingml/2006/chartDrawing">
    <cdr:from>
      <cdr:x>0.82786</cdr:x>
      <cdr:y>0.40736</cdr:y>
    </cdr:from>
    <cdr:to>
      <cdr:x>0.94255</cdr:x>
      <cdr:y>0.44722</cdr:y>
    </cdr:to>
    <cdr:sp macro="" textlink="">
      <cdr:nvSpPr>
        <cdr:cNvPr id="4" name="Textfeld 1"/>
        <cdr:cNvSpPr txBox="1"/>
      </cdr:nvSpPr>
      <cdr:spPr>
        <a:xfrm xmlns:a="http://schemas.openxmlformats.org/drawingml/2006/main">
          <a:off x="5212195" y="2281519"/>
          <a:ext cx="722125" cy="2232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AT" sz="1100"/>
            <a:t>Labour Market</a:t>
          </a:r>
        </a:p>
        <a:p xmlns:a="http://schemas.openxmlformats.org/drawingml/2006/main">
          <a:endParaRPr lang="de-AT" sz="1100"/>
        </a:p>
        <a:p xmlns:a="http://schemas.openxmlformats.org/drawingml/2006/main">
          <a:endParaRPr lang="de-AT" sz="1100"/>
        </a:p>
      </cdr:txBody>
    </cdr:sp>
  </cdr:relSizeAnchor>
  <cdr:relSizeAnchor xmlns:cdr="http://schemas.openxmlformats.org/drawingml/2006/chartDrawing">
    <cdr:from>
      <cdr:x>0.82861</cdr:x>
      <cdr:y>0.47795</cdr:y>
    </cdr:from>
    <cdr:to>
      <cdr:x>0.94331</cdr:x>
      <cdr:y>0.51781</cdr:y>
    </cdr:to>
    <cdr:sp macro="" textlink="">
      <cdr:nvSpPr>
        <cdr:cNvPr id="5" name="Textfeld 1"/>
        <cdr:cNvSpPr txBox="1"/>
      </cdr:nvSpPr>
      <cdr:spPr>
        <a:xfrm xmlns:a="http://schemas.openxmlformats.org/drawingml/2006/main">
          <a:off x="5216963" y="2676854"/>
          <a:ext cx="722125" cy="22325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de-AT" sz="1100"/>
            <a:t>Dwellings</a:t>
          </a:r>
        </a:p>
        <a:p xmlns:a="http://schemas.openxmlformats.org/drawingml/2006/main">
          <a:endParaRPr lang="de-AT" sz="1100"/>
        </a:p>
        <a:p xmlns:a="http://schemas.openxmlformats.org/drawingml/2006/main">
          <a:endParaRPr lang="de-AT"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FCDEA-3457-411C-A7DF-3332F454EBC4}" type="datetimeFigureOut">
              <a:rPr lang="de-AT" smtClean="0"/>
              <a:pPr/>
              <a:t>07.09.2012</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4857D-6311-4D3C-880D-595D47F7885D}" type="slidenum">
              <a:rPr lang="de-AT" smtClean="0"/>
              <a:pPr/>
              <a:t>‹Nr.›</a:t>
            </a:fld>
            <a:endParaRPr lang="de-A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2</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11</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12</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13</a:t>
            </a:fld>
            <a:endParaRPr lang="de-A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14</a:t>
            </a:fld>
            <a:endParaRPr lang="de-A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15</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17</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3</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4</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5</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6</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7</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8</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9</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10</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3" name="Grafik 12" descr="Haus_blau_1.jpg"/>
          <p:cNvPicPr>
            <a:picLocks noChangeAspect="1"/>
          </p:cNvPicPr>
          <p:nvPr userDrawn="1"/>
        </p:nvPicPr>
        <p:blipFill>
          <a:blip r:embed="rId2" cstate="print"/>
          <a:srcRect l="176" t="4765" r="196" b="8505"/>
          <a:stretch>
            <a:fillRect/>
          </a:stretch>
        </p:blipFill>
        <p:spPr>
          <a:xfrm>
            <a:off x="189188" y="927770"/>
            <a:ext cx="8737200" cy="5362205"/>
          </a:xfrm>
          <a:prstGeom prst="rect">
            <a:avLst/>
          </a:prstGeom>
        </p:spPr>
      </p:pic>
      <p:sp>
        <p:nvSpPr>
          <p:cNvPr id="14" name="Rechteck 13"/>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5" name="Rechteck 14"/>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cxnSp>
        <p:nvCxnSpPr>
          <p:cNvPr id="16" name="Gerade Verbindung 15"/>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10" name="Textfeld 9"/>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We</a:t>
            </a:r>
            <a:r>
              <a:rPr lang="de-DE" sz="1500" dirty="0" smtClean="0">
                <a:solidFill>
                  <a:srgbClr val="AE002C"/>
                </a:solidFill>
              </a:rPr>
              <a:t> </a:t>
            </a:r>
            <a:r>
              <a:rPr lang="de-DE" sz="1500" dirty="0" err="1" smtClean="0">
                <a:solidFill>
                  <a:srgbClr val="AE002C"/>
                </a:solidFill>
              </a:rPr>
              <a:t>provide</a:t>
            </a:r>
            <a:r>
              <a:rPr lang="de-DE" sz="1500" baseline="0" dirty="0" smtClean="0">
                <a:solidFill>
                  <a:srgbClr val="AE002C"/>
                </a:solidFill>
              </a:rPr>
              <a:t> </a:t>
            </a:r>
            <a:r>
              <a:rPr lang="de-DE" sz="1500" dirty="0" err="1" smtClean="0">
                <a:solidFill>
                  <a:srgbClr val="AE002C"/>
                </a:solidFill>
              </a:rPr>
              <a:t>information</a:t>
            </a:r>
            <a:endParaRPr lang="de-AT" sz="1500" dirty="0">
              <a:solidFill>
                <a:srgbClr val="AE002C"/>
              </a:solidFill>
            </a:endParaRPr>
          </a:p>
        </p:txBody>
      </p:sp>
      <p:sp>
        <p:nvSpPr>
          <p:cNvPr id="2" name="Titel 1"/>
          <p:cNvSpPr>
            <a:spLocks noGrp="1"/>
          </p:cNvSpPr>
          <p:nvPr>
            <p:ph type="ctrTitle" hasCustomPrompt="1"/>
          </p:nvPr>
        </p:nvSpPr>
        <p:spPr>
          <a:xfrm>
            <a:off x="3532824" y="2060849"/>
            <a:ext cx="5256584" cy="1323439"/>
          </a:xfrm>
          <a:noFill/>
        </p:spPr>
        <p:txBody>
          <a:bodyPr wrap="square" rtlCol="0">
            <a:spAutoFit/>
          </a:bodyPr>
          <a:lstStyle>
            <a:lvl1pPr algn="l">
              <a:defRPr lang="de-AT" sz="4000" baseline="0">
                <a:solidFill>
                  <a:srgbClr val="AE002C"/>
                </a:solidFill>
                <a:latin typeface="+mn-lt"/>
                <a:ea typeface="+mn-ea"/>
                <a:cs typeface="+mn-cs"/>
              </a:defRPr>
            </a:lvl1pPr>
          </a:lstStyle>
          <a:p>
            <a:pPr marL="0" lvl="0" algn="l"/>
            <a:r>
              <a:rPr lang="de-DE" dirty="0" smtClean="0"/>
              <a:t>Title </a:t>
            </a:r>
            <a:r>
              <a:rPr lang="de-DE" dirty="0" err="1" smtClean="0"/>
              <a:t>placeholder</a:t>
            </a:r>
            <a:r>
              <a:rPr lang="de-DE" dirty="0" smtClean="0"/>
              <a:t> – </a:t>
            </a:r>
            <a:r>
              <a:rPr lang="de-DE" dirty="0" err="1" smtClean="0"/>
              <a:t>click</a:t>
            </a:r>
            <a:r>
              <a:rPr lang="de-DE" dirty="0" smtClean="0"/>
              <a:t>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AT" dirty="0"/>
          </a:p>
        </p:txBody>
      </p:sp>
      <p:sp>
        <p:nvSpPr>
          <p:cNvPr id="3" name="Untertitel 2"/>
          <p:cNvSpPr>
            <a:spLocks noGrp="1"/>
          </p:cNvSpPr>
          <p:nvPr>
            <p:ph type="subTitle" idx="1" hasCustomPrompt="1"/>
          </p:nvPr>
        </p:nvSpPr>
        <p:spPr>
          <a:xfrm>
            <a:off x="3532824" y="3296288"/>
            <a:ext cx="5215640" cy="1015663"/>
          </a:xfrm>
          <a:noFill/>
        </p:spPr>
        <p:txBody>
          <a:bodyPr wrap="square" rtlCol="0">
            <a:spAutoFit/>
          </a:bodyPr>
          <a:lstStyle>
            <a:lvl1pPr marL="0" indent="0">
              <a:buNone/>
              <a:defRPr lang="de-AT" sz="3000" baseline="0" dirty="0">
                <a:solidFill>
                  <a:srgbClr val="AE002C"/>
                </a:solidFill>
              </a:defRPr>
            </a:lvl1pPr>
          </a:lstStyle>
          <a:p>
            <a:pPr marL="0" lvl="0"/>
            <a:r>
              <a:rPr lang="de-DE" dirty="0" err="1" smtClean="0"/>
              <a:t>Subtitle</a:t>
            </a:r>
            <a:r>
              <a:rPr lang="de-DE" dirty="0" smtClean="0"/>
              <a:t> </a:t>
            </a:r>
            <a:r>
              <a:rPr lang="de-DE" dirty="0" err="1" smtClean="0"/>
              <a:t>placeholder</a:t>
            </a:r>
            <a:r>
              <a:rPr lang="de-DE" dirty="0" smtClean="0"/>
              <a:t> – </a:t>
            </a:r>
            <a:r>
              <a:rPr lang="de-DE" dirty="0" err="1" smtClean="0"/>
              <a:t>click</a:t>
            </a:r>
            <a:r>
              <a:rPr lang="de-DE" dirty="0" smtClean="0"/>
              <a:t>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a:t>
            </a:r>
            <a:r>
              <a:rPr lang="de-DE" dirty="0" err="1" smtClean="0"/>
              <a:t>subtitle</a:t>
            </a:r>
            <a:endParaRPr lang="de-AT" dirty="0"/>
          </a:p>
        </p:txBody>
      </p:sp>
      <p:pic>
        <p:nvPicPr>
          <p:cNvPr id="18" name="Grafik 17" descr="logo_eng_4C.emf"/>
          <p:cNvPicPr>
            <a:picLocks noChangeAspect="1"/>
          </p:cNvPicPr>
          <p:nvPr userDrawn="1"/>
        </p:nvPicPr>
        <p:blipFill>
          <a:blip r:embed="rId3" cstate="print"/>
          <a:stretch>
            <a:fillRect/>
          </a:stretch>
        </p:blipFill>
        <p:spPr>
          <a:xfrm>
            <a:off x="7303497" y="52119"/>
            <a:ext cx="1660991" cy="723600"/>
          </a:xfrm>
          <a:prstGeom prst="rect">
            <a:avLst/>
          </a:prstGeom>
        </p:spPr>
      </p:pic>
    </p:spTree>
    <p:extLst>
      <p:ext uri="{BB962C8B-B14F-4D97-AF65-F5344CB8AC3E}">
        <p14:creationId xmlns="" xmlns:p14="http://schemas.microsoft.com/office/powerpoint/2010/main" val="5112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AD7403-41CE-4A42-84CB-0419FB24F1BC}" type="datetime3">
              <a:rPr lang="en-US" smtClean="0"/>
              <a:pPr/>
              <a:t>7 September 2012</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425557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6423DAB-3EE9-4FC3-89B6-4AEF7AD8AF2F}" type="datetime3">
              <a:rPr lang="en-US" smtClean="0"/>
              <a:pPr/>
              <a:t>7 September 2012</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228293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BC3EE87-59FE-4465-8812-BE446861AF16}" type="datetime3">
              <a:rPr lang="en-US" smtClean="0"/>
              <a:pPr/>
              <a:t>7 September 2012</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109860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slide</a:t>
            </a:r>
            <a:r>
              <a:rPr lang="de-DE" sz="1500" dirty="0" smtClean="0">
                <a:solidFill>
                  <a:srgbClr val="AE002C"/>
                </a:solidFill>
              </a:rPr>
              <a:t> </a:t>
            </a:r>
            <a:fld id="{2E1D12B3-C156-413F-A767-F6B96C27B79D}" type="slidenum">
              <a:rPr lang="de-DE" sz="1500" smtClean="0">
                <a:solidFill>
                  <a:srgbClr val="AE002C"/>
                </a:solidFill>
              </a:rPr>
              <a:pPr algn="r"/>
              <a:t>‹Nr.›</a:t>
            </a:fld>
            <a:r>
              <a:rPr lang="de-DE" sz="1500" dirty="0" smtClean="0">
                <a:solidFill>
                  <a:srgbClr val="AE002C"/>
                </a:solidFill>
              </a:rPr>
              <a:t>  |  </a:t>
            </a:r>
            <a:fld id="{1F9DC03C-AC2B-4F64-ABDD-4250414F3540}" type="datetime3">
              <a:rPr lang="en-US" sz="1500" smtClean="0">
                <a:solidFill>
                  <a:srgbClr val="AE002C"/>
                </a:solidFill>
              </a:rPr>
              <a:pPr algn="r"/>
              <a:t>7 September 2012</a:t>
            </a:fld>
            <a:endParaRPr lang="de-AT" sz="1500" dirty="0">
              <a:solidFill>
                <a:srgbClr val="AE002C"/>
              </a:solidFill>
            </a:endParaRPr>
          </a:p>
        </p:txBody>
      </p:sp>
      <p:sp>
        <p:nvSpPr>
          <p:cNvPr id="2" name="Titel 1"/>
          <p:cNvSpPr>
            <a:spLocks noGrp="1"/>
          </p:cNvSpPr>
          <p:nvPr>
            <p:ph type="title"/>
          </p:nvPr>
        </p:nvSpPr>
        <p:spPr>
          <a:xfrm>
            <a:off x="179512" y="232414"/>
            <a:ext cx="6972828" cy="482440"/>
          </a:xfrm>
          <a:noFill/>
        </p:spPr>
        <p:txBody>
          <a:bodyPr wrap="square" rtlCol="0">
            <a:spAutoFit/>
          </a:bodyPr>
          <a:lstStyle>
            <a:lvl1pPr marL="0" algn="l" defTabSz="914400" rtl="0" eaLnBrk="1" latinLnBrk="0" hangingPunct="1">
              <a:lnSpc>
                <a:spcPts val="3000"/>
              </a:lnSpc>
              <a:defRPr lang="de-AT" sz="3000" kern="1200" dirty="0">
                <a:solidFill>
                  <a:srgbClr val="AE002C"/>
                </a:solidFill>
                <a:latin typeface="+mn-lt"/>
                <a:ea typeface="+mn-ea"/>
                <a:cs typeface="+mn-cs"/>
              </a:defRPr>
            </a:lvl1pPr>
          </a:lstStyle>
          <a:p>
            <a:pPr marL="0" lvl="0" algn="l">
              <a:lnSpc>
                <a:spcPts val="3000"/>
              </a:lnSpc>
            </a:pPr>
            <a:r>
              <a:rPr lang="de-DE" dirty="0" smtClean="0"/>
              <a:t>Titelmasterformat durch Klicken bearbeiten</a:t>
            </a:r>
            <a:endParaRPr lang="de-AT" dirty="0"/>
          </a:p>
        </p:txBody>
      </p:sp>
      <p:sp>
        <p:nvSpPr>
          <p:cNvPr id="3" name="Inhaltsplatzhalter 2"/>
          <p:cNvSpPr>
            <a:spLocks noGrp="1"/>
          </p:cNvSpPr>
          <p:nvPr>
            <p:ph idx="1"/>
          </p:nvPr>
        </p:nvSpPr>
        <p:spPr>
          <a:xfrm>
            <a:off x="-180528" y="1107328"/>
            <a:ext cx="8928992" cy="4525963"/>
          </a:xfrm>
        </p:spPr>
        <p:txBody>
          <a:bodyPr/>
          <a:lstStyle>
            <a:lvl1pPr>
              <a:spcAft>
                <a:spcPts val="2600"/>
              </a:spcAft>
              <a:buClr>
                <a:schemeClr val="bg1"/>
              </a:buClr>
              <a:defRPr sz="2600">
                <a:solidFill>
                  <a:srgbClr val="333333"/>
                </a:solidFill>
              </a:defRPr>
            </a:lvl1pPr>
            <a:lvl2pPr marL="720000" indent="-324000">
              <a:buSzPct val="75000"/>
              <a:buFont typeface="Wingdings" pitchFamily="2" charset="2"/>
              <a:buChar char="Ø"/>
              <a:defRPr sz="2600">
                <a:solidFill>
                  <a:srgbClr val="333333"/>
                </a:solidFill>
              </a:defRPr>
            </a:lvl2pPr>
            <a:lvl3pPr marL="1044000" indent="-324000">
              <a:defRPr>
                <a:solidFill>
                  <a:srgbClr val="333333"/>
                </a:solidFill>
              </a:defRPr>
            </a:lvl3pPr>
            <a:lvl4pPr marL="1440000" indent="-324000">
              <a:buSzPct val="85000"/>
              <a:defRPr>
                <a:solidFill>
                  <a:srgbClr val="333333"/>
                </a:solidFill>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logo_eng_4C.emf"/>
          <p:cNvPicPr>
            <a:picLocks noChangeAspect="1"/>
          </p:cNvPicPr>
          <p:nvPr userDrawn="1"/>
        </p:nvPicPr>
        <p:blipFill>
          <a:blip r:embed="rId2" cstate="print"/>
          <a:stretch>
            <a:fillRect/>
          </a:stretch>
        </p:blipFill>
        <p:spPr>
          <a:xfrm>
            <a:off x="7273517" y="52119"/>
            <a:ext cx="1660991" cy="723600"/>
          </a:xfrm>
          <a:prstGeom prst="rect">
            <a:avLst/>
          </a:prstGeom>
        </p:spPr>
      </p:pic>
    </p:spTree>
    <p:extLst>
      <p:ext uri="{BB962C8B-B14F-4D97-AF65-F5344CB8AC3E}">
        <p14:creationId xmlns="" xmlns:p14="http://schemas.microsoft.com/office/powerpoint/2010/main" val="196705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slide</a:t>
            </a:r>
            <a:r>
              <a:rPr lang="de-DE" sz="1500" dirty="0" smtClean="0">
                <a:solidFill>
                  <a:srgbClr val="AE002C"/>
                </a:solidFill>
              </a:rPr>
              <a:t> </a:t>
            </a:r>
            <a:fld id="{2E1D12B3-C156-413F-A767-F6B96C27B79D}" type="slidenum">
              <a:rPr lang="de-DE" sz="1500" smtClean="0">
                <a:solidFill>
                  <a:srgbClr val="AE002C"/>
                </a:solidFill>
              </a:rPr>
              <a:pPr algn="r"/>
              <a:t>‹Nr.›</a:t>
            </a:fld>
            <a:r>
              <a:rPr lang="de-DE" sz="1500" dirty="0" smtClean="0">
                <a:solidFill>
                  <a:srgbClr val="AE002C"/>
                </a:solidFill>
              </a:rPr>
              <a:t>  |  </a:t>
            </a:r>
            <a:fld id="{8F19BFEF-A78D-4B9C-8902-A21633B6E27D}" type="datetime3">
              <a:rPr lang="en-US" sz="1500" smtClean="0">
                <a:solidFill>
                  <a:srgbClr val="AE002C"/>
                </a:solidFill>
              </a:rPr>
              <a:pPr algn="r"/>
              <a:t>7 September 2012</a:t>
            </a:fld>
            <a:endParaRPr lang="de-AT" sz="1500" dirty="0">
              <a:solidFill>
                <a:srgbClr val="AE002C"/>
              </a:solidFill>
            </a:endParaRP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Haus_blau_2.jpg"/>
          <p:cNvPicPr>
            <a:picLocks noChangeAspect="1"/>
          </p:cNvPicPr>
          <p:nvPr userDrawn="1"/>
        </p:nvPicPr>
        <p:blipFill>
          <a:blip r:embed="rId2" cstate="print"/>
          <a:srcRect t="4821" b="8055"/>
          <a:stretch>
            <a:fillRect/>
          </a:stretch>
        </p:blipFill>
        <p:spPr>
          <a:xfrm>
            <a:off x="208205" y="924511"/>
            <a:ext cx="8709655" cy="5349672"/>
          </a:xfrm>
          <a:prstGeom prst="rect">
            <a:avLst/>
          </a:prstGeom>
        </p:spPr>
      </p:pic>
      <p:sp>
        <p:nvSpPr>
          <p:cNvPr id="15" name="Rechteck 14"/>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6" name="Rechteck 15"/>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pic>
        <p:nvPicPr>
          <p:cNvPr id="11" name="Grafik 10" descr="logo_eng_4C.emf"/>
          <p:cNvPicPr>
            <a:picLocks noChangeAspect="1"/>
          </p:cNvPicPr>
          <p:nvPr userDrawn="1"/>
        </p:nvPicPr>
        <p:blipFill>
          <a:blip r:embed="rId3" cstate="print"/>
          <a:stretch>
            <a:fillRect/>
          </a:stretch>
        </p:blipFill>
        <p:spPr>
          <a:xfrm>
            <a:off x="7273517" y="52119"/>
            <a:ext cx="1660991" cy="723600"/>
          </a:xfrm>
          <a:prstGeom prst="rect">
            <a:avLst/>
          </a:prstGeom>
        </p:spPr>
      </p:pic>
    </p:spTree>
    <p:extLst>
      <p:ext uri="{BB962C8B-B14F-4D97-AF65-F5344CB8AC3E}">
        <p14:creationId xmlns="" xmlns:p14="http://schemas.microsoft.com/office/powerpoint/2010/main" val="143460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34B38D2-70C6-4C29-9E3F-57AC378F848C}" type="datetime3">
              <a:rPr lang="en-US" smtClean="0"/>
              <a:pPr/>
              <a:t>7 September 2012</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dirty="0"/>
          </a:p>
        </p:txBody>
      </p:sp>
    </p:spTree>
    <p:extLst>
      <p:ext uri="{BB962C8B-B14F-4D97-AF65-F5344CB8AC3E}">
        <p14:creationId xmlns="" xmlns:p14="http://schemas.microsoft.com/office/powerpoint/2010/main" val="410522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01EA4A31-1963-4723-BC6C-83EB84D0B42A}" type="datetime3">
              <a:rPr lang="en-US" smtClean="0"/>
              <a:pPr/>
              <a:t>7 September 2012</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10720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4D611FD9-F6BE-4A06-8277-150C33FDAF75}" type="datetime3">
              <a:rPr lang="en-US" smtClean="0"/>
              <a:pPr/>
              <a:t>7 September 2012</a:t>
            </a:fld>
            <a:endParaRPr lang="de-AT" dirty="0"/>
          </a:p>
        </p:txBody>
      </p:sp>
      <p:sp>
        <p:nvSpPr>
          <p:cNvPr id="8" name="Fußzeilenplatzhalter 7"/>
          <p:cNvSpPr>
            <a:spLocks noGrp="1"/>
          </p:cNvSpPr>
          <p:nvPr>
            <p:ph type="ftr" sz="quarter" idx="11"/>
          </p:nvPr>
        </p:nvSpPr>
        <p:spPr/>
        <p:txBody>
          <a:bodyPr/>
          <a:lstStyle/>
          <a:p>
            <a:r>
              <a:rPr lang="de-DE" dirty="0" err="1" smtClean="0"/>
              <a:t>Footer</a:t>
            </a:r>
            <a:endParaRPr lang="de-AT" dirty="0"/>
          </a:p>
        </p:txBody>
      </p:sp>
      <p:sp>
        <p:nvSpPr>
          <p:cNvPr id="9" name="Foliennummernplatzhalter 8"/>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272351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D13A5B0-0B01-422D-BE73-09D23F8F58BA}" type="datetime3">
              <a:rPr lang="en-US" smtClean="0"/>
              <a:pPr/>
              <a:t>7 September 2012</a:t>
            </a:fld>
            <a:endParaRPr lang="de-AT" dirty="0"/>
          </a:p>
        </p:txBody>
      </p:sp>
      <p:sp>
        <p:nvSpPr>
          <p:cNvPr id="4" name="Fußzeilenplatzhalter 3"/>
          <p:cNvSpPr>
            <a:spLocks noGrp="1"/>
          </p:cNvSpPr>
          <p:nvPr>
            <p:ph type="ftr" sz="quarter" idx="11"/>
          </p:nvPr>
        </p:nvSpPr>
        <p:spPr/>
        <p:txBody>
          <a:bodyPr/>
          <a:lstStyle/>
          <a:p>
            <a:r>
              <a:rPr lang="de-DE" dirty="0" err="1" smtClean="0"/>
              <a:t>Footer</a:t>
            </a:r>
            <a:endParaRPr lang="de-AT" dirty="0"/>
          </a:p>
        </p:txBody>
      </p:sp>
      <p:sp>
        <p:nvSpPr>
          <p:cNvPr id="5" name="Foliennummernplatzhalter 4"/>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233046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2E50A54-0B23-4E93-867C-647DC40623E1}" type="datetime3">
              <a:rPr lang="en-US" smtClean="0"/>
              <a:pPr/>
              <a:t>7 September 2012</a:t>
            </a:fld>
            <a:endParaRPr lang="de-AT" dirty="0"/>
          </a:p>
        </p:txBody>
      </p:sp>
      <p:sp>
        <p:nvSpPr>
          <p:cNvPr id="3" name="Fußzeilenplatzhalter 2"/>
          <p:cNvSpPr>
            <a:spLocks noGrp="1"/>
          </p:cNvSpPr>
          <p:nvPr>
            <p:ph type="ftr" sz="quarter" idx="11"/>
          </p:nvPr>
        </p:nvSpPr>
        <p:spPr/>
        <p:txBody>
          <a:bodyPr/>
          <a:lstStyle/>
          <a:p>
            <a:r>
              <a:rPr lang="de-DE" dirty="0" err="1" smtClean="0"/>
              <a:t>Footer</a:t>
            </a:r>
            <a:endParaRPr lang="de-AT" dirty="0"/>
          </a:p>
        </p:txBody>
      </p:sp>
      <p:sp>
        <p:nvSpPr>
          <p:cNvPr id="4" name="Foliennummernplatzhalter 3"/>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305584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5134BB-BBA5-4BF5-B242-07F7441FD81C}" type="datetime3">
              <a:rPr lang="en-US" smtClean="0"/>
              <a:pPr/>
              <a:t>7 September 2012</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 xmlns:p14="http://schemas.microsoft.com/office/powerpoint/2010/main" val="35886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92713-B7BD-4EFA-9766-750734ADE6E5}" type="datetime3">
              <a:rPr lang="en-US" smtClean="0"/>
              <a:pPr/>
              <a:t>7 September 2012</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smtClean="0"/>
              <a:t>Footer</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FF5C6-56B4-4333-AB8E-BB00E2806414}" type="slidenum">
              <a:rPr lang="de-AT" smtClean="0"/>
              <a:pPr/>
              <a:t>‹Nr.›</a:t>
            </a:fld>
            <a:endParaRPr lang="de-AT" dirty="0"/>
          </a:p>
        </p:txBody>
      </p:sp>
    </p:spTree>
    <p:extLst>
      <p:ext uri="{BB962C8B-B14F-4D97-AF65-F5344CB8AC3E}">
        <p14:creationId xmlns="" xmlns:p14="http://schemas.microsoft.com/office/powerpoint/2010/main" val="102334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q2012.gr/articlefiles/sessions/21.2_Manuela%20Lenk%20_A%20quality%20monitoring%20system.pdf" TargetMode="External"/><Relationship Id="rId2" Type="http://schemas.openxmlformats.org/officeDocument/2006/relationships/hyperlink" Target="http://www.unece.org/fileadmin/DAM/stats/documents/2008/04/sde/wp.36.e.pdf" TargetMode="External"/><Relationship Id="rId1" Type="http://schemas.openxmlformats.org/officeDocument/2006/relationships/slideLayout" Target="../slideLayouts/slideLayout2.xml"/><Relationship Id="rId5" Type="http://schemas.openxmlformats.org/officeDocument/2006/relationships/hyperlink" Target="http://www.ine.es/e/essnetdi_ws2011/ppts/Lenk.pdf" TargetMode="External"/><Relationship Id="rId4" Type="http://schemas.openxmlformats.org/officeDocument/2006/relationships/hyperlink" Target="http://www.statistik.at/web_de/static/journal_statistica_neerlandica_063398.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REGISTERZAEHLUNG2011/&#214;ffentlichkeitsarbeit/Video/Video_final/Formate/Englische%20Version/census_2011_1280x720.fl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23528" y="2451373"/>
            <a:ext cx="3000396" cy="1769715"/>
          </a:xfrm>
          <a:prstGeom prst="rect">
            <a:avLst/>
          </a:prstGeom>
          <a:noFill/>
        </p:spPr>
        <p:txBody>
          <a:bodyPr wrap="square" rtlCol="0">
            <a:spAutoFit/>
          </a:bodyPr>
          <a:lstStyle/>
          <a:p>
            <a:pPr algn="r"/>
            <a:r>
              <a:rPr lang="en-US" b="1" dirty="0" smtClean="0">
                <a:solidFill>
                  <a:srgbClr val="666666"/>
                </a:solidFill>
              </a:rPr>
              <a:t>KAUSL Alexander</a:t>
            </a:r>
          </a:p>
          <a:p>
            <a:pPr algn="r"/>
            <a:r>
              <a:rPr lang="en-US" dirty="0" smtClean="0">
                <a:solidFill>
                  <a:srgbClr val="666666"/>
                </a:solidFill>
              </a:rPr>
              <a:t>Statistics Austria</a:t>
            </a:r>
          </a:p>
          <a:p>
            <a:pPr algn="r"/>
            <a:endParaRPr lang="en-US" dirty="0" smtClean="0">
              <a:solidFill>
                <a:srgbClr val="666666"/>
              </a:solidFill>
            </a:endParaRPr>
          </a:p>
          <a:p>
            <a:pPr algn="r"/>
            <a:r>
              <a:rPr lang="en-US" sz="1400" dirty="0" smtClean="0">
                <a:solidFill>
                  <a:srgbClr val="666666"/>
                </a:solidFill>
              </a:rPr>
              <a:t>Registers, Classifications </a:t>
            </a:r>
          </a:p>
          <a:p>
            <a:pPr algn="r"/>
            <a:r>
              <a:rPr lang="en-US" sz="1400" dirty="0" smtClean="0">
                <a:solidFill>
                  <a:srgbClr val="666666"/>
                </a:solidFill>
              </a:rPr>
              <a:t>and Methods Division</a:t>
            </a:r>
            <a:endParaRPr lang="en-US" dirty="0" smtClean="0">
              <a:solidFill>
                <a:srgbClr val="666666"/>
              </a:solidFill>
            </a:endParaRPr>
          </a:p>
          <a:p>
            <a:pPr algn="r"/>
            <a:endParaRPr lang="en-US" sz="900" dirty="0" smtClean="0">
              <a:solidFill>
                <a:srgbClr val="666666"/>
              </a:solidFill>
            </a:endParaRPr>
          </a:p>
          <a:p>
            <a:pPr algn="r"/>
            <a:r>
              <a:rPr lang="en-US" dirty="0" smtClean="0">
                <a:solidFill>
                  <a:srgbClr val="666666"/>
                </a:solidFill>
              </a:rPr>
              <a:t>24</a:t>
            </a:r>
            <a:r>
              <a:rPr lang="en-US" baseline="30000" dirty="0" smtClean="0">
                <a:solidFill>
                  <a:srgbClr val="666666"/>
                </a:solidFill>
              </a:rPr>
              <a:t>nd</a:t>
            </a:r>
            <a:r>
              <a:rPr lang="en-US" dirty="0" smtClean="0">
                <a:solidFill>
                  <a:srgbClr val="666666"/>
                </a:solidFill>
              </a:rPr>
              <a:t> – 26</a:t>
            </a:r>
            <a:r>
              <a:rPr lang="en-US" baseline="30000" dirty="0" smtClean="0">
                <a:solidFill>
                  <a:srgbClr val="666666"/>
                </a:solidFill>
              </a:rPr>
              <a:t>rd</a:t>
            </a:r>
            <a:r>
              <a:rPr lang="en-US" dirty="0" smtClean="0">
                <a:solidFill>
                  <a:srgbClr val="666666"/>
                </a:solidFill>
              </a:rPr>
              <a:t> September 2012</a:t>
            </a:r>
            <a:endParaRPr lang="en-US" dirty="0">
              <a:solidFill>
                <a:srgbClr val="666666"/>
              </a:solidFill>
            </a:endParaRPr>
          </a:p>
        </p:txBody>
      </p:sp>
      <p:sp>
        <p:nvSpPr>
          <p:cNvPr id="8" name="Textfeld 7"/>
          <p:cNvSpPr txBox="1"/>
          <p:nvPr/>
        </p:nvSpPr>
        <p:spPr>
          <a:xfrm>
            <a:off x="3604358" y="2374429"/>
            <a:ext cx="5072098" cy="1846659"/>
          </a:xfrm>
          <a:prstGeom prst="rect">
            <a:avLst/>
          </a:prstGeom>
          <a:noFill/>
        </p:spPr>
        <p:txBody>
          <a:bodyPr wrap="square" rtlCol="0">
            <a:spAutoFit/>
          </a:bodyPr>
          <a:lstStyle/>
          <a:p>
            <a:pPr algn="ctr"/>
            <a:r>
              <a:rPr lang="de-AT" sz="2400" b="1" dirty="0" smtClean="0">
                <a:solidFill>
                  <a:srgbClr val="AE002C"/>
                </a:solidFill>
              </a:rPr>
              <a:t>THE DATA IMPUTATION PROCESS </a:t>
            </a:r>
            <a:br>
              <a:rPr lang="de-AT" sz="2400" b="1" dirty="0" smtClean="0">
                <a:solidFill>
                  <a:srgbClr val="AE002C"/>
                </a:solidFill>
              </a:rPr>
            </a:br>
            <a:r>
              <a:rPr lang="de-AT" sz="2400" b="1" dirty="0" smtClean="0">
                <a:solidFill>
                  <a:srgbClr val="AE002C"/>
                </a:solidFill>
              </a:rPr>
              <a:t>OF THE AUSTRIAN </a:t>
            </a:r>
            <a:br>
              <a:rPr lang="de-AT" sz="2400" b="1" dirty="0" smtClean="0">
                <a:solidFill>
                  <a:srgbClr val="AE002C"/>
                </a:solidFill>
              </a:rPr>
            </a:br>
            <a:r>
              <a:rPr lang="de-AT" sz="2400" b="1" dirty="0" smtClean="0">
                <a:solidFill>
                  <a:srgbClr val="AE002C"/>
                </a:solidFill>
              </a:rPr>
              <a:t>REGISTER-BASED CENSUS</a:t>
            </a:r>
            <a:br>
              <a:rPr lang="de-AT" sz="2400" b="1" dirty="0" smtClean="0">
                <a:solidFill>
                  <a:srgbClr val="AE002C"/>
                </a:solidFill>
              </a:rPr>
            </a:br>
            <a:endParaRPr lang="de-DE" sz="2400" b="1" dirty="0" smtClean="0">
              <a:solidFill>
                <a:srgbClr val="AE002C"/>
              </a:solidFill>
            </a:endParaRPr>
          </a:p>
          <a:p>
            <a:r>
              <a:rPr lang="en-GB" dirty="0" smtClean="0">
                <a:solidFill>
                  <a:srgbClr val="AE002C"/>
                </a:solidFill>
              </a:rPr>
              <a:t>UNECE Work Session on Statistical Data Editing, Oslo</a:t>
            </a:r>
            <a:endParaRPr lang="de-AT" dirty="0" smtClean="0">
              <a:solidFill>
                <a:srgbClr val="AE002C"/>
              </a:solidFill>
            </a:endParaRPr>
          </a:p>
        </p:txBody>
      </p:sp>
    </p:spTree>
    <p:extLst>
      <p:ext uri="{BB962C8B-B14F-4D97-AF65-F5344CB8AC3E}">
        <p14:creationId xmlns="" xmlns:p14="http://schemas.microsoft.com/office/powerpoint/2010/main" val="233091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en-GB" sz="2400" b="1" dirty="0" smtClean="0"/>
              <a:t>Deterministic </a:t>
            </a:r>
            <a:r>
              <a:rPr lang="de-DE" sz="2400" b="1" dirty="0" err="1" smtClean="0"/>
              <a:t>editing</a:t>
            </a:r>
            <a:endParaRPr lang="de-AT" sz="2400" b="1" dirty="0"/>
          </a:p>
        </p:txBody>
      </p:sp>
      <p:sp>
        <p:nvSpPr>
          <p:cNvPr id="70" name="Textfeld 69"/>
          <p:cNvSpPr txBox="1"/>
          <p:nvPr/>
        </p:nvSpPr>
        <p:spPr>
          <a:xfrm>
            <a:off x="323528" y="1124745"/>
            <a:ext cx="8496944" cy="5139869"/>
          </a:xfrm>
          <a:prstGeom prst="rect">
            <a:avLst/>
          </a:prstGeom>
          <a:noFill/>
        </p:spPr>
        <p:txBody>
          <a:bodyPr wrap="square" rtlCol="0">
            <a:spAutoFit/>
          </a:bodyPr>
          <a:lstStyle/>
          <a:p>
            <a:pPr>
              <a:buFont typeface="Symbol" pitchFamily="18" charset="2"/>
              <a:buChar char="-"/>
            </a:pPr>
            <a:r>
              <a:rPr lang="en-GB" sz="2000" b="1" dirty="0" smtClean="0">
                <a:solidFill>
                  <a:srgbClr val="333333"/>
                </a:solidFill>
              </a:rPr>
              <a:t> Before statistical methods are used, we primarily look for alternative</a:t>
            </a:r>
            <a:br>
              <a:rPr lang="en-GB" sz="2000" b="1" dirty="0" smtClean="0">
                <a:solidFill>
                  <a:srgbClr val="333333"/>
                </a:solidFill>
              </a:rPr>
            </a:br>
            <a:r>
              <a:rPr lang="en-GB" sz="2000" b="1" dirty="0" smtClean="0">
                <a:solidFill>
                  <a:srgbClr val="333333"/>
                </a:solidFill>
              </a:rPr>
              <a:t>   deterministic rules. </a:t>
            </a:r>
            <a:r>
              <a:rPr lang="en-GB" dirty="0" smtClean="0"/>
              <a:t/>
            </a:r>
            <a:br>
              <a:rPr lang="en-GB" dirty="0" smtClean="0"/>
            </a:br>
            <a:endParaRPr lang="en-GB" dirty="0" smtClean="0"/>
          </a:p>
          <a:p>
            <a:pPr>
              <a:buFont typeface="Symbol" pitchFamily="18" charset="2"/>
              <a:buChar char="-"/>
            </a:pPr>
            <a:r>
              <a:rPr lang="en-GB" dirty="0" smtClean="0"/>
              <a:t> </a:t>
            </a:r>
            <a:r>
              <a:rPr lang="en-GB" sz="2000" b="1" dirty="0" smtClean="0">
                <a:solidFill>
                  <a:srgbClr val="333333"/>
                </a:solidFill>
              </a:rPr>
              <a:t>Because of the possibility of using a variety of register data we are often  </a:t>
            </a:r>
            <a:br>
              <a:rPr lang="en-GB" sz="2000" b="1" dirty="0" smtClean="0">
                <a:solidFill>
                  <a:srgbClr val="333333"/>
                </a:solidFill>
              </a:rPr>
            </a:br>
            <a:r>
              <a:rPr lang="en-GB" sz="2000" b="1" dirty="0" smtClean="0">
                <a:solidFill>
                  <a:srgbClr val="333333"/>
                </a:solidFill>
              </a:rPr>
              <a:t>   able to derive </a:t>
            </a:r>
            <a:r>
              <a:rPr lang="en-GB" sz="2000" b="1" dirty="0" smtClean="0">
                <a:solidFill>
                  <a:srgbClr val="AE002C"/>
                </a:solidFill>
              </a:rPr>
              <a:t>missing values </a:t>
            </a:r>
            <a:r>
              <a:rPr lang="en-GB" sz="2000" b="1" dirty="0" smtClean="0">
                <a:solidFill>
                  <a:srgbClr val="333333"/>
                </a:solidFill>
              </a:rPr>
              <a:t>from auxiliary data:</a:t>
            </a:r>
          </a:p>
          <a:p>
            <a:pPr>
              <a:buFont typeface="Symbol" pitchFamily="18" charset="2"/>
              <a:buChar char="-"/>
            </a:pPr>
            <a:endParaRPr lang="en-GB" dirty="0" smtClean="0"/>
          </a:p>
          <a:p>
            <a:pPr lvl="1">
              <a:buFont typeface="Wingdings" pitchFamily="2" charset="2"/>
              <a:buChar char="§"/>
            </a:pPr>
            <a:r>
              <a:rPr lang="en-GB" i="1" dirty="0" smtClean="0">
                <a:solidFill>
                  <a:srgbClr val="333333"/>
                </a:solidFill>
              </a:rPr>
              <a:t> Legal Martial Status </a:t>
            </a:r>
            <a:r>
              <a:rPr lang="en-GB" sz="1600" i="1" dirty="0" smtClean="0">
                <a:solidFill>
                  <a:srgbClr val="333333"/>
                </a:solidFill>
              </a:rPr>
              <a:t>(e.g. Information from the Central Social Security Register about a  </a:t>
            </a:r>
            <a:br>
              <a:rPr lang="en-GB" sz="1600" i="1" dirty="0" smtClean="0">
                <a:solidFill>
                  <a:srgbClr val="333333"/>
                </a:solidFill>
              </a:rPr>
            </a:br>
            <a:r>
              <a:rPr lang="en-GB" sz="1600" i="1" dirty="0" smtClean="0">
                <a:solidFill>
                  <a:srgbClr val="333333"/>
                </a:solidFill>
              </a:rPr>
              <a:t>   widow’s/widower’s pension or relationships between family members)</a:t>
            </a:r>
          </a:p>
          <a:p>
            <a:endParaRPr lang="en-GB" i="1" dirty="0" smtClean="0">
              <a:solidFill>
                <a:srgbClr val="333333"/>
              </a:solidFill>
            </a:endParaRPr>
          </a:p>
          <a:p>
            <a:pPr lvl="1">
              <a:buFont typeface="Wingdings" pitchFamily="2" charset="2"/>
              <a:buChar char="§"/>
            </a:pPr>
            <a:r>
              <a:rPr lang="en-GB" i="1" dirty="0" smtClean="0">
                <a:solidFill>
                  <a:srgbClr val="333333"/>
                </a:solidFill>
              </a:rPr>
              <a:t> Place of Birth </a:t>
            </a:r>
            <a:r>
              <a:rPr lang="en-GB" sz="1600" i="1" dirty="0" smtClean="0">
                <a:solidFill>
                  <a:srgbClr val="333333"/>
                </a:solidFill>
              </a:rPr>
              <a:t>(the information from COC can be used for people with foreign citizenships)</a:t>
            </a:r>
            <a:r>
              <a:rPr lang="en-GB" i="1" dirty="0" smtClean="0">
                <a:solidFill>
                  <a:srgbClr val="333333"/>
                </a:solidFill>
              </a:rPr>
              <a:t/>
            </a:r>
            <a:br>
              <a:rPr lang="en-GB" i="1" dirty="0" smtClean="0">
                <a:solidFill>
                  <a:srgbClr val="333333"/>
                </a:solidFill>
              </a:rPr>
            </a:br>
            <a:r>
              <a:rPr lang="en-GB" i="1" dirty="0" smtClean="0">
                <a:solidFill>
                  <a:srgbClr val="333333"/>
                </a:solidFill>
              </a:rPr>
              <a:t> </a:t>
            </a:r>
          </a:p>
          <a:p>
            <a:pPr lvl="1">
              <a:buFont typeface="Wingdings" pitchFamily="2" charset="2"/>
              <a:buChar char="§"/>
            </a:pPr>
            <a:r>
              <a:rPr lang="en-GB" i="1" dirty="0" smtClean="0">
                <a:solidFill>
                  <a:srgbClr val="333333"/>
                </a:solidFill>
              </a:rPr>
              <a:t> For people under 15 years various attributes can easily be derived </a:t>
            </a:r>
            <a:r>
              <a:rPr lang="en-GB" sz="1600" i="1" dirty="0" smtClean="0">
                <a:solidFill>
                  <a:srgbClr val="333333"/>
                </a:solidFill>
              </a:rPr>
              <a:t>(LMS, EDU, CAS, ...)</a:t>
            </a:r>
            <a:r>
              <a:rPr lang="en-GB" i="1" dirty="0" smtClean="0">
                <a:solidFill>
                  <a:srgbClr val="333333"/>
                </a:solidFill>
              </a:rPr>
              <a:t/>
            </a:r>
            <a:br>
              <a:rPr lang="en-GB" i="1" dirty="0" smtClean="0">
                <a:solidFill>
                  <a:srgbClr val="333333"/>
                </a:solidFill>
              </a:rPr>
            </a:br>
            <a:endParaRPr lang="en-GB" i="1" dirty="0" smtClean="0">
              <a:solidFill>
                <a:srgbClr val="333333"/>
              </a:solidFill>
            </a:endParaRPr>
          </a:p>
          <a:p>
            <a:pPr lvl="1">
              <a:buFont typeface="Wingdings" pitchFamily="2" charset="2"/>
              <a:buChar char="§"/>
            </a:pPr>
            <a:r>
              <a:rPr lang="en-GB" i="1" dirty="0" smtClean="0">
                <a:solidFill>
                  <a:srgbClr val="333333"/>
                </a:solidFill>
              </a:rPr>
              <a:t> Family Workers </a:t>
            </a:r>
            <a:r>
              <a:rPr lang="en-GB" sz="1600" i="1" dirty="0" smtClean="0">
                <a:solidFill>
                  <a:srgbClr val="333333"/>
                </a:solidFill>
              </a:rPr>
              <a:t>(e.g. relationships between family members, main residence,</a:t>
            </a:r>
            <a:r>
              <a:rPr lang="en-US" sz="1600" i="1" dirty="0" smtClean="0"/>
              <a:t> branch of  </a:t>
            </a:r>
            <a:br>
              <a:rPr lang="en-US" sz="1600" i="1" dirty="0" smtClean="0"/>
            </a:br>
            <a:r>
              <a:rPr lang="en-US" sz="1600" i="1" dirty="0" smtClean="0"/>
              <a:t>   economic activity</a:t>
            </a:r>
            <a:r>
              <a:rPr lang="en-GB" sz="1600" i="1" dirty="0" smtClean="0">
                <a:solidFill>
                  <a:srgbClr val="333333"/>
                </a:solidFill>
              </a:rPr>
              <a:t>)</a:t>
            </a:r>
            <a:endParaRPr lang="en-GB" i="1" dirty="0" smtClean="0">
              <a:solidFill>
                <a:srgbClr val="333333"/>
              </a:solidFill>
            </a:endParaRPr>
          </a:p>
          <a:p>
            <a:pPr lvl="1">
              <a:buFont typeface="Wingdings" pitchFamily="2" charset="2"/>
              <a:buChar char="§"/>
            </a:pPr>
            <a:endParaRPr lang="en-GB" i="1" dirty="0" smtClean="0">
              <a:solidFill>
                <a:srgbClr val="333333"/>
              </a:solidFill>
            </a:endParaRPr>
          </a:p>
          <a:p>
            <a:pPr lvl="1">
              <a:buFont typeface="Wingdings" pitchFamily="2" charset="2"/>
              <a:buChar char="§"/>
            </a:pPr>
            <a:r>
              <a:rPr lang="en-GB" i="1" dirty="0" smtClean="0">
                <a:solidFill>
                  <a:srgbClr val="333333"/>
                </a:solidFill>
              </a:rPr>
              <a:t> Water Supply System </a:t>
            </a:r>
            <a:r>
              <a:rPr lang="en-GB" sz="1600" i="1" dirty="0" smtClean="0">
                <a:solidFill>
                  <a:srgbClr val="333333"/>
                </a:solidFill>
              </a:rPr>
              <a:t>(existence of toilet or bath)</a:t>
            </a:r>
          </a:p>
          <a:p>
            <a:endParaRPr lang="de-A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de-DE" sz="2400" b="1" dirty="0" err="1" smtClean="0"/>
              <a:t>Correlation</a:t>
            </a:r>
            <a:r>
              <a:rPr lang="de-DE" sz="2400" b="1" dirty="0" smtClean="0"/>
              <a:t> </a:t>
            </a:r>
            <a:r>
              <a:rPr lang="de-DE" sz="2400" b="1" dirty="0" err="1" smtClean="0"/>
              <a:t>and</a:t>
            </a:r>
            <a:r>
              <a:rPr lang="de-DE" sz="2400" b="1" dirty="0" smtClean="0"/>
              <a:t> Clustering </a:t>
            </a:r>
            <a:endParaRPr lang="de-AT" sz="2400" b="1" dirty="0"/>
          </a:p>
        </p:txBody>
      </p:sp>
      <p:sp>
        <p:nvSpPr>
          <p:cNvPr id="4" name="Textfeld 3"/>
          <p:cNvSpPr txBox="1"/>
          <p:nvPr/>
        </p:nvSpPr>
        <p:spPr>
          <a:xfrm>
            <a:off x="323528" y="1124745"/>
            <a:ext cx="8424936" cy="5170646"/>
          </a:xfrm>
          <a:prstGeom prst="rect">
            <a:avLst/>
          </a:prstGeom>
          <a:noFill/>
        </p:spPr>
        <p:txBody>
          <a:bodyPr wrap="square" rtlCol="0">
            <a:spAutoFit/>
          </a:bodyPr>
          <a:lstStyle/>
          <a:p>
            <a:pPr>
              <a:buFont typeface="Symbol" pitchFamily="18" charset="2"/>
              <a:buChar char="-"/>
            </a:pPr>
            <a:r>
              <a:rPr lang="en-GB" sz="2000" b="1" dirty="0" smtClean="0">
                <a:solidFill>
                  <a:srgbClr val="333333"/>
                </a:solidFill>
              </a:rPr>
              <a:t> To obtain optimal predictors for imputation models, it is necessary to check </a:t>
            </a:r>
            <a:br>
              <a:rPr lang="en-GB" sz="2000" b="1" dirty="0" smtClean="0">
                <a:solidFill>
                  <a:srgbClr val="333333"/>
                </a:solidFill>
              </a:rPr>
            </a:br>
            <a:r>
              <a:rPr lang="en-GB" sz="2000" b="1" dirty="0" smtClean="0">
                <a:solidFill>
                  <a:srgbClr val="333333"/>
                </a:solidFill>
              </a:rPr>
              <a:t>    correlations between variables to select attributes, which have the </a:t>
            </a:r>
            <a:br>
              <a:rPr lang="en-GB" sz="2000" b="1" dirty="0" smtClean="0">
                <a:solidFill>
                  <a:srgbClr val="333333"/>
                </a:solidFill>
              </a:rPr>
            </a:br>
            <a:r>
              <a:rPr lang="en-GB" sz="2000" b="1" dirty="0" smtClean="0">
                <a:solidFill>
                  <a:srgbClr val="333333"/>
                </a:solidFill>
              </a:rPr>
              <a:t>    greatest strength of association. </a:t>
            </a:r>
            <a:r>
              <a:rPr lang="en-GB" dirty="0" smtClean="0"/>
              <a:t/>
            </a:r>
            <a:br>
              <a:rPr lang="en-GB" dirty="0" smtClean="0"/>
            </a:br>
            <a:endParaRPr lang="en-GB" dirty="0" smtClean="0"/>
          </a:p>
          <a:p>
            <a:pPr>
              <a:buFont typeface="Symbol" pitchFamily="18" charset="2"/>
              <a:buChar char="-"/>
            </a:pPr>
            <a:r>
              <a:rPr lang="en-GB" dirty="0" smtClean="0"/>
              <a:t> </a:t>
            </a:r>
            <a:r>
              <a:rPr lang="en-GB" sz="2000" b="1" dirty="0" smtClean="0">
                <a:solidFill>
                  <a:srgbClr val="333333"/>
                </a:solidFill>
              </a:rPr>
              <a:t>Different types of measures for different types of variables:</a:t>
            </a:r>
            <a:endParaRPr lang="en-GB" dirty="0" smtClean="0"/>
          </a:p>
          <a:p>
            <a:pPr lvl="1">
              <a:buFont typeface="Wingdings" pitchFamily="2" charset="2"/>
              <a:buChar char="§"/>
            </a:pPr>
            <a:r>
              <a:rPr lang="en-GB" i="1" dirty="0" smtClean="0">
                <a:solidFill>
                  <a:srgbClr val="333333"/>
                </a:solidFill>
              </a:rPr>
              <a:t> Pearson's </a:t>
            </a:r>
            <a:r>
              <a:rPr lang="el-GR" i="1" dirty="0" smtClean="0">
                <a:solidFill>
                  <a:srgbClr val="333333"/>
                </a:solidFill>
              </a:rPr>
              <a:t>χ</a:t>
            </a:r>
            <a:r>
              <a:rPr lang="en-GB" i="1" dirty="0" smtClean="0">
                <a:solidFill>
                  <a:srgbClr val="333333"/>
                </a:solidFill>
              </a:rPr>
              <a:t>²-test of independence </a:t>
            </a:r>
            <a:r>
              <a:rPr lang="en-GB" sz="1600" i="1" dirty="0" smtClean="0">
                <a:solidFill>
                  <a:srgbClr val="333333"/>
                </a:solidFill>
              </a:rPr>
              <a:t>(categorical)</a:t>
            </a:r>
            <a:endParaRPr lang="en-GB" i="1" dirty="0" smtClean="0">
              <a:solidFill>
                <a:srgbClr val="333333"/>
              </a:solidFill>
            </a:endParaRPr>
          </a:p>
          <a:p>
            <a:pPr lvl="2"/>
            <a:r>
              <a:rPr lang="en-GB" i="1" dirty="0" smtClean="0">
                <a:solidFill>
                  <a:srgbClr val="333333"/>
                </a:solidFill>
              </a:rPr>
              <a:t>-&gt; Cramer’s V ... strength of association</a:t>
            </a:r>
            <a:br>
              <a:rPr lang="en-GB" i="1" dirty="0" smtClean="0">
                <a:solidFill>
                  <a:srgbClr val="333333"/>
                </a:solidFill>
              </a:rPr>
            </a:br>
            <a:endParaRPr lang="en-GB" i="1" dirty="0" smtClean="0">
              <a:solidFill>
                <a:srgbClr val="333333"/>
              </a:solidFill>
            </a:endParaRPr>
          </a:p>
          <a:p>
            <a:pPr lvl="1">
              <a:buFont typeface="Wingdings" pitchFamily="2" charset="2"/>
              <a:buChar char="§"/>
            </a:pPr>
            <a:r>
              <a:rPr lang="en-GB" dirty="0" smtClean="0"/>
              <a:t> </a:t>
            </a:r>
            <a:r>
              <a:rPr lang="en-GB" i="1" dirty="0" smtClean="0">
                <a:solidFill>
                  <a:srgbClr val="333333"/>
                </a:solidFill>
              </a:rPr>
              <a:t>Spearman's rank correlation coefficient </a:t>
            </a:r>
            <a:r>
              <a:rPr lang="en-GB" sz="1600" i="1" dirty="0" smtClean="0">
                <a:solidFill>
                  <a:srgbClr val="333333"/>
                </a:solidFill>
              </a:rPr>
              <a:t>(ordinal)</a:t>
            </a:r>
            <a:endParaRPr lang="en-GB" i="1" dirty="0" smtClean="0">
              <a:solidFill>
                <a:srgbClr val="333333"/>
              </a:solidFill>
            </a:endParaRPr>
          </a:p>
          <a:p>
            <a:pPr lvl="1">
              <a:buFont typeface="Wingdings" pitchFamily="2" charset="2"/>
              <a:buChar char="§"/>
            </a:pPr>
            <a:r>
              <a:rPr lang="en-GB" i="1" dirty="0" smtClean="0">
                <a:solidFill>
                  <a:srgbClr val="333333"/>
                </a:solidFill>
              </a:rPr>
              <a:t> Pearson’s correlation coefficient </a:t>
            </a:r>
            <a:r>
              <a:rPr lang="en-GB" sz="1600" i="1" dirty="0" smtClean="0">
                <a:solidFill>
                  <a:srgbClr val="333333"/>
                </a:solidFill>
              </a:rPr>
              <a:t>(continuous)</a:t>
            </a:r>
            <a:endParaRPr lang="en-GB" i="1" dirty="0" smtClean="0">
              <a:solidFill>
                <a:srgbClr val="333333"/>
              </a:solidFill>
            </a:endParaRPr>
          </a:p>
          <a:p>
            <a:pPr lvl="1"/>
            <a:endParaRPr lang="en-GB" b="1" i="1" dirty="0" smtClean="0">
              <a:solidFill>
                <a:srgbClr val="333333"/>
              </a:solidFill>
            </a:endParaRPr>
          </a:p>
          <a:p>
            <a:pPr>
              <a:buFont typeface="Symbol" pitchFamily="18" charset="2"/>
              <a:buChar char="-"/>
            </a:pPr>
            <a:r>
              <a:rPr lang="en-GB" b="1" i="1" dirty="0" smtClean="0">
                <a:solidFill>
                  <a:srgbClr val="333333"/>
                </a:solidFill>
              </a:rPr>
              <a:t> </a:t>
            </a:r>
            <a:r>
              <a:rPr lang="en-GB" b="1" dirty="0" smtClean="0">
                <a:solidFill>
                  <a:srgbClr val="333333"/>
                </a:solidFill>
              </a:rPr>
              <a:t>Clustering of variables by</a:t>
            </a:r>
          </a:p>
          <a:p>
            <a:pPr lvl="1">
              <a:buFont typeface="Wingdings" pitchFamily="2" charset="2"/>
              <a:buChar char="§"/>
            </a:pPr>
            <a:r>
              <a:rPr lang="en-GB" i="1" dirty="0" smtClean="0">
                <a:solidFill>
                  <a:srgbClr val="333333"/>
                </a:solidFill>
              </a:rPr>
              <a:t> logical considerations</a:t>
            </a:r>
          </a:p>
          <a:p>
            <a:pPr lvl="1">
              <a:buFont typeface="Wingdings" pitchFamily="2" charset="2"/>
              <a:buChar char="§"/>
            </a:pPr>
            <a:r>
              <a:rPr lang="en-GB" i="1" dirty="0" smtClean="0">
                <a:solidFill>
                  <a:srgbClr val="333333"/>
                </a:solidFill>
              </a:rPr>
              <a:t> statistical methods</a:t>
            </a:r>
          </a:p>
          <a:p>
            <a:pPr lvl="2">
              <a:buFont typeface="Arial" pitchFamily="34" charset="0"/>
              <a:buChar char="•"/>
            </a:pPr>
            <a:r>
              <a:rPr lang="en-GB" sz="1600" i="1" dirty="0" smtClean="0">
                <a:solidFill>
                  <a:srgbClr val="333333"/>
                </a:solidFill>
              </a:rPr>
              <a:t> Average Linkage</a:t>
            </a:r>
          </a:p>
          <a:p>
            <a:pPr lvl="2">
              <a:buFont typeface="Arial" pitchFamily="34" charset="0"/>
              <a:buChar char="•"/>
            </a:pPr>
            <a:r>
              <a:rPr lang="en-GB" sz="1600" i="1" dirty="0" smtClean="0">
                <a:solidFill>
                  <a:srgbClr val="333333"/>
                </a:solidFill>
              </a:rPr>
              <a:t> Ward’s Minimum variance</a:t>
            </a:r>
          </a:p>
          <a:p>
            <a:pPr>
              <a:buFont typeface="Symbol" pitchFamily="18" charset="2"/>
              <a:buChar char="-"/>
            </a:pPr>
            <a:endParaRPr lang="en-GB" i="1" dirty="0" smtClean="0">
              <a:solidFill>
                <a:srgbClr val="333333"/>
              </a:solidFill>
            </a:endParaRPr>
          </a:p>
          <a:p>
            <a:pPr lvl="1">
              <a:buFont typeface="Arial" pitchFamily="34" charset="0"/>
              <a:buChar char="•"/>
            </a:pPr>
            <a:endParaRPr lang="en-GB" i="1" dirty="0" smtClean="0">
              <a:solidFill>
                <a:srgbClr val="333333"/>
              </a:solidFill>
            </a:endParaRPr>
          </a:p>
        </p:txBody>
      </p:sp>
      <p:graphicFrame>
        <p:nvGraphicFramePr>
          <p:cNvPr id="5" name="Tabelle 4"/>
          <p:cNvGraphicFramePr>
            <a:graphicFrameLocks noGrp="1"/>
          </p:cNvGraphicFramePr>
          <p:nvPr/>
        </p:nvGraphicFramePr>
        <p:xfrm>
          <a:off x="4355976" y="4293096"/>
          <a:ext cx="3672408" cy="1653231"/>
        </p:xfrm>
        <a:graphic>
          <a:graphicData uri="http://schemas.openxmlformats.org/drawingml/2006/table">
            <a:tbl>
              <a:tblPr/>
              <a:tblGrid>
                <a:gridCol w="750752"/>
                <a:gridCol w="761416"/>
                <a:gridCol w="720080"/>
                <a:gridCol w="720080"/>
                <a:gridCol w="720080"/>
              </a:tblGrid>
              <a:tr h="233743">
                <a:tc>
                  <a:txBody>
                    <a:bodyPr/>
                    <a:lstStyle/>
                    <a:p>
                      <a:pPr>
                        <a:spcAft>
                          <a:spcPts val="0"/>
                        </a:spcAft>
                      </a:pPr>
                      <a:r>
                        <a:rPr lang="en-GB" sz="1100" b="0" dirty="0">
                          <a:solidFill>
                            <a:schemeClr val="tx2"/>
                          </a:solidFill>
                          <a:latin typeface="Calibri"/>
                          <a:ea typeface="Times New Roman"/>
                          <a:cs typeface="Times New Roman"/>
                        </a:rPr>
                        <a:t> </a:t>
                      </a:r>
                      <a:r>
                        <a:rPr lang="en-GB" sz="1100" b="1" dirty="0" smtClean="0">
                          <a:solidFill>
                            <a:schemeClr val="tx2"/>
                          </a:solidFill>
                          <a:latin typeface="Calibri"/>
                          <a:ea typeface="Times New Roman"/>
                          <a:cs typeface="Times New Roman"/>
                        </a:rPr>
                        <a:t>EDU :</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dirty="0">
                          <a:solidFill>
                            <a:schemeClr val="tx2"/>
                          </a:solidFill>
                          <a:latin typeface="Calibri"/>
                          <a:ea typeface="Times New Roman"/>
                          <a:cs typeface="Times New Roman"/>
                        </a:rPr>
                        <a:t>Sex</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dirty="0">
                          <a:solidFill>
                            <a:schemeClr val="tx2"/>
                          </a:solidFill>
                          <a:latin typeface="Calibri"/>
                          <a:ea typeface="Times New Roman"/>
                          <a:cs typeface="Times New Roman"/>
                        </a:rPr>
                        <a:t>Age clustered</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100" b="1" dirty="0">
                          <a:solidFill>
                            <a:schemeClr val="tx2"/>
                          </a:solidFill>
                          <a:latin typeface="Calibri"/>
                          <a:ea typeface="Times New Roman"/>
                          <a:cs typeface="Times New Roman"/>
                        </a:rPr>
                        <a:t>PFE</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GB" sz="1050" b="1" dirty="0">
                          <a:solidFill>
                            <a:schemeClr val="tx2"/>
                          </a:solidFill>
                          <a:latin typeface="Calibri"/>
                          <a:ea typeface="Times New Roman"/>
                          <a:cs typeface="Times New Roman"/>
                        </a:rPr>
                        <a:t>GEMSIZE clustered</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47545">
                <a:tc>
                  <a:txBody>
                    <a:bodyPr/>
                    <a:lstStyle/>
                    <a:p>
                      <a:pPr algn="ctr">
                        <a:spcAft>
                          <a:spcPts val="0"/>
                        </a:spcAft>
                      </a:pPr>
                      <a:r>
                        <a:rPr lang="en-GB" sz="1100" b="1" dirty="0" smtClean="0">
                          <a:solidFill>
                            <a:schemeClr val="tx2"/>
                          </a:solidFill>
                          <a:latin typeface="Calibri"/>
                          <a:ea typeface="Times New Roman"/>
                          <a:cs typeface="Times New Roman"/>
                        </a:rPr>
                        <a:t>Chi-square</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12.151</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610.300</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831.925</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182.488</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743">
                <a:tc>
                  <a:txBody>
                    <a:bodyPr/>
                    <a:lstStyle/>
                    <a:p>
                      <a:pPr algn="ctr">
                        <a:spcAft>
                          <a:spcPts val="0"/>
                        </a:spcAft>
                      </a:pPr>
                      <a:r>
                        <a:rPr lang="en-GB" sz="1100" b="1" dirty="0">
                          <a:solidFill>
                            <a:schemeClr val="tx2"/>
                          </a:solidFill>
                          <a:latin typeface="Calibri"/>
                          <a:ea typeface="Times New Roman"/>
                          <a:cs typeface="Times New Roman"/>
                        </a:rPr>
                        <a:t>P-value</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a:solidFill>
                            <a:schemeClr val="tx2"/>
                          </a:solidFill>
                          <a:latin typeface="Calibri"/>
                          <a:ea typeface="Times New Roman"/>
                          <a:cs typeface="Times New Roman"/>
                        </a:rPr>
                        <a:t>&lt; .0001</a:t>
                      </a:r>
                      <a:endParaRPr lang="de-AT" sz="1600" b="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&lt; .0001</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&lt; .0001</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&lt; .0001</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743">
                <a:tc>
                  <a:txBody>
                    <a:bodyPr/>
                    <a:lstStyle/>
                    <a:p>
                      <a:pPr algn="ctr">
                        <a:spcAft>
                          <a:spcPts val="0"/>
                        </a:spcAft>
                      </a:pPr>
                      <a:r>
                        <a:rPr lang="en-GB" sz="1100" b="1" dirty="0">
                          <a:solidFill>
                            <a:schemeClr val="tx2"/>
                          </a:solidFill>
                          <a:latin typeface="Calibri"/>
                          <a:ea typeface="Times New Roman"/>
                          <a:cs typeface="Times New Roman"/>
                        </a:rPr>
                        <a:t>Cramer’s V</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a:solidFill>
                            <a:schemeClr val="tx2"/>
                          </a:solidFill>
                          <a:latin typeface="Calibri"/>
                          <a:ea typeface="Times New Roman"/>
                          <a:cs typeface="Times New Roman"/>
                        </a:rPr>
                        <a:t>0.1467</a:t>
                      </a:r>
                      <a:endParaRPr lang="de-AT" sz="1600" b="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0.46493</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0.35034</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0.15923</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58903">
                <a:tc>
                  <a:txBody>
                    <a:bodyPr/>
                    <a:lstStyle/>
                    <a:p>
                      <a:pPr algn="ctr">
                        <a:spcAft>
                          <a:spcPts val="0"/>
                        </a:spcAft>
                      </a:pPr>
                      <a:r>
                        <a:rPr lang="en-GB" sz="1100" b="1" dirty="0">
                          <a:solidFill>
                            <a:schemeClr val="tx2"/>
                          </a:solidFill>
                          <a:latin typeface="Calibri"/>
                          <a:ea typeface="Times New Roman"/>
                          <a:cs typeface="Times New Roman"/>
                        </a:rPr>
                        <a:t>Conclusion</a:t>
                      </a:r>
                      <a:endParaRPr lang="de-AT" sz="1600" b="1"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weak </a:t>
                      </a:r>
                      <a:r>
                        <a:rPr lang="en-GB" sz="1100" b="0" dirty="0" smtClean="0">
                          <a:solidFill>
                            <a:schemeClr val="tx2"/>
                          </a:solidFill>
                          <a:latin typeface="Calibri"/>
                          <a:ea typeface="Times New Roman"/>
                          <a:cs typeface="Times New Roman"/>
                        </a:rPr>
                        <a:t>correlation</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medium </a:t>
                      </a:r>
                      <a:r>
                        <a:rPr lang="en-GB" sz="1100" b="0" dirty="0" smtClean="0">
                          <a:solidFill>
                            <a:schemeClr val="tx2"/>
                          </a:solidFill>
                          <a:latin typeface="+mn-lt"/>
                          <a:ea typeface="Times New Roman"/>
                          <a:cs typeface="Times New Roman"/>
                        </a:rPr>
                        <a:t>correlation</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lang="en-GB" sz="1100" b="0" dirty="0">
                          <a:solidFill>
                            <a:schemeClr val="tx2"/>
                          </a:solidFill>
                          <a:latin typeface="Calibri"/>
                          <a:ea typeface="Times New Roman"/>
                          <a:cs typeface="Times New Roman"/>
                        </a:rPr>
                        <a:t>medium </a:t>
                      </a:r>
                      <a:r>
                        <a:rPr lang="en-GB" sz="1100" b="0" dirty="0" smtClean="0">
                          <a:solidFill>
                            <a:schemeClr val="tx2"/>
                          </a:solidFill>
                          <a:latin typeface="+mn-lt"/>
                          <a:ea typeface="Times New Roman"/>
                          <a:cs typeface="Times New Roman"/>
                        </a:rPr>
                        <a:t>correlation</a:t>
                      </a:r>
                      <a:endParaRPr lang="de-AT" sz="1600" b="0" dirty="0">
                        <a:solidFill>
                          <a:schemeClr val="tx2"/>
                        </a:solidFill>
                        <a:latin typeface="Times"/>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endParaRPr lang="en-GB" sz="1100" b="0" kern="1200" dirty="0" smtClean="0">
                        <a:solidFill>
                          <a:schemeClr val="tx2"/>
                        </a:solidFill>
                        <a:latin typeface="Calibri"/>
                        <a:ea typeface="Times New Roman"/>
                        <a:cs typeface="Times New Roman"/>
                      </a:endParaRPr>
                    </a:p>
                    <a:p>
                      <a:pPr algn="r">
                        <a:spcAft>
                          <a:spcPts val="0"/>
                        </a:spcAft>
                      </a:pPr>
                      <a:r>
                        <a:rPr lang="en-GB" sz="1100" b="0" kern="1200" dirty="0" smtClean="0">
                          <a:solidFill>
                            <a:schemeClr val="tx2"/>
                          </a:solidFill>
                          <a:latin typeface="Calibri"/>
                          <a:ea typeface="Times New Roman"/>
                          <a:cs typeface="Times New Roman"/>
                        </a:rPr>
                        <a:t>weak </a:t>
                      </a:r>
                      <a:r>
                        <a:rPr lang="en-GB" sz="1100" b="0" dirty="0" smtClean="0">
                          <a:solidFill>
                            <a:schemeClr val="tx2"/>
                          </a:solidFill>
                          <a:latin typeface="+mn-lt"/>
                          <a:ea typeface="Times New Roman"/>
                          <a:cs typeface="Times New Roman"/>
                        </a:rPr>
                        <a:t>correlation</a:t>
                      </a:r>
                      <a:endParaRPr lang="en-GB" sz="1100" b="0" kern="1200" dirty="0" smtClean="0">
                        <a:solidFill>
                          <a:schemeClr val="tx2"/>
                        </a:solidFill>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de-DE" sz="2400" b="1" dirty="0" smtClean="0"/>
              <a:t>Hot-Deck </a:t>
            </a:r>
            <a:r>
              <a:rPr lang="de-DE" sz="2400" b="1" dirty="0" err="1" smtClean="0"/>
              <a:t>technique</a:t>
            </a:r>
            <a:r>
              <a:rPr lang="de-DE" sz="2400" b="1" dirty="0" smtClean="0"/>
              <a:t> (1)</a:t>
            </a:r>
            <a:endParaRPr lang="de-AT" sz="2400" b="1" dirty="0"/>
          </a:p>
        </p:txBody>
      </p:sp>
      <p:sp>
        <p:nvSpPr>
          <p:cNvPr id="3" name="Rechteck 2"/>
          <p:cNvSpPr/>
          <p:nvPr/>
        </p:nvSpPr>
        <p:spPr>
          <a:xfrm>
            <a:off x="539552" y="1175261"/>
            <a:ext cx="7776864" cy="3477875"/>
          </a:xfrm>
          <a:prstGeom prst="rect">
            <a:avLst/>
          </a:prstGeom>
        </p:spPr>
        <p:txBody>
          <a:bodyPr wrap="square">
            <a:spAutoFit/>
          </a:bodyPr>
          <a:lstStyle/>
          <a:p>
            <a:r>
              <a:rPr lang="en-GB" sz="2000" dirty="0" smtClean="0">
                <a:solidFill>
                  <a:srgbClr val="AE002C"/>
                </a:solidFill>
              </a:rPr>
              <a:t>Basic idea</a:t>
            </a:r>
          </a:p>
          <a:p>
            <a:pPr>
              <a:buFont typeface="Symbol" pitchFamily="18" charset="2"/>
              <a:buChar char="-"/>
            </a:pPr>
            <a:r>
              <a:rPr lang="en-GB" sz="2000" b="1" dirty="0" smtClean="0">
                <a:solidFill>
                  <a:srgbClr val="333333"/>
                </a:solidFill>
              </a:rPr>
              <a:t> People are aggregated to groups (“decks”) by attributes, which are   </a:t>
            </a:r>
            <a:br>
              <a:rPr lang="en-GB" sz="2000" b="1" dirty="0" smtClean="0">
                <a:solidFill>
                  <a:srgbClr val="333333"/>
                </a:solidFill>
              </a:rPr>
            </a:br>
            <a:r>
              <a:rPr lang="en-GB" sz="2000" b="1" dirty="0" smtClean="0">
                <a:solidFill>
                  <a:srgbClr val="333333"/>
                </a:solidFill>
              </a:rPr>
              <a:t>    strongly correlated to the response variable.</a:t>
            </a:r>
          </a:p>
          <a:p>
            <a:pPr>
              <a:buFont typeface="Symbol" pitchFamily="18" charset="2"/>
              <a:buChar char="-"/>
            </a:pPr>
            <a:endParaRPr lang="en-GB" sz="2000" b="1" dirty="0" smtClean="0">
              <a:solidFill>
                <a:srgbClr val="333333"/>
              </a:solidFill>
            </a:endParaRPr>
          </a:p>
          <a:p>
            <a:pPr>
              <a:buFont typeface="Symbol" pitchFamily="18" charset="2"/>
              <a:buChar char="-"/>
            </a:pPr>
            <a:r>
              <a:rPr lang="en-GB" sz="2000" b="1" dirty="0" smtClean="0">
                <a:solidFill>
                  <a:srgbClr val="333333"/>
                </a:solidFill>
              </a:rPr>
              <a:t> </a:t>
            </a:r>
            <a:r>
              <a:rPr lang="en-US" sz="2000" b="1" dirty="0" smtClean="0">
                <a:solidFill>
                  <a:srgbClr val="333333"/>
                </a:solidFill>
              </a:rPr>
              <a:t>The distribution in these decks of the source data will be transferred  </a:t>
            </a:r>
            <a:br>
              <a:rPr lang="en-US" sz="2000" b="1" dirty="0" smtClean="0">
                <a:solidFill>
                  <a:srgbClr val="333333"/>
                </a:solidFill>
              </a:rPr>
            </a:br>
            <a:r>
              <a:rPr lang="en-US" sz="2000" b="1" dirty="0" smtClean="0">
                <a:solidFill>
                  <a:srgbClr val="333333"/>
                </a:solidFill>
              </a:rPr>
              <a:t>    to the corresponding group of the target data.</a:t>
            </a:r>
            <a:br>
              <a:rPr lang="en-US" sz="2000" b="1" dirty="0" smtClean="0">
                <a:solidFill>
                  <a:srgbClr val="333333"/>
                </a:solidFill>
              </a:rPr>
            </a:br>
            <a:endParaRPr lang="en-US" sz="2000" b="1" dirty="0" smtClean="0">
              <a:solidFill>
                <a:srgbClr val="333333"/>
              </a:solidFill>
            </a:endParaRPr>
          </a:p>
          <a:p>
            <a:pPr>
              <a:buFont typeface="Symbol" pitchFamily="18" charset="2"/>
              <a:buChar char="-"/>
            </a:pPr>
            <a:r>
              <a:rPr lang="en-US" sz="2000" b="1" dirty="0" smtClean="0">
                <a:solidFill>
                  <a:srgbClr val="333333"/>
                </a:solidFill>
              </a:rPr>
              <a:t> </a:t>
            </a:r>
            <a:r>
              <a:rPr lang="en-GB" sz="2000" b="1" dirty="0" smtClean="0">
                <a:solidFill>
                  <a:srgbClr val="333333"/>
                </a:solidFill>
              </a:rPr>
              <a:t>A uniformly distributed random variable [0,1] determines an   </a:t>
            </a:r>
            <a:br>
              <a:rPr lang="en-GB" sz="2000" b="1" dirty="0" smtClean="0">
                <a:solidFill>
                  <a:srgbClr val="333333"/>
                </a:solidFill>
              </a:rPr>
            </a:br>
            <a:r>
              <a:rPr lang="en-GB" sz="2000" b="1" dirty="0" smtClean="0">
                <a:solidFill>
                  <a:srgbClr val="333333"/>
                </a:solidFill>
              </a:rPr>
              <a:t>    imputation value for every missing observation.</a:t>
            </a:r>
            <a:r>
              <a:rPr lang="en-US" sz="2000" b="1" dirty="0" smtClean="0">
                <a:solidFill>
                  <a:srgbClr val="333333"/>
                </a:solidFill>
              </a:rPr>
              <a:t>  </a:t>
            </a:r>
          </a:p>
          <a:p>
            <a:pPr>
              <a:buFont typeface="Symbol" pitchFamily="18" charset="2"/>
              <a:buChar char="-"/>
            </a:pPr>
            <a:endParaRPr lang="en-US" sz="2000" b="1" dirty="0" smtClean="0">
              <a:solidFill>
                <a:srgbClr val="333333"/>
              </a:solidFill>
            </a:endParaRPr>
          </a:p>
          <a:p>
            <a:r>
              <a:rPr lang="en-GB" sz="2000" dirty="0" smtClean="0">
                <a:solidFill>
                  <a:srgbClr val="AE002C"/>
                </a:solidFill>
              </a:rPr>
              <a:t>Example: </a:t>
            </a:r>
            <a:r>
              <a:rPr lang="en-GB" dirty="0" smtClean="0">
                <a:solidFill>
                  <a:srgbClr val="AE002C"/>
                </a:solidFill>
              </a:rPr>
              <a:t>Legal Marital Status</a:t>
            </a:r>
            <a:endParaRPr lang="en-GB" sz="2000" dirty="0" smtClean="0">
              <a:solidFill>
                <a:srgbClr val="AE002C"/>
              </a:solidFill>
            </a:endParaRPr>
          </a:p>
        </p:txBody>
      </p:sp>
      <p:graphicFrame>
        <p:nvGraphicFramePr>
          <p:cNvPr id="5" name="Tabelle 4"/>
          <p:cNvGraphicFramePr>
            <a:graphicFrameLocks noGrp="1"/>
          </p:cNvGraphicFramePr>
          <p:nvPr/>
        </p:nvGraphicFramePr>
        <p:xfrm>
          <a:off x="674034" y="4653136"/>
          <a:ext cx="7426358" cy="1249680"/>
        </p:xfrm>
        <a:graphic>
          <a:graphicData uri="http://schemas.openxmlformats.org/drawingml/2006/table">
            <a:tbl>
              <a:tblPr firstRow="1" bandRow="1">
                <a:tableStyleId>{5C22544A-7EE6-4342-B048-85BDC9FD1C3A}</a:tableStyleId>
              </a:tblPr>
              <a:tblGrid>
                <a:gridCol w="747014"/>
                <a:gridCol w="638493"/>
                <a:gridCol w="1290828"/>
                <a:gridCol w="1194308"/>
                <a:gridCol w="1098487"/>
                <a:gridCol w="755968"/>
                <a:gridCol w="790639"/>
                <a:gridCol w="910621"/>
              </a:tblGrid>
              <a:tr h="231831">
                <a:tc>
                  <a:txBody>
                    <a:bodyPr/>
                    <a:lstStyle/>
                    <a:p>
                      <a:r>
                        <a:rPr lang="de-DE" sz="1600" b="0" kern="1200" dirty="0" smtClean="0">
                          <a:solidFill>
                            <a:schemeClr val="bg1"/>
                          </a:solidFill>
                          <a:latin typeface="+mn-lt"/>
                          <a:ea typeface="+mn-ea"/>
                          <a:cs typeface="+mn-cs"/>
                        </a:rPr>
                        <a:t>Sex</a:t>
                      </a:r>
                      <a:endParaRPr lang="de-AT" sz="1600" b="0" kern="1200" dirty="0" smtClean="0">
                        <a:solidFill>
                          <a:schemeClr val="bg1"/>
                        </a:solidFill>
                        <a:latin typeface="+mn-lt"/>
                        <a:ea typeface="+mn-ea"/>
                        <a:cs typeface="+mn-cs"/>
                      </a:endParaRPr>
                    </a:p>
                  </a:txBody>
                  <a:tcPr/>
                </a:tc>
                <a:tc>
                  <a:txBody>
                    <a:bodyPr/>
                    <a:lstStyle/>
                    <a:p>
                      <a:r>
                        <a:rPr lang="de-DE" sz="1600" b="0" kern="1200" dirty="0" smtClean="0">
                          <a:solidFill>
                            <a:schemeClr val="bg1"/>
                          </a:solidFill>
                          <a:latin typeface="+mn-lt"/>
                          <a:ea typeface="+mn-ea"/>
                          <a:cs typeface="+mn-cs"/>
                        </a:rPr>
                        <a:t>Age</a:t>
                      </a:r>
                      <a:endParaRPr lang="de-AT" sz="1600" b="0" kern="1200" dirty="0" smtClean="0">
                        <a:solidFill>
                          <a:schemeClr val="bg1"/>
                        </a:solidFill>
                        <a:latin typeface="+mn-lt"/>
                        <a:ea typeface="+mn-ea"/>
                        <a:cs typeface="+mn-cs"/>
                      </a:endParaRPr>
                    </a:p>
                  </a:txBody>
                  <a:tcPr/>
                </a:tc>
                <a:tc>
                  <a:txBody>
                    <a:bodyPr/>
                    <a:lstStyle/>
                    <a:p>
                      <a:r>
                        <a:rPr lang="de-DE" sz="1600" b="0" kern="1200" dirty="0" smtClean="0">
                          <a:solidFill>
                            <a:schemeClr val="bg1"/>
                          </a:solidFill>
                          <a:latin typeface="+mn-lt"/>
                          <a:ea typeface="+mn-ea"/>
                          <a:cs typeface="+mn-cs"/>
                        </a:rPr>
                        <a:t>Federal </a:t>
                      </a:r>
                      <a:r>
                        <a:rPr lang="de-DE" sz="1600" b="0" kern="1200" dirty="0" err="1" smtClean="0">
                          <a:solidFill>
                            <a:schemeClr val="bg1"/>
                          </a:solidFill>
                          <a:latin typeface="+mn-lt"/>
                          <a:ea typeface="+mn-ea"/>
                          <a:cs typeface="+mn-cs"/>
                        </a:rPr>
                        <a:t>state</a:t>
                      </a:r>
                      <a:endParaRPr lang="de-AT" sz="1600" b="0" kern="1200" dirty="0" smtClean="0">
                        <a:solidFill>
                          <a:schemeClr val="bg1"/>
                        </a:solidFill>
                        <a:latin typeface="+mn-lt"/>
                        <a:ea typeface="+mn-ea"/>
                        <a:cs typeface="+mn-cs"/>
                      </a:endParaRPr>
                    </a:p>
                  </a:txBody>
                  <a:tcPr/>
                </a:tc>
                <a:tc>
                  <a:txBody>
                    <a:bodyPr/>
                    <a:lstStyle/>
                    <a:p>
                      <a:r>
                        <a:rPr lang="de-DE" sz="1600" b="0" kern="1200" dirty="0" smtClean="0">
                          <a:solidFill>
                            <a:schemeClr val="bg1"/>
                          </a:solidFill>
                          <a:latin typeface="+mn-lt"/>
                          <a:ea typeface="+mn-ea"/>
                          <a:cs typeface="+mn-cs"/>
                        </a:rPr>
                        <a:t>Size </a:t>
                      </a:r>
                      <a:r>
                        <a:rPr lang="de-DE" sz="1600" b="0" kern="1200" dirty="0" err="1" smtClean="0">
                          <a:solidFill>
                            <a:schemeClr val="bg1"/>
                          </a:solidFill>
                          <a:latin typeface="+mn-lt"/>
                          <a:ea typeface="+mn-ea"/>
                          <a:cs typeface="+mn-cs"/>
                        </a:rPr>
                        <a:t>of</a:t>
                      </a:r>
                      <a:r>
                        <a:rPr lang="de-DE" sz="1600" b="0" kern="1200" dirty="0" smtClean="0">
                          <a:solidFill>
                            <a:schemeClr val="bg1"/>
                          </a:solidFill>
                          <a:latin typeface="+mn-lt"/>
                          <a:ea typeface="+mn-ea"/>
                          <a:cs typeface="+mn-cs"/>
                        </a:rPr>
                        <a:t> deck</a:t>
                      </a:r>
                      <a:endParaRPr lang="de-AT" sz="1600" b="0" kern="1200" dirty="0" smtClean="0">
                        <a:solidFill>
                          <a:schemeClr val="bg1"/>
                        </a:solidFill>
                        <a:latin typeface="+mn-lt"/>
                        <a:ea typeface="+mn-ea"/>
                        <a:cs typeface="+mn-cs"/>
                      </a:endParaRPr>
                    </a:p>
                  </a:txBody>
                  <a:tcPr/>
                </a:tc>
                <a:tc>
                  <a:txBody>
                    <a:bodyPr/>
                    <a:lstStyle/>
                    <a:p>
                      <a:r>
                        <a:rPr lang="de-DE" sz="1600" b="0" kern="1200" dirty="0" err="1" smtClean="0">
                          <a:solidFill>
                            <a:schemeClr val="bg1"/>
                          </a:solidFill>
                          <a:latin typeface="+mn-lt"/>
                          <a:ea typeface="+mn-ea"/>
                          <a:cs typeface="+mn-cs"/>
                        </a:rPr>
                        <a:t>P</a:t>
                      </a:r>
                      <a:r>
                        <a:rPr lang="de-DE" sz="1600" b="0" kern="1200" baseline="-25000" dirty="0" err="1" smtClean="0">
                          <a:solidFill>
                            <a:schemeClr val="bg1"/>
                          </a:solidFill>
                          <a:latin typeface="+mn-lt"/>
                          <a:ea typeface="+mn-ea"/>
                          <a:cs typeface="+mn-cs"/>
                        </a:rPr>
                        <a:t>never</a:t>
                      </a:r>
                      <a:r>
                        <a:rPr lang="de-DE" sz="1600" b="0" kern="1200" baseline="-25000" dirty="0" smtClean="0">
                          <a:solidFill>
                            <a:schemeClr val="bg1"/>
                          </a:solidFill>
                          <a:latin typeface="+mn-lt"/>
                          <a:ea typeface="+mn-ea"/>
                          <a:cs typeface="+mn-cs"/>
                        </a:rPr>
                        <a:t> </a:t>
                      </a:r>
                      <a:r>
                        <a:rPr lang="de-DE" sz="1600" b="0" kern="1200" baseline="-25000" dirty="0" err="1" smtClean="0">
                          <a:solidFill>
                            <a:schemeClr val="bg1"/>
                          </a:solidFill>
                          <a:latin typeface="+mn-lt"/>
                          <a:ea typeface="+mn-ea"/>
                          <a:cs typeface="+mn-cs"/>
                        </a:rPr>
                        <a:t>married</a:t>
                      </a:r>
                      <a:endParaRPr lang="de-AT" sz="1600" b="0" kern="1200" baseline="-25000" dirty="0" smtClean="0">
                        <a:solidFill>
                          <a:schemeClr val="bg1"/>
                        </a:solidFill>
                        <a:latin typeface="+mn-lt"/>
                        <a:ea typeface="+mn-ea"/>
                        <a:cs typeface="+mn-cs"/>
                      </a:endParaRPr>
                    </a:p>
                  </a:txBody>
                  <a:tcPr/>
                </a:tc>
                <a:tc>
                  <a:txBody>
                    <a:bodyPr/>
                    <a:lstStyle/>
                    <a:p>
                      <a:r>
                        <a:rPr lang="de-DE" sz="1600" b="0" kern="1200" smtClean="0">
                          <a:solidFill>
                            <a:schemeClr val="bg1"/>
                          </a:solidFill>
                          <a:latin typeface="+mn-lt"/>
                          <a:ea typeface="+mn-ea"/>
                          <a:cs typeface="+mn-cs"/>
                        </a:rPr>
                        <a:t>P</a:t>
                      </a:r>
                      <a:r>
                        <a:rPr lang="de-DE" sz="1600" b="0" kern="1200" baseline="-25000" smtClean="0">
                          <a:solidFill>
                            <a:schemeClr val="bg1"/>
                          </a:solidFill>
                          <a:latin typeface="+mn-lt"/>
                          <a:ea typeface="+mn-ea"/>
                          <a:cs typeface="+mn-cs"/>
                        </a:rPr>
                        <a:t>married</a:t>
                      </a:r>
                      <a:endParaRPr lang="de-AT" sz="1600" b="0" kern="1200" baseline="-25000" dirty="0" smtClean="0">
                        <a:solidFill>
                          <a:schemeClr val="bg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0" kern="1200" dirty="0" err="1" smtClean="0">
                          <a:solidFill>
                            <a:schemeClr val="bg1"/>
                          </a:solidFill>
                          <a:latin typeface="+mn-lt"/>
                          <a:ea typeface="+mn-ea"/>
                          <a:cs typeface="+mn-cs"/>
                        </a:rPr>
                        <a:t>P</a:t>
                      </a:r>
                      <a:r>
                        <a:rPr lang="de-DE" sz="1600" b="0" kern="1200" baseline="-25000" dirty="0" err="1" smtClean="0">
                          <a:solidFill>
                            <a:schemeClr val="bg1"/>
                          </a:solidFill>
                          <a:latin typeface="+mn-lt"/>
                          <a:ea typeface="+mn-ea"/>
                          <a:cs typeface="+mn-cs"/>
                        </a:rPr>
                        <a:t>divorced</a:t>
                      </a:r>
                      <a:endParaRPr lang="de-AT" sz="1600" b="0" kern="1200" baseline="-25000" dirty="0" smtClean="0">
                        <a:solidFill>
                          <a:schemeClr val="bg1"/>
                        </a:solidFill>
                        <a:latin typeface="+mn-lt"/>
                        <a:ea typeface="+mn-ea"/>
                        <a:cs typeface="+mn-cs"/>
                      </a:endParaRPr>
                    </a:p>
                  </a:txBody>
                  <a:tcPr/>
                </a:tc>
                <a:tc>
                  <a:txBody>
                    <a:bodyPr/>
                    <a:lstStyle/>
                    <a:p>
                      <a:r>
                        <a:rPr lang="de-DE" sz="1600" b="0" kern="1200" dirty="0" err="1" smtClean="0">
                          <a:solidFill>
                            <a:schemeClr val="bg1"/>
                          </a:solidFill>
                          <a:latin typeface="+mn-lt"/>
                          <a:ea typeface="+mn-ea"/>
                          <a:cs typeface="+mn-cs"/>
                        </a:rPr>
                        <a:t>P</a:t>
                      </a:r>
                      <a:r>
                        <a:rPr lang="de-DE" sz="1600" b="0" kern="1200" baseline="-25000" dirty="0" err="1" smtClean="0">
                          <a:solidFill>
                            <a:schemeClr val="bg1"/>
                          </a:solidFill>
                          <a:latin typeface="+mn-lt"/>
                          <a:ea typeface="+mn-ea"/>
                          <a:cs typeface="+mn-cs"/>
                        </a:rPr>
                        <a:t>widowed</a:t>
                      </a:r>
                      <a:endParaRPr lang="de-AT" sz="1600" b="0" kern="1200" baseline="-25000" dirty="0" smtClean="0">
                        <a:solidFill>
                          <a:schemeClr val="bg1"/>
                        </a:solidFill>
                        <a:latin typeface="+mn-lt"/>
                        <a:ea typeface="+mn-ea"/>
                        <a:cs typeface="+mn-cs"/>
                      </a:endParaRPr>
                    </a:p>
                  </a:txBody>
                  <a:tcPr/>
                </a:tc>
              </a:tr>
              <a:tr h="210755">
                <a:tc>
                  <a:txBody>
                    <a:bodyPr/>
                    <a:lstStyle/>
                    <a:p>
                      <a:r>
                        <a:rPr lang="de-DE" sz="1400" dirty="0" err="1" smtClean="0"/>
                        <a:t>female</a:t>
                      </a:r>
                      <a:endParaRPr lang="de-AT" sz="1400" dirty="0"/>
                    </a:p>
                  </a:txBody>
                  <a:tcPr/>
                </a:tc>
                <a:tc>
                  <a:txBody>
                    <a:bodyPr/>
                    <a:lstStyle/>
                    <a:p>
                      <a:r>
                        <a:rPr lang="de-DE" sz="1400" dirty="0" smtClean="0"/>
                        <a:t>30-40</a:t>
                      </a:r>
                      <a:endParaRPr lang="de-AT" sz="1400" dirty="0"/>
                    </a:p>
                  </a:txBody>
                  <a:tcPr/>
                </a:tc>
                <a:tc>
                  <a:txBody>
                    <a:bodyPr/>
                    <a:lstStyle/>
                    <a:p>
                      <a:r>
                        <a:rPr lang="de-DE" sz="1400" dirty="0" err="1" smtClean="0"/>
                        <a:t>Tyrol</a:t>
                      </a:r>
                      <a:endParaRPr lang="de-AT" sz="1400" dirty="0"/>
                    </a:p>
                  </a:txBody>
                  <a:tcPr/>
                </a:tc>
                <a:tc>
                  <a:txBody>
                    <a:bodyPr/>
                    <a:lstStyle/>
                    <a:p>
                      <a:r>
                        <a:rPr lang="de-DE" sz="1400" dirty="0" smtClean="0"/>
                        <a:t>50.000</a:t>
                      </a:r>
                      <a:endParaRPr lang="de-AT" sz="1400" dirty="0"/>
                    </a:p>
                  </a:txBody>
                  <a:tcPr/>
                </a:tc>
                <a:tc>
                  <a:txBody>
                    <a:bodyPr/>
                    <a:lstStyle/>
                    <a:p>
                      <a:r>
                        <a:rPr lang="de-DE" sz="1400" dirty="0" smtClean="0"/>
                        <a:t>37%</a:t>
                      </a:r>
                      <a:endParaRPr lang="de-AT" sz="1400" dirty="0"/>
                    </a:p>
                  </a:txBody>
                  <a:tcPr/>
                </a:tc>
                <a:tc>
                  <a:txBody>
                    <a:bodyPr/>
                    <a:lstStyle/>
                    <a:p>
                      <a:r>
                        <a:rPr lang="de-DE" sz="1400" dirty="0" smtClean="0"/>
                        <a:t>55.6%</a:t>
                      </a:r>
                      <a:endParaRPr lang="de-AT" sz="1400" dirty="0"/>
                    </a:p>
                  </a:txBody>
                  <a:tcPr/>
                </a:tc>
                <a:tc>
                  <a:txBody>
                    <a:bodyPr/>
                    <a:lstStyle/>
                    <a:p>
                      <a:r>
                        <a:rPr lang="de-DE" sz="1400" dirty="0" smtClean="0"/>
                        <a:t>7%</a:t>
                      </a:r>
                      <a:endParaRPr lang="de-AT" sz="1400" dirty="0"/>
                    </a:p>
                  </a:txBody>
                  <a:tcPr/>
                </a:tc>
                <a:tc>
                  <a:txBody>
                    <a:bodyPr/>
                    <a:lstStyle/>
                    <a:p>
                      <a:r>
                        <a:rPr lang="de-DE" sz="1400" dirty="0" smtClean="0"/>
                        <a:t>0.4%</a:t>
                      </a:r>
                      <a:endParaRPr lang="de-AT" sz="1400" dirty="0"/>
                    </a:p>
                  </a:txBody>
                  <a:tcPr/>
                </a:tc>
              </a:tr>
              <a:tr h="210755">
                <a:tc>
                  <a:txBody>
                    <a:bodyPr/>
                    <a:lstStyle/>
                    <a:p>
                      <a:r>
                        <a:rPr lang="de-DE" sz="1400" dirty="0" smtClean="0"/>
                        <a:t>male</a:t>
                      </a:r>
                      <a:endParaRPr lang="de-AT" sz="1400" dirty="0"/>
                    </a:p>
                  </a:txBody>
                  <a:tcPr/>
                </a:tc>
                <a:tc>
                  <a:txBody>
                    <a:bodyPr/>
                    <a:lstStyle/>
                    <a:p>
                      <a:r>
                        <a:rPr lang="de-DE" sz="1400" dirty="0" smtClean="0"/>
                        <a:t>50-60</a:t>
                      </a:r>
                      <a:endParaRPr lang="de-AT" sz="1400" dirty="0"/>
                    </a:p>
                  </a:txBody>
                  <a:tcPr/>
                </a:tc>
                <a:tc>
                  <a:txBody>
                    <a:bodyPr/>
                    <a:lstStyle/>
                    <a:p>
                      <a:r>
                        <a:rPr lang="de-DE" sz="1400" dirty="0" smtClean="0"/>
                        <a:t>Vienna</a:t>
                      </a:r>
                      <a:endParaRPr lang="de-AT" sz="1400" dirty="0"/>
                    </a:p>
                  </a:txBody>
                  <a:tcPr/>
                </a:tc>
                <a:tc>
                  <a:txBody>
                    <a:bodyPr/>
                    <a:lstStyle/>
                    <a:p>
                      <a:r>
                        <a:rPr lang="de-DE" sz="1400" dirty="0" smtClean="0"/>
                        <a:t>100.000</a:t>
                      </a:r>
                      <a:endParaRPr lang="de-AT" sz="1400" dirty="0"/>
                    </a:p>
                  </a:txBody>
                  <a:tcPr/>
                </a:tc>
                <a:tc>
                  <a:txBody>
                    <a:bodyPr/>
                    <a:lstStyle/>
                    <a:p>
                      <a:r>
                        <a:rPr lang="de-DE" sz="1400" dirty="0" smtClean="0"/>
                        <a:t>12%</a:t>
                      </a:r>
                      <a:endParaRPr lang="de-AT" sz="1400" dirty="0"/>
                    </a:p>
                  </a:txBody>
                  <a:tcPr/>
                </a:tc>
                <a:tc>
                  <a:txBody>
                    <a:bodyPr/>
                    <a:lstStyle/>
                    <a:p>
                      <a:r>
                        <a:rPr lang="de-DE" sz="1400" dirty="0" smtClean="0"/>
                        <a:t>66%</a:t>
                      </a:r>
                      <a:endParaRPr lang="de-AT" sz="1400" dirty="0"/>
                    </a:p>
                  </a:txBody>
                  <a:tcPr/>
                </a:tc>
                <a:tc>
                  <a:txBody>
                    <a:bodyPr/>
                    <a:lstStyle/>
                    <a:p>
                      <a:r>
                        <a:rPr lang="de-DE" sz="1400" dirty="0" smtClean="0"/>
                        <a:t>20%</a:t>
                      </a:r>
                      <a:endParaRPr lang="de-AT" sz="1400" dirty="0"/>
                    </a:p>
                  </a:txBody>
                  <a:tcPr/>
                </a:tc>
                <a:tc>
                  <a:txBody>
                    <a:bodyPr/>
                    <a:lstStyle/>
                    <a:p>
                      <a:r>
                        <a:rPr lang="de-DE" sz="1400" dirty="0" smtClean="0"/>
                        <a:t>2%</a:t>
                      </a:r>
                      <a:endParaRPr lang="de-AT" sz="1400" dirty="0"/>
                    </a:p>
                  </a:txBody>
                  <a:tcPr/>
                </a:tc>
              </a:tr>
              <a:tr h="210755">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c>
                  <a:txBody>
                    <a:bodyPr/>
                    <a:lstStyle/>
                    <a:p>
                      <a:r>
                        <a:rPr lang="de-DE" sz="1400" dirty="0" smtClean="0"/>
                        <a:t>…</a:t>
                      </a:r>
                      <a:endParaRPr lang="de-AT" sz="1400"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de-DE" sz="2400" b="1" dirty="0" smtClean="0"/>
              <a:t>Hot-Deck </a:t>
            </a:r>
            <a:r>
              <a:rPr lang="de-DE" sz="2400" b="1" dirty="0" err="1" smtClean="0"/>
              <a:t>technique</a:t>
            </a:r>
            <a:r>
              <a:rPr lang="de-DE" sz="2400" b="1" dirty="0" smtClean="0"/>
              <a:t> (2)</a:t>
            </a:r>
            <a:endParaRPr lang="de-AT" sz="2400" b="1" dirty="0"/>
          </a:p>
        </p:txBody>
      </p:sp>
      <p:sp>
        <p:nvSpPr>
          <p:cNvPr id="11" name="Rechteck 10"/>
          <p:cNvSpPr/>
          <p:nvPr/>
        </p:nvSpPr>
        <p:spPr>
          <a:xfrm>
            <a:off x="539552" y="1196752"/>
            <a:ext cx="7416824" cy="4924425"/>
          </a:xfrm>
          <a:prstGeom prst="rect">
            <a:avLst/>
          </a:prstGeom>
        </p:spPr>
        <p:txBody>
          <a:bodyPr wrap="square">
            <a:spAutoFit/>
          </a:bodyPr>
          <a:lstStyle/>
          <a:p>
            <a:r>
              <a:rPr lang="en-GB" sz="2000" dirty="0" smtClean="0">
                <a:solidFill>
                  <a:srgbClr val="AE002C"/>
                </a:solidFill>
              </a:rPr>
              <a:t>Size and Number of Decks</a:t>
            </a:r>
          </a:p>
          <a:p>
            <a:r>
              <a:rPr lang="en-GB" sz="2000" b="1" dirty="0" smtClean="0">
                <a:solidFill>
                  <a:srgbClr val="333333"/>
                </a:solidFill>
              </a:rPr>
              <a:t>The selection of the predictors to form the decks is non-trivial.</a:t>
            </a:r>
          </a:p>
          <a:p>
            <a:endParaRPr lang="en-GB" sz="2000" b="1" dirty="0" smtClean="0">
              <a:solidFill>
                <a:srgbClr val="333333"/>
              </a:solidFill>
            </a:endParaRPr>
          </a:p>
          <a:p>
            <a:pPr marL="457200" indent="-457200">
              <a:buFont typeface="+mj-lt"/>
              <a:buAutoNum type="arabicPeriod"/>
            </a:pPr>
            <a:r>
              <a:rPr lang="en-GB" sz="2000" dirty="0" smtClean="0">
                <a:solidFill>
                  <a:srgbClr val="AE002C"/>
                </a:solidFill>
              </a:rPr>
              <a:t>Size of Decks must not be too small</a:t>
            </a:r>
          </a:p>
          <a:p>
            <a:pPr marL="914400" lvl="1" indent="-457200">
              <a:buFont typeface="Symbol" pitchFamily="18" charset="2"/>
              <a:buChar char="-"/>
            </a:pPr>
            <a:r>
              <a:rPr lang="en-GB" i="1" dirty="0" smtClean="0">
                <a:solidFill>
                  <a:srgbClr val="333333"/>
                </a:solidFill>
              </a:rPr>
              <a:t>No donors for many missing value</a:t>
            </a:r>
          </a:p>
          <a:p>
            <a:pPr marL="914400" lvl="1" indent="-457200">
              <a:buFont typeface="Symbol" pitchFamily="18" charset="2"/>
              <a:buChar char="-"/>
            </a:pPr>
            <a:r>
              <a:rPr lang="en-GB" i="1" dirty="0" smtClean="0">
                <a:solidFill>
                  <a:srgbClr val="333333"/>
                </a:solidFill>
              </a:rPr>
              <a:t>Incorrect distribution</a:t>
            </a:r>
          </a:p>
          <a:p>
            <a:pPr marL="914400" lvl="1" indent="-457200"/>
            <a:r>
              <a:rPr lang="en-GB" i="1" dirty="0" smtClean="0">
                <a:solidFill>
                  <a:srgbClr val="333333"/>
                </a:solidFill>
              </a:rPr>
              <a:t>	</a:t>
            </a:r>
            <a:r>
              <a:rPr lang="en-GB" sz="1600" i="1" dirty="0" smtClean="0">
                <a:solidFill>
                  <a:srgbClr val="333333"/>
                </a:solidFill>
              </a:rPr>
              <a:t>e.g. size of deck = 1 -&gt; all non-response values </a:t>
            </a:r>
            <a:r>
              <a:rPr lang="en-US" sz="1600" i="1" dirty="0" smtClean="0">
                <a:solidFill>
                  <a:srgbClr val="333333"/>
                </a:solidFill>
              </a:rPr>
              <a:t>corresponding to</a:t>
            </a:r>
            <a:r>
              <a:rPr lang="en-GB" sz="1600" i="1" dirty="0" smtClean="0">
                <a:solidFill>
                  <a:srgbClr val="333333"/>
                </a:solidFill>
              </a:rPr>
              <a:t> this deck, would be deterministically imputed by the same response value of the one observation. </a:t>
            </a:r>
            <a:r>
              <a:rPr lang="en-GB" sz="2000" dirty="0" smtClean="0">
                <a:solidFill>
                  <a:srgbClr val="AE002C"/>
                </a:solidFill>
              </a:rPr>
              <a:t/>
            </a:r>
            <a:br>
              <a:rPr lang="en-GB" sz="2000" dirty="0" smtClean="0">
                <a:solidFill>
                  <a:srgbClr val="AE002C"/>
                </a:solidFill>
              </a:rPr>
            </a:br>
            <a:endParaRPr lang="en-GB" sz="2000" dirty="0" smtClean="0">
              <a:solidFill>
                <a:srgbClr val="AE002C"/>
              </a:solidFill>
            </a:endParaRPr>
          </a:p>
          <a:p>
            <a:pPr marL="457200" indent="-457200">
              <a:buFont typeface="+mj-lt"/>
              <a:buAutoNum type="arabicPeriod"/>
            </a:pPr>
            <a:r>
              <a:rPr lang="en-GB" sz="2000" dirty="0" smtClean="0">
                <a:solidFill>
                  <a:srgbClr val="AE002C"/>
                </a:solidFill>
              </a:rPr>
              <a:t>Number of Decks should not be too small</a:t>
            </a:r>
          </a:p>
          <a:p>
            <a:pPr marL="914400" lvl="1" indent="-457200">
              <a:buFont typeface="Symbol" pitchFamily="18" charset="2"/>
              <a:buChar char="-"/>
            </a:pPr>
            <a:r>
              <a:rPr lang="en-US" i="1" dirty="0" smtClean="0">
                <a:solidFill>
                  <a:srgbClr val="333333"/>
                </a:solidFill>
              </a:rPr>
              <a:t>Correct distribution only on highest level,</a:t>
            </a:r>
            <a:br>
              <a:rPr lang="en-US" i="1" dirty="0" smtClean="0">
                <a:solidFill>
                  <a:srgbClr val="333333"/>
                </a:solidFill>
              </a:rPr>
            </a:br>
            <a:r>
              <a:rPr lang="en-US" i="1" dirty="0" smtClean="0">
                <a:solidFill>
                  <a:srgbClr val="333333"/>
                </a:solidFill>
              </a:rPr>
              <a:t>incorrect distribution on lower levels</a:t>
            </a:r>
          </a:p>
          <a:p>
            <a:pPr lvl="2"/>
            <a:r>
              <a:rPr lang="en-GB" sz="1600" i="1" dirty="0" smtClean="0">
                <a:solidFill>
                  <a:srgbClr val="333333"/>
                </a:solidFill>
              </a:rPr>
              <a:t>e.g. Number of decks = 2 (female/male) -&gt; </a:t>
            </a:r>
            <a:r>
              <a:rPr lang="en-US" sz="1600" i="1" dirty="0" smtClean="0">
                <a:solidFill>
                  <a:srgbClr val="333333"/>
                </a:solidFill>
                <a:sym typeface="Wingdings" pitchFamily="2" charset="2"/>
              </a:rPr>
              <a:t>distribution of source and target is the same for males and females. </a:t>
            </a:r>
            <a:r>
              <a:rPr lang="en-US" sz="1600" i="1" dirty="0" smtClean="0">
                <a:solidFill>
                  <a:srgbClr val="333333"/>
                </a:solidFill>
              </a:rPr>
              <a:t>But: distribution for regions, age,… can be incorrect!</a:t>
            </a:r>
          </a:p>
          <a:p>
            <a:pPr marL="914400" lvl="1" indent="-457200">
              <a:buFont typeface="Symbol" pitchFamily="18" charset="2"/>
              <a:buChar char="-"/>
            </a:pPr>
            <a:endParaRPr lang="en-GB" i="1" dirty="0" smtClean="0">
              <a:solidFill>
                <a:srgbClr val="333333"/>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err="1" smtClean="0"/>
              <a:t>Logistic</a:t>
            </a:r>
            <a:r>
              <a:rPr lang="de-DE" sz="2400" b="1" dirty="0" smtClean="0"/>
              <a:t> Regression</a:t>
            </a:r>
            <a:endParaRPr lang="de-AT" sz="2400" b="1" dirty="0"/>
          </a:p>
        </p:txBody>
      </p:sp>
      <p:sp>
        <p:nvSpPr>
          <p:cNvPr id="3" name="Rechteck 2"/>
          <p:cNvSpPr/>
          <p:nvPr/>
        </p:nvSpPr>
        <p:spPr>
          <a:xfrm>
            <a:off x="395536" y="1196752"/>
            <a:ext cx="8352928" cy="4985980"/>
          </a:xfrm>
          <a:prstGeom prst="rect">
            <a:avLst/>
          </a:prstGeom>
        </p:spPr>
        <p:txBody>
          <a:bodyPr wrap="square">
            <a:spAutoFit/>
          </a:bodyPr>
          <a:lstStyle/>
          <a:p>
            <a:pPr>
              <a:buFont typeface="Symbol" pitchFamily="18" charset="2"/>
              <a:buChar char="-"/>
            </a:pPr>
            <a:r>
              <a:rPr lang="en-GB" sz="2000" b="1" dirty="0" smtClean="0">
                <a:solidFill>
                  <a:srgbClr val="333333"/>
                </a:solidFill>
              </a:rPr>
              <a:t> Logistic regression is a type of regression analysis used for predicting   </a:t>
            </a:r>
            <a:br>
              <a:rPr lang="en-GB" sz="2000" b="1" dirty="0" smtClean="0">
                <a:solidFill>
                  <a:srgbClr val="333333"/>
                </a:solidFill>
              </a:rPr>
            </a:br>
            <a:r>
              <a:rPr lang="en-GB" sz="2000" b="1" dirty="0" smtClean="0">
                <a:solidFill>
                  <a:srgbClr val="333333"/>
                </a:solidFill>
              </a:rPr>
              <a:t>    the outcome of a categorical variable based on one or more predictor </a:t>
            </a:r>
            <a:br>
              <a:rPr lang="en-GB" sz="2000" b="1" dirty="0" smtClean="0">
                <a:solidFill>
                  <a:srgbClr val="333333"/>
                </a:solidFill>
              </a:rPr>
            </a:br>
            <a:r>
              <a:rPr lang="en-GB" sz="2000" b="1" dirty="0" smtClean="0">
                <a:solidFill>
                  <a:srgbClr val="333333"/>
                </a:solidFill>
              </a:rPr>
              <a:t>    variables. </a:t>
            </a:r>
          </a:p>
          <a:p>
            <a:endParaRPr lang="en-GB" sz="2000" b="1" dirty="0" smtClean="0">
              <a:solidFill>
                <a:srgbClr val="333333"/>
              </a:solidFill>
            </a:endParaRPr>
          </a:p>
          <a:p>
            <a:pPr>
              <a:buFont typeface="Symbol" pitchFamily="18" charset="2"/>
              <a:buChar char="-"/>
            </a:pPr>
            <a:r>
              <a:rPr lang="en-GB" sz="2000" b="1" dirty="0" smtClean="0">
                <a:solidFill>
                  <a:srgbClr val="333333"/>
                </a:solidFill>
              </a:rPr>
              <a:t> For binary response variables the logistic model has the form</a:t>
            </a:r>
          </a:p>
          <a:p>
            <a:pPr>
              <a:buFont typeface="Symbol" pitchFamily="18" charset="2"/>
              <a:buChar char="-"/>
            </a:pPr>
            <a:endParaRPr lang="en-GB" sz="2000" b="1" dirty="0" smtClean="0">
              <a:solidFill>
                <a:srgbClr val="333333"/>
              </a:solidFill>
            </a:endParaRPr>
          </a:p>
          <a:p>
            <a:pPr>
              <a:buFont typeface="Symbol" pitchFamily="18" charset="2"/>
              <a:buChar char="-"/>
            </a:pPr>
            <a:endParaRPr lang="en-GB" sz="2000" b="1" dirty="0" smtClean="0">
              <a:solidFill>
                <a:srgbClr val="333333"/>
              </a:solidFill>
            </a:endParaRPr>
          </a:p>
          <a:p>
            <a:pPr>
              <a:buFont typeface="Symbol" pitchFamily="18" charset="2"/>
              <a:buChar char="-"/>
            </a:pPr>
            <a:endParaRPr lang="en-GB" sz="2000" b="1" dirty="0" smtClean="0">
              <a:solidFill>
                <a:srgbClr val="333333"/>
              </a:solidFill>
            </a:endParaRPr>
          </a:p>
          <a:p>
            <a:pPr>
              <a:buFont typeface="Symbol" pitchFamily="18" charset="2"/>
              <a:buChar char="-"/>
            </a:pPr>
            <a:endParaRPr lang="en-GB" sz="2000" b="1" dirty="0" smtClean="0">
              <a:solidFill>
                <a:srgbClr val="333333"/>
              </a:solidFill>
            </a:endParaRPr>
          </a:p>
          <a:p>
            <a:pPr>
              <a:buFont typeface="Symbol" pitchFamily="18" charset="2"/>
              <a:buChar char="-"/>
            </a:pPr>
            <a:r>
              <a:rPr lang="en-GB" sz="2000" b="1" dirty="0" smtClean="0">
                <a:solidFill>
                  <a:srgbClr val="333333"/>
                </a:solidFill>
              </a:rPr>
              <a:t> Receiving probabilities from the logistic regression, a uniformly distributed </a:t>
            </a:r>
            <a:br>
              <a:rPr lang="en-GB" sz="2000" b="1" dirty="0" smtClean="0">
                <a:solidFill>
                  <a:srgbClr val="333333"/>
                </a:solidFill>
              </a:rPr>
            </a:br>
            <a:r>
              <a:rPr lang="en-GB" sz="2000" b="1" dirty="0" smtClean="0">
                <a:solidFill>
                  <a:srgbClr val="333333"/>
                </a:solidFill>
              </a:rPr>
              <a:t>    random variable</a:t>
            </a:r>
            <a:r>
              <a:rPr lang="de-AT" sz="2000" b="1" dirty="0" smtClean="0">
                <a:solidFill>
                  <a:srgbClr val="333333"/>
                </a:solidFill>
              </a:rPr>
              <a:t> </a:t>
            </a:r>
            <a:r>
              <a:rPr lang="en-GB" sz="2000" b="1" dirty="0" smtClean="0">
                <a:solidFill>
                  <a:srgbClr val="333333"/>
                </a:solidFill>
              </a:rPr>
              <a:t>between 0 and 1 is produced, to assign a value for the </a:t>
            </a:r>
            <a:br>
              <a:rPr lang="en-GB" sz="2000" b="1" dirty="0" smtClean="0">
                <a:solidFill>
                  <a:srgbClr val="333333"/>
                </a:solidFill>
              </a:rPr>
            </a:br>
            <a:r>
              <a:rPr lang="en-GB" sz="2000" b="1" dirty="0" smtClean="0">
                <a:solidFill>
                  <a:srgbClr val="333333"/>
                </a:solidFill>
              </a:rPr>
              <a:t>    imputed variable.</a:t>
            </a:r>
          </a:p>
          <a:p>
            <a:pPr>
              <a:buFont typeface="Symbol" pitchFamily="18" charset="2"/>
              <a:buChar char="-"/>
            </a:pPr>
            <a:endParaRPr lang="en-GB" sz="2000" b="1" dirty="0" smtClean="0">
              <a:solidFill>
                <a:srgbClr val="333333"/>
              </a:solidFill>
            </a:endParaRPr>
          </a:p>
          <a:p>
            <a:pPr>
              <a:buFont typeface="Symbol" pitchFamily="18" charset="2"/>
              <a:buChar char="-"/>
            </a:pPr>
            <a:r>
              <a:rPr lang="en-GB" sz="2000" b="1" dirty="0" smtClean="0">
                <a:solidFill>
                  <a:srgbClr val="333333"/>
                </a:solidFill>
              </a:rPr>
              <a:t> A set of different measures can be analysed to assess the goodness of fit of   </a:t>
            </a:r>
            <a:br>
              <a:rPr lang="en-GB" sz="2000" b="1" dirty="0" smtClean="0">
                <a:solidFill>
                  <a:srgbClr val="333333"/>
                </a:solidFill>
              </a:rPr>
            </a:br>
            <a:r>
              <a:rPr lang="en-GB" sz="2000" b="1" dirty="0" smtClean="0">
                <a:solidFill>
                  <a:srgbClr val="333333"/>
                </a:solidFill>
              </a:rPr>
              <a:t>   the logistic method </a:t>
            </a:r>
            <a:r>
              <a:rPr lang="en-GB" sz="1600" i="1" dirty="0" smtClean="0">
                <a:solidFill>
                  <a:srgbClr val="333333"/>
                </a:solidFill>
                <a:sym typeface="Wingdings" pitchFamily="2" charset="2"/>
              </a:rPr>
              <a:t>(pseudo R², Wald statistic, classification rate, residual diagnostic).</a:t>
            </a:r>
            <a:endParaRPr lang="de-AT" sz="1600" i="1" dirty="0" smtClean="0">
              <a:solidFill>
                <a:srgbClr val="333333"/>
              </a:solidFill>
              <a:sym typeface="Wingdings" pitchFamily="2" charset="2"/>
            </a:endParaRPr>
          </a:p>
          <a:p>
            <a:endParaRPr lang="de-AT" sz="2000" b="1" dirty="0" smtClean="0">
              <a:solidFill>
                <a:srgbClr val="333333"/>
              </a:solidFill>
            </a:endParaRPr>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a:p>
        </p:txBody>
      </p:sp>
      <p:pic>
        <p:nvPicPr>
          <p:cNvPr id="1024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3055244"/>
            <a:ext cx="3096344" cy="589780"/>
          </a:xfrm>
          <a:prstGeom prst="rect">
            <a:avLst/>
          </a:prstGeom>
          <a:noFill/>
        </p:spPr>
      </p:pic>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AT"/>
          </a:p>
        </p:txBody>
      </p:sp>
      <p:pic>
        <p:nvPicPr>
          <p:cNvPr id="10243"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20072" y="3212976"/>
            <a:ext cx="303191" cy="288032"/>
          </a:xfrm>
          <a:prstGeom prst="rect">
            <a:avLst/>
          </a:prstGeom>
          <a:noFill/>
        </p:spPr>
      </p:pic>
      <p:sp>
        <p:nvSpPr>
          <p:cNvPr id="8" name="Textfeld 7"/>
          <p:cNvSpPr txBox="1"/>
          <p:nvPr/>
        </p:nvSpPr>
        <p:spPr>
          <a:xfrm>
            <a:off x="4932040" y="3131676"/>
            <a:ext cx="288032" cy="369332"/>
          </a:xfrm>
          <a:prstGeom prst="rect">
            <a:avLst/>
          </a:prstGeom>
          <a:noFill/>
        </p:spPr>
        <p:txBody>
          <a:bodyPr wrap="square" rtlCol="0">
            <a:spAutoFit/>
          </a:bodyPr>
          <a:lstStyle/>
          <a:p>
            <a:r>
              <a:rPr lang="de-DE" dirty="0" smtClean="0"/>
              <a:t>=</a:t>
            </a:r>
            <a:endParaRPr lang="de-AT"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de-DE" sz="2400" b="1" dirty="0" smtClean="0"/>
              <a:t>Quality </a:t>
            </a:r>
            <a:r>
              <a:rPr lang="de-DE" sz="2400" b="1" dirty="0" err="1" smtClean="0"/>
              <a:t>Assessment</a:t>
            </a:r>
            <a:endParaRPr lang="de-AT" sz="2400" b="1" dirty="0"/>
          </a:p>
        </p:txBody>
      </p:sp>
      <p:sp>
        <p:nvSpPr>
          <p:cNvPr id="3" name="Textfeld 2"/>
          <p:cNvSpPr txBox="1"/>
          <p:nvPr/>
        </p:nvSpPr>
        <p:spPr>
          <a:xfrm>
            <a:off x="323528" y="1052736"/>
            <a:ext cx="8424936" cy="5355312"/>
          </a:xfrm>
          <a:prstGeom prst="rect">
            <a:avLst/>
          </a:prstGeom>
          <a:noFill/>
        </p:spPr>
        <p:txBody>
          <a:bodyPr wrap="square" rtlCol="0">
            <a:spAutoFit/>
          </a:bodyPr>
          <a:lstStyle/>
          <a:p>
            <a:pPr>
              <a:buFont typeface="Symbol" pitchFamily="18" charset="2"/>
              <a:buChar char="-"/>
            </a:pPr>
            <a:r>
              <a:rPr lang="en-US" sz="1400" dirty="0" smtClean="0"/>
              <a:t>   </a:t>
            </a:r>
            <a:r>
              <a:rPr lang="en-US" sz="2000" b="1" dirty="0" smtClean="0">
                <a:solidFill>
                  <a:srgbClr val="333333"/>
                </a:solidFill>
              </a:rPr>
              <a:t>Independence of the quality framework</a:t>
            </a:r>
          </a:p>
          <a:p>
            <a:r>
              <a:rPr lang="en-US" sz="2200" i="1" dirty="0" smtClean="0">
                <a:solidFill>
                  <a:srgbClr val="333333"/>
                </a:solidFill>
              </a:rPr>
              <a:t>    </a:t>
            </a:r>
            <a:r>
              <a:rPr lang="en-US" i="1" dirty="0" smtClean="0">
                <a:solidFill>
                  <a:srgbClr val="333333"/>
                </a:solidFill>
              </a:rPr>
              <a:t>The framework is closely tied to the data flow, but independent from</a:t>
            </a:r>
          </a:p>
          <a:p>
            <a:r>
              <a:rPr lang="en-US" i="1" dirty="0" smtClean="0">
                <a:solidFill>
                  <a:srgbClr val="333333"/>
                </a:solidFill>
              </a:rPr>
              <a:t>     the processing to evaluate the process without influencing it.</a:t>
            </a:r>
          </a:p>
          <a:p>
            <a:endParaRPr lang="en-US" dirty="0" smtClean="0">
              <a:solidFill>
                <a:srgbClr val="333333"/>
              </a:solidFill>
            </a:endParaRPr>
          </a:p>
          <a:p>
            <a:pPr>
              <a:buFont typeface="Symbol" pitchFamily="18" charset="2"/>
              <a:buChar char="-"/>
            </a:pPr>
            <a:r>
              <a:rPr lang="en-US" dirty="0" smtClean="0">
                <a:solidFill>
                  <a:srgbClr val="333333"/>
                </a:solidFill>
              </a:rPr>
              <a:t>  </a:t>
            </a:r>
            <a:r>
              <a:rPr lang="en-US" sz="2000" b="1" dirty="0" smtClean="0">
                <a:solidFill>
                  <a:srgbClr val="333333"/>
                </a:solidFill>
              </a:rPr>
              <a:t>Calculation of quality indicators</a:t>
            </a:r>
          </a:p>
          <a:p>
            <a:r>
              <a:rPr lang="en-US" sz="2200" i="1" dirty="0" smtClean="0">
                <a:solidFill>
                  <a:srgbClr val="333333"/>
                </a:solidFill>
              </a:rPr>
              <a:t>    </a:t>
            </a:r>
            <a:r>
              <a:rPr lang="en-US" i="1" dirty="0" smtClean="0">
                <a:solidFill>
                  <a:srgbClr val="333333"/>
                </a:solidFill>
              </a:rPr>
              <a:t>Quality indicators are derived for each attribute in each register. Further</a:t>
            </a:r>
          </a:p>
          <a:p>
            <a:r>
              <a:rPr lang="en-US" i="1" dirty="0" smtClean="0">
                <a:solidFill>
                  <a:srgbClr val="333333"/>
                </a:solidFill>
              </a:rPr>
              <a:t>     these measures are calculated for the raw data level, CDB and FDP.</a:t>
            </a:r>
          </a:p>
          <a:p>
            <a:endParaRPr lang="en-US" dirty="0">
              <a:solidFill>
                <a:srgbClr val="333333"/>
              </a:solidFill>
            </a:endParaRPr>
          </a:p>
          <a:p>
            <a:pPr>
              <a:buFont typeface="Symbol" pitchFamily="18" charset="2"/>
              <a:buChar char="-"/>
            </a:pPr>
            <a:r>
              <a:rPr lang="en-US" b="1" dirty="0" smtClean="0">
                <a:solidFill>
                  <a:srgbClr val="333333"/>
                </a:solidFill>
              </a:rPr>
              <a:t>  </a:t>
            </a:r>
            <a:r>
              <a:rPr lang="en-US" sz="2000" b="1" dirty="0" err="1" smtClean="0">
                <a:solidFill>
                  <a:srgbClr val="333333"/>
                </a:solidFill>
              </a:rPr>
              <a:t>Hyperdimensions</a:t>
            </a:r>
            <a:endParaRPr lang="en-US" sz="2000" b="1" dirty="0" smtClean="0">
              <a:solidFill>
                <a:srgbClr val="333333"/>
              </a:solidFill>
            </a:endParaRPr>
          </a:p>
          <a:p>
            <a:r>
              <a:rPr lang="en-US" sz="2200" i="1" dirty="0" smtClean="0">
                <a:solidFill>
                  <a:srgbClr val="333333"/>
                </a:solidFill>
              </a:rPr>
              <a:t>    </a:t>
            </a:r>
            <a:r>
              <a:rPr lang="en-US" i="1" dirty="0" smtClean="0">
                <a:solidFill>
                  <a:srgbClr val="333333"/>
                </a:solidFill>
              </a:rPr>
              <a:t>The quality indicators contain information from the </a:t>
            </a:r>
            <a:r>
              <a:rPr lang="en-US" i="1" dirty="0" err="1" smtClean="0">
                <a:solidFill>
                  <a:srgbClr val="333333"/>
                </a:solidFill>
              </a:rPr>
              <a:t>hyperdimensions</a:t>
            </a:r>
            <a:r>
              <a:rPr lang="en-US" i="1" dirty="0" smtClean="0">
                <a:solidFill>
                  <a:srgbClr val="333333"/>
                </a:solidFill>
              </a:rPr>
              <a:t> HD</a:t>
            </a:r>
            <a:r>
              <a:rPr lang="en-US" i="1" baseline="30000" dirty="0" smtClean="0">
                <a:solidFill>
                  <a:srgbClr val="333333"/>
                </a:solidFill>
              </a:rPr>
              <a:t>D</a:t>
            </a:r>
            <a:r>
              <a:rPr lang="en-US" i="1" dirty="0" smtClean="0">
                <a:solidFill>
                  <a:srgbClr val="333333"/>
                </a:solidFill>
              </a:rPr>
              <a:t>   </a:t>
            </a:r>
            <a:br>
              <a:rPr lang="en-US" i="1" dirty="0" smtClean="0">
                <a:solidFill>
                  <a:srgbClr val="333333"/>
                </a:solidFill>
              </a:rPr>
            </a:br>
            <a:r>
              <a:rPr lang="en-US" i="1" dirty="0" smtClean="0">
                <a:solidFill>
                  <a:srgbClr val="333333"/>
                </a:solidFill>
              </a:rPr>
              <a:t>     (Documentation), HD</a:t>
            </a:r>
            <a:r>
              <a:rPr lang="en-US" i="1" baseline="30000" dirty="0" smtClean="0">
                <a:solidFill>
                  <a:srgbClr val="333333"/>
                </a:solidFill>
              </a:rPr>
              <a:t>P</a:t>
            </a:r>
            <a:r>
              <a:rPr lang="en-US" i="1" dirty="0" smtClean="0">
                <a:solidFill>
                  <a:srgbClr val="333333"/>
                </a:solidFill>
              </a:rPr>
              <a:t> (pre-processing), HD</a:t>
            </a:r>
            <a:r>
              <a:rPr lang="en-US" i="1" baseline="30000" dirty="0" smtClean="0">
                <a:solidFill>
                  <a:srgbClr val="333333"/>
                </a:solidFill>
              </a:rPr>
              <a:t>E</a:t>
            </a:r>
            <a:r>
              <a:rPr lang="en-US" i="1" dirty="0" smtClean="0">
                <a:solidFill>
                  <a:srgbClr val="333333"/>
                </a:solidFill>
              </a:rPr>
              <a:t> (external source) and HD</a:t>
            </a:r>
            <a:r>
              <a:rPr lang="en-US" i="1" baseline="30000" dirty="0" smtClean="0">
                <a:solidFill>
                  <a:srgbClr val="333333"/>
                </a:solidFill>
              </a:rPr>
              <a:t>I</a:t>
            </a:r>
            <a:r>
              <a:rPr lang="en-US" i="1" dirty="0" smtClean="0">
                <a:solidFill>
                  <a:srgbClr val="333333"/>
                </a:solidFill>
              </a:rPr>
              <a:t> (imputation).</a:t>
            </a:r>
          </a:p>
          <a:p>
            <a:r>
              <a:rPr lang="en-US" i="1" dirty="0" smtClean="0">
                <a:solidFill>
                  <a:srgbClr val="333333"/>
                </a:solidFill>
              </a:rPr>
              <a:t/>
            </a:r>
            <a:br>
              <a:rPr lang="en-US" i="1" dirty="0" smtClean="0">
                <a:solidFill>
                  <a:srgbClr val="333333"/>
                </a:solidFill>
              </a:rPr>
            </a:br>
            <a:r>
              <a:rPr lang="en-US" i="1" dirty="0" smtClean="0">
                <a:solidFill>
                  <a:srgbClr val="333333"/>
                </a:solidFill>
              </a:rPr>
              <a:t>     HD</a:t>
            </a:r>
            <a:r>
              <a:rPr lang="en-US" i="1" baseline="30000" dirty="0" smtClean="0">
                <a:solidFill>
                  <a:srgbClr val="333333"/>
                </a:solidFill>
              </a:rPr>
              <a:t>D</a:t>
            </a:r>
            <a:r>
              <a:rPr lang="en-US" i="1" dirty="0" smtClean="0">
                <a:solidFill>
                  <a:srgbClr val="333333"/>
                </a:solidFill>
              </a:rPr>
              <a:t>: quality of data generation </a:t>
            </a:r>
            <a:r>
              <a:rPr lang="en-US" i="1" dirty="0">
                <a:solidFill>
                  <a:srgbClr val="333333"/>
                </a:solidFill>
              </a:rPr>
              <a:t>and </a:t>
            </a:r>
            <a:r>
              <a:rPr lang="en-US" i="1" dirty="0" smtClean="0">
                <a:solidFill>
                  <a:srgbClr val="333333"/>
                </a:solidFill>
              </a:rPr>
              <a:t>documentation</a:t>
            </a:r>
            <a:br>
              <a:rPr lang="en-US" i="1" dirty="0" smtClean="0">
                <a:solidFill>
                  <a:srgbClr val="333333"/>
                </a:solidFill>
              </a:rPr>
            </a:br>
            <a:r>
              <a:rPr lang="en-US" i="1" dirty="0" smtClean="0">
                <a:solidFill>
                  <a:srgbClr val="333333"/>
                </a:solidFill>
              </a:rPr>
              <a:t>     HD</a:t>
            </a:r>
            <a:r>
              <a:rPr lang="en-US" i="1" baseline="30000" dirty="0" smtClean="0">
                <a:solidFill>
                  <a:srgbClr val="333333"/>
                </a:solidFill>
              </a:rPr>
              <a:t>P</a:t>
            </a:r>
            <a:r>
              <a:rPr lang="en-US" i="1" dirty="0" smtClean="0">
                <a:solidFill>
                  <a:srgbClr val="333333"/>
                </a:solidFill>
              </a:rPr>
              <a:t>: detection </a:t>
            </a:r>
            <a:r>
              <a:rPr lang="en-US" i="1" dirty="0">
                <a:solidFill>
                  <a:srgbClr val="333333"/>
                </a:solidFill>
              </a:rPr>
              <a:t>of formal errors, missing primary keys and </a:t>
            </a:r>
            <a:r>
              <a:rPr lang="en-US" i="1" dirty="0" smtClean="0">
                <a:solidFill>
                  <a:srgbClr val="333333"/>
                </a:solidFill>
              </a:rPr>
              <a:t>non-response</a:t>
            </a:r>
            <a:br>
              <a:rPr lang="en-US" i="1" dirty="0" smtClean="0">
                <a:solidFill>
                  <a:srgbClr val="333333"/>
                </a:solidFill>
              </a:rPr>
            </a:br>
            <a:r>
              <a:rPr lang="en-US" i="1" dirty="0" smtClean="0">
                <a:solidFill>
                  <a:srgbClr val="333333"/>
                </a:solidFill>
              </a:rPr>
              <a:t>     HD</a:t>
            </a:r>
            <a:r>
              <a:rPr lang="en-US" i="1" baseline="30000" dirty="0" smtClean="0">
                <a:solidFill>
                  <a:srgbClr val="333333"/>
                </a:solidFill>
              </a:rPr>
              <a:t>E</a:t>
            </a:r>
            <a:r>
              <a:rPr lang="en-US" i="1" dirty="0" smtClean="0">
                <a:solidFill>
                  <a:srgbClr val="333333"/>
                </a:solidFill>
              </a:rPr>
              <a:t>: comparison </a:t>
            </a:r>
            <a:r>
              <a:rPr lang="en-US" i="1" dirty="0">
                <a:solidFill>
                  <a:srgbClr val="333333"/>
                </a:solidFill>
              </a:rPr>
              <a:t>of census data with an external </a:t>
            </a:r>
            <a:r>
              <a:rPr lang="en-US" i="1" dirty="0" smtClean="0">
                <a:solidFill>
                  <a:srgbClr val="333333"/>
                </a:solidFill>
              </a:rPr>
              <a:t>source</a:t>
            </a:r>
          </a:p>
          <a:p>
            <a:r>
              <a:rPr lang="en-US" i="1" dirty="0" smtClean="0">
                <a:solidFill>
                  <a:srgbClr val="333333"/>
                </a:solidFill>
              </a:rPr>
              <a:t>     HD</a:t>
            </a:r>
            <a:r>
              <a:rPr lang="en-US" i="1" baseline="30000" dirty="0" smtClean="0">
                <a:solidFill>
                  <a:srgbClr val="333333"/>
                </a:solidFill>
              </a:rPr>
              <a:t>I</a:t>
            </a:r>
            <a:r>
              <a:rPr lang="en-US" i="1" dirty="0" smtClean="0">
                <a:solidFill>
                  <a:srgbClr val="333333"/>
                </a:solidFill>
              </a:rPr>
              <a:t>: goodness of fit of the imputation model, missing rates</a:t>
            </a:r>
          </a:p>
          <a:p>
            <a:r>
              <a:rPr lang="en-US" i="1" dirty="0" smtClean="0">
                <a:solidFill>
                  <a:srgbClr val="333333"/>
                </a:solidFill>
              </a:rPr>
              <a:t>     </a:t>
            </a:r>
            <a:r>
              <a:rPr lang="en-US" sz="1400" i="1" dirty="0" smtClean="0">
                <a:solidFill>
                  <a:srgbClr val="333333"/>
                </a:solidFill>
                <a:hlinkClick r:id="" action="ppaction://customshow?id=0&amp;return=true"/>
              </a:rPr>
              <a:t>Link</a:t>
            </a:r>
            <a:endParaRPr lang="en-US" i="1" dirty="0" smtClean="0">
              <a:solidFill>
                <a:srgbClr val="333333"/>
              </a:solidFill>
            </a:endParaRPr>
          </a:p>
          <a:p>
            <a:endParaRPr lang="en-US" i="1" dirty="0" smtClean="0">
              <a:solidFill>
                <a:srgbClr val="333333"/>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42577"/>
            <a:ext cx="6972828" cy="462114"/>
          </a:xfrm>
        </p:spPr>
        <p:txBody>
          <a:bodyPr/>
          <a:lstStyle/>
          <a:p>
            <a:r>
              <a:rPr lang="de-DE" sz="2400" b="1" dirty="0" smtClean="0"/>
              <a:t>Links </a:t>
            </a:r>
            <a:r>
              <a:rPr lang="de-DE" sz="2400" b="1" dirty="0" err="1" smtClean="0"/>
              <a:t>and</a:t>
            </a:r>
            <a:r>
              <a:rPr lang="de-DE" sz="2400" b="1" dirty="0" smtClean="0"/>
              <a:t> </a:t>
            </a:r>
            <a:r>
              <a:rPr lang="de-DE" sz="2400" b="1" dirty="0" err="1" smtClean="0"/>
              <a:t>Informations</a:t>
            </a:r>
            <a:endParaRPr lang="de-AT" sz="2400" b="1" dirty="0"/>
          </a:p>
        </p:txBody>
      </p:sp>
      <p:sp>
        <p:nvSpPr>
          <p:cNvPr id="2049" name="Rectangle 1"/>
          <p:cNvSpPr>
            <a:spLocks noChangeArrowheads="1"/>
          </p:cNvSpPr>
          <p:nvPr/>
        </p:nvSpPr>
        <p:spPr bwMode="auto">
          <a:xfrm>
            <a:off x="395536" y="1439193"/>
            <a:ext cx="828092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 typeface="Wingdings" pitchFamily="2" charset="2"/>
              <a:buChar char="Ø"/>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en-US" sz="1400" dirty="0" smtClean="0">
                <a:solidFill>
                  <a:srgbClr val="333333"/>
                </a:solidFill>
              </a:rPr>
              <a:t>Fiedler R., </a:t>
            </a:r>
            <a:r>
              <a:rPr lang="en-US" sz="1400" dirty="0" err="1" smtClean="0">
                <a:solidFill>
                  <a:srgbClr val="333333"/>
                </a:solidFill>
              </a:rPr>
              <a:t>Schodl</a:t>
            </a:r>
            <a:r>
              <a:rPr lang="en-US" sz="1400" dirty="0" smtClean="0">
                <a:solidFill>
                  <a:srgbClr val="333333"/>
                </a:solidFill>
              </a:rPr>
              <a:t> P. (2008), </a:t>
            </a:r>
            <a:r>
              <a:rPr lang="en-US" sz="1400" i="1" dirty="0" smtClean="0">
                <a:solidFill>
                  <a:srgbClr val="333333"/>
                </a:solidFill>
              </a:rPr>
              <a:t>Data Imputation and estimation for the </a:t>
            </a:r>
            <a:r>
              <a:rPr lang="en-US" sz="1400" i="1" dirty="0" err="1" smtClean="0">
                <a:solidFill>
                  <a:srgbClr val="333333"/>
                </a:solidFill>
              </a:rPr>
              <a:t>austrian</a:t>
            </a:r>
            <a:r>
              <a:rPr lang="en-US" sz="1400" i="1" dirty="0" smtClean="0">
                <a:solidFill>
                  <a:srgbClr val="333333"/>
                </a:solidFill>
              </a:rPr>
              <a:t> register-based census</a:t>
            </a:r>
            <a:r>
              <a:rPr lang="en-US" sz="1400" dirty="0" smtClean="0">
                <a:solidFill>
                  <a:srgbClr val="333333"/>
                </a:solidFill>
              </a:rPr>
              <a:t>.  </a:t>
            </a:r>
            <a:br>
              <a:rPr lang="en-US" sz="1400" dirty="0" smtClean="0">
                <a:solidFill>
                  <a:srgbClr val="333333"/>
                </a:solidFill>
              </a:rPr>
            </a:br>
            <a:r>
              <a:rPr lang="en-US" sz="1400" dirty="0" smtClean="0">
                <a:solidFill>
                  <a:srgbClr val="333333"/>
                </a:solidFill>
              </a:rPr>
              <a:t>    </a:t>
            </a:r>
            <a:r>
              <a:rPr lang="en-US" sz="1400" dirty="0" err="1" smtClean="0">
                <a:solidFill>
                  <a:srgbClr val="333333"/>
                </a:solidFill>
              </a:rPr>
              <a:t>Unece</a:t>
            </a:r>
            <a:r>
              <a:rPr lang="en-US" sz="1400" dirty="0" smtClean="0">
                <a:solidFill>
                  <a:srgbClr val="333333"/>
                </a:solidFill>
              </a:rPr>
              <a:t> Conference of European Statisticians, Vienna.</a:t>
            </a:r>
            <a:endParaRPr lang="en-US" sz="2000" dirty="0" smtClean="0">
              <a:solidFill>
                <a:srgbClr val="333333"/>
              </a:solidFill>
            </a:endParaRPr>
          </a:p>
          <a:p>
            <a:pPr lvl="1" fontAlgn="base">
              <a:spcBef>
                <a:spcPct val="0"/>
              </a:spcBef>
              <a:spcAft>
                <a:spcPct val="0"/>
              </a:spcAft>
              <a:buFont typeface="Arial" pitchFamily="34" charset="0"/>
              <a:buChar char="•"/>
            </a:pPr>
            <a:r>
              <a:rPr lang="en-US" sz="1200" dirty="0" smtClean="0">
                <a:solidFill>
                  <a:srgbClr val="000000"/>
                </a:solidFill>
                <a:latin typeface="Times New Roman" pitchFamily="18" charset="0"/>
                <a:cs typeface="Times New Roman" pitchFamily="18" charset="0"/>
              </a:rPr>
              <a:t>    </a:t>
            </a:r>
            <a:r>
              <a:rPr lang="de-AT" sz="1100" dirty="0" smtClean="0">
                <a:solidFill>
                  <a:srgbClr val="333333"/>
                </a:solidFill>
                <a:hlinkClick r:id="rId2"/>
              </a:rPr>
              <a:t>http://www.unece.org/fileadmin/DAM/stats/documents/2008/04/sde/wp.36.e.pdf</a:t>
            </a:r>
            <a:endParaRPr lang="de-AT" sz="1200" dirty="0" smtClean="0">
              <a:solidFill>
                <a:srgbClr val="333333"/>
              </a:solidFill>
            </a:endParaRPr>
          </a:p>
          <a:p>
            <a:pPr fontAlgn="base">
              <a:spcBef>
                <a:spcPct val="0"/>
              </a:spcBef>
              <a:spcAft>
                <a:spcPct val="0"/>
              </a:spcAft>
            </a:pPr>
            <a:endParaRPr lang="en-US" sz="1200" dirty="0" smtClean="0">
              <a:solidFill>
                <a:srgbClr val="000000"/>
              </a:solidFill>
              <a:latin typeface="Times New Roman" pitchFamily="18" charset="0"/>
              <a:ea typeface="Calibri" pitchFamily="34" charset="0"/>
              <a:cs typeface="Times New Roman" pitchFamily="18" charset="0"/>
            </a:endParaRPr>
          </a:p>
          <a:p>
            <a:pPr fontAlgn="base">
              <a:spcBef>
                <a:spcPct val="0"/>
              </a:spcBef>
              <a:spcAft>
                <a:spcPct val="0"/>
              </a:spcAft>
              <a:buFont typeface="Wingdings" pitchFamily="2" charset="2"/>
              <a:buChar char="Ø"/>
            </a:pPr>
            <a:r>
              <a:rPr kumimoji="0" lang="en-US"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en-US" sz="1400" dirty="0" err="1" smtClean="0">
                <a:solidFill>
                  <a:srgbClr val="333333"/>
                </a:solidFill>
              </a:rPr>
              <a:t>Ćetković</a:t>
            </a:r>
            <a:r>
              <a:rPr lang="en-US" sz="1400" dirty="0" smtClean="0">
                <a:solidFill>
                  <a:srgbClr val="333333"/>
                </a:solidFill>
              </a:rPr>
              <a:t> P., </a:t>
            </a:r>
            <a:r>
              <a:rPr lang="en-US" sz="1400" dirty="0" err="1" smtClean="0">
                <a:solidFill>
                  <a:srgbClr val="333333"/>
                </a:solidFill>
              </a:rPr>
              <a:t>Humer</a:t>
            </a:r>
            <a:r>
              <a:rPr lang="en-US" sz="1400" dirty="0" smtClean="0">
                <a:solidFill>
                  <a:srgbClr val="333333"/>
                </a:solidFill>
              </a:rPr>
              <a:t> S., </a:t>
            </a:r>
            <a:r>
              <a:rPr lang="en-US" sz="1400" dirty="0" err="1" smtClean="0">
                <a:solidFill>
                  <a:srgbClr val="333333"/>
                </a:solidFill>
              </a:rPr>
              <a:t>Lenk</a:t>
            </a:r>
            <a:r>
              <a:rPr lang="en-US" sz="1400" dirty="0" smtClean="0">
                <a:solidFill>
                  <a:srgbClr val="333333"/>
                </a:solidFill>
              </a:rPr>
              <a:t> M., Moser M., </a:t>
            </a:r>
            <a:r>
              <a:rPr lang="en-US" sz="1400" dirty="0" err="1" smtClean="0">
                <a:solidFill>
                  <a:srgbClr val="333333"/>
                </a:solidFill>
              </a:rPr>
              <a:t>Schnetzer</a:t>
            </a:r>
            <a:r>
              <a:rPr lang="en-US" sz="1400" dirty="0" smtClean="0">
                <a:solidFill>
                  <a:srgbClr val="333333"/>
                </a:solidFill>
              </a:rPr>
              <a:t> M., </a:t>
            </a:r>
            <a:r>
              <a:rPr lang="en-US" sz="1400" dirty="0" err="1" smtClean="0">
                <a:solidFill>
                  <a:srgbClr val="333333"/>
                </a:solidFill>
              </a:rPr>
              <a:t>Schwerer</a:t>
            </a:r>
            <a:r>
              <a:rPr lang="en-US" sz="1400" dirty="0" smtClean="0">
                <a:solidFill>
                  <a:srgbClr val="333333"/>
                </a:solidFill>
              </a:rPr>
              <a:t> E. (2012), </a:t>
            </a:r>
            <a:r>
              <a:rPr lang="en-US" sz="1400" i="1" dirty="0" smtClean="0">
                <a:solidFill>
                  <a:srgbClr val="333333"/>
                </a:solidFill>
              </a:rPr>
              <a:t>A quality monitoring </a:t>
            </a:r>
            <a:br>
              <a:rPr lang="en-US" sz="1400" i="1" dirty="0" smtClean="0">
                <a:solidFill>
                  <a:srgbClr val="333333"/>
                </a:solidFill>
              </a:rPr>
            </a:br>
            <a:r>
              <a:rPr lang="en-US" sz="1400" i="1" dirty="0" smtClean="0">
                <a:solidFill>
                  <a:srgbClr val="333333"/>
                </a:solidFill>
              </a:rPr>
              <a:t>    system for statistics based on administrative data. </a:t>
            </a:r>
            <a:r>
              <a:rPr lang="en-US" sz="1400" dirty="0" smtClean="0">
                <a:solidFill>
                  <a:srgbClr val="333333"/>
                </a:solidFill>
              </a:rPr>
              <a:t>Conference contribution on Quality in Official Statistics,  </a:t>
            </a:r>
            <a:br>
              <a:rPr lang="en-US" sz="1400" dirty="0" smtClean="0">
                <a:solidFill>
                  <a:srgbClr val="333333"/>
                </a:solidFill>
              </a:rPr>
            </a:br>
            <a:r>
              <a:rPr lang="en-US" sz="1400" dirty="0" smtClean="0">
                <a:solidFill>
                  <a:srgbClr val="333333"/>
                </a:solidFill>
              </a:rPr>
              <a:t>    </a:t>
            </a:r>
            <a:r>
              <a:rPr lang="en-US" sz="1400" dirty="0" err="1" smtClean="0">
                <a:solidFill>
                  <a:srgbClr val="333333"/>
                </a:solidFill>
              </a:rPr>
              <a:t>Athen</a:t>
            </a:r>
            <a:r>
              <a:rPr lang="en-US" sz="1400" dirty="0" smtClean="0">
                <a:solidFill>
                  <a:srgbClr val="333333"/>
                </a:solidFill>
              </a:rPr>
              <a:t>.</a:t>
            </a:r>
          </a:p>
          <a:p>
            <a:pPr lvl="1" fontAlgn="base">
              <a:spcBef>
                <a:spcPct val="0"/>
              </a:spcBef>
              <a:spcAft>
                <a:spcPct val="0"/>
              </a:spcAft>
              <a:buFont typeface="Arial" pitchFamily="34" charset="0"/>
              <a:buChar char="•"/>
            </a:pPr>
            <a:r>
              <a:rPr lang="en-US" sz="1100" dirty="0" smtClean="0">
                <a:solidFill>
                  <a:srgbClr val="333333"/>
                </a:solidFill>
              </a:rPr>
              <a:t>    </a:t>
            </a:r>
            <a:r>
              <a:rPr lang="en-US" sz="1100" dirty="0" smtClean="0">
                <a:solidFill>
                  <a:srgbClr val="333333"/>
                </a:solidFill>
                <a:hlinkClick r:id="rId3"/>
              </a:rPr>
              <a:t>http://www.q2012.gr/articlefiles/sessions/21.2_Manuela%20Lenk%20_A%20quality%20monitoring%20system.pdf</a:t>
            </a:r>
            <a:endParaRPr lang="en-US" sz="1100" dirty="0" smtClean="0">
              <a:solidFill>
                <a:srgbClr val="333333"/>
              </a:solidFill>
            </a:endParaRPr>
          </a:p>
          <a:p>
            <a:pPr fontAlgn="base">
              <a:spcBef>
                <a:spcPct val="0"/>
              </a:spcBef>
              <a:spcAft>
                <a:spcPct val="0"/>
              </a:spcAft>
            </a:pPr>
            <a:r>
              <a:rPr lang="en-US" sz="1400" dirty="0" smtClean="0">
                <a:solidFill>
                  <a:srgbClr val="333333"/>
                </a:solidFill>
              </a:rPr>
              <a:t>    </a:t>
            </a:r>
            <a:endParaRPr lang="de-AT" sz="1400" dirty="0" smtClean="0">
              <a:solidFill>
                <a:srgbClr val="333333"/>
              </a:solidFill>
            </a:endParaRPr>
          </a:p>
          <a:p>
            <a:pPr fontAlgn="base">
              <a:spcBef>
                <a:spcPct val="0"/>
              </a:spcBef>
              <a:spcAft>
                <a:spcPct val="0"/>
              </a:spcAft>
              <a:buFont typeface="Wingdings" pitchFamily="2" charset="2"/>
              <a:buChar char="Ø"/>
            </a:pPr>
            <a:r>
              <a:rPr lang="en-US" sz="1400" dirty="0" smtClean="0">
                <a:solidFill>
                  <a:srgbClr val="333333"/>
                </a:solidFill>
              </a:rPr>
              <a:t> </a:t>
            </a:r>
            <a:r>
              <a:rPr lang="en-US" sz="1400" dirty="0" err="1" smtClean="0">
                <a:solidFill>
                  <a:srgbClr val="333333"/>
                </a:solidFill>
              </a:rPr>
              <a:t>Berka</a:t>
            </a:r>
            <a:r>
              <a:rPr lang="en-US" sz="1400" dirty="0" smtClean="0">
                <a:solidFill>
                  <a:srgbClr val="333333"/>
                </a:solidFill>
              </a:rPr>
              <a:t>, C., </a:t>
            </a:r>
            <a:r>
              <a:rPr lang="en-US" sz="1400" dirty="0" err="1" smtClean="0">
                <a:solidFill>
                  <a:srgbClr val="333333"/>
                </a:solidFill>
              </a:rPr>
              <a:t>Humer</a:t>
            </a:r>
            <a:r>
              <a:rPr lang="en-US" sz="1400" dirty="0" smtClean="0">
                <a:solidFill>
                  <a:srgbClr val="333333"/>
                </a:solidFill>
              </a:rPr>
              <a:t>, S., </a:t>
            </a:r>
            <a:r>
              <a:rPr lang="en-US" sz="1400" dirty="0" err="1" smtClean="0">
                <a:solidFill>
                  <a:srgbClr val="333333"/>
                </a:solidFill>
              </a:rPr>
              <a:t>Lenk</a:t>
            </a:r>
            <a:r>
              <a:rPr lang="en-US" sz="1400" dirty="0" smtClean="0">
                <a:solidFill>
                  <a:srgbClr val="333333"/>
                </a:solidFill>
              </a:rPr>
              <a:t>, M., Moser, M., Rechta, H. &amp; </a:t>
            </a:r>
            <a:r>
              <a:rPr lang="en-US" sz="1400" dirty="0" err="1" smtClean="0">
                <a:solidFill>
                  <a:srgbClr val="333333"/>
                </a:solidFill>
              </a:rPr>
              <a:t>Schwerer</a:t>
            </a:r>
            <a:r>
              <a:rPr lang="en-US" sz="1400" dirty="0" smtClean="0">
                <a:solidFill>
                  <a:srgbClr val="333333"/>
                </a:solidFill>
              </a:rPr>
              <a:t>, E. (2012), </a:t>
            </a:r>
            <a:r>
              <a:rPr lang="en-US" sz="1400" i="1" dirty="0" smtClean="0">
                <a:solidFill>
                  <a:srgbClr val="333333"/>
                </a:solidFill>
              </a:rPr>
              <a:t>Combination of evidence from </a:t>
            </a:r>
            <a:br>
              <a:rPr lang="en-US" sz="1400" i="1" dirty="0" smtClean="0">
                <a:solidFill>
                  <a:srgbClr val="333333"/>
                </a:solidFill>
              </a:rPr>
            </a:br>
            <a:r>
              <a:rPr lang="en-US" sz="1400" i="1" dirty="0" smtClean="0">
                <a:solidFill>
                  <a:srgbClr val="333333"/>
                </a:solidFill>
              </a:rPr>
              <a:t>    multiple administrative data sources: quality assessment of the </a:t>
            </a:r>
            <a:r>
              <a:rPr lang="en-US" sz="1400" i="1" dirty="0" err="1" smtClean="0">
                <a:solidFill>
                  <a:srgbClr val="333333"/>
                </a:solidFill>
              </a:rPr>
              <a:t>austrian</a:t>
            </a:r>
            <a:r>
              <a:rPr lang="en-US" sz="1400" i="1" dirty="0" smtClean="0">
                <a:solidFill>
                  <a:srgbClr val="333333"/>
                </a:solidFill>
              </a:rPr>
              <a:t> register-based census 2011.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    </a:t>
            </a:r>
            <a:r>
              <a:rPr lang="en-US" sz="1400" dirty="0" err="1" smtClean="0">
                <a:solidFill>
                  <a:srgbClr val="333333"/>
                </a:solidFill>
              </a:rPr>
              <a:t>Statistica</a:t>
            </a:r>
            <a:r>
              <a:rPr lang="en-US" sz="1400" dirty="0" smtClean="0">
                <a:solidFill>
                  <a:srgbClr val="333333"/>
                </a:solidFill>
              </a:rPr>
              <a:t> </a:t>
            </a:r>
            <a:r>
              <a:rPr lang="en-US" sz="1400" dirty="0" err="1" smtClean="0">
                <a:solidFill>
                  <a:srgbClr val="333333"/>
                </a:solidFill>
              </a:rPr>
              <a:t>Neerlandica</a:t>
            </a:r>
            <a:r>
              <a:rPr lang="en-US" sz="1400" dirty="0" smtClean="0">
                <a:solidFill>
                  <a:srgbClr val="333333"/>
                </a:solidFill>
              </a:rPr>
              <a:t>, Vol. 66, No. 1, 18--33.</a:t>
            </a:r>
          </a:p>
          <a:p>
            <a:pPr lvl="1" fontAlgn="base">
              <a:spcBef>
                <a:spcPct val="0"/>
              </a:spcBef>
              <a:spcAft>
                <a:spcPct val="0"/>
              </a:spcAft>
              <a:buFont typeface="Arial" pitchFamily="34" charset="0"/>
              <a:buChar char="•"/>
            </a:pPr>
            <a:r>
              <a:rPr lang="en-US" sz="1400" dirty="0" smtClean="0">
                <a:solidFill>
                  <a:srgbClr val="333333"/>
                </a:solidFill>
              </a:rPr>
              <a:t>    </a:t>
            </a:r>
            <a:r>
              <a:rPr lang="de-AT" sz="1100" dirty="0" smtClean="0">
                <a:solidFill>
                  <a:srgbClr val="333333"/>
                </a:solidFill>
                <a:hlinkClick r:id="rId4"/>
              </a:rPr>
              <a:t>http://www.statistik.at/web_de/static/journal_statistica_neerlandica_063398.pdf</a:t>
            </a:r>
            <a:endParaRPr lang="en-US" sz="1100" dirty="0" smtClean="0">
              <a:solidFill>
                <a:srgbClr val="333333"/>
              </a:solidFill>
              <a:hlinkClick r:id="rId3"/>
            </a:endParaRPr>
          </a:p>
          <a:p>
            <a:pPr fontAlgn="base">
              <a:spcBef>
                <a:spcPct val="0"/>
              </a:spcBef>
              <a:spcAft>
                <a:spcPct val="0"/>
              </a:spcAft>
            </a:pPr>
            <a:endParaRPr lang="de-AT" sz="1400" dirty="0" smtClean="0">
              <a:solidFill>
                <a:srgbClr val="333333"/>
              </a:solidFill>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lang="en-US" sz="1400" i="1" dirty="0" smtClean="0">
                <a:solidFill>
                  <a:srgbClr val="333333"/>
                </a:solidFill>
              </a:rPr>
              <a:t> </a:t>
            </a:r>
            <a:r>
              <a:rPr lang="en-US" sz="1400" i="1" dirty="0" err="1" smtClean="0">
                <a:solidFill>
                  <a:srgbClr val="333333"/>
                </a:solidFill>
              </a:rPr>
              <a:t>Ćetković</a:t>
            </a:r>
            <a:r>
              <a:rPr lang="en-US" sz="1400" i="1" dirty="0" smtClean="0">
                <a:solidFill>
                  <a:srgbClr val="333333"/>
                </a:solidFill>
              </a:rPr>
              <a:t> P., </a:t>
            </a:r>
            <a:r>
              <a:rPr lang="en-US" sz="1400" i="1" dirty="0" err="1" smtClean="0">
                <a:solidFill>
                  <a:srgbClr val="333333"/>
                </a:solidFill>
              </a:rPr>
              <a:t>Humer</a:t>
            </a:r>
            <a:r>
              <a:rPr lang="en-US" sz="1400" i="1" dirty="0" smtClean="0">
                <a:solidFill>
                  <a:srgbClr val="333333"/>
                </a:solidFill>
              </a:rPr>
              <a:t> S., </a:t>
            </a:r>
            <a:r>
              <a:rPr lang="en-US" sz="1400" i="1" dirty="0" err="1" smtClean="0">
                <a:solidFill>
                  <a:srgbClr val="333333"/>
                </a:solidFill>
              </a:rPr>
              <a:t>Lenk</a:t>
            </a:r>
            <a:r>
              <a:rPr lang="en-US" sz="1400" i="1" dirty="0" smtClean="0">
                <a:solidFill>
                  <a:srgbClr val="333333"/>
                </a:solidFill>
              </a:rPr>
              <a:t> M., Moser M., Rechta H., </a:t>
            </a:r>
            <a:r>
              <a:rPr lang="en-US" sz="1400" i="1" dirty="0" err="1" smtClean="0">
                <a:solidFill>
                  <a:srgbClr val="333333"/>
                </a:solidFill>
              </a:rPr>
              <a:t>Schnetzer</a:t>
            </a:r>
            <a:r>
              <a:rPr lang="en-US" sz="1400" i="1" dirty="0" smtClean="0">
                <a:solidFill>
                  <a:srgbClr val="333333"/>
                </a:solidFill>
              </a:rPr>
              <a:t> M. &amp; </a:t>
            </a:r>
            <a:r>
              <a:rPr lang="en-US" sz="1400" i="1" dirty="0" err="1" smtClean="0">
                <a:solidFill>
                  <a:srgbClr val="333333"/>
                </a:solidFill>
              </a:rPr>
              <a:t>Schwerer</a:t>
            </a:r>
            <a:r>
              <a:rPr lang="en-US" sz="1400" i="1" dirty="0" smtClean="0">
                <a:solidFill>
                  <a:srgbClr val="333333"/>
                </a:solidFill>
              </a:rPr>
              <a:t> E. (2011), Quality Assessment </a:t>
            </a:r>
            <a:br>
              <a:rPr lang="en-US" sz="1400" i="1" dirty="0" smtClean="0">
                <a:solidFill>
                  <a:srgbClr val="333333"/>
                </a:solidFill>
              </a:rPr>
            </a:br>
            <a:r>
              <a:rPr lang="en-US" sz="1400" i="1" dirty="0" smtClean="0">
                <a:solidFill>
                  <a:srgbClr val="333333"/>
                </a:solidFill>
              </a:rPr>
              <a:t>    of Register-Based Statistics - Preliminary Results for the Austrian Census 2011. </a:t>
            </a:r>
            <a:r>
              <a:rPr lang="en-US" sz="1400" dirty="0" smtClean="0">
                <a:solidFill>
                  <a:srgbClr val="333333"/>
                </a:solidFill>
              </a:rPr>
              <a:t>Conference contribution at </a:t>
            </a:r>
            <a:br>
              <a:rPr lang="en-US" sz="1400" dirty="0" smtClean="0">
                <a:solidFill>
                  <a:srgbClr val="333333"/>
                </a:solidFill>
              </a:rPr>
            </a:br>
            <a:r>
              <a:rPr lang="en-US" sz="1400" dirty="0" smtClean="0">
                <a:solidFill>
                  <a:srgbClr val="333333"/>
                </a:solidFill>
              </a:rPr>
              <a:t>    </a:t>
            </a:r>
            <a:r>
              <a:rPr lang="en-US" sz="1400" dirty="0" err="1" smtClean="0">
                <a:solidFill>
                  <a:srgbClr val="333333"/>
                </a:solidFill>
              </a:rPr>
              <a:t>ESSnet</a:t>
            </a:r>
            <a:r>
              <a:rPr lang="en-US" sz="1400" dirty="0" smtClean="0">
                <a:solidFill>
                  <a:srgbClr val="333333"/>
                </a:solidFill>
              </a:rPr>
              <a:t> on Data Integration, Madrid. </a:t>
            </a:r>
          </a:p>
          <a:p>
            <a:pPr lvl="1" eaLnBrk="0" fontAlgn="base" hangingPunct="0">
              <a:spcBef>
                <a:spcPct val="0"/>
              </a:spcBef>
              <a:spcAft>
                <a:spcPct val="0"/>
              </a:spcAft>
              <a:buFont typeface="Arial" pitchFamily="34" charset="0"/>
              <a:buChar char="•"/>
            </a:pPr>
            <a:r>
              <a:rPr lang="en-US" sz="1400" dirty="0" smtClean="0">
                <a:solidFill>
                  <a:srgbClr val="333333"/>
                </a:solidFill>
              </a:rPr>
              <a:t>    </a:t>
            </a:r>
            <a:r>
              <a:rPr lang="en-US" sz="1100" dirty="0" smtClean="0">
                <a:solidFill>
                  <a:srgbClr val="333333"/>
                </a:solidFill>
                <a:hlinkClick r:id="rId5"/>
              </a:rPr>
              <a:t>http://www.ine.es/e/essnetdi_ws2011/ppts/Lenk.pdf</a:t>
            </a:r>
            <a:endParaRPr lang="en-US" sz="1100" dirty="0" smtClean="0">
              <a:solidFill>
                <a:srgbClr val="333333"/>
              </a:solidFill>
              <a:hlinkClick r:id="rId4"/>
            </a:endParaRP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rgbClr val="333333"/>
                </a:solidFill>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2017415"/>
            <a:ext cx="2866672" cy="2631490"/>
          </a:xfrm>
          <a:prstGeom prst="rect">
            <a:avLst/>
          </a:prstGeom>
          <a:noFill/>
        </p:spPr>
        <p:txBody>
          <a:bodyPr wrap="square" rtlCol="0">
            <a:spAutoFit/>
          </a:bodyPr>
          <a:lstStyle/>
          <a:p>
            <a:pPr algn="r"/>
            <a:r>
              <a:rPr lang="en-US" sz="1500" i="1" dirty="0" smtClean="0">
                <a:solidFill>
                  <a:srgbClr val="AE002C"/>
                </a:solidFill>
              </a:rPr>
              <a:t>Please address queries to:</a:t>
            </a:r>
          </a:p>
          <a:p>
            <a:pPr algn="r"/>
            <a:r>
              <a:rPr lang="de-DE" sz="1500" i="1" dirty="0" smtClean="0">
                <a:solidFill>
                  <a:srgbClr val="6E8080"/>
                </a:solidFill>
                <a:latin typeface="Calibri" pitchFamily="34" charset="0"/>
              </a:rPr>
              <a:t>Kausl Alexander</a:t>
            </a:r>
          </a:p>
          <a:p>
            <a:pPr algn="r"/>
            <a:r>
              <a:rPr lang="en-US" sz="1500" i="1" dirty="0" smtClean="0">
                <a:solidFill>
                  <a:srgbClr val="6E8080"/>
                </a:solidFill>
                <a:latin typeface="Calibri" pitchFamily="34" charset="0"/>
              </a:rPr>
              <a:t>Register based census</a:t>
            </a:r>
          </a:p>
          <a:p>
            <a:pPr algn="r"/>
            <a:endParaRPr lang="en-US" sz="1500" i="1" dirty="0" smtClean="0">
              <a:solidFill>
                <a:srgbClr val="6E8080"/>
              </a:solidFill>
            </a:endParaRPr>
          </a:p>
          <a:p>
            <a:pPr algn="r"/>
            <a:endParaRPr lang="en-US" sz="1500" i="1" dirty="0" smtClean="0">
              <a:solidFill>
                <a:srgbClr val="6E8080"/>
              </a:solidFill>
            </a:endParaRPr>
          </a:p>
          <a:p>
            <a:pPr algn="r"/>
            <a:endParaRPr lang="en-US" sz="1500" i="1" dirty="0" smtClean="0">
              <a:solidFill>
                <a:srgbClr val="6E8080"/>
              </a:solidFill>
            </a:endParaRPr>
          </a:p>
          <a:p>
            <a:pPr algn="r"/>
            <a:r>
              <a:rPr lang="en-US" sz="1500" i="1" dirty="0" smtClean="0">
                <a:solidFill>
                  <a:srgbClr val="AE002C"/>
                </a:solidFill>
              </a:rPr>
              <a:t>Contact information:</a:t>
            </a:r>
          </a:p>
          <a:p>
            <a:pPr algn="r"/>
            <a:r>
              <a:rPr lang="en-US" sz="1500" i="1" dirty="0" smtClean="0">
                <a:solidFill>
                  <a:srgbClr val="6E8080"/>
                </a:solidFill>
              </a:rPr>
              <a:t>Guglgasse 13, 1110 Vienna</a:t>
            </a:r>
          </a:p>
          <a:p>
            <a:pPr algn="r"/>
            <a:r>
              <a:rPr lang="en-US" sz="1500" i="1" dirty="0" smtClean="0">
                <a:solidFill>
                  <a:srgbClr val="6E8080"/>
                </a:solidFill>
              </a:rPr>
              <a:t>phone: +43 (1) 71128-7921</a:t>
            </a:r>
          </a:p>
          <a:p>
            <a:pPr algn="r"/>
            <a:r>
              <a:rPr lang="en-US" sz="1500" i="1" dirty="0" smtClean="0">
                <a:solidFill>
                  <a:srgbClr val="6E8080"/>
                </a:solidFill>
              </a:rPr>
              <a:t>alexander.kausl.@statistik.gv.at </a:t>
            </a:r>
          </a:p>
          <a:p>
            <a:endParaRPr lang="en-US" sz="1500" i="1" dirty="0">
              <a:solidFill>
                <a:srgbClr val="AE002C"/>
              </a:solidFill>
            </a:endParaRPr>
          </a:p>
        </p:txBody>
      </p:sp>
      <p:sp>
        <p:nvSpPr>
          <p:cNvPr id="3" name="Textfeld 2"/>
          <p:cNvSpPr txBox="1"/>
          <p:nvPr/>
        </p:nvSpPr>
        <p:spPr>
          <a:xfrm>
            <a:off x="3532824" y="2374429"/>
            <a:ext cx="5072098" cy="1846659"/>
          </a:xfrm>
          <a:prstGeom prst="rect">
            <a:avLst/>
          </a:prstGeom>
          <a:noFill/>
        </p:spPr>
        <p:txBody>
          <a:bodyPr wrap="square" rtlCol="0">
            <a:spAutoFit/>
          </a:bodyPr>
          <a:lstStyle/>
          <a:p>
            <a:pPr algn="ctr"/>
            <a:r>
              <a:rPr lang="de-AT" sz="2400" b="1" dirty="0" smtClean="0">
                <a:solidFill>
                  <a:srgbClr val="AE002C"/>
                </a:solidFill>
              </a:rPr>
              <a:t>THE DATA IMPUTATION PROCESS </a:t>
            </a:r>
            <a:br>
              <a:rPr lang="de-AT" sz="2400" b="1" dirty="0" smtClean="0">
                <a:solidFill>
                  <a:srgbClr val="AE002C"/>
                </a:solidFill>
              </a:rPr>
            </a:br>
            <a:r>
              <a:rPr lang="de-AT" sz="2400" b="1" dirty="0" smtClean="0">
                <a:solidFill>
                  <a:srgbClr val="AE002C"/>
                </a:solidFill>
              </a:rPr>
              <a:t>OF THE AUSTRIAN </a:t>
            </a:r>
            <a:br>
              <a:rPr lang="de-AT" sz="2400" b="1" dirty="0" smtClean="0">
                <a:solidFill>
                  <a:srgbClr val="AE002C"/>
                </a:solidFill>
              </a:rPr>
            </a:br>
            <a:r>
              <a:rPr lang="de-AT" sz="2400" b="1" dirty="0" smtClean="0">
                <a:solidFill>
                  <a:srgbClr val="AE002C"/>
                </a:solidFill>
              </a:rPr>
              <a:t>REGISTER-BASED CENSUS</a:t>
            </a:r>
            <a:br>
              <a:rPr lang="de-AT" sz="2400" b="1" dirty="0" smtClean="0">
                <a:solidFill>
                  <a:srgbClr val="AE002C"/>
                </a:solidFill>
              </a:rPr>
            </a:br>
            <a:endParaRPr lang="de-DE" sz="2400" b="1" dirty="0" smtClean="0">
              <a:solidFill>
                <a:srgbClr val="AE002C"/>
              </a:solidFill>
            </a:endParaRPr>
          </a:p>
          <a:p>
            <a:r>
              <a:rPr lang="en-GB" dirty="0" smtClean="0">
                <a:solidFill>
                  <a:srgbClr val="AE002C"/>
                </a:solidFill>
              </a:rPr>
              <a:t>UNECE Work Session on Statistical Data Editing, Oslo</a:t>
            </a:r>
            <a:endParaRPr lang="de-AT" dirty="0" smtClean="0">
              <a:solidFill>
                <a:srgbClr val="AE002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AT" sz="2400" b="1" dirty="0" smtClean="0"/>
              <a:t>Evolution </a:t>
            </a:r>
            <a:r>
              <a:rPr lang="de-AT" sz="2400" b="1" dirty="0" err="1" smtClean="0"/>
              <a:t>of</a:t>
            </a:r>
            <a:r>
              <a:rPr lang="de-AT" sz="2400" b="1" dirty="0" smtClean="0"/>
              <a:t> </a:t>
            </a:r>
            <a:r>
              <a:rPr lang="de-AT" sz="2400" b="1" dirty="0" err="1" smtClean="0"/>
              <a:t>the</a:t>
            </a:r>
            <a:r>
              <a:rPr lang="de-AT" sz="2400" b="1" dirty="0" smtClean="0"/>
              <a:t> Austrian </a:t>
            </a:r>
            <a:r>
              <a:rPr lang="de-AT" sz="2400" b="1" dirty="0" err="1" smtClean="0"/>
              <a:t>census</a:t>
            </a:r>
            <a:endParaRPr lang="de-AT" sz="2400" b="1" dirty="0"/>
          </a:p>
        </p:txBody>
      </p:sp>
      <p:sp>
        <p:nvSpPr>
          <p:cNvPr id="3" name="Inhaltsplatzhalter 2"/>
          <p:cNvSpPr>
            <a:spLocks noGrp="1"/>
          </p:cNvSpPr>
          <p:nvPr>
            <p:ph idx="1"/>
          </p:nvPr>
        </p:nvSpPr>
        <p:spPr>
          <a:xfrm>
            <a:off x="467544" y="1196752"/>
            <a:ext cx="8424936" cy="4968552"/>
          </a:xfrm>
        </p:spPr>
        <p:txBody>
          <a:bodyPr>
            <a:noAutofit/>
          </a:bodyPr>
          <a:lstStyle/>
          <a:p>
            <a:pPr marL="1076325" indent="-1076325" defTabSz="895350">
              <a:buClr>
                <a:schemeClr val="tx1"/>
              </a:buClr>
              <a:buNone/>
            </a:pPr>
            <a:r>
              <a:rPr lang="en-US" sz="2400" b="1" dirty="0" smtClean="0">
                <a:solidFill>
                  <a:schemeClr val="bg1">
                    <a:lumMod val="75000"/>
                  </a:schemeClr>
                </a:solidFill>
              </a:rPr>
              <a:t>2001</a:t>
            </a:r>
            <a:r>
              <a:rPr lang="en-US" sz="2400" dirty="0" smtClean="0">
                <a:solidFill>
                  <a:schemeClr val="tx1">
                    <a:lumMod val="65000"/>
                    <a:lumOff val="35000"/>
                  </a:schemeClr>
                </a:solidFill>
              </a:rPr>
              <a:t>	</a:t>
            </a:r>
            <a:r>
              <a:rPr lang="en-US" sz="2000" dirty="0" smtClean="0"/>
              <a:t>Last</a:t>
            </a:r>
            <a:r>
              <a:rPr lang="en-US" sz="2000" b="1" dirty="0" smtClean="0"/>
              <a:t> traditional census</a:t>
            </a:r>
            <a:r>
              <a:rPr lang="en-US" sz="1800" b="1" dirty="0" smtClean="0"/>
              <a:t/>
            </a:r>
            <a:br>
              <a:rPr lang="en-US" sz="1800" b="1" dirty="0" smtClean="0"/>
            </a:br>
            <a:r>
              <a:rPr lang="en-US" sz="1800" i="1" dirty="0" smtClean="0"/>
              <a:t>High burden for respondents, considerable </a:t>
            </a:r>
            <a:br>
              <a:rPr lang="en-US" sz="1800" i="1" dirty="0" smtClean="0"/>
            </a:br>
            <a:r>
              <a:rPr lang="en-US" sz="1800" i="1" dirty="0" smtClean="0"/>
              <a:t>financial effort (72 million Euros) </a:t>
            </a:r>
            <a:endParaRPr lang="en-US" sz="1100" i="1" dirty="0" smtClean="0"/>
          </a:p>
          <a:p>
            <a:pPr marL="1076325" lvl="2" indent="-1076325" defTabSz="895350">
              <a:spcAft>
                <a:spcPts val="2600"/>
              </a:spcAft>
              <a:buClr>
                <a:schemeClr val="tx1"/>
              </a:buClr>
              <a:buNone/>
            </a:pPr>
            <a:r>
              <a:rPr lang="en-US" b="1" dirty="0" smtClean="0">
                <a:solidFill>
                  <a:schemeClr val="bg1">
                    <a:lumMod val="65000"/>
                  </a:schemeClr>
                </a:solidFill>
              </a:rPr>
              <a:t>2006</a:t>
            </a:r>
            <a:r>
              <a:rPr lang="en-US" b="1" dirty="0" smtClean="0">
                <a:solidFill>
                  <a:schemeClr val="bg1">
                    <a:lumMod val="75000"/>
                  </a:schemeClr>
                </a:solidFill>
              </a:rPr>
              <a:t>       </a:t>
            </a:r>
            <a:r>
              <a:rPr lang="en-US" sz="2000" b="1" dirty="0" smtClean="0"/>
              <a:t>Register-based test census</a:t>
            </a:r>
            <a:r>
              <a:rPr lang="en-US" sz="1800" b="1" dirty="0" smtClean="0"/>
              <a:t/>
            </a:r>
            <a:br>
              <a:rPr lang="en-US" sz="1800" b="1" dirty="0" smtClean="0"/>
            </a:br>
            <a:r>
              <a:rPr lang="en-US" sz="1800" i="1" dirty="0" smtClean="0"/>
              <a:t>New </a:t>
            </a:r>
            <a:r>
              <a:rPr lang="en-GB" sz="1800" i="1" dirty="0" smtClean="0"/>
              <a:t>strategies and methods</a:t>
            </a:r>
            <a:r>
              <a:rPr lang="en-US" sz="1800" i="1" dirty="0" smtClean="0"/>
              <a:t>, data procedures and use of registers were successfully tested</a:t>
            </a:r>
          </a:p>
          <a:p>
            <a:pPr marL="1076325" indent="-1076325" defTabSz="895350">
              <a:buClr>
                <a:schemeClr val="tx1"/>
              </a:buClr>
              <a:buNone/>
            </a:pPr>
            <a:r>
              <a:rPr lang="en-US" sz="2400" b="1" dirty="0" smtClean="0">
                <a:solidFill>
                  <a:schemeClr val="tx1">
                    <a:lumMod val="50000"/>
                    <a:lumOff val="50000"/>
                  </a:schemeClr>
                </a:solidFill>
              </a:rPr>
              <a:t>2009</a:t>
            </a:r>
            <a:r>
              <a:rPr lang="en-US" sz="2400" b="1" dirty="0" smtClean="0">
                <a:solidFill>
                  <a:schemeClr val="bg1">
                    <a:lumMod val="75000"/>
                  </a:schemeClr>
                </a:solidFill>
              </a:rPr>
              <a:t>	</a:t>
            </a:r>
            <a:r>
              <a:rPr lang="en-US" sz="2000" dirty="0" smtClean="0"/>
              <a:t>Start of annual </a:t>
            </a:r>
            <a:r>
              <a:rPr lang="en-US" sz="2000" b="1" dirty="0" smtClean="0"/>
              <a:t>register-based labor market statistics</a:t>
            </a:r>
            <a:r>
              <a:rPr lang="en-US" sz="1800" b="1" dirty="0" smtClean="0"/>
              <a:t/>
            </a:r>
            <a:br>
              <a:rPr lang="en-US" sz="1800" b="1" dirty="0" smtClean="0"/>
            </a:br>
            <a:r>
              <a:rPr lang="en-US" sz="1800" i="1" dirty="0" smtClean="0"/>
              <a:t>Possibility for application and improvement of methods</a:t>
            </a:r>
          </a:p>
          <a:p>
            <a:pPr marL="1076325" indent="-1076325" defTabSz="895350">
              <a:buClr>
                <a:schemeClr val="tx1"/>
              </a:buClr>
              <a:buNone/>
            </a:pPr>
            <a:r>
              <a:rPr lang="en-US" sz="2400" b="1" dirty="0" smtClean="0">
                <a:solidFill>
                  <a:schemeClr val="tx1">
                    <a:lumMod val="75000"/>
                    <a:lumOff val="25000"/>
                  </a:schemeClr>
                </a:solidFill>
              </a:rPr>
              <a:t>2011</a:t>
            </a:r>
            <a:r>
              <a:rPr lang="en-US" sz="2400" b="1" dirty="0" smtClean="0">
                <a:solidFill>
                  <a:schemeClr val="bg1">
                    <a:lumMod val="75000"/>
                  </a:schemeClr>
                </a:solidFill>
              </a:rPr>
              <a:t>	</a:t>
            </a:r>
            <a:r>
              <a:rPr lang="en-US" sz="2000" dirty="0" smtClean="0"/>
              <a:t>First complete </a:t>
            </a:r>
            <a:r>
              <a:rPr lang="en-US" sz="2000" b="1" dirty="0" smtClean="0"/>
              <a:t>register-based census</a:t>
            </a:r>
            <a:r>
              <a:rPr lang="en-US" sz="1800" b="1" dirty="0" smtClean="0"/>
              <a:t/>
            </a:r>
            <a:br>
              <a:rPr lang="en-US" sz="1800" b="1" dirty="0" smtClean="0"/>
            </a:br>
            <a:r>
              <a:rPr lang="en-US" sz="1800" i="1" dirty="0" smtClean="0"/>
              <a:t>No burden for respondents, costs reduced to 10 million Euros – Data from 8 base and 7 comparison registers (35 data holders)</a:t>
            </a:r>
          </a:p>
        </p:txBody>
      </p:sp>
      <p:pic>
        <p:nvPicPr>
          <p:cNvPr id="4" name="Picture 1">
            <a:hlinkClick r:id="rId3" action="ppaction://hlinkfile"/>
          </p:cNvPr>
          <p:cNvPicPr>
            <a:picLocks noChangeAspect="1" noChangeArrowheads="1"/>
          </p:cNvPicPr>
          <p:nvPr/>
        </p:nvPicPr>
        <p:blipFill>
          <a:blip r:embed="rId4" cstate="print"/>
          <a:srcRect/>
          <a:stretch>
            <a:fillRect/>
          </a:stretch>
        </p:blipFill>
        <p:spPr bwMode="auto">
          <a:xfrm>
            <a:off x="6876256" y="980728"/>
            <a:ext cx="1691694" cy="19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Würfel_Englisch.gif"/>
          <p:cNvPicPr>
            <a:picLocks noChangeAspect="1"/>
          </p:cNvPicPr>
          <p:nvPr/>
        </p:nvPicPr>
        <p:blipFill>
          <a:blip r:embed="rId3" cstate="print"/>
          <a:stretch>
            <a:fillRect/>
          </a:stretch>
        </p:blipFill>
        <p:spPr>
          <a:xfrm>
            <a:off x="4860032" y="1844824"/>
            <a:ext cx="3565880" cy="2592288"/>
          </a:xfrm>
          <a:prstGeom prst="rect">
            <a:avLst/>
          </a:prstGeom>
          <a:noFill/>
          <a:ln>
            <a:noFill/>
          </a:ln>
        </p:spPr>
      </p:pic>
      <p:sp>
        <p:nvSpPr>
          <p:cNvPr id="6" name="Textfeld 5"/>
          <p:cNvSpPr txBox="1"/>
          <p:nvPr/>
        </p:nvSpPr>
        <p:spPr>
          <a:xfrm>
            <a:off x="539552" y="1052736"/>
            <a:ext cx="8352928" cy="5324535"/>
          </a:xfrm>
          <a:prstGeom prst="rect">
            <a:avLst/>
          </a:prstGeom>
          <a:noFill/>
        </p:spPr>
        <p:txBody>
          <a:bodyPr wrap="square" rtlCol="0">
            <a:spAutoFit/>
          </a:bodyPr>
          <a:lstStyle/>
          <a:p>
            <a:r>
              <a:rPr lang="de-DE" sz="2000" b="1" dirty="0" smtClean="0">
                <a:solidFill>
                  <a:srgbClr val="333333"/>
                </a:solidFill>
              </a:rPr>
              <a:t>Base </a:t>
            </a:r>
            <a:r>
              <a:rPr lang="de-DE" sz="2000" b="1" dirty="0" err="1" smtClean="0">
                <a:solidFill>
                  <a:srgbClr val="333333"/>
                </a:solidFill>
              </a:rPr>
              <a:t>registers</a:t>
            </a:r>
            <a:endParaRPr lang="de-DE" sz="2000" b="1" dirty="0" smtClean="0">
              <a:solidFill>
                <a:srgbClr val="333333"/>
              </a:solidFill>
            </a:endParaRPr>
          </a:p>
          <a:p>
            <a:pPr>
              <a:buFont typeface="Symbol" pitchFamily="18" charset="2"/>
              <a:buChar char="-"/>
            </a:pPr>
            <a:r>
              <a:rPr lang="de-DE" dirty="0" smtClean="0"/>
              <a:t> </a:t>
            </a:r>
            <a:r>
              <a:rPr lang="en-US" i="1" dirty="0" smtClean="0">
                <a:solidFill>
                  <a:srgbClr val="333333"/>
                </a:solidFill>
              </a:rPr>
              <a:t>Central Population Register </a:t>
            </a:r>
          </a:p>
          <a:p>
            <a:pPr>
              <a:buFont typeface="Symbol" pitchFamily="18" charset="2"/>
              <a:buChar char="-"/>
            </a:pPr>
            <a:r>
              <a:rPr lang="en-US" i="1" dirty="0" smtClean="0">
                <a:solidFill>
                  <a:srgbClr val="333333"/>
                </a:solidFill>
              </a:rPr>
              <a:t> Housing Register of Buildings and Dwellings*</a:t>
            </a:r>
          </a:p>
          <a:p>
            <a:pPr>
              <a:buFont typeface="Symbol" pitchFamily="18" charset="2"/>
              <a:buChar char="-"/>
            </a:pPr>
            <a:r>
              <a:rPr lang="en-US" i="1" dirty="0" smtClean="0">
                <a:solidFill>
                  <a:srgbClr val="333333"/>
                </a:solidFill>
              </a:rPr>
              <a:t> Business Register of Enterprises and their Local Units*</a:t>
            </a:r>
          </a:p>
          <a:p>
            <a:pPr>
              <a:buFont typeface="Symbol" pitchFamily="18" charset="2"/>
              <a:buChar char="-"/>
            </a:pPr>
            <a:r>
              <a:rPr lang="en-US" i="1" dirty="0" smtClean="0">
                <a:solidFill>
                  <a:srgbClr val="333333"/>
                </a:solidFill>
              </a:rPr>
              <a:t> Central Social Security Register </a:t>
            </a:r>
          </a:p>
          <a:p>
            <a:pPr>
              <a:buFont typeface="Symbol" pitchFamily="18" charset="2"/>
              <a:buChar char="-"/>
            </a:pPr>
            <a:r>
              <a:rPr lang="en-US" i="1" dirty="0" smtClean="0">
                <a:solidFill>
                  <a:srgbClr val="333333"/>
                </a:solidFill>
              </a:rPr>
              <a:t> Tax Register </a:t>
            </a:r>
          </a:p>
          <a:p>
            <a:pPr>
              <a:buFont typeface="Symbol" pitchFamily="18" charset="2"/>
              <a:buChar char="-"/>
            </a:pPr>
            <a:r>
              <a:rPr lang="en-US" i="1" dirty="0" smtClean="0">
                <a:solidFill>
                  <a:srgbClr val="333333"/>
                </a:solidFill>
              </a:rPr>
              <a:t> Unemployment Register </a:t>
            </a:r>
          </a:p>
          <a:p>
            <a:pPr>
              <a:buFont typeface="Symbol" pitchFamily="18" charset="2"/>
              <a:buChar char="-"/>
            </a:pPr>
            <a:r>
              <a:rPr lang="en-US" i="1" dirty="0" smtClean="0">
                <a:solidFill>
                  <a:srgbClr val="333333"/>
                </a:solidFill>
              </a:rPr>
              <a:t> Register of Educational Attainment*  </a:t>
            </a:r>
          </a:p>
          <a:p>
            <a:pPr>
              <a:buFont typeface="Symbol" pitchFamily="18" charset="2"/>
              <a:buChar char="-"/>
            </a:pPr>
            <a:r>
              <a:rPr lang="en-US" i="1" dirty="0" smtClean="0">
                <a:solidFill>
                  <a:srgbClr val="333333"/>
                </a:solidFill>
              </a:rPr>
              <a:t> Register of Enrolled Pupils &amp; Students*</a:t>
            </a:r>
            <a:endParaRPr lang="en-US" dirty="0" smtClean="0"/>
          </a:p>
          <a:p>
            <a:endParaRPr lang="en-US" dirty="0" smtClean="0"/>
          </a:p>
          <a:p>
            <a:r>
              <a:rPr lang="de-DE" sz="2000" b="1" dirty="0" err="1" smtClean="0">
                <a:solidFill>
                  <a:srgbClr val="333333"/>
                </a:solidFill>
              </a:rPr>
              <a:t>Comparison</a:t>
            </a:r>
            <a:r>
              <a:rPr lang="de-DE" sz="2000" b="1" dirty="0" smtClean="0">
                <a:solidFill>
                  <a:srgbClr val="333333"/>
                </a:solidFill>
              </a:rPr>
              <a:t> </a:t>
            </a:r>
            <a:r>
              <a:rPr lang="de-DE" sz="2000" b="1" dirty="0" err="1" smtClean="0">
                <a:solidFill>
                  <a:srgbClr val="333333"/>
                </a:solidFill>
              </a:rPr>
              <a:t>registers</a:t>
            </a:r>
            <a:endParaRPr lang="de-DE" sz="2000" b="1" dirty="0" smtClean="0">
              <a:solidFill>
                <a:srgbClr val="333333"/>
              </a:solidFill>
            </a:endParaRPr>
          </a:p>
          <a:p>
            <a:pPr>
              <a:buFont typeface="Symbol" pitchFamily="18" charset="2"/>
              <a:buChar char="-"/>
            </a:pPr>
            <a:r>
              <a:rPr lang="en-US" dirty="0" smtClean="0"/>
              <a:t> </a:t>
            </a:r>
            <a:r>
              <a:rPr lang="en-US" i="1" dirty="0" smtClean="0">
                <a:solidFill>
                  <a:srgbClr val="333333"/>
                </a:solidFill>
              </a:rPr>
              <a:t>Child Allowance Register </a:t>
            </a:r>
          </a:p>
          <a:p>
            <a:pPr>
              <a:buFont typeface="Symbol" pitchFamily="18" charset="2"/>
              <a:buChar char="-"/>
            </a:pPr>
            <a:r>
              <a:rPr lang="en-US" i="1" dirty="0" smtClean="0">
                <a:solidFill>
                  <a:srgbClr val="333333"/>
                </a:solidFill>
              </a:rPr>
              <a:t> Registers of public servants of the federation and the federal states (NUTS2 level)</a:t>
            </a:r>
          </a:p>
          <a:p>
            <a:pPr>
              <a:buFont typeface="Symbol" pitchFamily="18" charset="2"/>
              <a:buChar char="-"/>
            </a:pPr>
            <a:r>
              <a:rPr lang="en-US" i="1" dirty="0" smtClean="0">
                <a:solidFill>
                  <a:srgbClr val="333333"/>
                </a:solidFill>
              </a:rPr>
              <a:t> Central Foreigner Register </a:t>
            </a:r>
          </a:p>
          <a:p>
            <a:pPr>
              <a:buFont typeface="Symbol" pitchFamily="18" charset="2"/>
              <a:buChar char="-"/>
            </a:pPr>
            <a:r>
              <a:rPr lang="en-US" i="1" dirty="0" smtClean="0">
                <a:solidFill>
                  <a:srgbClr val="333333"/>
                </a:solidFill>
              </a:rPr>
              <a:t> Register of Social Welfare Recipients </a:t>
            </a:r>
          </a:p>
          <a:p>
            <a:pPr>
              <a:buFont typeface="Symbol" pitchFamily="18" charset="2"/>
              <a:buChar char="-"/>
            </a:pPr>
            <a:r>
              <a:rPr lang="en-US" i="1" dirty="0" smtClean="0">
                <a:solidFill>
                  <a:srgbClr val="333333"/>
                </a:solidFill>
              </a:rPr>
              <a:t> Register of Alternative Civilian Service </a:t>
            </a:r>
          </a:p>
          <a:p>
            <a:pPr>
              <a:buFont typeface="Symbol" pitchFamily="18" charset="2"/>
              <a:buChar char="-"/>
            </a:pPr>
            <a:r>
              <a:rPr lang="en-US" i="1" dirty="0" smtClean="0">
                <a:solidFill>
                  <a:srgbClr val="333333"/>
                </a:solidFill>
              </a:rPr>
              <a:t> Conscription Register  </a:t>
            </a:r>
          </a:p>
          <a:p>
            <a:pPr>
              <a:buFont typeface="Symbol" pitchFamily="18" charset="2"/>
              <a:buChar char="-"/>
            </a:pPr>
            <a:r>
              <a:rPr lang="en-US" i="1" dirty="0" smtClean="0">
                <a:solidFill>
                  <a:srgbClr val="333333"/>
                </a:solidFill>
              </a:rPr>
              <a:t> Register of car owners</a:t>
            </a:r>
          </a:p>
          <a:p>
            <a:pPr algn="r"/>
            <a:r>
              <a:rPr lang="en-US" sz="1200" i="1" dirty="0" smtClean="0"/>
              <a:t>* </a:t>
            </a:r>
            <a:r>
              <a:rPr lang="en-US" sz="1200" dirty="0" smtClean="0"/>
              <a:t>registers</a:t>
            </a:r>
            <a:r>
              <a:rPr lang="en-US" sz="1200" i="1" dirty="0" smtClean="0"/>
              <a:t> </a:t>
            </a:r>
            <a:r>
              <a:rPr lang="en-US" sz="1200" dirty="0" smtClean="0"/>
              <a:t>are maintained by Statistics Austria </a:t>
            </a:r>
            <a:endParaRPr lang="en-US" sz="1200" i="1" dirty="0" smtClean="0"/>
          </a:p>
        </p:txBody>
      </p:sp>
      <p:sp>
        <p:nvSpPr>
          <p:cNvPr id="2" name="Titel 1"/>
          <p:cNvSpPr>
            <a:spLocks noGrp="1"/>
          </p:cNvSpPr>
          <p:nvPr>
            <p:ph type="title"/>
          </p:nvPr>
        </p:nvSpPr>
        <p:spPr>
          <a:xfrm>
            <a:off x="179512" y="235107"/>
            <a:ext cx="6972828" cy="477054"/>
          </a:xfrm>
        </p:spPr>
        <p:txBody>
          <a:bodyPr/>
          <a:lstStyle/>
          <a:p>
            <a:r>
              <a:rPr lang="de-AT" sz="2400" b="1" dirty="0" smtClean="0"/>
              <a:t>Registers</a:t>
            </a:r>
            <a:endParaRPr lang="de-AT"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smtClean="0"/>
              <a:t>General </a:t>
            </a:r>
            <a:r>
              <a:rPr lang="de-DE" sz="2400" b="1" dirty="0" err="1" smtClean="0"/>
              <a:t>data</a:t>
            </a:r>
            <a:r>
              <a:rPr lang="de-DE" sz="2400" b="1" dirty="0" smtClean="0"/>
              <a:t> </a:t>
            </a:r>
            <a:r>
              <a:rPr lang="de-DE" sz="2400" b="1" dirty="0" err="1" smtClean="0"/>
              <a:t>process</a:t>
            </a:r>
            <a:r>
              <a:rPr lang="de-DE" sz="2400" b="1" dirty="0" smtClean="0"/>
              <a:t> (1)</a:t>
            </a:r>
            <a:endParaRPr lang="de-AT" sz="2400" b="1" dirty="0"/>
          </a:p>
        </p:txBody>
      </p:sp>
      <p:sp>
        <p:nvSpPr>
          <p:cNvPr id="5" name="Textfeld 4"/>
          <p:cNvSpPr txBox="1"/>
          <p:nvPr/>
        </p:nvSpPr>
        <p:spPr>
          <a:xfrm>
            <a:off x="539552" y="1445870"/>
            <a:ext cx="6336704" cy="4832092"/>
          </a:xfrm>
          <a:prstGeom prst="rect">
            <a:avLst/>
          </a:prstGeom>
          <a:noFill/>
        </p:spPr>
        <p:txBody>
          <a:bodyPr wrap="square" rtlCol="0">
            <a:spAutoFit/>
          </a:bodyPr>
          <a:lstStyle/>
          <a:p>
            <a:r>
              <a:rPr lang="en-US" sz="2600" b="1" dirty="0" smtClean="0">
                <a:solidFill>
                  <a:schemeClr val="tx2">
                    <a:lumMod val="75000"/>
                  </a:schemeClr>
                </a:solidFill>
              </a:rPr>
              <a:t>Raw data</a:t>
            </a:r>
            <a:endParaRPr lang="en-US" dirty="0" smtClean="0">
              <a:solidFill>
                <a:srgbClr val="333333"/>
              </a:solidFill>
            </a:endParaRPr>
          </a:p>
          <a:p>
            <a:pPr>
              <a:buFont typeface="Symbol" pitchFamily="18" charset="2"/>
              <a:buChar char="-"/>
            </a:pPr>
            <a:r>
              <a:rPr lang="en-US" dirty="0" smtClean="0">
                <a:solidFill>
                  <a:srgbClr val="333333"/>
                </a:solidFill>
              </a:rPr>
              <a:t> </a:t>
            </a:r>
            <a:r>
              <a:rPr lang="en-US" i="1" dirty="0" smtClean="0">
                <a:solidFill>
                  <a:srgbClr val="333333"/>
                </a:solidFill>
              </a:rPr>
              <a:t>Single registers provided by the data holders</a:t>
            </a:r>
          </a:p>
          <a:p>
            <a:pPr>
              <a:buFont typeface="Symbol" pitchFamily="18" charset="2"/>
              <a:buChar char="-"/>
            </a:pPr>
            <a:r>
              <a:rPr lang="en-US" i="1" dirty="0" smtClean="0">
                <a:solidFill>
                  <a:srgbClr val="333333"/>
                </a:solidFill>
              </a:rPr>
              <a:t> Every register authority delivers the bPIN_OS</a:t>
            </a:r>
            <a:r>
              <a:rPr lang="en-US" i="1" baseline="30000" dirty="0" smtClean="0">
                <a:solidFill>
                  <a:srgbClr val="333333"/>
                </a:solidFill>
              </a:rPr>
              <a:t>1</a:t>
            </a:r>
            <a:br>
              <a:rPr lang="en-US" i="1" baseline="30000" dirty="0" smtClean="0">
                <a:solidFill>
                  <a:srgbClr val="333333"/>
                </a:solidFill>
              </a:rPr>
            </a:br>
            <a:endParaRPr lang="en-US" baseline="30000" dirty="0" smtClean="0">
              <a:solidFill>
                <a:srgbClr val="333333"/>
              </a:solidFill>
            </a:endParaRPr>
          </a:p>
          <a:p>
            <a:r>
              <a:rPr lang="en-US" sz="2600" b="1" dirty="0" smtClean="0">
                <a:solidFill>
                  <a:schemeClr val="accent3">
                    <a:lumMod val="75000"/>
                  </a:schemeClr>
                </a:solidFill>
              </a:rPr>
              <a:t>Census Database</a:t>
            </a:r>
          </a:p>
          <a:p>
            <a:pPr>
              <a:buFont typeface="Symbol" pitchFamily="18" charset="2"/>
              <a:buChar char="-"/>
            </a:pPr>
            <a:r>
              <a:rPr lang="en-US" i="1" dirty="0" smtClean="0">
                <a:solidFill>
                  <a:srgbClr val="333333"/>
                </a:solidFill>
              </a:rPr>
              <a:t> Combined information from the registers</a:t>
            </a:r>
          </a:p>
          <a:p>
            <a:pPr lvl="1"/>
            <a:r>
              <a:rPr lang="en-US" sz="1600" i="1" dirty="0" smtClean="0">
                <a:solidFill>
                  <a:srgbClr val="333333"/>
                </a:solidFill>
              </a:rPr>
              <a:t>-&gt; unique, multiple and derived attributes</a:t>
            </a:r>
          </a:p>
          <a:p>
            <a:pPr>
              <a:buFont typeface="Symbol" pitchFamily="18" charset="2"/>
              <a:buChar char="-"/>
            </a:pPr>
            <a:r>
              <a:rPr lang="en-US" i="1" dirty="0" smtClean="0">
                <a:solidFill>
                  <a:srgbClr val="333333"/>
                </a:solidFill>
              </a:rPr>
              <a:t> The key for data merging is the bPIN_OS</a:t>
            </a:r>
            <a:r>
              <a:rPr lang="en-US" i="1" baseline="30000" dirty="0" smtClean="0">
                <a:solidFill>
                  <a:srgbClr val="333333"/>
                </a:solidFill>
              </a:rPr>
              <a:t>2</a:t>
            </a:r>
          </a:p>
          <a:p>
            <a:pPr>
              <a:buFont typeface="Wingdings" pitchFamily="2" charset="2"/>
              <a:buChar char="Ø"/>
            </a:pPr>
            <a:endParaRPr lang="en-US" dirty="0">
              <a:solidFill>
                <a:srgbClr val="333333"/>
              </a:solidFill>
            </a:endParaRPr>
          </a:p>
          <a:p>
            <a:r>
              <a:rPr lang="en-US" sz="2600" b="1" dirty="0" smtClean="0">
                <a:solidFill>
                  <a:schemeClr val="accent6">
                    <a:lumMod val="75000"/>
                  </a:schemeClr>
                </a:solidFill>
              </a:rPr>
              <a:t>Final Data Pool</a:t>
            </a:r>
          </a:p>
          <a:p>
            <a:pPr>
              <a:buFont typeface="Symbol" pitchFamily="18" charset="2"/>
              <a:buChar char="-"/>
            </a:pPr>
            <a:r>
              <a:rPr lang="en-US" dirty="0">
                <a:solidFill>
                  <a:srgbClr val="333333"/>
                </a:solidFill>
              </a:rPr>
              <a:t> </a:t>
            </a:r>
            <a:r>
              <a:rPr lang="en-US" i="1" dirty="0" smtClean="0">
                <a:solidFill>
                  <a:srgbClr val="333333"/>
                </a:solidFill>
              </a:rPr>
              <a:t>The final data after imputations by the NSI</a:t>
            </a:r>
          </a:p>
          <a:p>
            <a:pPr>
              <a:buFont typeface="Symbol" pitchFamily="18" charset="2"/>
              <a:buChar char="-"/>
            </a:pPr>
            <a:r>
              <a:rPr lang="en-US" i="1" dirty="0" smtClean="0">
                <a:solidFill>
                  <a:srgbClr val="333333"/>
                </a:solidFill>
              </a:rPr>
              <a:t> Data base for all applications</a:t>
            </a:r>
          </a:p>
          <a:p>
            <a:pPr>
              <a:buFont typeface="Symbol" pitchFamily="18" charset="2"/>
              <a:buChar char="-"/>
            </a:pPr>
            <a:endParaRPr lang="en-US" i="1" dirty="0" smtClean="0">
              <a:solidFill>
                <a:srgbClr val="333333"/>
              </a:solidFill>
            </a:endParaRPr>
          </a:p>
          <a:p>
            <a:endParaRPr lang="en-US" i="1" dirty="0" smtClean="0">
              <a:solidFill>
                <a:srgbClr val="333333"/>
              </a:solidFill>
            </a:endParaRPr>
          </a:p>
          <a:p>
            <a:pPr>
              <a:buFont typeface="Symbol" pitchFamily="18" charset="2"/>
              <a:buChar char="-"/>
            </a:pPr>
            <a:endParaRPr lang="en-US" sz="1600" i="1" dirty="0" smtClean="0">
              <a:solidFill>
                <a:srgbClr val="333333"/>
              </a:solidFill>
            </a:endParaRPr>
          </a:p>
          <a:p>
            <a:r>
              <a:rPr lang="en-US" sz="1200" i="1" baseline="30000" dirty="0" smtClean="0">
                <a:solidFill>
                  <a:srgbClr val="333333"/>
                </a:solidFill>
              </a:rPr>
              <a:t>1</a:t>
            </a:r>
            <a:r>
              <a:rPr lang="en-US" sz="1200" i="1" dirty="0" smtClean="0">
                <a:solidFill>
                  <a:srgbClr val="333333"/>
                </a:solidFill>
              </a:rPr>
              <a:t> “</a:t>
            </a:r>
            <a:r>
              <a:rPr lang="de-AT" sz="1200" i="1" dirty="0" err="1" smtClean="0">
                <a:solidFill>
                  <a:srgbClr val="333333"/>
                </a:solidFill>
              </a:rPr>
              <a:t>branch-specific</a:t>
            </a:r>
            <a:r>
              <a:rPr lang="de-AT" sz="1200" i="1" dirty="0" smtClean="0">
                <a:solidFill>
                  <a:srgbClr val="333333"/>
                </a:solidFill>
              </a:rPr>
              <a:t> personal </a:t>
            </a:r>
            <a:r>
              <a:rPr lang="de-AT" sz="1200" i="1" dirty="0" err="1" smtClean="0">
                <a:solidFill>
                  <a:srgbClr val="333333"/>
                </a:solidFill>
              </a:rPr>
              <a:t>identification</a:t>
            </a:r>
            <a:r>
              <a:rPr lang="de-AT" sz="1200" i="1" dirty="0" smtClean="0">
                <a:solidFill>
                  <a:srgbClr val="333333"/>
                </a:solidFill>
              </a:rPr>
              <a:t> </a:t>
            </a:r>
            <a:r>
              <a:rPr lang="de-AT" sz="1200" i="1" dirty="0" err="1" smtClean="0">
                <a:solidFill>
                  <a:srgbClr val="333333"/>
                </a:solidFill>
              </a:rPr>
              <a:t>number</a:t>
            </a:r>
            <a:r>
              <a:rPr lang="en-US" sz="1200" i="1" dirty="0" smtClean="0">
                <a:solidFill>
                  <a:srgbClr val="333333"/>
                </a:solidFill>
              </a:rPr>
              <a:t> official statistics</a:t>
            </a:r>
            <a:r>
              <a:rPr lang="de-AT" sz="1200" i="1" dirty="0" smtClean="0">
                <a:solidFill>
                  <a:srgbClr val="333333"/>
                </a:solidFill>
              </a:rPr>
              <a:t>“ (</a:t>
            </a:r>
            <a:r>
              <a:rPr lang="en-US" sz="1200" i="1" dirty="0" smtClean="0">
                <a:solidFill>
                  <a:srgbClr val="333333"/>
                </a:solidFill>
              </a:rPr>
              <a:t>encrypted key)</a:t>
            </a:r>
          </a:p>
          <a:p>
            <a:r>
              <a:rPr lang="en-US" sz="1200" i="1" baseline="30000" dirty="0" smtClean="0">
                <a:solidFill>
                  <a:srgbClr val="333333"/>
                </a:solidFill>
              </a:rPr>
              <a:t>2 </a:t>
            </a:r>
            <a:r>
              <a:rPr lang="en-US" sz="1200" i="1" dirty="0" smtClean="0">
                <a:solidFill>
                  <a:srgbClr val="333333"/>
                </a:solidFill>
              </a:rPr>
              <a:t>“</a:t>
            </a:r>
            <a:r>
              <a:rPr lang="de-AT" sz="1200" i="1" dirty="0" err="1" smtClean="0">
                <a:solidFill>
                  <a:srgbClr val="333333"/>
                </a:solidFill>
              </a:rPr>
              <a:t>branch-specific</a:t>
            </a:r>
            <a:r>
              <a:rPr lang="de-AT" sz="1200" i="1" dirty="0" smtClean="0">
                <a:solidFill>
                  <a:srgbClr val="333333"/>
                </a:solidFill>
              </a:rPr>
              <a:t> personal </a:t>
            </a:r>
            <a:r>
              <a:rPr lang="de-AT" sz="1200" i="1" dirty="0" err="1" smtClean="0">
                <a:solidFill>
                  <a:srgbClr val="333333"/>
                </a:solidFill>
              </a:rPr>
              <a:t>identification</a:t>
            </a:r>
            <a:r>
              <a:rPr lang="de-AT" sz="1200" i="1" dirty="0" smtClean="0">
                <a:solidFill>
                  <a:srgbClr val="333333"/>
                </a:solidFill>
              </a:rPr>
              <a:t> </a:t>
            </a:r>
            <a:r>
              <a:rPr lang="de-AT" sz="1200" i="1" dirty="0" err="1" smtClean="0">
                <a:solidFill>
                  <a:srgbClr val="333333"/>
                </a:solidFill>
              </a:rPr>
              <a:t>number</a:t>
            </a:r>
            <a:r>
              <a:rPr lang="en-US" sz="1200" i="1" dirty="0" smtClean="0">
                <a:solidFill>
                  <a:srgbClr val="333333"/>
                </a:solidFill>
              </a:rPr>
              <a:t> official statistics” (decrypted key)</a:t>
            </a:r>
            <a:endParaRPr lang="en-US" sz="1200" i="1" baseline="30000" dirty="0" smtClean="0">
              <a:solidFill>
                <a:srgbClr val="333333"/>
              </a:solidFill>
            </a:endParaRPr>
          </a:p>
        </p:txBody>
      </p:sp>
      <p:graphicFrame>
        <p:nvGraphicFramePr>
          <p:cNvPr id="6" name="Inhaltsplatzhalter 6"/>
          <p:cNvGraphicFramePr>
            <a:graphicFrameLocks noGrp="1"/>
          </p:cNvGraphicFramePr>
          <p:nvPr>
            <p:ph idx="1"/>
          </p:nvPr>
        </p:nvGraphicFramePr>
        <p:xfrm>
          <a:off x="4932040" y="2780928"/>
          <a:ext cx="3600400"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smtClean="0"/>
              <a:t>General </a:t>
            </a:r>
            <a:r>
              <a:rPr lang="de-DE" sz="2400" b="1" dirty="0" err="1" smtClean="0"/>
              <a:t>data</a:t>
            </a:r>
            <a:r>
              <a:rPr lang="de-DE" sz="2400" b="1" dirty="0" smtClean="0"/>
              <a:t> </a:t>
            </a:r>
            <a:r>
              <a:rPr lang="de-DE" sz="2400" b="1" dirty="0" err="1" smtClean="0"/>
              <a:t>process</a:t>
            </a:r>
            <a:r>
              <a:rPr lang="de-DE" sz="2400" b="1" dirty="0" smtClean="0"/>
              <a:t> (2)</a:t>
            </a:r>
            <a:endParaRPr lang="de-AT" sz="2400" b="1" dirty="0"/>
          </a:p>
        </p:txBody>
      </p:sp>
      <p:pic>
        <p:nvPicPr>
          <p:cNvPr id="4" name="Grafik 3"/>
          <p:cNvPicPr/>
          <p:nvPr/>
        </p:nvPicPr>
        <p:blipFill>
          <a:blip r:embed="rId3" cstate="print"/>
          <a:srcRect/>
          <a:stretch>
            <a:fillRect/>
          </a:stretch>
        </p:blipFill>
        <p:spPr bwMode="auto">
          <a:xfrm>
            <a:off x="899592" y="1196752"/>
            <a:ext cx="7416824" cy="468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err="1" smtClean="0"/>
              <a:t>Imputation</a:t>
            </a:r>
            <a:r>
              <a:rPr lang="de-DE" sz="2400" b="1" dirty="0" smtClean="0"/>
              <a:t> </a:t>
            </a:r>
            <a:r>
              <a:rPr lang="de-DE" sz="2400" b="1" dirty="0" err="1" smtClean="0"/>
              <a:t>process</a:t>
            </a:r>
            <a:r>
              <a:rPr lang="de-DE" sz="2400" b="1" dirty="0" smtClean="0"/>
              <a:t> (1)</a:t>
            </a:r>
            <a:endParaRPr lang="de-AT" sz="2400" b="1" dirty="0"/>
          </a:p>
        </p:txBody>
      </p:sp>
      <p:sp>
        <p:nvSpPr>
          <p:cNvPr id="3" name="Textfeld 2"/>
          <p:cNvSpPr txBox="1"/>
          <p:nvPr/>
        </p:nvSpPr>
        <p:spPr>
          <a:xfrm>
            <a:off x="467544" y="1268760"/>
            <a:ext cx="7776864" cy="5139869"/>
          </a:xfrm>
          <a:prstGeom prst="rect">
            <a:avLst/>
          </a:prstGeom>
          <a:noFill/>
        </p:spPr>
        <p:txBody>
          <a:bodyPr wrap="square" rtlCol="0">
            <a:spAutoFit/>
          </a:bodyPr>
          <a:lstStyle/>
          <a:p>
            <a:pPr>
              <a:buFont typeface="Symbol" pitchFamily="18" charset="2"/>
              <a:buChar char="-"/>
            </a:pPr>
            <a:r>
              <a:rPr lang="en-GB" dirty="0" smtClean="0"/>
              <a:t> </a:t>
            </a:r>
            <a:r>
              <a:rPr lang="en-GB" sz="2000" b="1" dirty="0" smtClean="0">
                <a:solidFill>
                  <a:srgbClr val="333333"/>
                </a:solidFill>
              </a:rPr>
              <a:t>The first imputation processes were developed at the TRBC in 2006.</a:t>
            </a:r>
          </a:p>
          <a:p>
            <a:pPr>
              <a:buFont typeface="Symbol" pitchFamily="18" charset="2"/>
              <a:buChar char="-"/>
            </a:pPr>
            <a:endParaRPr lang="en-GB" dirty="0" smtClean="0"/>
          </a:p>
          <a:p>
            <a:pPr>
              <a:buFont typeface="Symbol" pitchFamily="18" charset="2"/>
              <a:buChar char="-"/>
            </a:pPr>
            <a:r>
              <a:rPr lang="en-GB" dirty="0" smtClean="0"/>
              <a:t> </a:t>
            </a:r>
            <a:r>
              <a:rPr lang="en-GB" sz="2000" b="1" dirty="0" smtClean="0">
                <a:solidFill>
                  <a:srgbClr val="333333"/>
                </a:solidFill>
              </a:rPr>
              <a:t>To guarantee</a:t>
            </a:r>
            <a:r>
              <a:rPr lang="en-US" sz="2000" b="1" dirty="0" smtClean="0">
                <a:solidFill>
                  <a:srgbClr val="333333"/>
                </a:solidFill>
              </a:rPr>
              <a:t> a structured imputation procedure, </a:t>
            </a:r>
            <a:r>
              <a:rPr lang="de-DE" sz="2000" b="1" dirty="0" smtClean="0">
                <a:solidFill>
                  <a:srgbClr val="333333"/>
                </a:solidFill>
              </a:rPr>
              <a:t>different </a:t>
            </a:r>
            <a:r>
              <a:rPr lang="de-DE" sz="2000" b="1" dirty="0" err="1" smtClean="0">
                <a:solidFill>
                  <a:srgbClr val="333333"/>
                </a:solidFill>
              </a:rPr>
              <a:t>aspects</a:t>
            </a:r>
            <a:r>
              <a:rPr lang="de-DE" sz="2000" b="1" dirty="0" smtClean="0">
                <a:solidFill>
                  <a:srgbClr val="333333"/>
                </a:solidFill>
              </a:rPr>
              <a:t>   </a:t>
            </a:r>
            <a:br>
              <a:rPr lang="de-DE" sz="2000" b="1" dirty="0" smtClean="0">
                <a:solidFill>
                  <a:srgbClr val="333333"/>
                </a:solidFill>
              </a:rPr>
            </a:br>
            <a:r>
              <a:rPr lang="de-DE" sz="2000" b="1" dirty="0" smtClean="0">
                <a:solidFill>
                  <a:srgbClr val="333333"/>
                </a:solidFill>
              </a:rPr>
              <a:t>   </a:t>
            </a:r>
            <a:r>
              <a:rPr lang="de-DE" sz="2000" b="1" dirty="0" err="1" smtClean="0">
                <a:solidFill>
                  <a:srgbClr val="333333"/>
                </a:solidFill>
              </a:rPr>
              <a:t>had</a:t>
            </a:r>
            <a:r>
              <a:rPr lang="de-DE" sz="2000" b="1" dirty="0" smtClean="0">
                <a:solidFill>
                  <a:srgbClr val="333333"/>
                </a:solidFill>
              </a:rPr>
              <a:t> </a:t>
            </a:r>
            <a:r>
              <a:rPr lang="de-DE" sz="2000" b="1" dirty="0" err="1" smtClean="0">
                <a:solidFill>
                  <a:srgbClr val="333333"/>
                </a:solidFill>
              </a:rPr>
              <a:t>to</a:t>
            </a:r>
            <a:r>
              <a:rPr lang="de-DE" sz="2000" b="1" dirty="0" smtClean="0">
                <a:solidFill>
                  <a:srgbClr val="333333"/>
                </a:solidFill>
              </a:rPr>
              <a:t> </a:t>
            </a:r>
            <a:r>
              <a:rPr lang="de-DE" sz="2000" b="1" dirty="0" err="1" smtClean="0">
                <a:solidFill>
                  <a:srgbClr val="333333"/>
                </a:solidFill>
              </a:rPr>
              <a:t>be</a:t>
            </a:r>
            <a:r>
              <a:rPr lang="de-DE" sz="2000" b="1" dirty="0" smtClean="0">
                <a:solidFill>
                  <a:srgbClr val="333333"/>
                </a:solidFill>
              </a:rPr>
              <a:t> </a:t>
            </a:r>
            <a:r>
              <a:rPr lang="de-DE" sz="2000" b="1" dirty="0" err="1" smtClean="0">
                <a:solidFill>
                  <a:srgbClr val="333333"/>
                </a:solidFill>
              </a:rPr>
              <a:t>considered</a:t>
            </a:r>
            <a:r>
              <a:rPr lang="de-DE" sz="2000" b="1" dirty="0" smtClean="0">
                <a:solidFill>
                  <a:srgbClr val="333333"/>
                </a:solidFill>
              </a:rPr>
              <a:t>:</a:t>
            </a:r>
            <a:br>
              <a:rPr lang="de-DE" sz="2000" b="1" dirty="0" smtClean="0">
                <a:solidFill>
                  <a:srgbClr val="333333"/>
                </a:solidFill>
              </a:rPr>
            </a:br>
            <a:endParaRPr lang="de-DE" sz="2000" b="1" dirty="0" smtClean="0">
              <a:solidFill>
                <a:srgbClr val="333333"/>
              </a:solidFill>
            </a:endParaRPr>
          </a:p>
          <a:p>
            <a:pPr marL="800100" lvl="1" indent="-342900">
              <a:buFont typeface="+mj-lt"/>
              <a:buAutoNum type="alphaLcPeriod"/>
            </a:pPr>
            <a:r>
              <a:rPr lang="en-GB" i="1" dirty="0" smtClean="0">
                <a:solidFill>
                  <a:srgbClr val="333333"/>
                </a:solidFill>
              </a:rPr>
              <a:t>A variety of registers are used in the census process to ensure sufficient quality for all variables. Because of different data delivery times and census dissemination dates, it was necessary to check at which time each attribute can be edited.</a:t>
            </a:r>
            <a:r>
              <a:rPr lang="en-GB" sz="1600" i="1" dirty="0" smtClean="0"/>
              <a:t/>
            </a:r>
            <a:br>
              <a:rPr lang="en-GB" sz="1600" i="1" dirty="0" smtClean="0"/>
            </a:br>
            <a:endParaRPr lang="en-GB" sz="1600" i="1" dirty="0" smtClean="0"/>
          </a:p>
          <a:p>
            <a:pPr marL="800100" lvl="1" indent="-342900">
              <a:buFont typeface="+mj-lt"/>
              <a:buAutoNum type="alphaLcPeriod"/>
            </a:pPr>
            <a:r>
              <a:rPr lang="en-GB" i="1" dirty="0" smtClean="0">
                <a:solidFill>
                  <a:srgbClr val="333333"/>
                </a:solidFill>
              </a:rPr>
              <a:t>Missing data analysis.</a:t>
            </a:r>
            <a:r>
              <a:rPr lang="en-GB" sz="1600" i="1" dirty="0" smtClean="0"/>
              <a:t/>
            </a:r>
            <a:br>
              <a:rPr lang="en-GB" sz="1600" i="1" dirty="0" smtClean="0"/>
            </a:br>
            <a:endParaRPr lang="en-GB" sz="1600" i="1" dirty="0" smtClean="0"/>
          </a:p>
          <a:p>
            <a:pPr marL="800100" lvl="1" indent="-342900">
              <a:buFont typeface="+mj-lt"/>
              <a:buAutoNum type="alphaLcPeriod"/>
            </a:pPr>
            <a:r>
              <a:rPr lang="en-GB" i="1" dirty="0" smtClean="0">
                <a:solidFill>
                  <a:srgbClr val="333333"/>
                </a:solidFill>
              </a:rPr>
              <a:t>The choice of predictors used for imputation should mainly be based on the strength of their association with the variables to be imputed. Therefore it was important, to analyse the highest correlations between the variables to develop optimal estimation models for each imputation step.</a:t>
            </a:r>
            <a:br>
              <a:rPr lang="en-GB" i="1" dirty="0" smtClean="0">
                <a:solidFill>
                  <a:srgbClr val="333333"/>
                </a:solidFill>
              </a:rPr>
            </a:br>
            <a:endParaRPr lang="en-GB" i="1" dirty="0" smtClean="0">
              <a:solidFill>
                <a:srgbClr val="33333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err="1" smtClean="0"/>
              <a:t>Imputation</a:t>
            </a:r>
            <a:r>
              <a:rPr lang="de-DE" sz="2400" b="1" dirty="0" smtClean="0"/>
              <a:t> </a:t>
            </a:r>
            <a:r>
              <a:rPr lang="de-DE" sz="2400" b="1" dirty="0" err="1" smtClean="0"/>
              <a:t>process</a:t>
            </a:r>
            <a:r>
              <a:rPr lang="de-DE" sz="2400" b="1" dirty="0" smtClean="0"/>
              <a:t> (2)</a:t>
            </a:r>
            <a:endParaRPr lang="de-AT" sz="2400" b="1" dirty="0"/>
          </a:p>
        </p:txBody>
      </p:sp>
      <p:sp>
        <p:nvSpPr>
          <p:cNvPr id="4" name="Textfeld 3"/>
          <p:cNvSpPr txBox="1"/>
          <p:nvPr/>
        </p:nvSpPr>
        <p:spPr>
          <a:xfrm>
            <a:off x="467544" y="1268760"/>
            <a:ext cx="7776864" cy="4585871"/>
          </a:xfrm>
          <a:prstGeom prst="rect">
            <a:avLst/>
          </a:prstGeom>
          <a:noFill/>
          <a:ln>
            <a:noFill/>
          </a:ln>
        </p:spPr>
        <p:txBody>
          <a:bodyPr wrap="square" rtlCol="0">
            <a:spAutoFit/>
          </a:bodyPr>
          <a:lstStyle/>
          <a:p>
            <a:pPr marL="800100" lvl="2" indent="-342900">
              <a:buFont typeface="+mj-lt"/>
              <a:buAutoNum type="alphaLcPeriod" startAt="4"/>
            </a:pPr>
            <a:r>
              <a:rPr lang="en-GB" i="1" dirty="0" smtClean="0">
                <a:solidFill>
                  <a:srgbClr val="333333"/>
                </a:solidFill>
              </a:rPr>
              <a:t>The </a:t>
            </a:r>
            <a:r>
              <a:rPr lang="en-US" i="1" dirty="0" smtClean="0">
                <a:solidFill>
                  <a:srgbClr val="333333"/>
                </a:solidFill>
              </a:rPr>
              <a:t>structured imputation </a:t>
            </a:r>
            <a:r>
              <a:rPr lang="en-GB" i="1" dirty="0" smtClean="0">
                <a:solidFill>
                  <a:srgbClr val="333333"/>
                </a:solidFill>
              </a:rPr>
              <a:t>procedure should also provide the possibility to assess the quality of each imputation step, as a part of the quality framework.</a:t>
            </a:r>
            <a:endParaRPr lang="en-GB" sz="2000" b="1" dirty="0" smtClean="0">
              <a:solidFill>
                <a:srgbClr val="333333"/>
              </a:solidFill>
            </a:endParaRPr>
          </a:p>
          <a:p>
            <a:pPr>
              <a:buFont typeface="Symbol" pitchFamily="18" charset="2"/>
              <a:buChar char="-"/>
            </a:pPr>
            <a:endParaRPr lang="en-GB" sz="2000" b="1" dirty="0" smtClean="0">
              <a:solidFill>
                <a:srgbClr val="333333"/>
              </a:solidFill>
            </a:endParaRPr>
          </a:p>
          <a:p>
            <a:pPr>
              <a:buFont typeface="Symbol" pitchFamily="18" charset="2"/>
              <a:buChar char="-"/>
            </a:pPr>
            <a:r>
              <a:rPr lang="en-GB" sz="2000" b="1" dirty="0" smtClean="0">
                <a:solidFill>
                  <a:srgbClr val="333333"/>
                </a:solidFill>
              </a:rPr>
              <a:t> The imputation process </a:t>
            </a:r>
            <a:r>
              <a:rPr lang="de-DE" sz="2000" b="1" dirty="0" err="1" smtClean="0">
                <a:solidFill>
                  <a:srgbClr val="333333"/>
                </a:solidFill>
              </a:rPr>
              <a:t>includes</a:t>
            </a:r>
            <a:r>
              <a:rPr lang="de-DE" sz="2000" b="1" dirty="0" smtClean="0">
                <a:solidFill>
                  <a:srgbClr val="333333"/>
                </a:solidFill>
              </a:rPr>
              <a:t> </a:t>
            </a:r>
          </a:p>
          <a:p>
            <a:r>
              <a:rPr lang="de-DE" dirty="0" smtClean="0"/>
              <a:t> </a:t>
            </a:r>
          </a:p>
          <a:p>
            <a:pPr marL="800100" lvl="1" indent="-342900">
              <a:buFont typeface="+mj-lt"/>
              <a:buAutoNum type="alphaLcPeriod"/>
            </a:pPr>
            <a:r>
              <a:rPr lang="de-DE" i="1" dirty="0" smtClean="0">
                <a:solidFill>
                  <a:srgbClr val="333333"/>
                </a:solidFill>
              </a:rPr>
              <a:t> </a:t>
            </a:r>
            <a:r>
              <a:rPr lang="de-DE" i="1" dirty="0" err="1" smtClean="0">
                <a:solidFill>
                  <a:srgbClr val="333333"/>
                </a:solidFill>
              </a:rPr>
              <a:t>Deterministic</a:t>
            </a:r>
            <a:r>
              <a:rPr lang="de-DE" i="1" dirty="0" smtClean="0">
                <a:solidFill>
                  <a:srgbClr val="333333"/>
                </a:solidFill>
              </a:rPr>
              <a:t> </a:t>
            </a:r>
            <a:r>
              <a:rPr lang="de-DE" i="1" dirty="0" err="1" smtClean="0">
                <a:solidFill>
                  <a:srgbClr val="333333"/>
                </a:solidFill>
              </a:rPr>
              <a:t>editing</a:t>
            </a:r>
            <a:r>
              <a:rPr lang="de-DE" i="1" dirty="0" smtClean="0">
                <a:solidFill>
                  <a:srgbClr val="333333"/>
                </a:solidFill>
              </a:rPr>
              <a:t/>
            </a:r>
            <a:br>
              <a:rPr lang="de-DE" i="1" dirty="0" smtClean="0">
                <a:solidFill>
                  <a:srgbClr val="333333"/>
                </a:solidFill>
              </a:rPr>
            </a:br>
            <a:endParaRPr lang="de-DE" i="1" dirty="0" smtClean="0">
              <a:solidFill>
                <a:srgbClr val="333333"/>
              </a:solidFill>
            </a:endParaRPr>
          </a:p>
          <a:p>
            <a:pPr marL="800100" lvl="1" indent="-342900">
              <a:buFont typeface="+mj-lt"/>
              <a:buAutoNum type="alphaLcPeriod"/>
            </a:pPr>
            <a:r>
              <a:rPr lang="de-DE" i="1" dirty="0" smtClean="0">
                <a:solidFill>
                  <a:srgbClr val="333333"/>
                </a:solidFill>
              </a:rPr>
              <a:t> </a:t>
            </a:r>
            <a:r>
              <a:rPr lang="de-DE" i="1" dirty="0" err="1" smtClean="0">
                <a:solidFill>
                  <a:srgbClr val="333333"/>
                </a:solidFill>
              </a:rPr>
              <a:t>Correlation</a:t>
            </a:r>
            <a:r>
              <a:rPr lang="de-DE" i="1" dirty="0" smtClean="0">
                <a:solidFill>
                  <a:srgbClr val="333333"/>
                </a:solidFill>
              </a:rPr>
              <a:t/>
            </a:r>
            <a:br>
              <a:rPr lang="de-DE" i="1" dirty="0" smtClean="0">
                <a:solidFill>
                  <a:srgbClr val="333333"/>
                </a:solidFill>
              </a:rPr>
            </a:br>
            <a:endParaRPr lang="de-DE" i="1" dirty="0" smtClean="0">
              <a:solidFill>
                <a:srgbClr val="333333"/>
              </a:solidFill>
            </a:endParaRPr>
          </a:p>
          <a:p>
            <a:pPr marL="800100" lvl="1" indent="-342900">
              <a:buFont typeface="+mj-lt"/>
              <a:buAutoNum type="alphaLcPeriod"/>
            </a:pPr>
            <a:r>
              <a:rPr lang="de-DE" i="1" dirty="0" smtClean="0">
                <a:solidFill>
                  <a:srgbClr val="333333"/>
                </a:solidFill>
              </a:rPr>
              <a:t>Clustering </a:t>
            </a:r>
            <a:br>
              <a:rPr lang="de-DE" i="1" dirty="0" smtClean="0">
                <a:solidFill>
                  <a:srgbClr val="333333"/>
                </a:solidFill>
              </a:rPr>
            </a:br>
            <a:r>
              <a:rPr lang="de-DE" i="1" dirty="0" smtClean="0">
                <a:solidFill>
                  <a:srgbClr val="333333"/>
                </a:solidFill>
              </a:rPr>
              <a:t> </a:t>
            </a:r>
          </a:p>
          <a:p>
            <a:pPr marL="800100" lvl="1" indent="-342900">
              <a:buFont typeface="+mj-lt"/>
              <a:buAutoNum type="alphaLcPeriod"/>
            </a:pPr>
            <a:r>
              <a:rPr lang="de-DE" i="1" dirty="0" err="1" smtClean="0">
                <a:solidFill>
                  <a:srgbClr val="333333"/>
                </a:solidFill>
              </a:rPr>
              <a:t>Imputation</a:t>
            </a:r>
            <a:r>
              <a:rPr lang="de-DE" i="1" dirty="0" smtClean="0">
                <a:solidFill>
                  <a:srgbClr val="333333"/>
                </a:solidFill>
              </a:rPr>
              <a:t> </a:t>
            </a:r>
            <a:r>
              <a:rPr lang="de-DE" i="1" dirty="0" err="1" smtClean="0">
                <a:solidFill>
                  <a:srgbClr val="333333"/>
                </a:solidFill>
              </a:rPr>
              <a:t>methods</a:t>
            </a:r>
            <a:endParaRPr lang="de-DE" i="1" dirty="0" smtClean="0">
              <a:solidFill>
                <a:srgbClr val="333333"/>
              </a:solidFill>
            </a:endParaRPr>
          </a:p>
          <a:p>
            <a:pPr lvl="2">
              <a:buFont typeface="Symbol" pitchFamily="18" charset="2"/>
              <a:buChar char="-"/>
            </a:pPr>
            <a:r>
              <a:rPr lang="de-DE" i="1" dirty="0" smtClean="0">
                <a:solidFill>
                  <a:srgbClr val="333333"/>
                </a:solidFill>
              </a:rPr>
              <a:t> </a:t>
            </a:r>
            <a:r>
              <a:rPr lang="de-DE" i="1" dirty="0" err="1" smtClean="0">
                <a:solidFill>
                  <a:srgbClr val="333333"/>
                </a:solidFill>
              </a:rPr>
              <a:t>Hot-Deck technique</a:t>
            </a:r>
          </a:p>
          <a:p>
            <a:pPr lvl="2">
              <a:buFont typeface="Symbol" pitchFamily="18" charset="2"/>
              <a:buChar char="-"/>
            </a:pPr>
            <a:r>
              <a:rPr lang="de-DE" i="1" dirty="0" smtClean="0">
                <a:solidFill>
                  <a:srgbClr val="333333"/>
                </a:solidFill>
              </a:rPr>
              <a:t> </a:t>
            </a:r>
            <a:r>
              <a:rPr lang="de-DE" i="1" dirty="0" err="1" smtClean="0">
                <a:solidFill>
                  <a:srgbClr val="333333"/>
                </a:solidFill>
              </a:rPr>
              <a:t>Logistic</a:t>
            </a:r>
            <a:r>
              <a:rPr lang="de-DE" i="1" dirty="0" smtClean="0">
                <a:solidFill>
                  <a:srgbClr val="333333"/>
                </a:solidFill>
              </a:rPr>
              <a:t> Regression</a:t>
            </a:r>
          </a:p>
          <a:p>
            <a:pPr lvl="2"/>
            <a:endParaRPr lang="de-DE" i="1" dirty="0" err="1" smtClean="0">
              <a:solidFill>
                <a:srgbClr val="33333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feld 71"/>
          <p:cNvSpPr txBox="1"/>
          <p:nvPr/>
        </p:nvSpPr>
        <p:spPr>
          <a:xfrm>
            <a:off x="467544" y="5589240"/>
            <a:ext cx="8064896" cy="646331"/>
          </a:xfrm>
          <a:prstGeom prst="rect">
            <a:avLst/>
          </a:prstGeom>
          <a:noFill/>
        </p:spPr>
        <p:txBody>
          <a:bodyPr wrap="square" rtlCol="0">
            <a:spAutoFit/>
          </a:bodyPr>
          <a:lstStyle/>
          <a:p>
            <a:r>
              <a:rPr lang="en-US" sz="900" i="1" dirty="0" smtClean="0"/>
              <a:t>(POB … place of birth, GEMSIZE … size of locality, COC … country of citizenship, YAE …year of arrival in the country since 1980, LMS … legal marital status, CAS … current activity status, ME … marginal employment, FPT … full-part-time employment, OCC … occupation, PFE … participation in formal</a:t>
            </a:r>
            <a:r>
              <a:rPr lang="en-US" sz="900" b="1" dirty="0" smtClean="0"/>
              <a:t> </a:t>
            </a:r>
            <a:r>
              <a:rPr lang="en-US" sz="900" i="1" dirty="0" smtClean="0"/>
              <a:t>education, EDU … educational attainment (highest completed level), NOC … </a:t>
            </a:r>
            <a:r>
              <a:rPr lang="en-GB" sz="900" i="1" dirty="0" smtClean="0"/>
              <a:t>number of occupants, POC ... </a:t>
            </a:r>
            <a:r>
              <a:rPr lang="en-US" sz="900" i="1" dirty="0" smtClean="0"/>
              <a:t>period of construction, NOR … number of rooms, TOI/BAT … </a:t>
            </a:r>
            <a:r>
              <a:rPr lang="en-GB" sz="900" i="1" dirty="0" smtClean="0"/>
              <a:t>toilet/bath facilities, WSS ... water supply system, UFS ... useful floor space, OWS ... type of ownership, THO ... </a:t>
            </a:r>
            <a:r>
              <a:rPr lang="en-US" sz="900" i="1" dirty="0" smtClean="0"/>
              <a:t>type of heating, IND … industry (branch of economic activity)) </a:t>
            </a:r>
            <a:r>
              <a:rPr lang="en-GB" sz="900" i="1" dirty="0" smtClean="0"/>
              <a:t>    </a:t>
            </a:r>
            <a:r>
              <a:rPr lang="en-US" sz="900" i="1" dirty="0" smtClean="0"/>
              <a:t>   </a:t>
            </a:r>
            <a:endParaRPr lang="de-AT" sz="900" b="1" dirty="0" smtClean="0"/>
          </a:p>
        </p:txBody>
      </p:sp>
      <p:sp>
        <p:nvSpPr>
          <p:cNvPr id="2" name="Titel 1"/>
          <p:cNvSpPr>
            <a:spLocks noGrp="1"/>
          </p:cNvSpPr>
          <p:nvPr>
            <p:ph type="title"/>
          </p:nvPr>
        </p:nvSpPr>
        <p:spPr>
          <a:xfrm>
            <a:off x="179512" y="139279"/>
            <a:ext cx="6972828" cy="769441"/>
          </a:xfrm>
        </p:spPr>
        <p:txBody>
          <a:bodyPr/>
          <a:lstStyle/>
          <a:p>
            <a:pPr>
              <a:lnSpc>
                <a:spcPct val="100000"/>
              </a:lnSpc>
            </a:pPr>
            <a:r>
              <a:rPr lang="de-DE" sz="2400" b="1" dirty="0" err="1" smtClean="0"/>
              <a:t>Imputation</a:t>
            </a:r>
            <a:r>
              <a:rPr lang="de-DE" sz="2400" b="1" dirty="0" smtClean="0"/>
              <a:t> </a:t>
            </a:r>
            <a:r>
              <a:rPr lang="de-DE" sz="2400" b="1" dirty="0" err="1" smtClean="0"/>
              <a:t>process</a:t>
            </a:r>
            <a:r>
              <a:rPr lang="de-DE" sz="2400" b="1" dirty="0" smtClean="0"/>
              <a:t> (3)</a:t>
            </a:r>
            <a:br>
              <a:rPr lang="de-DE" sz="2400" b="1" dirty="0" smtClean="0"/>
            </a:br>
            <a:r>
              <a:rPr lang="de-DE" sz="2000" dirty="0" err="1" smtClean="0"/>
              <a:t>Dependences</a:t>
            </a:r>
            <a:r>
              <a:rPr lang="de-DE" sz="2000" dirty="0" smtClean="0"/>
              <a:t> </a:t>
            </a:r>
            <a:r>
              <a:rPr lang="de-DE" sz="2000" dirty="0" err="1" smtClean="0"/>
              <a:t>within</a:t>
            </a:r>
            <a:r>
              <a:rPr lang="de-DE" sz="2000" dirty="0" smtClean="0"/>
              <a:t> </a:t>
            </a:r>
            <a:r>
              <a:rPr lang="de-DE" sz="2000" dirty="0" err="1" smtClean="0"/>
              <a:t>and</a:t>
            </a:r>
            <a:r>
              <a:rPr lang="de-DE" sz="2000" dirty="0" smtClean="0"/>
              <a:t> </a:t>
            </a:r>
            <a:r>
              <a:rPr lang="de-DE" sz="2000" dirty="0" err="1" smtClean="0"/>
              <a:t>across</a:t>
            </a:r>
            <a:r>
              <a:rPr lang="de-DE" sz="2000" dirty="0" smtClean="0"/>
              <a:t> </a:t>
            </a:r>
            <a:r>
              <a:rPr lang="de-DE" sz="2000" dirty="0" err="1" smtClean="0"/>
              <a:t>census</a:t>
            </a:r>
            <a:r>
              <a:rPr lang="de-DE" sz="2000" dirty="0" smtClean="0"/>
              <a:t> </a:t>
            </a:r>
            <a:r>
              <a:rPr lang="de-DE" sz="2000" dirty="0" err="1" smtClean="0"/>
              <a:t>subjects</a:t>
            </a:r>
            <a:endParaRPr lang="de-AT" sz="2000" dirty="0"/>
          </a:p>
        </p:txBody>
      </p:sp>
      <p:pic>
        <p:nvPicPr>
          <p:cNvPr id="74" name="Grafik 73" descr="IMP_PROCESS.png"/>
          <p:cNvPicPr>
            <a:picLocks noChangeAspect="1"/>
          </p:cNvPicPr>
          <p:nvPr/>
        </p:nvPicPr>
        <p:blipFill>
          <a:blip r:embed="rId3" cstate="print"/>
          <a:stretch>
            <a:fillRect/>
          </a:stretch>
        </p:blipFill>
        <p:spPr>
          <a:xfrm>
            <a:off x="1170713" y="1160090"/>
            <a:ext cx="6802574" cy="428513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235107"/>
            <a:ext cx="6972828" cy="477054"/>
          </a:xfrm>
        </p:spPr>
        <p:txBody>
          <a:bodyPr/>
          <a:lstStyle/>
          <a:p>
            <a:r>
              <a:rPr lang="de-DE" sz="2400" b="1" dirty="0" err="1" smtClean="0"/>
              <a:t>Missing</a:t>
            </a:r>
            <a:r>
              <a:rPr lang="de-DE" sz="2400" b="1" dirty="0" smtClean="0"/>
              <a:t> </a:t>
            </a:r>
            <a:r>
              <a:rPr lang="de-DE" sz="2400" b="1" dirty="0" err="1" smtClean="0"/>
              <a:t>rates</a:t>
            </a:r>
            <a:endParaRPr lang="de-AT" sz="2400" b="1" dirty="0"/>
          </a:p>
        </p:txBody>
      </p:sp>
      <p:graphicFrame>
        <p:nvGraphicFramePr>
          <p:cNvPr id="4" name="Diagramm 3"/>
          <p:cNvGraphicFramePr/>
          <p:nvPr/>
        </p:nvGraphicFramePr>
        <p:xfrm>
          <a:off x="1403648" y="1196752"/>
          <a:ext cx="6296024" cy="49605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Bildschirmpräsentation (4:3)</PresentationFormat>
  <Paragraphs>249</Paragraphs>
  <Slides>17</Slides>
  <Notes>15</Notes>
  <HiddenSlides>0</HiddenSlides>
  <MMClips>0</MMClips>
  <ScaleCrop>false</ScaleCrop>
  <HeadingPairs>
    <vt:vector size="6" baseType="variant">
      <vt:variant>
        <vt:lpstr>Design</vt:lpstr>
      </vt:variant>
      <vt:variant>
        <vt:i4>1</vt:i4>
      </vt:variant>
      <vt:variant>
        <vt:lpstr>Folientitel</vt:lpstr>
      </vt:variant>
      <vt:variant>
        <vt:i4>17</vt:i4>
      </vt:variant>
      <vt:variant>
        <vt:lpstr>Zielgruppenorientierte Präsentationen</vt:lpstr>
      </vt:variant>
      <vt:variant>
        <vt:i4>1</vt:i4>
      </vt:variant>
    </vt:vector>
  </HeadingPairs>
  <TitlesOfParts>
    <vt:vector size="19" baseType="lpstr">
      <vt:lpstr>Larissa</vt:lpstr>
      <vt:lpstr>Folie 1</vt:lpstr>
      <vt:lpstr>Evolution of the Austrian census</vt:lpstr>
      <vt:lpstr>Registers</vt:lpstr>
      <vt:lpstr>General data process (1)</vt:lpstr>
      <vt:lpstr>General data process (2)</vt:lpstr>
      <vt:lpstr>Imputation process (1)</vt:lpstr>
      <vt:lpstr>Imputation process (2)</vt:lpstr>
      <vt:lpstr>Imputation process (3) Dependences within and across census subjects</vt:lpstr>
      <vt:lpstr>Missing rates</vt:lpstr>
      <vt:lpstr>Deterministic editing</vt:lpstr>
      <vt:lpstr>Correlation and Clustering </vt:lpstr>
      <vt:lpstr>Hot-Deck technique (1)</vt:lpstr>
      <vt:lpstr>Hot-Deck technique (2)</vt:lpstr>
      <vt:lpstr>Logistic Regression</vt:lpstr>
      <vt:lpstr>Quality Assessment</vt:lpstr>
      <vt:lpstr>Links and Informations</vt:lpstr>
      <vt:lpstr>Folie 17</vt:lpstr>
      <vt:lpstr>Zielgruppenpräsentation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Clara Löcker</dc:creator>
  <cp:lastModifiedBy>kausl$</cp:lastModifiedBy>
  <cp:revision>323</cp:revision>
  <dcterms:created xsi:type="dcterms:W3CDTF">2011-01-18T14:17:10Z</dcterms:created>
  <dcterms:modified xsi:type="dcterms:W3CDTF">2012-09-07T05:41:16Z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1510803284</vt:i4>
  </property>
  <property fmtid="{D5CDD505-2E9C-101B-9397-08002B2CF9AE}" pid="4" name="_EmailSubject">
    <vt:lpwstr>Presentation for Work Session</vt:lpwstr>
  </property>
  <property fmtid="{D5CDD505-2E9C-101B-9397-08002B2CF9AE}" pid="5" name="_AuthorEmail">
    <vt:lpwstr>Alexander.Kausl@statistik.gv.at</vt:lpwstr>
  </property>
  <property fmtid="{D5CDD505-2E9C-101B-9397-08002B2CF9AE}" pid="6" name="_AuthorEmailDisplayName">
    <vt:lpwstr>KAUSL Alexander</vt:lpwstr>
  </property>
</Properties>
</file>