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60" r:id="rId3"/>
    <p:sldId id="378" r:id="rId4"/>
    <p:sldId id="379" r:id="rId5"/>
    <p:sldId id="380" r:id="rId6"/>
    <p:sldId id="398" r:id="rId7"/>
    <p:sldId id="399" r:id="rId8"/>
    <p:sldId id="381" r:id="rId9"/>
    <p:sldId id="390" r:id="rId10"/>
    <p:sldId id="391" r:id="rId11"/>
    <p:sldId id="393" r:id="rId12"/>
    <p:sldId id="394" r:id="rId13"/>
    <p:sldId id="395" r:id="rId14"/>
    <p:sldId id="397" r:id="rId15"/>
    <p:sldId id="396" r:id="rId16"/>
    <p:sldId id="338" r:id="rId17"/>
    <p:sldId id="332" r:id="rId18"/>
    <p:sldId id="400" r:id="rId19"/>
    <p:sldId id="401" r:id="rId20"/>
    <p:sldId id="402" r:id="rId21"/>
    <p:sldId id="405" r:id="rId22"/>
    <p:sldId id="403" r:id="rId23"/>
    <p:sldId id="404" r:id="rId24"/>
    <p:sldId id="376" r:id="rId25"/>
    <p:sldId id="377" r:id="rId26"/>
    <p:sldId id="340" r:id="rId27"/>
    <p:sldId id="408" r:id="rId28"/>
    <p:sldId id="409" r:id="rId29"/>
    <p:sldId id="356" r:id="rId30"/>
    <p:sldId id="372" r:id="rId31"/>
    <p:sldId id="373" r:id="rId32"/>
    <p:sldId id="406" r:id="rId33"/>
    <p:sldId id="375" r:id="rId34"/>
    <p:sldId id="389" r:id="rId35"/>
    <p:sldId id="388" r:id="rId36"/>
    <p:sldId id="407" r:id="rId37"/>
    <p:sldId id="313" r:id="rId3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914901101279867E-2"/>
          <c:y val="3.2026068376068376E-2"/>
          <c:w val="0.94042914738750438"/>
          <c:h val="0.845625641025640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Sheet2!$C$34</c:f>
              <c:strCache>
                <c:ptCount val="1"/>
                <c:pt idx="0">
                  <c:v>Employer enterprises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strRef>
              <c:f>Sheet2!$B$35:$B$65</c:f>
              <c:strCache>
                <c:ptCount val="31"/>
                <c:pt idx="0">
                  <c:v>HUN</c:v>
                </c:pt>
                <c:pt idx="1">
                  <c:v>POL</c:v>
                </c:pt>
                <c:pt idx="2">
                  <c:v>GBR</c:v>
                </c:pt>
                <c:pt idx="3">
                  <c:v>BRA</c:v>
                </c:pt>
                <c:pt idx="4">
                  <c:v>EST</c:v>
                </c:pt>
                <c:pt idx="5">
                  <c:v>ISR</c:v>
                </c:pt>
                <c:pt idx="6">
                  <c:v>NZL</c:v>
                </c:pt>
                <c:pt idx="7">
                  <c:v>DNK</c:v>
                </c:pt>
                <c:pt idx="8">
                  <c:v>AUS</c:v>
                </c:pt>
                <c:pt idx="9">
                  <c:v>FRA</c:v>
                </c:pt>
                <c:pt idx="10">
                  <c:v>FIN</c:v>
                </c:pt>
                <c:pt idx="11">
                  <c:v>LTU</c:v>
                </c:pt>
                <c:pt idx="12">
                  <c:v>DEU</c:v>
                </c:pt>
                <c:pt idx="13">
                  <c:v>SWE</c:v>
                </c:pt>
                <c:pt idx="14">
                  <c:v>LVA</c:v>
                </c:pt>
                <c:pt idx="15">
                  <c:v>ESP</c:v>
                </c:pt>
                <c:pt idx="16">
                  <c:v>LUX</c:v>
                </c:pt>
                <c:pt idx="17">
                  <c:v>SVN</c:v>
                </c:pt>
                <c:pt idx="18">
                  <c:v>PRT</c:v>
                </c:pt>
                <c:pt idx="19">
                  <c:v>AUT</c:v>
                </c:pt>
                <c:pt idx="20">
                  <c:v>NLD</c:v>
                </c:pt>
                <c:pt idx="21">
                  <c:v>NOR</c:v>
                </c:pt>
                <c:pt idx="22">
                  <c:v>KOR</c:v>
                </c:pt>
                <c:pt idx="23">
                  <c:v>ROU</c:v>
                </c:pt>
                <c:pt idx="24">
                  <c:v>ITA</c:v>
                </c:pt>
                <c:pt idx="25">
                  <c:v>SVK</c:v>
                </c:pt>
                <c:pt idx="26">
                  <c:v>CAN</c:v>
                </c:pt>
                <c:pt idx="27">
                  <c:v>USA</c:v>
                </c:pt>
                <c:pt idx="28">
                  <c:v>CZE</c:v>
                </c:pt>
                <c:pt idx="29">
                  <c:v>CHE</c:v>
                </c:pt>
                <c:pt idx="30">
                  <c:v>BEL</c:v>
                </c:pt>
              </c:strCache>
            </c:strRef>
          </c:cat>
          <c:val>
            <c:numRef>
              <c:f>Sheet2!$C$35:$C$65</c:f>
              <c:numCache>
                <c:formatCode>General</c:formatCode>
                <c:ptCount val="31"/>
                <c:pt idx="0">
                  <c:v>16.53678</c:v>
                </c:pt>
                <c:pt idx="1">
                  <c:v>15.74236</c:v>
                </c:pt>
                <c:pt idx="2">
                  <c:v>15.2462</c:v>
                </c:pt>
                <c:pt idx="3">
                  <c:v>13.251760000000001</c:v>
                </c:pt>
                <c:pt idx="4">
                  <c:v>12.990320000000001</c:v>
                </c:pt>
                <c:pt idx="5">
                  <c:v>12.91329</c:v>
                </c:pt>
                <c:pt idx="6">
                  <c:v>12.517429999999999</c:v>
                </c:pt>
                <c:pt idx="7">
                  <c:v>12.3812</c:v>
                </c:pt>
                <c:pt idx="8">
                  <c:v>11.80325</c:v>
                </c:pt>
                <c:pt idx="9">
                  <c:v>11.32494</c:v>
                </c:pt>
                <c:pt idx="10">
                  <c:v>11.22284</c:v>
                </c:pt>
                <c:pt idx="11">
                  <c:v>10.891209999999999</c:v>
                </c:pt>
                <c:pt idx="12">
                  <c:v>10.50202</c:v>
                </c:pt>
                <c:pt idx="13">
                  <c:v>10.29508</c:v>
                </c:pt>
                <c:pt idx="14">
                  <c:v>10.286989999999999</c:v>
                </c:pt>
                <c:pt idx="15">
                  <c:v>10.23129</c:v>
                </c:pt>
                <c:pt idx="16">
                  <c:v>10.21969</c:v>
                </c:pt>
                <c:pt idx="17">
                  <c:v>10.208170000000001</c:v>
                </c:pt>
                <c:pt idx="18">
                  <c:v>10.010070000000001</c:v>
                </c:pt>
                <c:pt idx="19">
                  <c:v>9.3028770000000005</c:v>
                </c:pt>
                <c:pt idx="20">
                  <c:v>9.1577129999999993</c:v>
                </c:pt>
                <c:pt idx="21">
                  <c:v>8.9686280000000007</c:v>
                </c:pt>
                <c:pt idx="22">
                  <c:v>8.9617559239482514</c:v>
                </c:pt>
                <c:pt idx="23">
                  <c:v>8.9098989999999993</c:v>
                </c:pt>
                <c:pt idx="24">
                  <c:v>8.3394089999999998</c:v>
                </c:pt>
                <c:pt idx="25">
                  <c:v>8.2671620000000008</c:v>
                </c:pt>
                <c:pt idx="26">
                  <c:v>7.7706160000000004</c:v>
                </c:pt>
                <c:pt idx="27">
                  <c:v>7.4128210000000001</c:v>
                </c:pt>
                <c:pt idx="28">
                  <c:v>5.7253420000000004</c:v>
                </c:pt>
                <c:pt idx="29">
                  <c:v>5.0811609999999998</c:v>
                </c:pt>
                <c:pt idx="30">
                  <c:v>2.1680169999999999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1-4E45-9391-AA237595A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88992"/>
        <c:axId val="211645184"/>
      </c:barChart>
      <c:catAx>
        <c:axId val="21158899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211645184"/>
        <c:crosses val="autoZero"/>
        <c:auto val="1"/>
        <c:lblAlgn val="ctr"/>
        <c:lblOffset val="0"/>
        <c:tickLblSkip val="1"/>
        <c:noMultiLvlLbl val="0"/>
      </c:catAx>
      <c:valAx>
        <c:axId val="211645184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211588992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445796086387494E-3"/>
          <c:y val="9.2238695671376311E-2"/>
          <c:w val="0.98906927548920154"/>
          <c:h val="0.90045811591182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Fig.3!$D$37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rgbClr val="006B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Fig.3!$C$38:$C$66</c:f>
              <c:strCache>
                <c:ptCount val="29"/>
                <c:pt idx="0">
                  <c:v>LTU</c:v>
                </c:pt>
                <c:pt idx="1">
                  <c:v>SVN</c:v>
                </c:pt>
                <c:pt idx="2">
                  <c:v>FIN</c:v>
                </c:pt>
                <c:pt idx="3">
                  <c:v>ROU</c:v>
                </c:pt>
                <c:pt idx="4">
                  <c:v>POL</c:v>
                </c:pt>
                <c:pt idx="5">
                  <c:v>EST</c:v>
                </c:pt>
                <c:pt idx="6">
                  <c:v>CZE</c:v>
                </c:pt>
                <c:pt idx="7">
                  <c:v>FRA</c:v>
                </c:pt>
                <c:pt idx="8">
                  <c:v>ITA</c:v>
                </c:pt>
                <c:pt idx="9">
                  <c:v>LVA</c:v>
                </c:pt>
                <c:pt idx="10">
                  <c:v>SVK</c:v>
                </c:pt>
                <c:pt idx="11">
                  <c:v>PRT</c:v>
                </c:pt>
                <c:pt idx="12">
                  <c:v>NOR</c:v>
                </c:pt>
                <c:pt idx="13">
                  <c:v>NZL</c:v>
                </c:pt>
                <c:pt idx="14">
                  <c:v>BEL</c:v>
                </c:pt>
                <c:pt idx="15">
                  <c:v>ISR</c:v>
                </c:pt>
                <c:pt idx="16">
                  <c:v>SWE</c:v>
                </c:pt>
                <c:pt idx="17">
                  <c:v>CHE</c:v>
                </c:pt>
                <c:pt idx="18">
                  <c:v>HUN</c:v>
                </c:pt>
                <c:pt idx="19">
                  <c:v>DEU</c:v>
                </c:pt>
                <c:pt idx="20">
                  <c:v>ESP</c:v>
                </c:pt>
                <c:pt idx="21">
                  <c:v>CAN</c:v>
                </c:pt>
                <c:pt idx="22">
                  <c:v>LUX</c:v>
                </c:pt>
                <c:pt idx="23">
                  <c:v>IRL</c:v>
                </c:pt>
                <c:pt idx="24">
                  <c:v>AUT</c:v>
                </c:pt>
                <c:pt idx="25">
                  <c:v>GBR</c:v>
                </c:pt>
                <c:pt idx="26">
                  <c:v>USA</c:v>
                </c:pt>
                <c:pt idx="27">
                  <c:v>GRC</c:v>
                </c:pt>
                <c:pt idx="28">
                  <c:v>NLD</c:v>
                </c:pt>
              </c:strCache>
            </c:strRef>
          </c:cat>
          <c:val>
            <c:numRef>
              <c:f>Fig.3!$D$38:$D$66</c:f>
              <c:numCache>
                <c:formatCode>0.00</c:formatCode>
                <c:ptCount val="29"/>
                <c:pt idx="0">
                  <c:v>19.607465845680199</c:v>
                </c:pt>
                <c:pt idx="1">
                  <c:v>13.946055503585907</c:v>
                </c:pt>
                <c:pt idx="2">
                  <c:v>16.318266077285042</c:v>
                </c:pt>
                <c:pt idx="3">
                  <c:v>17.37280103124052</c:v>
                </c:pt>
                <c:pt idx="4">
                  <c:v>15.815691158156911</c:v>
                </c:pt>
                <c:pt idx="5">
                  <c:v>10.307949029126213</c:v>
                </c:pt>
                <c:pt idx="6">
                  <c:v>17.836902597058668</c:v>
                </c:pt>
                <c:pt idx="7">
                  <c:v>11.988923994071532</c:v>
                </c:pt>
                <c:pt idx="8">
                  <c:v>14.441004018710061</c:v>
                </c:pt>
                <c:pt idx="9">
                  <c:v>11.510398570506775</c:v>
                </c:pt>
                <c:pt idx="10">
                  <c:v>15.537933990570082</c:v>
                </c:pt>
                <c:pt idx="11">
                  <c:v>14.005839292514704</c:v>
                </c:pt>
                <c:pt idx="12">
                  <c:v>6.1012129828488462</c:v>
                </c:pt>
                <c:pt idx="13">
                  <c:v>7.3003939133390654</c:v>
                </c:pt>
                <c:pt idx="14">
                  <c:v>13.623610100800166</c:v>
                </c:pt>
                <c:pt idx="15">
                  <c:v>4.5826531039390517</c:v>
                </c:pt>
                <c:pt idx="16">
                  <c:v>5.0113811586753796</c:v>
                </c:pt>
                <c:pt idx="17">
                  <c:v>5.9174874411613461</c:v>
                </c:pt>
                <c:pt idx="18">
                  <c:v>9.4821689017385804</c:v>
                </c:pt>
                <c:pt idx="19">
                  <c:v>6.085090185617001</c:v>
                </c:pt>
                <c:pt idx="20">
                  <c:v>7.0015294533916199</c:v>
                </c:pt>
                <c:pt idx="21">
                  <c:v>4.9725553974385042</c:v>
                </c:pt>
                <c:pt idx="22">
                  <c:v>2.4253007372914239</c:v>
                </c:pt>
                <c:pt idx="23">
                  <c:v>8.5506917668405542</c:v>
                </c:pt>
                <c:pt idx="24">
                  <c:v>5.6185072588642679</c:v>
                </c:pt>
                <c:pt idx="25">
                  <c:v>7.608279899173958</c:v>
                </c:pt>
                <c:pt idx="26">
                  <c:v>9.6569960678901907</c:v>
                </c:pt>
                <c:pt idx="27">
                  <c:v>7.4278118984324868</c:v>
                </c:pt>
                <c:pt idx="28">
                  <c:v>6.8249119562069707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2-423F-896A-9260DD7A30AE}"/>
            </c:ext>
          </c:extLst>
        </c:ser>
        <c:ser>
          <c:idx val="1"/>
          <c:order val="1"/>
          <c:tx>
            <c:strRef>
              <c:f>Fig.3!$E$37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7FA8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Fig.3!$C$38:$C$66</c:f>
              <c:strCache>
                <c:ptCount val="29"/>
                <c:pt idx="0">
                  <c:v>LTU</c:v>
                </c:pt>
                <c:pt idx="1">
                  <c:v>SVN</c:v>
                </c:pt>
                <c:pt idx="2">
                  <c:v>FIN</c:v>
                </c:pt>
                <c:pt idx="3">
                  <c:v>ROU</c:v>
                </c:pt>
                <c:pt idx="4">
                  <c:v>POL</c:v>
                </c:pt>
                <c:pt idx="5">
                  <c:v>EST</c:v>
                </c:pt>
                <c:pt idx="6">
                  <c:v>CZE</c:v>
                </c:pt>
                <c:pt idx="7">
                  <c:v>FRA</c:v>
                </c:pt>
                <c:pt idx="8">
                  <c:v>ITA</c:v>
                </c:pt>
                <c:pt idx="9">
                  <c:v>LVA</c:v>
                </c:pt>
                <c:pt idx="10">
                  <c:v>SVK</c:v>
                </c:pt>
                <c:pt idx="11">
                  <c:v>PRT</c:v>
                </c:pt>
                <c:pt idx="12">
                  <c:v>NOR</c:v>
                </c:pt>
                <c:pt idx="13">
                  <c:v>NZL</c:v>
                </c:pt>
                <c:pt idx="14">
                  <c:v>BEL</c:v>
                </c:pt>
                <c:pt idx="15">
                  <c:v>ISR</c:v>
                </c:pt>
                <c:pt idx="16">
                  <c:v>SWE</c:v>
                </c:pt>
                <c:pt idx="17">
                  <c:v>CHE</c:v>
                </c:pt>
                <c:pt idx="18">
                  <c:v>HUN</c:v>
                </c:pt>
                <c:pt idx="19">
                  <c:v>DEU</c:v>
                </c:pt>
                <c:pt idx="20">
                  <c:v>ESP</c:v>
                </c:pt>
                <c:pt idx="21">
                  <c:v>CAN</c:v>
                </c:pt>
                <c:pt idx="22">
                  <c:v>LUX</c:v>
                </c:pt>
                <c:pt idx="23">
                  <c:v>IRL</c:v>
                </c:pt>
                <c:pt idx="24">
                  <c:v>AUT</c:v>
                </c:pt>
                <c:pt idx="25">
                  <c:v>GBR</c:v>
                </c:pt>
                <c:pt idx="26">
                  <c:v>USA</c:v>
                </c:pt>
                <c:pt idx="27">
                  <c:v>GRC</c:v>
                </c:pt>
                <c:pt idx="28">
                  <c:v>NLD</c:v>
                </c:pt>
              </c:strCache>
            </c:strRef>
          </c:cat>
          <c:val>
            <c:numRef>
              <c:f>Fig.3!$E$38:$E$66</c:f>
              <c:numCache>
                <c:formatCode>0.00</c:formatCode>
                <c:ptCount val="29"/>
                <c:pt idx="0">
                  <c:v>19.93072926688474</c:v>
                </c:pt>
                <c:pt idx="1">
                  <c:v>22.809479264109761</c:v>
                </c:pt>
                <c:pt idx="2">
                  <c:v>19.640667332097532</c:v>
                </c:pt>
                <c:pt idx="3">
                  <c:v>15.320746132848043</c:v>
                </c:pt>
                <c:pt idx="4">
                  <c:v>16.366693310548222</c:v>
                </c:pt>
                <c:pt idx="5">
                  <c:v>21.260618932038835</c:v>
                </c:pt>
                <c:pt idx="6">
                  <c:v>12.05663741812468</c:v>
                </c:pt>
                <c:pt idx="7">
                  <c:v>16.637931745625831</c:v>
                </c:pt>
                <c:pt idx="8">
                  <c:v>13.569499214139835</c:v>
                </c:pt>
                <c:pt idx="9">
                  <c:v>16.225740805082644</c:v>
                </c:pt>
                <c:pt idx="10">
                  <c:v>12.133365991059947</c:v>
                </c:pt>
                <c:pt idx="11">
                  <c:v>13.108788558371769</c:v>
                </c:pt>
                <c:pt idx="12">
                  <c:v>20.369642154935114</c:v>
                </c:pt>
                <c:pt idx="13">
                  <c:v>18.475935294235267</c:v>
                </c:pt>
                <c:pt idx="14">
                  <c:v>10.329419100072743</c:v>
                </c:pt>
                <c:pt idx="15">
                  <c:v>19.178282891707479</c:v>
                </c:pt>
                <c:pt idx="16">
                  <c:v>18.143769733460605</c:v>
                </c:pt>
                <c:pt idx="17">
                  <c:v>16.862465883469799</c:v>
                </c:pt>
                <c:pt idx="18">
                  <c:v>12.814125482401229</c:v>
                </c:pt>
                <c:pt idx="19">
                  <c:v>14.815774406412631</c:v>
                </c:pt>
                <c:pt idx="20">
                  <c:v>13.16585438234052</c:v>
                </c:pt>
                <c:pt idx="21">
                  <c:v>14.482618418377719</c:v>
                </c:pt>
                <c:pt idx="22">
                  <c:v>16.70547147846333</c:v>
                </c:pt>
                <c:pt idx="23">
                  <c:v>10.516368035079761</c:v>
                </c:pt>
                <c:pt idx="24">
                  <c:v>12.578238038724781</c:v>
                </c:pt>
                <c:pt idx="25">
                  <c:v>10.392399560014539</c:v>
                </c:pt>
                <c:pt idx="26">
                  <c:v>7.2803626077243706</c:v>
                </c:pt>
                <c:pt idx="27">
                  <c:v>8.2106517554312948</c:v>
                </c:pt>
                <c:pt idx="28">
                  <c:v>7.0519108072004411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2-423F-896A-9260DD7A30AE}"/>
            </c:ext>
          </c:extLst>
        </c:ser>
        <c:ser>
          <c:idx val="2"/>
          <c:order val="2"/>
          <c:tx>
            <c:strRef>
              <c:f>Fig.3!$F$37</c:f>
              <c:strCache>
                <c:ptCount val="1"/>
                <c:pt idx="0">
                  <c:v>Business services</c:v>
                </c:pt>
              </c:strCache>
            </c:strRef>
          </c:tx>
          <c:spPr>
            <a:solidFill>
              <a:srgbClr val="00AA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cat>
            <c:strRef>
              <c:f>Fig.3!$C$38:$C$66</c:f>
              <c:strCache>
                <c:ptCount val="29"/>
                <c:pt idx="0">
                  <c:v>LTU</c:v>
                </c:pt>
                <c:pt idx="1">
                  <c:v>SVN</c:v>
                </c:pt>
                <c:pt idx="2">
                  <c:v>FIN</c:v>
                </c:pt>
                <c:pt idx="3">
                  <c:v>ROU</c:v>
                </c:pt>
                <c:pt idx="4">
                  <c:v>POL</c:v>
                </c:pt>
                <c:pt idx="5">
                  <c:v>EST</c:v>
                </c:pt>
                <c:pt idx="6">
                  <c:v>CZE</c:v>
                </c:pt>
                <c:pt idx="7">
                  <c:v>FRA</c:v>
                </c:pt>
                <c:pt idx="8">
                  <c:v>ITA</c:v>
                </c:pt>
                <c:pt idx="9">
                  <c:v>LVA</c:v>
                </c:pt>
                <c:pt idx="10">
                  <c:v>SVK</c:v>
                </c:pt>
                <c:pt idx="11">
                  <c:v>PRT</c:v>
                </c:pt>
                <c:pt idx="12">
                  <c:v>NOR</c:v>
                </c:pt>
                <c:pt idx="13">
                  <c:v>NZL</c:v>
                </c:pt>
                <c:pt idx="14">
                  <c:v>BEL</c:v>
                </c:pt>
                <c:pt idx="15">
                  <c:v>ISR</c:v>
                </c:pt>
                <c:pt idx="16">
                  <c:v>SWE</c:v>
                </c:pt>
                <c:pt idx="17">
                  <c:v>CHE</c:v>
                </c:pt>
                <c:pt idx="18">
                  <c:v>HUN</c:v>
                </c:pt>
                <c:pt idx="19">
                  <c:v>DEU</c:v>
                </c:pt>
                <c:pt idx="20">
                  <c:v>ESP</c:v>
                </c:pt>
                <c:pt idx="21">
                  <c:v>CAN</c:v>
                </c:pt>
                <c:pt idx="22">
                  <c:v>LUX</c:v>
                </c:pt>
                <c:pt idx="23">
                  <c:v>IRL</c:v>
                </c:pt>
                <c:pt idx="24">
                  <c:v>AUT</c:v>
                </c:pt>
                <c:pt idx="25">
                  <c:v>GBR</c:v>
                </c:pt>
                <c:pt idx="26">
                  <c:v>USA</c:v>
                </c:pt>
                <c:pt idx="27">
                  <c:v>GRC</c:v>
                </c:pt>
                <c:pt idx="28">
                  <c:v>NLD</c:v>
                </c:pt>
              </c:strCache>
            </c:strRef>
          </c:cat>
          <c:val>
            <c:numRef>
              <c:f>Fig.3!$F$38:$F$66</c:f>
              <c:numCache>
                <c:formatCode>0.00</c:formatCode>
                <c:ptCount val="29"/>
                <c:pt idx="0">
                  <c:v>60.461804887435058</c:v>
                </c:pt>
                <c:pt idx="1">
                  <c:v>63.244465232304336</c:v>
                </c:pt>
                <c:pt idx="2">
                  <c:v>64.041066590617419</c:v>
                </c:pt>
                <c:pt idx="3">
                  <c:v>67.306452835911429</c:v>
                </c:pt>
                <c:pt idx="4">
                  <c:v>67.817615531294862</c:v>
                </c:pt>
                <c:pt idx="5">
                  <c:v>68.431432038834956</c:v>
                </c:pt>
                <c:pt idx="6">
                  <c:v>70.106459984816652</c:v>
                </c:pt>
                <c:pt idx="7">
                  <c:v>71.373144260302638</c:v>
                </c:pt>
                <c:pt idx="8">
                  <c:v>71.989496767150101</c:v>
                </c:pt>
                <c:pt idx="9">
                  <c:v>72.263860624410583</c:v>
                </c:pt>
                <c:pt idx="10">
                  <c:v>72.328700018369972</c:v>
                </c:pt>
                <c:pt idx="11">
                  <c:v>72.885372149113522</c:v>
                </c:pt>
                <c:pt idx="12">
                  <c:v>73.529144862216043</c:v>
                </c:pt>
                <c:pt idx="13">
                  <c:v>74.223670792425665</c:v>
                </c:pt>
                <c:pt idx="14">
                  <c:v>76.046970799127095</c:v>
                </c:pt>
                <c:pt idx="15">
                  <c:v>76.239064004353466</c:v>
                </c:pt>
                <c:pt idx="16">
                  <c:v>76.844849107864007</c:v>
                </c:pt>
                <c:pt idx="17">
                  <c:v>77.220046675368849</c:v>
                </c:pt>
                <c:pt idx="18">
                  <c:v>77.703705615860187</c:v>
                </c:pt>
                <c:pt idx="19">
                  <c:v>79.099135407970365</c:v>
                </c:pt>
                <c:pt idx="20">
                  <c:v>79.832616164267861</c:v>
                </c:pt>
                <c:pt idx="21">
                  <c:v>80.544826184183776</c:v>
                </c:pt>
                <c:pt idx="22">
                  <c:v>80.86922778424524</c:v>
                </c:pt>
                <c:pt idx="23">
                  <c:v>80.932940198079692</c:v>
                </c:pt>
                <c:pt idx="24">
                  <c:v>81.803254702410953</c:v>
                </c:pt>
                <c:pt idx="25">
                  <c:v>81.999320540811496</c:v>
                </c:pt>
                <c:pt idx="26">
                  <c:v>83.062641324385439</c:v>
                </c:pt>
                <c:pt idx="27">
                  <c:v>84.361536346136219</c:v>
                </c:pt>
                <c:pt idx="28">
                  <c:v>86.123177236592582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82-423F-896A-9260DD7A3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205120"/>
        <c:axId val="293206656"/>
      </c:barChart>
      <c:catAx>
        <c:axId val="29320512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595959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293206656"/>
        <c:crosses val="autoZero"/>
        <c:auto val="1"/>
        <c:lblAlgn val="ctr"/>
        <c:lblOffset val="0"/>
        <c:tickLblSkip val="1"/>
        <c:noMultiLvlLbl val="0"/>
      </c:catAx>
      <c:valAx>
        <c:axId val="2932066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595959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293205120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t"/>
      <c:layout>
        <c:manualLayout>
          <c:xMode val="edge"/>
          <c:yMode val="edge"/>
          <c:x val="5.1239621621351782E-2"/>
          <c:y val="1.4606376833596276E-2"/>
          <c:w val="0.93637905204970018"/>
          <c:h val="5.4773913125986042E-2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595959"/>
              </a:solidFill>
              <a:latin typeface="Arial Narrow"/>
              <a:ea typeface="Arial Narrow"/>
              <a:cs typeface="Arial Narrow"/>
            </a:defRPr>
          </a:pPr>
          <a:endParaRPr lang="de-DE"/>
        </a:p>
      </c:txPr>
    </c:legend>
    <c:plotVisOnly val="1"/>
    <c:dispBlanksAs val="gap"/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>
                <a:solidFill>
                  <a:srgbClr val="000000"/>
                </a:solidFill>
                <a:latin typeface="Arial Narrow"/>
              </a:defRPr>
            </a:pPr>
            <a:r>
              <a:rPr lang="en-GB" sz="800" b="1" i="0">
                <a:solidFill>
                  <a:srgbClr val="000000"/>
                </a:solidFill>
                <a:latin typeface="Arial Narrow"/>
              </a:rPr>
              <a:t>By sector</a:t>
            </a:r>
          </a:p>
        </c:rich>
      </c:tx>
      <c:layout>
        <c:manualLayout>
          <c:xMode val="edge"/>
          <c:yMode val="edge"/>
          <c:x val="0.4778226478122482"/>
          <c:y val="1.9920868100442669E-2"/>
        </c:manualLayout>
      </c:layout>
      <c:overlay val="0"/>
    </c:title>
    <c:autoTitleDeleted val="0"/>
    <c:plotArea>
      <c:layout>
        <c:manualLayout>
          <c:xMode val="edge"/>
          <c:yMode val="edge"/>
          <c:x val="8.7445796086387494E-3"/>
          <c:y val="0.21469214263625822"/>
          <c:w val="0.98906927548920154"/>
          <c:h val="0.77534745584191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'EAG2017'!$C$49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strRef>
              <c:f>'EAG2017'!$B$50:$B$71</c:f>
              <c:strCache>
                <c:ptCount val="22"/>
                <c:pt idx="0">
                  <c:v>SWE</c:v>
                </c:pt>
                <c:pt idx="1">
                  <c:v>USA</c:v>
                </c:pt>
                <c:pt idx="2">
                  <c:v>LUX</c:v>
                </c:pt>
                <c:pt idx="3">
                  <c:v>LTU</c:v>
                </c:pt>
                <c:pt idx="4">
                  <c:v>GBR</c:v>
                </c:pt>
                <c:pt idx="5">
                  <c:v>PRT</c:v>
                </c:pt>
                <c:pt idx="6">
                  <c:v>SVN</c:v>
                </c:pt>
                <c:pt idx="7">
                  <c:v>AUT</c:v>
                </c:pt>
                <c:pt idx="8">
                  <c:v>LVA</c:v>
                </c:pt>
                <c:pt idx="9">
                  <c:v>ITA</c:v>
                </c:pt>
                <c:pt idx="10">
                  <c:v>ISR</c:v>
                </c:pt>
                <c:pt idx="11">
                  <c:v>NLD</c:v>
                </c:pt>
                <c:pt idx="12">
                  <c:v>FRA</c:v>
                </c:pt>
                <c:pt idx="13">
                  <c:v>ESP</c:v>
                </c:pt>
                <c:pt idx="14">
                  <c:v>HUN</c:v>
                </c:pt>
                <c:pt idx="15">
                  <c:v>DEU</c:v>
                </c:pt>
                <c:pt idx="16">
                  <c:v>FIN</c:v>
                </c:pt>
                <c:pt idx="17">
                  <c:v>NOR</c:v>
                </c:pt>
                <c:pt idx="18">
                  <c:v>CZE</c:v>
                </c:pt>
                <c:pt idx="19">
                  <c:v>POL</c:v>
                </c:pt>
                <c:pt idx="20">
                  <c:v>ROU</c:v>
                </c:pt>
                <c:pt idx="21">
                  <c:v>SVK</c:v>
                </c:pt>
              </c:strCache>
            </c:strRef>
          </c:cat>
          <c:val>
            <c:numRef>
              <c:f>'EAG2017'!$C$50:$C$71</c:f>
              <c:numCache>
                <c:formatCode>_(* #,##0_);_(* \(#,##0\);_(* "-"??_);_(@_)</c:formatCode>
                <c:ptCount val="22"/>
                <c:pt idx="0">
                  <c:v>98.400001525878906</c:v>
                </c:pt>
                <c:pt idx="1">
                  <c:v>93.450370788574219</c:v>
                </c:pt>
                <c:pt idx="2">
                  <c:v>93.330001831054688</c:v>
                </c:pt>
                <c:pt idx="3">
                  <c:v>92.589996337890625</c:v>
                </c:pt>
                <c:pt idx="4">
                  <c:v>91.5</c:v>
                </c:pt>
                <c:pt idx="5">
                  <c:v>90.529998779296875</c:v>
                </c:pt>
                <c:pt idx="6">
                  <c:v>88.209999084472656</c:v>
                </c:pt>
                <c:pt idx="7">
                  <c:v>87.879997253417969</c:v>
                </c:pt>
                <c:pt idx="8">
                  <c:v>87.430000305175781</c:v>
                </c:pt>
                <c:pt idx="9">
                  <c:v>85.839996337890625</c:v>
                </c:pt>
                <c:pt idx="10">
                  <c:v>85.313529968261719</c:v>
                </c:pt>
                <c:pt idx="11">
                  <c:v>84.930000305175781</c:v>
                </c:pt>
                <c:pt idx="12">
                  <c:v>84.550003051757813</c:v>
                </c:pt>
                <c:pt idx="13">
                  <c:v>79.370002746582031</c:v>
                </c:pt>
                <c:pt idx="14">
                  <c:v>77.910003662109375</c:v>
                </c:pt>
                <c:pt idx="15">
                  <c:v>76.709999084472656</c:v>
                </c:pt>
                <c:pt idx="16">
                  <c:v>75.389999389648438</c:v>
                </c:pt>
                <c:pt idx="17">
                  <c:v>74.449996948242188</c:v>
                </c:pt>
                <c:pt idx="18">
                  <c:v>71.139999389648438</c:v>
                </c:pt>
                <c:pt idx="19">
                  <c:v>71.120002746582031</c:v>
                </c:pt>
                <c:pt idx="20">
                  <c:v>63.720001220703125</c:v>
                </c:pt>
                <c:pt idx="21" formatCode="General">
                  <c:v>54.729999542236328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E-4EC6-A12C-0A2ED0C54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11584"/>
        <c:axId val="100054144"/>
      </c:barChart>
      <c:lineChart>
        <c:grouping val="standard"/>
        <c:varyColors val="0"/>
        <c:ser>
          <c:idx val="1"/>
          <c:order val="1"/>
          <c:tx>
            <c:strRef>
              <c:f>'EAG2017'!$D$49</c:f>
              <c:strCache>
                <c:ptCount val="1"/>
                <c:pt idx="0">
                  <c:v>Services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'EAG2017'!$B$50:$B$71</c:f>
              <c:strCache>
                <c:ptCount val="22"/>
                <c:pt idx="0">
                  <c:v>SWE</c:v>
                </c:pt>
                <c:pt idx="1">
                  <c:v>USA</c:v>
                </c:pt>
                <c:pt idx="2">
                  <c:v>LUX</c:v>
                </c:pt>
                <c:pt idx="3">
                  <c:v>LTU</c:v>
                </c:pt>
                <c:pt idx="4">
                  <c:v>GBR</c:v>
                </c:pt>
                <c:pt idx="5">
                  <c:v>PRT</c:v>
                </c:pt>
                <c:pt idx="6">
                  <c:v>SVN</c:v>
                </c:pt>
                <c:pt idx="7">
                  <c:v>AUT</c:v>
                </c:pt>
                <c:pt idx="8">
                  <c:v>LVA</c:v>
                </c:pt>
                <c:pt idx="9">
                  <c:v>ITA</c:v>
                </c:pt>
                <c:pt idx="10">
                  <c:v>ISR</c:v>
                </c:pt>
                <c:pt idx="11">
                  <c:v>NLD</c:v>
                </c:pt>
                <c:pt idx="12">
                  <c:v>FRA</c:v>
                </c:pt>
                <c:pt idx="13">
                  <c:v>ESP</c:v>
                </c:pt>
                <c:pt idx="14">
                  <c:v>HUN</c:v>
                </c:pt>
                <c:pt idx="15">
                  <c:v>DEU</c:v>
                </c:pt>
                <c:pt idx="16">
                  <c:v>FIN</c:v>
                </c:pt>
                <c:pt idx="17">
                  <c:v>NOR</c:v>
                </c:pt>
                <c:pt idx="18">
                  <c:v>CZE</c:v>
                </c:pt>
                <c:pt idx="19">
                  <c:v>POL</c:v>
                </c:pt>
                <c:pt idx="20">
                  <c:v>ROU</c:v>
                </c:pt>
                <c:pt idx="21">
                  <c:v>SVK</c:v>
                </c:pt>
              </c:strCache>
            </c:strRef>
          </c:cat>
          <c:val>
            <c:numRef>
              <c:f>'EAG2017'!$D$50:$D$71</c:f>
              <c:numCache>
                <c:formatCode>_(* #,##0_);_(* \(#,##0\);_(* "-"??_);_(@_)</c:formatCode>
                <c:ptCount val="22"/>
                <c:pt idx="0">
                  <c:v>97.44000244140625</c:v>
                </c:pt>
                <c:pt idx="1">
                  <c:v>91.978611918666971</c:v>
                </c:pt>
                <c:pt idx="2">
                  <c:v>91.540000915527344</c:v>
                </c:pt>
                <c:pt idx="3">
                  <c:v>92.790000915527344</c:v>
                </c:pt>
                <c:pt idx="4">
                  <c:v>93.879997253417969</c:v>
                </c:pt>
                <c:pt idx="5">
                  <c:v>87.989997863769531</c:v>
                </c:pt>
                <c:pt idx="6">
                  <c:v>84.55999755859375</c:v>
                </c:pt>
                <c:pt idx="7">
                  <c:v>82.650001525878906</c:v>
                </c:pt>
                <c:pt idx="8">
                  <c:v>83.989997863769531</c:v>
                </c:pt>
                <c:pt idx="9">
                  <c:v>80.69000244140625</c:v>
                </c:pt>
                <c:pt idx="10">
                  <c:v>82.718894958496094</c:v>
                </c:pt>
                <c:pt idx="11">
                  <c:v>80.389999389648438</c:v>
                </c:pt>
                <c:pt idx="12">
                  <c:v>81.339996337890625</c:v>
                </c:pt>
                <c:pt idx="13">
                  <c:v>73.900001525878906</c:v>
                </c:pt>
                <c:pt idx="14">
                  <c:v>77.529998779296875</c:v>
                </c:pt>
                <c:pt idx="15">
                  <c:v>75.279998779296875</c:v>
                </c:pt>
                <c:pt idx="16">
                  <c:v>75.150001525878906</c:v>
                </c:pt>
                <c:pt idx="17">
                  <c:v>75.150001525878906</c:v>
                </c:pt>
                <c:pt idx="18">
                  <c:v>61.740001678466797</c:v>
                </c:pt>
                <c:pt idx="19">
                  <c:v>67.699996948242188</c:v>
                </c:pt>
                <c:pt idx="20">
                  <c:v>63.349998474121094</c:v>
                </c:pt>
                <c:pt idx="21" formatCode="General">
                  <c:v>48.979999542236328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BE-4EC6-A12C-0A2ED0C54E28}"/>
            </c:ext>
          </c:extLst>
        </c:ser>
        <c:ser>
          <c:idx val="2"/>
          <c:order val="2"/>
          <c:tx>
            <c:strRef>
              <c:f>'EAG2017'!$E$49</c:f>
              <c:strCache>
                <c:ptCount val="1"/>
                <c:pt idx="0">
                  <c:v>Construction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'EAG2017'!$B$50:$B$71</c:f>
              <c:strCache>
                <c:ptCount val="22"/>
                <c:pt idx="0">
                  <c:v>SWE</c:v>
                </c:pt>
                <c:pt idx="1">
                  <c:v>USA</c:v>
                </c:pt>
                <c:pt idx="2">
                  <c:v>LUX</c:v>
                </c:pt>
                <c:pt idx="3">
                  <c:v>LTU</c:v>
                </c:pt>
                <c:pt idx="4">
                  <c:v>GBR</c:v>
                </c:pt>
                <c:pt idx="5">
                  <c:v>PRT</c:v>
                </c:pt>
                <c:pt idx="6">
                  <c:v>SVN</c:v>
                </c:pt>
                <c:pt idx="7">
                  <c:v>AUT</c:v>
                </c:pt>
                <c:pt idx="8">
                  <c:v>LVA</c:v>
                </c:pt>
                <c:pt idx="9">
                  <c:v>ITA</c:v>
                </c:pt>
                <c:pt idx="10">
                  <c:v>ISR</c:v>
                </c:pt>
                <c:pt idx="11">
                  <c:v>NLD</c:v>
                </c:pt>
                <c:pt idx="12">
                  <c:v>FRA</c:v>
                </c:pt>
                <c:pt idx="13">
                  <c:v>ESP</c:v>
                </c:pt>
                <c:pt idx="14">
                  <c:v>HUN</c:v>
                </c:pt>
                <c:pt idx="15">
                  <c:v>DEU</c:v>
                </c:pt>
                <c:pt idx="16">
                  <c:v>FIN</c:v>
                </c:pt>
                <c:pt idx="17">
                  <c:v>NOR</c:v>
                </c:pt>
                <c:pt idx="18">
                  <c:v>CZE</c:v>
                </c:pt>
                <c:pt idx="19">
                  <c:v>POL</c:v>
                </c:pt>
                <c:pt idx="20">
                  <c:v>ROU</c:v>
                </c:pt>
                <c:pt idx="21">
                  <c:v>SVK</c:v>
                </c:pt>
              </c:strCache>
            </c:strRef>
          </c:cat>
          <c:val>
            <c:numRef>
              <c:f>'EAG2017'!$E$50:$E$71</c:f>
              <c:numCache>
                <c:formatCode>_(* #,##0_);_(* \(#,##0\);_(* "-"??_);_(@_)</c:formatCode>
                <c:ptCount val="22"/>
                <c:pt idx="0">
                  <c:v>97.680000305175781</c:v>
                </c:pt>
                <c:pt idx="1">
                  <c:v>91.609176635742188</c:v>
                </c:pt>
                <c:pt idx="2">
                  <c:v>91.849998474121094</c:v>
                </c:pt>
                <c:pt idx="3">
                  <c:v>92.930000305175781</c:v>
                </c:pt>
                <c:pt idx="4">
                  <c:v>94.349998474121094</c:v>
                </c:pt>
                <c:pt idx="5">
                  <c:v>88.110000610351563</c:v>
                </c:pt>
                <c:pt idx="6">
                  <c:v>85.610000610351563</c:v>
                </c:pt>
                <c:pt idx="7">
                  <c:v>84.019996643066406</c:v>
                </c:pt>
                <c:pt idx="8">
                  <c:v>89.739997863769531</c:v>
                </c:pt>
                <c:pt idx="9">
                  <c:v>69.699996948242188</c:v>
                </c:pt>
                <c:pt idx="10">
                  <c:v>81.541961669921875</c:v>
                </c:pt>
                <c:pt idx="11">
                  <c:v>71.800003051757813</c:v>
                </c:pt>
                <c:pt idx="12">
                  <c:v>75</c:v>
                </c:pt>
                <c:pt idx="13">
                  <c:v>68.230003356933594</c:v>
                </c:pt>
                <c:pt idx="14">
                  <c:v>76.110000610351563</c:v>
                </c:pt>
                <c:pt idx="15">
                  <c:v>73.05999755859375</c:v>
                </c:pt>
                <c:pt idx="16">
                  <c:v>73.25</c:v>
                </c:pt>
                <c:pt idx="17">
                  <c:v>78.620002746582031</c:v>
                </c:pt>
                <c:pt idx="18">
                  <c:v>62.409999847412109</c:v>
                </c:pt>
                <c:pt idx="19">
                  <c:v>62.959999084472656</c:v>
                </c:pt>
                <c:pt idx="20">
                  <c:v>59.919998168945313</c:v>
                </c:pt>
                <c:pt idx="21" formatCode="General">
                  <c:v>50.939998626708984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BE-4EC6-A12C-0A2ED0C54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11584"/>
        <c:axId val="100054144"/>
      </c:lineChart>
      <c:catAx>
        <c:axId val="9901158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054144"/>
        <c:crosses val="autoZero"/>
        <c:auto val="1"/>
        <c:lblAlgn val="ctr"/>
        <c:lblOffset val="0"/>
        <c:tickLblSkip val="1"/>
        <c:noMultiLvlLbl val="0"/>
      </c:catAx>
      <c:valAx>
        <c:axId val="100054144"/>
        <c:scaling>
          <c:orientation val="minMax"/>
          <c:max val="100"/>
          <c:min val="4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99011584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5.1239538453919674E-2"/>
          <c:y val="0.10881380499079406"/>
          <c:w val="0.94061200325945526"/>
          <c:h val="7.4702863634582992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de-DE"/>
        </a:p>
      </c:txPr>
    </c:legend>
    <c:plotVisOnly val="1"/>
    <c:dispBlanksAs val="gap"/>
    <c:showDLblsOverMax val="1"/>
  </c:chart>
  <c:spPr>
    <a:noFill/>
    <a:ln w="9525"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58935422714637E-2"/>
          <c:y val="3.2026068376068376E-2"/>
          <c:w val="0.94106090302510492"/>
          <c:h val="0.84562564102564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pivot!$C$34</c:f>
              <c:strCache>
                <c:ptCount val="1"/>
                <c:pt idx="0">
                  <c:v>Employer enterprises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strRef>
              <c:f>pivot!$B$35:$B$64</c:f>
              <c:strCache>
                <c:ptCount val="30"/>
                <c:pt idx="0">
                  <c:v>HUN</c:v>
                </c:pt>
                <c:pt idx="1">
                  <c:v>POL</c:v>
                </c:pt>
                <c:pt idx="2">
                  <c:v>CZE</c:v>
                </c:pt>
                <c:pt idx="3">
                  <c:v>CAN</c:v>
                </c:pt>
                <c:pt idx="4">
                  <c:v>FIN</c:v>
                </c:pt>
                <c:pt idx="5">
                  <c:v>FRA</c:v>
                </c:pt>
                <c:pt idx="6">
                  <c:v>SVK</c:v>
                </c:pt>
                <c:pt idx="7">
                  <c:v>NZL</c:v>
                </c:pt>
                <c:pt idx="8">
                  <c:v>BRA</c:v>
                </c:pt>
                <c:pt idx="9">
                  <c:v>ISR</c:v>
                </c:pt>
                <c:pt idx="10">
                  <c:v>ESP</c:v>
                </c:pt>
                <c:pt idx="11">
                  <c:v>EST</c:v>
                </c:pt>
                <c:pt idx="12">
                  <c:v>GBR</c:v>
                </c:pt>
                <c:pt idx="13">
                  <c:v>NLD</c:v>
                </c:pt>
                <c:pt idx="14">
                  <c:v>ROU</c:v>
                </c:pt>
                <c:pt idx="15">
                  <c:v>SWE</c:v>
                </c:pt>
                <c:pt idx="16">
                  <c:v>AUT</c:v>
                </c:pt>
                <c:pt idx="17">
                  <c:v>USA</c:v>
                </c:pt>
                <c:pt idx="18">
                  <c:v>ITA</c:v>
                </c:pt>
                <c:pt idx="19">
                  <c:v>LUX</c:v>
                </c:pt>
                <c:pt idx="20">
                  <c:v>AUS</c:v>
                </c:pt>
                <c:pt idx="21">
                  <c:v>PRT</c:v>
                </c:pt>
                <c:pt idx="22">
                  <c:v>SVN</c:v>
                </c:pt>
                <c:pt idx="23">
                  <c:v>DEU</c:v>
                </c:pt>
                <c:pt idx="24">
                  <c:v>NOR</c:v>
                </c:pt>
                <c:pt idx="25">
                  <c:v>DNK</c:v>
                </c:pt>
                <c:pt idx="26">
                  <c:v>LTU</c:v>
                </c:pt>
                <c:pt idx="27">
                  <c:v>KOR</c:v>
                </c:pt>
                <c:pt idx="28">
                  <c:v>LVA</c:v>
                </c:pt>
                <c:pt idx="29">
                  <c:v>BEL</c:v>
                </c:pt>
              </c:strCache>
            </c:strRef>
          </c:cat>
          <c:val>
            <c:numRef>
              <c:f>pivot!$C$35:$C$64</c:f>
              <c:numCache>
                <c:formatCode>General</c:formatCode>
                <c:ptCount val="30"/>
                <c:pt idx="0">
                  <c:v>27.170381546020508</c:v>
                </c:pt>
                <c:pt idx="1">
                  <c:v>15.107494354248047</c:v>
                </c:pt>
                <c:pt idx="2">
                  <c:v>15.061675071716309</c:v>
                </c:pt>
                <c:pt idx="3">
                  <c:v>14.17758846282959</c:v>
                </c:pt>
                <c:pt idx="4">
                  <c:v>12.664546012878418</c:v>
                </c:pt>
                <c:pt idx="5">
                  <c:v>11.594935417175293</c:v>
                </c:pt>
                <c:pt idx="6">
                  <c:v>11.231387138366699</c:v>
                </c:pt>
                <c:pt idx="7">
                  <c:v>10.85319995880127</c:v>
                </c:pt>
                <c:pt idx="8">
                  <c:v>10.623892784118652</c:v>
                </c:pt>
                <c:pt idx="9">
                  <c:v>10.466582298278809</c:v>
                </c:pt>
                <c:pt idx="10">
                  <c:v>10.410344123840332</c:v>
                </c:pt>
                <c:pt idx="11">
                  <c:v>10.315114974975586</c:v>
                </c:pt>
                <c:pt idx="12">
                  <c:v>10.146790504455566</c:v>
                </c:pt>
                <c:pt idx="13">
                  <c:v>9.9988288879394531</c:v>
                </c:pt>
                <c:pt idx="14">
                  <c:v>9.6211109161376953</c:v>
                </c:pt>
                <c:pt idx="15">
                  <c:v>9.3756475448608398</c:v>
                </c:pt>
                <c:pt idx="16">
                  <c:v>9.2214565277099609</c:v>
                </c:pt>
                <c:pt idx="17">
                  <c:v>8.9602832794189453</c:v>
                </c:pt>
                <c:pt idx="18">
                  <c:v>8.7590236663818359</c:v>
                </c:pt>
                <c:pt idx="19">
                  <c:v>8.7106046676635742</c:v>
                </c:pt>
                <c:pt idx="20">
                  <c:v>8.1668262481689453</c:v>
                </c:pt>
                <c:pt idx="21">
                  <c:v>7.8680596351623535</c:v>
                </c:pt>
                <c:pt idx="22">
                  <c:v>7.8605489730834961</c:v>
                </c:pt>
                <c:pt idx="23">
                  <c:v>7.5118303298950195</c:v>
                </c:pt>
                <c:pt idx="24">
                  <c:v>7.2294764518737793</c:v>
                </c:pt>
                <c:pt idx="25">
                  <c:v>6.1962223052978516</c:v>
                </c:pt>
                <c:pt idx="26">
                  <c:v>5.2784867286682129</c:v>
                </c:pt>
                <c:pt idx="27">
                  <c:v>4.4981192828062762</c:v>
                </c:pt>
                <c:pt idx="28">
                  <c:v>1.6998333930969238</c:v>
                </c:pt>
                <c:pt idx="29">
                  <c:v>1.0134841203689575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6-4144-B0D9-C4E21AA45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10880"/>
        <c:axId val="99010432"/>
      </c:barChart>
      <c:catAx>
        <c:axId val="9521088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99010432"/>
        <c:crosses val="autoZero"/>
        <c:auto val="1"/>
        <c:lblAlgn val="ctr"/>
        <c:lblOffset val="0"/>
        <c:tickLblSkip val="1"/>
        <c:noMultiLvlLbl val="0"/>
      </c:catAx>
      <c:valAx>
        <c:axId val="99010432"/>
        <c:scaling>
          <c:orientation val="minMax"/>
          <c:max val="30"/>
          <c:min val="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95210880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plotVisOnly val="1"/>
    <c:dispBlanksAs val="gap"/>
    <c:showDLblsOverMax val="1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1748568155016817"/>
          <c:w val="0.98906927548920154"/>
          <c:h val="0.87255391692800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Sheet1!$C$35</c:f>
              <c:strCache>
                <c:ptCount val="1"/>
                <c:pt idx="0">
                  <c:v>Birth rate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strRef>
              <c:f>Sheet1!$B$36:$B$64</c:f>
              <c:strCache>
                <c:ptCount val="29"/>
                <c:pt idx="0">
                  <c:v>HUN</c:v>
                </c:pt>
                <c:pt idx="1">
                  <c:v>POL</c:v>
                </c:pt>
                <c:pt idx="2">
                  <c:v>GBR</c:v>
                </c:pt>
                <c:pt idx="3">
                  <c:v>BRA</c:v>
                </c:pt>
                <c:pt idx="4">
                  <c:v>FIN</c:v>
                </c:pt>
                <c:pt idx="5">
                  <c:v>EST</c:v>
                </c:pt>
                <c:pt idx="6">
                  <c:v>ISR</c:v>
                </c:pt>
                <c:pt idx="7">
                  <c:v>FRA</c:v>
                </c:pt>
                <c:pt idx="8">
                  <c:v>NZL</c:v>
                </c:pt>
                <c:pt idx="9">
                  <c:v>CZE</c:v>
                </c:pt>
                <c:pt idx="10">
                  <c:v>ESP</c:v>
                </c:pt>
                <c:pt idx="11">
                  <c:v>SWE</c:v>
                </c:pt>
                <c:pt idx="12">
                  <c:v>SVK</c:v>
                </c:pt>
                <c:pt idx="13">
                  <c:v>AUS</c:v>
                </c:pt>
                <c:pt idx="14">
                  <c:v>NLD</c:v>
                </c:pt>
                <c:pt idx="15">
                  <c:v>LUX</c:v>
                </c:pt>
                <c:pt idx="16">
                  <c:v>DNK</c:v>
                </c:pt>
                <c:pt idx="17">
                  <c:v>ROU</c:v>
                </c:pt>
                <c:pt idx="18">
                  <c:v>AUT</c:v>
                </c:pt>
                <c:pt idx="19">
                  <c:v>SVN</c:v>
                </c:pt>
                <c:pt idx="20">
                  <c:v>DEU</c:v>
                </c:pt>
                <c:pt idx="21">
                  <c:v>PRT</c:v>
                </c:pt>
                <c:pt idx="22">
                  <c:v>ITA</c:v>
                </c:pt>
                <c:pt idx="23">
                  <c:v>USA</c:v>
                </c:pt>
                <c:pt idx="24">
                  <c:v>NOR</c:v>
                </c:pt>
                <c:pt idx="25">
                  <c:v>LTU</c:v>
                </c:pt>
                <c:pt idx="26">
                  <c:v>CAN</c:v>
                </c:pt>
                <c:pt idx="27">
                  <c:v>LVA</c:v>
                </c:pt>
                <c:pt idx="28">
                  <c:v>BEL</c:v>
                </c:pt>
              </c:strCache>
            </c:strRef>
          </c:cat>
          <c:val>
            <c:numRef>
              <c:f>Sheet1!$C$36:$C$64</c:f>
              <c:numCache>
                <c:formatCode>General</c:formatCode>
                <c:ptCount val="29"/>
                <c:pt idx="0">
                  <c:v>16.536775588989258</c:v>
                </c:pt>
                <c:pt idx="1">
                  <c:v>13.35242</c:v>
                </c:pt>
                <c:pt idx="2">
                  <c:v>15.246197700500488</c:v>
                </c:pt>
                <c:pt idx="3">
                  <c:v>14.000170000000001</c:v>
                </c:pt>
                <c:pt idx="4">
                  <c:v>11.222844123840332</c:v>
                </c:pt>
                <c:pt idx="5">
                  <c:v>12.990320000000001</c:v>
                </c:pt>
                <c:pt idx="6">
                  <c:v>12.62857</c:v>
                </c:pt>
                <c:pt idx="7">
                  <c:v>11.324938774108887</c:v>
                </c:pt>
                <c:pt idx="8">
                  <c:v>11.643090000000001</c:v>
                </c:pt>
                <c:pt idx="9">
                  <c:v>5.7253422737121582</c:v>
                </c:pt>
                <c:pt idx="10">
                  <c:v>10.231287956237793</c:v>
                </c:pt>
                <c:pt idx="11">
                  <c:v>10.295084953308105</c:v>
                </c:pt>
                <c:pt idx="12">
                  <c:v>8.2671623229980469</c:v>
                </c:pt>
                <c:pt idx="13">
                  <c:v>11.191518783569336</c:v>
                </c:pt>
                <c:pt idx="14">
                  <c:v>9.1577129364013672</c:v>
                </c:pt>
                <c:pt idx="15">
                  <c:v>10.219690322875977</c:v>
                </c:pt>
                <c:pt idx="16">
                  <c:v>12.3812</c:v>
                </c:pt>
                <c:pt idx="17">
                  <c:v>8.9098987579345703</c:v>
                </c:pt>
                <c:pt idx="18">
                  <c:v>9.3028774261474609</c:v>
                </c:pt>
                <c:pt idx="19">
                  <c:v>10.208168029785156</c:v>
                </c:pt>
                <c:pt idx="20">
                  <c:v>10.502018928527832</c:v>
                </c:pt>
                <c:pt idx="21">
                  <c:v>10.010074615478516</c:v>
                </c:pt>
                <c:pt idx="22">
                  <c:v>8.3394088745117188</c:v>
                </c:pt>
                <c:pt idx="23">
                  <c:v>7.4128210000000001</c:v>
                </c:pt>
                <c:pt idx="24">
                  <c:v>8.9686279296875</c:v>
                </c:pt>
                <c:pt idx="25">
                  <c:v>10.891212463378906</c:v>
                </c:pt>
                <c:pt idx="26">
                  <c:v>7.4148420000000002</c:v>
                </c:pt>
                <c:pt idx="27">
                  <c:v>10.2869873046875</c:v>
                </c:pt>
                <c:pt idx="28">
                  <c:v>2.1680169999999999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D-4349-8D82-636C2C8BC153}"/>
            </c:ext>
          </c:extLst>
        </c:ser>
        <c:ser>
          <c:idx val="1"/>
          <c:order val="1"/>
          <c:tx>
            <c:strRef>
              <c:f>Sheet1!$D$35</c:f>
              <c:strCache>
                <c:ptCount val="1"/>
                <c:pt idx="0">
                  <c:v>Death rate</c:v>
                </c:pt>
              </c:strCache>
            </c:strRef>
          </c:tx>
          <c:spPr>
            <a:solidFill>
              <a:srgbClr val="A9D7A5"/>
            </a:solidFill>
            <a:ln w="25400">
              <a:noFill/>
            </a:ln>
          </c:spPr>
          <c:invertIfNegative val="0"/>
          <c:cat>
            <c:strRef>
              <c:f>Sheet1!$B$36:$B$64</c:f>
              <c:strCache>
                <c:ptCount val="29"/>
                <c:pt idx="0">
                  <c:v>HUN</c:v>
                </c:pt>
                <c:pt idx="1">
                  <c:v>POL</c:v>
                </c:pt>
                <c:pt idx="2">
                  <c:v>GBR</c:v>
                </c:pt>
                <c:pt idx="3">
                  <c:v>BRA</c:v>
                </c:pt>
                <c:pt idx="4">
                  <c:v>FIN</c:v>
                </c:pt>
                <c:pt idx="5">
                  <c:v>EST</c:v>
                </c:pt>
                <c:pt idx="6">
                  <c:v>ISR</c:v>
                </c:pt>
                <c:pt idx="7">
                  <c:v>FRA</c:v>
                </c:pt>
                <c:pt idx="8">
                  <c:v>NZL</c:v>
                </c:pt>
                <c:pt idx="9">
                  <c:v>CZE</c:v>
                </c:pt>
                <c:pt idx="10">
                  <c:v>ESP</c:v>
                </c:pt>
                <c:pt idx="11">
                  <c:v>SWE</c:v>
                </c:pt>
                <c:pt idx="12">
                  <c:v>SVK</c:v>
                </c:pt>
                <c:pt idx="13">
                  <c:v>AUS</c:v>
                </c:pt>
                <c:pt idx="14">
                  <c:v>NLD</c:v>
                </c:pt>
                <c:pt idx="15">
                  <c:v>LUX</c:v>
                </c:pt>
                <c:pt idx="16">
                  <c:v>DNK</c:v>
                </c:pt>
                <c:pt idx="17">
                  <c:v>ROU</c:v>
                </c:pt>
                <c:pt idx="18">
                  <c:v>AUT</c:v>
                </c:pt>
                <c:pt idx="19">
                  <c:v>SVN</c:v>
                </c:pt>
                <c:pt idx="20">
                  <c:v>DEU</c:v>
                </c:pt>
                <c:pt idx="21">
                  <c:v>PRT</c:v>
                </c:pt>
                <c:pt idx="22">
                  <c:v>ITA</c:v>
                </c:pt>
                <c:pt idx="23">
                  <c:v>USA</c:v>
                </c:pt>
                <c:pt idx="24">
                  <c:v>NOR</c:v>
                </c:pt>
                <c:pt idx="25">
                  <c:v>LTU</c:v>
                </c:pt>
                <c:pt idx="26">
                  <c:v>CAN</c:v>
                </c:pt>
                <c:pt idx="27">
                  <c:v>LVA</c:v>
                </c:pt>
                <c:pt idx="28">
                  <c:v>BEL</c:v>
                </c:pt>
              </c:strCache>
            </c:strRef>
          </c:cat>
          <c:val>
            <c:numRef>
              <c:f>Sheet1!$D$36:$D$64</c:f>
              <c:numCache>
                <c:formatCode>General</c:formatCode>
                <c:ptCount val="29"/>
                <c:pt idx="0">
                  <c:v>27.170381546020508</c:v>
                </c:pt>
                <c:pt idx="1">
                  <c:v>15.10749</c:v>
                </c:pt>
                <c:pt idx="2">
                  <c:v>10.146790504455566</c:v>
                </c:pt>
                <c:pt idx="3">
                  <c:v>10.623889999999999</c:v>
                </c:pt>
                <c:pt idx="4">
                  <c:v>12.664546012878418</c:v>
                </c:pt>
                <c:pt idx="5">
                  <c:v>10.315110000000001</c:v>
                </c:pt>
                <c:pt idx="6">
                  <c:v>10.46658</c:v>
                </c:pt>
                <c:pt idx="7">
                  <c:v>11.594935417175293</c:v>
                </c:pt>
                <c:pt idx="8">
                  <c:v>10.853199999999999</c:v>
                </c:pt>
                <c:pt idx="9">
                  <c:v>15.061675071716309</c:v>
                </c:pt>
                <c:pt idx="10">
                  <c:v>10.410344123840332</c:v>
                </c:pt>
                <c:pt idx="11">
                  <c:v>9.3756475448608398</c:v>
                </c:pt>
                <c:pt idx="12">
                  <c:v>11.231387138366699</c:v>
                </c:pt>
                <c:pt idx="13">
                  <c:v>8.0523481369018555</c:v>
                </c:pt>
                <c:pt idx="14">
                  <c:v>9.9988288879394531</c:v>
                </c:pt>
                <c:pt idx="15">
                  <c:v>8.7106046676635742</c:v>
                </c:pt>
                <c:pt idx="16">
                  <c:v>6.1962219999999997</c:v>
                </c:pt>
                <c:pt idx="17">
                  <c:v>9.6211109161376953</c:v>
                </c:pt>
                <c:pt idx="18">
                  <c:v>9.2214565277099609</c:v>
                </c:pt>
                <c:pt idx="19">
                  <c:v>7.8605489730834961</c:v>
                </c:pt>
                <c:pt idx="20">
                  <c:v>7.5118303298950195</c:v>
                </c:pt>
                <c:pt idx="21">
                  <c:v>7.8680596351623535</c:v>
                </c:pt>
                <c:pt idx="22">
                  <c:v>8.7590236663818359</c:v>
                </c:pt>
                <c:pt idx="23">
                  <c:v>8.9602830000000004</c:v>
                </c:pt>
                <c:pt idx="24">
                  <c:v>7.2294764518737793</c:v>
                </c:pt>
                <c:pt idx="25">
                  <c:v>5.2784867286682129</c:v>
                </c:pt>
                <c:pt idx="26">
                  <c:v>7.565086</c:v>
                </c:pt>
                <c:pt idx="27">
                  <c:v>1.6998333930969238</c:v>
                </c:pt>
                <c:pt idx="28">
                  <c:v>1.0134840000000001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9D-4349-8D82-636C2C8BC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54144"/>
        <c:axId val="100077568"/>
      </c:barChart>
      <c:lineChart>
        <c:grouping val="standard"/>
        <c:varyColors val="0"/>
        <c:ser>
          <c:idx val="2"/>
          <c:order val="2"/>
          <c:tx>
            <c:strRef>
              <c:f>Sheet1!$E$35</c:f>
              <c:strCache>
                <c:ptCount val="1"/>
                <c:pt idx="0">
                  <c:v>Churn rate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Sheet1!$B$36:$B$64</c:f>
              <c:strCache>
                <c:ptCount val="29"/>
                <c:pt idx="0">
                  <c:v>HUN</c:v>
                </c:pt>
                <c:pt idx="1">
                  <c:v>POL</c:v>
                </c:pt>
                <c:pt idx="2">
                  <c:v>GBR</c:v>
                </c:pt>
                <c:pt idx="3">
                  <c:v>BRA</c:v>
                </c:pt>
                <c:pt idx="4">
                  <c:v>FIN</c:v>
                </c:pt>
                <c:pt idx="5">
                  <c:v>EST</c:v>
                </c:pt>
                <c:pt idx="6">
                  <c:v>ISR</c:v>
                </c:pt>
                <c:pt idx="7">
                  <c:v>FRA</c:v>
                </c:pt>
                <c:pt idx="8">
                  <c:v>NZL</c:v>
                </c:pt>
                <c:pt idx="9">
                  <c:v>CZE</c:v>
                </c:pt>
                <c:pt idx="10">
                  <c:v>ESP</c:v>
                </c:pt>
                <c:pt idx="11">
                  <c:v>SWE</c:v>
                </c:pt>
                <c:pt idx="12">
                  <c:v>SVK</c:v>
                </c:pt>
                <c:pt idx="13">
                  <c:v>AUS</c:v>
                </c:pt>
                <c:pt idx="14">
                  <c:v>NLD</c:v>
                </c:pt>
                <c:pt idx="15">
                  <c:v>LUX</c:v>
                </c:pt>
                <c:pt idx="16">
                  <c:v>DNK</c:v>
                </c:pt>
                <c:pt idx="17">
                  <c:v>ROU</c:v>
                </c:pt>
                <c:pt idx="18">
                  <c:v>AUT</c:v>
                </c:pt>
                <c:pt idx="19">
                  <c:v>SVN</c:v>
                </c:pt>
                <c:pt idx="20">
                  <c:v>DEU</c:v>
                </c:pt>
                <c:pt idx="21">
                  <c:v>PRT</c:v>
                </c:pt>
                <c:pt idx="22">
                  <c:v>ITA</c:v>
                </c:pt>
                <c:pt idx="23">
                  <c:v>USA</c:v>
                </c:pt>
                <c:pt idx="24">
                  <c:v>NOR</c:v>
                </c:pt>
                <c:pt idx="25">
                  <c:v>LTU</c:v>
                </c:pt>
                <c:pt idx="26">
                  <c:v>CAN</c:v>
                </c:pt>
                <c:pt idx="27">
                  <c:v>LVA</c:v>
                </c:pt>
                <c:pt idx="28">
                  <c:v>BEL</c:v>
                </c:pt>
              </c:strCache>
            </c:strRef>
          </c:cat>
          <c:val>
            <c:numRef>
              <c:f>Sheet1!$E$36:$E$64</c:f>
              <c:numCache>
                <c:formatCode>General</c:formatCode>
                <c:ptCount val="29"/>
                <c:pt idx="0">
                  <c:v>43.707157135009766</c:v>
                </c:pt>
                <c:pt idx="1">
                  <c:v>28.45992</c:v>
                </c:pt>
                <c:pt idx="2">
                  <c:v>25.392988204956055</c:v>
                </c:pt>
                <c:pt idx="3">
                  <c:v>24.62406</c:v>
                </c:pt>
                <c:pt idx="4">
                  <c:v>23.88739013671875</c:v>
                </c:pt>
                <c:pt idx="5">
                  <c:v>23.305440000000001</c:v>
                </c:pt>
                <c:pt idx="6">
                  <c:v>23.09515</c:v>
                </c:pt>
                <c:pt idx="7">
                  <c:v>22.91987419128418</c:v>
                </c:pt>
                <c:pt idx="8">
                  <c:v>22.496289999999998</c:v>
                </c:pt>
                <c:pt idx="9">
                  <c:v>20.787017822265625</c:v>
                </c:pt>
                <c:pt idx="10">
                  <c:v>20.641632080078125</c:v>
                </c:pt>
                <c:pt idx="11">
                  <c:v>19.670732498168945</c:v>
                </c:pt>
                <c:pt idx="12">
                  <c:v>19.498550415039063</c:v>
                </c:pt>
                <c:pt idx="13">
                  <c:v>19.243865966796875</c:v>
                </c:pt>
                <c:pt idx="14">
                  <c:v>19.15654182434082</c:v>
                </c:pt>
                <c:pt idx="15">
                  <c:v>18.930294036865234</c:v>
                </c:pt>
                <c:pt idx="16">
                  <c:v>18.57742</c:v>
                </c:pt>
                <c:pt idx="17">
                  <c:v>18.531009674072266</c:v>
                </c:pt>
                <c:pt idx="18">
                  <c:v>18.524333953857422</c:v>
                </c:pt>
                <c:pt idx="19">
                  <c:v>18.068717956542969</c:v>
                </c:pt>
                <c:pt idx="20">
                  <c:v>18.013849258422852</c:v>
                </c:pt>
                <c:pt idx="21">
                  <c:v>17.878133773803711</c:v>
                </c:pt>
                <c:pt idx="22">
                  <c:v>17.098432540893555</c:v>
                </c:pt>
                <c:pt idx="23">
                  <c:v>16.373100000000001</c:v>
                </c:pt>
                <c:pt idx="24">
                  <c:v>16.198104858398438</c:v>
                </c:pt>
                <c:pt idx="25">
                  <c:v>16.169698715209961</c:v>
                </c:pt>
                <c:pt idx="26">
                  <c:v>14.97993</c:v>
                </c:pt>
                <c:pt idx="27">
                  <c:v>11.986820220947266</c:v>
                </c:pt>
                <c:pt idx="28">
                  <c:v>3.1815009999999999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9D-4349-8D82-636C2C8BC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54144"/>
        <c:axId val="100077568"/>
      </c:lineChart>
      <c:catAx>
        <c:axId val="10005414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077568"/>
        <c:crosses val="autoZero"/>
        <c:auto val="1"/>
        <c:lblAlgn val="ctr"/>
        <c:lblOffset val="0"/>
        <c:tickLblSkip val="1"/>
        <c:noMultiLvlLbl val="0"/>
      </c:catAx>
      <c:valAx>
        <c:axId val="10007756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054144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plotVisOnly val="1"/>
    <c:dispBlanksAs val="gap"/>
    <c:showDLblsOverMax val="1"/>
  </c:chart>
  <c:spPr>
    <a:noFill/>
    <a:ln w="9525"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9.2238695671376311E-2"/>
          <c:w val="0.98906927548920154"/>
          <c:h val="0.90045811591182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EAG2017_Fig_4_26!$C$62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multiLvlStrRef>
              <c:f>EAG2017_Fig_4_26!$A$63:$B$107</c:f>
              <c:multiLvlStrCache>
                <c:ptCount val="45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7">
                    <c:v>2012</c:v>
                  </c:pt>
                  <c:pt idx="8">
                    <c:v>2013</c:v>
                  </c:pt>
                  <c:pt idx="9">
                    <c:v>2014</c:v>
                  </c:pt>
                  <c:pt idx="11">
                    <c:v>2014</c:v>
                  </c:pt>
                  <c:pt idx="13">
                    <c:v>2012</c:v>
                  </c:pt>
                  <c:pt idx="14">
                    <c:v>2013</c:v>
                  </c:pt>
                  <c:pt idx="15">
                    <c:v>2014</c:v>
                  </c:pt>
                  <c:pt idx="17">
                    <c:v>2012</c:v>
                  </c:pt>
                  <c:pt idx="18">
                    <c:v>2013</c:v>
                  </c:pt>
                  <c:pt idx="19">
                    <c:v>2014</c:v>
                  </c:pt>
                  <c:pt idx="21">
                    <c:v>2012</c:v>
                  </c:pt>
                  <c:pt idx="22">
                    <c:v>2013</c:v>
                  </c:pt>
                  <c:pt idx="24">
                    <c:v>2012</c:v>
                  </c:pt>
                  <c:pt idx="25">
                    <c:v>2013</c:v>
                  </c:pt>
                  <c:pt idx="26">
                    <c:v>2014</c:v>
                  </c:pt>
                  <c:pt idx="28">
                    <c:v>2013</c:v>
                  </c:pt>
                  <c:pt idx="30">
                    <c:v>2012</c:v>
                  </c:pt>
                  <c:pt idx="31">
                    <c:v>2013</c:v>
                  </c:pt>
                  <c:pt idx="32">
                    <c:v>2014</c:v>
                  </c:pt>
                  <c:pt idx="34">
                    <c:v>2012</c:v>
                  </c:pt>
                  <c:pt idx="35">
                    <c:v>2013</c:v>
                  </c:pt>
                  <c:pt idx="36">
                    <c:v>2014</c:v>
                  </c:pt>
                  <c:pt idx="38">
                    <c:v>2012</c:v>
                  </c:pt>
                  <c:pt idx="39">
                    <c:v>2013</c:v>
                  </c:pt>
                  <c:pt idx="40">
                    <c:v>2014</c:v>
                  </c:pt>
                  <c:pt idx="42">
                    <c:v>2012</c:v>
                  </c:pt>
                  <c:pt idx="43">
                    <c:v>2013</c:v>
                  </c:pt>
                  <c:pt idx="44">
                    <c:v>2014</c:v>
                  </c:pt>
                </c:lvl>
                <c:lvl>
                  <c:pt idx="0">
                    <c:v>AUT</c:v>
                  </c:pt>
                  <c:pt idx="4">
                    <c:v>BEL</c:v>
                  </c:pt>
                  <c:pt idx="7">
                    <c:v>BRA</c:v>
                  </c:pt>
                  <c:pt idx="11">
                    <c:v>CHE</c:v>
                  </c:pt>
                  <c:pt idx="13">
                    <c:v>CZE</c:v>
                  </c:pt>
                  <c:pt idx="17">
                    <c:v>DEU</c:v>
                  </c:pt>
                  <c:pt idx="21">
                    <c:v>DNK</c:v>
                  </c:pt>
                  <c:pt idx="24">
                    <c:v>ESP</c:v>
                  </c:pt>
                  <c:pt idx="28">
                    <c:v>EST</c:v>
                  </c:pt>
                  <c:pt idx="30">
                    <c:v>FIN</c:v>
                  </c:pt>
                  <c:pt idx="34">
                    <c:v>FRA</c:v>
                  </c:pt>
                  <c:pt idx="38">
                    <c:v>GBR</c:v>
                  </c:pt>
                  <c:pt idx="42">
                    <c:v>HUN</c:v>
                  </c:pt>
                </c:lvl>
              </c:multiLvlStrCache>
            </c:multiLvlStrRef>
          </c:cat>
          <c:val>
            <c:numRef>
              <c:f>EAG2017_Fig_4_26!$C$63:$C$107</c:f>
              <c:numCache>
                <c:formatCode>General</c:formatCode>
                <c:ptCount val="45"/>
                <c:pt idx="0">
                  <c:v>6.439705</c:v>
                </c:pt>
                <c:pt idx="1">
                  <c:v>6.9504900000000003</c:v>
                </c:pt>
                <c:pt idx="2">
                  <c:v>5.8560999999999996</c:v>
                </c:pt>
                <c:pt idx="4">
                  <c:v>6.9864110000000004</c:v>
                </c:pt>
                <c:pt idx="5">
                  <c:v>6.5141720000000003</c:v>
                </c:pt>
                <c:pt idx="7">
                  <c:v>18.962669999999999</c:v>
                </c:pt>
                <c:pt idx="8">
                  <c:v>16.914210000000001</c:v>
                </c:pt>
                <c:pt idx="9">
                  <c:v>15.767189999999999</c:v>
                </c:pt>
                <c:pt idx="11">
                  <c:v>5.913621</c:v>
                </c:pt>
                <c:pt idx="13">
                  <c:v>12.33108</c:v>
                </c:pt>
                <c:pt idx="14">
                  <c:v>11.37458</c:v>
                </c:pt>
                <c:pt idx="15">
                  <c:v>8.5812259999999991</c:v>
                </c:pt>
                <c:pt idx="17">
                  <c:v>10.752610000000001</c:v>
                </c:pt>
                <c:pt idx="18">
                  <c:v>9.7762229999999999</c:v>
                </c:pt>
                <c:pt idx="19">
                  <c:v>7.6253169999999999</c:v>
                </c:pt>
                <c:pt idx="21">
                  <c:v>9.6214069999999996</c:v>
                </c:pt>
                <c:pt idx="22">
                  <c:v>8.8814320000000002</c:v>
                </c:pt>
                <c:pt idx="24">
                  <c:v>7.5917719999999997</c:v>
                </c:pt>
                <c:pt idx="25">
                  <c:v>7.7669230000000002</c:v>
                </c:pt>
                <c:pt idx="26">
                  <c:v>9.0344069999999999</c:v>
                </c:pt>
                <c:pt idx="28">
                  <c:v>11.42076</c:v>
                </c:pt>
                <c:pt idx="30">
                  <c:v>8.2899209999999997</c:v>
                </c:pt>
                <c:pt idx="31">
                  <c:v>8.9167450000000006</c:v>
                </c:pt>
                <c:pt idx="32">
                  <c:v>7.023644</c:v>
                </c:pt>
                <c:pt idx="34">
                  <c:v>7.7450770000000002</c:v>
                </c:pt>
                <c:pt idx="35">
                  <c:v>7.818333</c:v>
                </c:pt>
                <c:pt idx="36">
                  <c:v>6.9890629999999998</c:v>
                </c:pt>
                <c:pt idx="38">
                  <c:v>11.51179</c:v>
                </c:pt>
                <c:pt idx="39">
                  <c:v>12.981590000000001</c:v>
                </c:pt>
                <c:pt idx="40">
                  <c:v>13.383760000000001</c:v>
                </c:pt>
                <c:pt idx="42">
                  <c:v>13.13194</c:v>
                </c:pt>
                <c:pt idx="43">
                  <c:v>13.339359999999999</c:v>
                </c:pt>
                <c:pt idx="44">
                  <c:v>13.50318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4-47D5-9D83-B0B372D51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00081024"/>
        <c:axId val="100100736"/>
      </c:barChart>
      <c:lineChart>
        <c:grouping val="standard"/>
        <c:varyColors val="0"/>
        <c:ser>
          <c:idx val="1"/>
          <c:order val="1"/>
          <c:tx>
            <c:strRef>
              <c:f>EAG2017_Fig_4_26!$D$62</c:f>
              <c:strCache>
                <c:ptCount val="1"/>
                <c:pt idx="0">
                  <c:v>Construction</c:v>
                </c:pt>
              </c:strCache>
            </c:strRef>
          </c:tx>
          <c:spPr>
            <a:ln w="28575" cap="rnd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</a:ln>
            <a:effectLst/>
          </c:spPr>
          <c:marker>
            <c:symbol val="triangle"/>
            <c:size val="5"/>
            <c:spPr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marker>
          <c:cat>
            <c:multiLvlStrRef>
              <c:f>EAG2017_Fig_4_26!$A$63:$B$107</c:f>
              <c:multiLvlStrCache>
                <c:ptCount val="45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7">
                    <c:v>2012</c:v>
                  </c:pt>
                  <c:pt idx="8">
                    <c:v>2013</c:v>
                  </c:pt>
                  <c:pt idx="9">
                    <c:v>2014</c:v>
                  </c:pt>
                  <c:pt idx="11">
                    <c:v>2014</c:v>
                  </c:pt>
                  <c:pt idx="13">
                    <c:v>2012</c:v>
                  </c:pt>
                  <c:pt idx="14">
                    <c:v>2013</c:v>
                  </c:pt>
                  <c:pt idx="15">
                    <c:v>2014</c:v>
                  </c:pt>
                  <c:pt idx="17">
                    <c:v>2012</c:v>
                  </c:pt>
                  <c:pt idx="18">
                    <c:v>2013</c:v>
                  </c:pt>
                  <c:pt idx="19">
                    <c:v>2014</c:v>
                  </c:pt>
                  <c:pt idx="21">
                    <c:v>2012</c:v>
                  </c:pt>
                  <c:pt idx="22">
                    <c:v>2013</c:v>
                  </c:pt>
                  <c:pt idx="24">
                    <c:v>2012</c:v>
                  </c:pt>
                  <c:pt idx="25">
                    <c:v>2013</c:v>
                  </c:pt>
                  <c:pt idx="26">
                    <c:v>2014</c:v>
                  </c:pt>
                  <c:pt idx="28">
                    <c:v>2013</c:v>
                  </c:pt>
                  <c:pt idx="30">
                    <c:v>2012</c:v>
                  </c:pt>
                  <c:pt idx="31">
                    <c:v>2013</c:v>
                  </c:pt>
                  <c:pt idx="32">
                    <c:v>2014</c:v>
                  </c:pt>
                  <c:pt idx="34">
                    <c:v>2012</c:v>
                  </c:pt>
                  <c:pt idx="35">
                    <c:v>2013</c:v>
                  </c:pt>
                  <c:pt idx="36">
                    <c:v>2014</c:v>
                  </c:pt>
                  <c:pt idx="38">
                    <c:v>2012</c:v>
                  </c:pt>
                  <c:pt idx="39">
                    <c:v>2013</c:v>
                  </c:pt>
                  <c:pt idx="40">
                    <c:v>2014</c:v>
                  </c:pt>
                  <c:pt idx="42">
                    <c:v>2012</c:v>
                  </c:pt>
                  <c:pt idx="43">
                    <c:v>2013</c:v>
                  </c:pt>
                  <c:pt idx="44">
                    <c:v>2014</c:v>
                  </c:pt>
                </c:lvl>
                <c:lvl>
                  <c:pt idx="0">
                    <c:v>AUT</c:v>
                  </c:pt>
                  <c:pt idx="4">
                    <c:v>BEL</c:v>
                  </c:pt>
                  <c:pt idx="7">
                    <c:v>BRA</c:v>
                  </c:pt>
                  <c:pt idx="11">
                    <c:v>CHE</c:v>
                  </c:pt>
                  <c:pt idx="13">
                    <c:v>CZE</c:v>
                  </c:pt>
                  <c:pt idx="17">
                    <c:v>DEU</c:v>
                  </c:pt>
                  <c:pt idx="21">
                    <c:v>DNK</c:v>
                  </c:pt>
                  <c:pt idx="24">
                    <c:v>ESP</c:v>
                  </c:pt>
                  <c:pt idx="28">
                    <c:v>EST</c:v>
                  </c:pt>
                  <c:pt idx="30">
                    <c:v>FIN</c:v>
                  </c:pt>
                  <c:pt idx="34">
                    <c:v>FRA</c:v>
                  </c:pt>
                  <c:pt idx="38">
                    <c:v>GBR</c:v>
                  </c:pt>
                  <c:pt idx="42">
                    <c:v>HUN</c:v>
                  </c:pt>
                </c:lvl>
              </c:multiLvlStrCache>
            </c:multiLvlStrRef>
          </c:cat>
          <c:val>
            <c:numRef>
              <c:f>EAG2017_Fig_4_26!$D$63:$D$107</c:f>
              <c:numCache>
                <c:formatCode>General</c:formatCode>
                <c:ptCount val="45"/>
                <c:pt idx="0">
                  <c:v>6.3811780000000002</c:v>
                </c:pt>
                <c:pt idx="1">
                  <c:v>6.913373</c:v>
                </c:pt>
                <c:pt idx="2">
                  <c:v>6.3772950000000002</c:v>
                </c:pt>
                <c:pt idx="4">
                  <c:v>7.8472220000000004</c:v>
                </c:pt>
                <c:pt idx="5">
                  <c:v>7.3934540000000002</c:v>
                </c:pt>
                <c:pt idx="7">
                  <c:v>18.76782</c:v>
                </c:pt>
                <c:pt idx="8">
                  <c:v>16.997199999999999</c:v>
                </c:pt>
                <c:pt idx="9">
                  <c:v>16.06776</c:v>
                </c:pt>
                <c:pt idx="11">
                  <c:v>8.137594</c:v>
                </c:pt>
                <c:pt idx="13">
                  <c:v>7.6360979999999996</c:v>
                </c:pt>
                <c:pt idx="14">
                  <c:v>6.6561950000000003</c:v>
                </c:pt>
                <c:pt idx="15">
                  <c:v>5.4858929999999999</c:v>
                </c:pt>
                <c:pt idx="17">
                  <c:v>8.933344</c:v>
                </c:pt>
                <c:pt idx="18">
                  <c:v>8.8085020000000007</c:v>
                </c:pt>
                <c:pt idx="19">
                  <c:v>7.0193659999999998</c:v>
                </c:pt>
                <c:pt idx="21">
                  <c:v>12.44</c:v>
                </c:pt>
                <c:pt idx="22">
                  <c:v>10.552300000000001</c:v>
                </c:pt>
                <c:pt idx="24">
                  <c:v>6.6604239999999999</c:v>
                </c:pt>
                <c:pt idx="25">
                  <c:v>5.9060309999999996</c:v>
                </c:pt>
                <c:pt idx="26">
                  <c:v>9.4489380000000001</c:v>
                </c:pt>
                <c:pt idx="28">
                  <c:v>7.4492099999999999</c:v>
                </c:pt>
                <c:pt idx="30">
                  <c:v>11.94078</c:v>
                </c:pt>
                <c:pt idx="31">
                  <c:v>14.017200000000001</c:v>
                </c:pt>
                <c:pt idx="32">
                  <c:v>12.26994</c:v>
                </c:pt>
                <c:pt idx="34">
                  <c:v>7.7636669999999999</c:v>
                </c:pt>
                <c:pt idx="35">
                  <c:v>8.810867</c:v>
                </c:pt>
                <c:pt idx="36">
                  <c:v>7.9313029999999998</c:v>
                </c:pt>
                <c:pt idx="38">
                  <c:v>9.8316859999999995</c:v>
                </c:pt>
                <c:pt idx="39">
                  <c:v>10.86721</c:v>
                </c:pt>
                <c:pt idx="40">
                  <c:v>11.49892</c:v>
                </c:pt>
                <c:pt idx="42">
                  <c:v>10.05138</c:v>
                </c:pt>
                <c:pt idx="43">
                  <c:v>9.8705499999999997</c:v>
                </c:pt>
                <c:pt idx="44">
                  <c:v>12.02739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4-47D5-9D83-B0B372D51587}"/>
            </c:ext>
          </c:extLst>
        </c:ser>
        <c:ser>
          <c:idx val="2"/>
          <c:order val="2"/>
          <c:tx>
            <c:strRef>
              <c:f>EAG2017_Fig_4_26!$E$62</c:f>
              <c:strCache>
                <c:ptCount val="1"/>
                <c:pt idx="0">
                  <c:v>Services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multiLvlStrRef>
              <c:f>EAG2017_Fig_4_26!$A$63:$B$107</c:f>
              <c:multiLvlStrCache>
                <c:ptCount val="45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7">
                    <c:v>2012</c:v>
                  </c:pt>
                  <c:pt idx="8">
                    <c:v>2013</c:v>
                  </c:pt>
                  <c:pt idx="9">
                    <c:v>2014</c:v>
                  </c:pt>
                  <c:pt idx="11">
                    <c:v>2014</c:v>
                  </c:pt>
                  <c:pt idx="13">
                    <c:v>2012</c:v>
                  </c:pt>
                  <c:pt idx="14">
                    <c:v>2013</c:v>
                  </c:pt>
                  <c:pt idx="15">
                    <c:v>2014</c:v>
                  </c:pt>
                  <c:pt idx="17">
                    <c:v>2012</c:v>
                  </c:pt>
                  <c:pt idx="18">
                    <c:v>2013</c:v>
                  </c:pt>
                  <c:pt idx="19">
                    <c:v>2014</c:v>
                  </c:pt>
                  <c:pt idx="21">
                    <c:v>2012</c:v>
                  </c:pt>
                  <c:pt idx="22">
                    <c:v>2013</c:v>
                  </c:pt>
                  <c:pt idx="24">
                    <c:v>2012</c:v>
                  </c:pt>
                  <c:pt idx="25">
                    <c:v>2013</c:v>
                  </c:pt>
                  <c:pt idx="26">
                    <c:v>2014</c:v>
                  </c:pt>
                  <c:pt idx="28">
                    <c:v>2013</c:v>
                  </c:pt>
                  <c:pt idx="30">
                    <c:v>2012</c:v>
                  </c:pt>
                  <c:pt idx="31">
                    <c:v>2013</c:v>
                  </c:pt>
                  <c:pt idx="32">
                    <c:v>2014</c:v>
                  </c:pt>
                  <c:pt idx="34">
                    <c:v>2012</c:v>
                  </c:pt>
                  <c:pt idx="35">
                    <c:v>2013</c:v>
                  </c:pt>
                  <c:pt idx="36">
                    <c:v>2014</c:v>
                  </c:pt>
                  <c:pt idx="38">
                    <c:v>2012</c:v>
                  </c:pt>
                  <c:pt idx="39">
                    <c:v>2013</c:v>
                  </c:pt>
                  <c:pt idx="40">
                    <c:v>2014</c:v>
                  </c:pt>
                  <c:pt idx="42">
                    <c:v>2012</c:v>
                  </c:pt>
                  <c:pt idx="43">
                    <c:v>2013</c:v>
                  </c:pt>
                  <c:pt idx="44">
                    <c:v>2014</c:v>
                  </c:pt>
                </c:lvl>
                <c:lvl>
                  <c:pt idx="0">
                    <c:v>AUT</c:v>
                  </c:pt>
                  <c:pt idx="4">
                    <c:v>BEL</c:v>
                  </c:pt>
                  <c:pt idx="7">
                    <c:v>BRA</c:v>
                  </c:pt>
                  <c:pt idx="11">
                    <c:v>CHE</c:v>
                  </c:pt>
                  <c:pt idx="13">
                    <c:v>CZE</c:v>
                  </c:pt>
                  <c:pt idx="17">
                    <c:v>DEU</c:v>
                  </c:pt>
                  <c:pt idx="21">
                    <c:v>DNK</c:v>
                  </c:pt>
                  <c:pt idx="24">
                    <c:v>ESP</c:v>
                  </c:pt>
                  <c:pt idx="28">
                    <c:v>EST</c:v>
                  </c:pt>
                  <c:pt idx="30">
                    <c:v>FIN</c:v>
                  </c:pt>
                  <c:pt idx="34">
                    <c:v>FRA</c:v>
                  </c:pt>
                  <c:pt idx="38">
                    <c:v>GBR</c:v>
                  </c:pt>
                  <c:pt idx="42">
                    <c:v>HUN</c:v>
                  </c:pt>
                </c:lvl>
              </c:multiLvlStrCache>
            </c:multiLvlStrRef>
          </c:cat>
          <c:val>
            <c:numRef>
              <c:f>EAG2017_Fig_4_26!$E$63:$E$107</c:f>
              <c:numCache>
                <c:formatCode>General</c:formatCode>
                <c:ptCount val="45"/>
                <c:pt idx="0">
                  <c:v>7.0928529999999999</c:v>
                </c:pt>
                <c:pt idx="1">
                  <c:v>6.679735</c:v>
                </c:pt>
                <c:pt idx="2">
                  <c:v>6.738505</c:v>
                </c:pt>
                <c:pt idx="4">
                  <c:v>9.1936210000000003</c:v>
                </c:pt>
                <c:pt idx="5">
                  <c:v>9.0328420000000005</c:v>
                </c:pt>
                <c:pt idx="7">
                  <c:v>16.363499999999998</c:v>
                </c:pt>
                <c:pt idx="8">
                  <c:v>15.57694</c:v>
                </c:pt>
                <c:pt idx="9">
                  <c:v>14.780110000000001</c:v>
                </c:pt>
                <c:pt idx="11">
                  <c:v>8.3154830000000004</c:v>
                </c:pt>
                <c:pt idx="13">
                  <c:v>12.105169999999999</c:v>
                </c:pt>
                <c:pt idx="14">
                  <c:v>11.134639999999999</c:v>
                </c:pt>
                <c:pt idx="15">
                  <c:v>8.7545129999999993</c:v>
                </c:pt>
                <c:pt idx="17">
                  <c:v>13.33732</c:v>
                </c:pt>
                <c:pt idx="21">
                  <c:v>10.66494</c:v>
                </c:pt>
                <c:pt idx="22">
                  <c:v>8.6069379999999995</c:v>
                </c:pt>
                <c:pt idx="24">
                  <c:v>8.4788899999999998</c:v>
                </c:pt>
                <c:pt idx="25">
                  <c:v>8.5066279999999992</c:v>
                </c:pt>
                <c:pt idx="26">
                  <c:v>9.6718229999999998</c:v>
                </c:pt>
                <c:pt idx="28">
                  <c:v>9.1284030000000005</c:v>
                </c:pt>
                <c:pt idx="30">
                  <c:v>10.629300000000001</c:v>
                </c:pt>
                <c:pt idx="31">
                  <c:v>12.271789999999999</c:v>
                </c:pt>
                <c:pt idx="32">
                  <c:v>10.810359999999999</c:v>
                </c:pt>
                <c:pt idx="34">
                  <c:v>9.3585340000000006</c:v>
                </c:pt>
                <c:pt idx="35">
                  <c:v>10.45459</c:v>
                </c:pt>
                <c:pt idx="36">
                  <c:v>9.1970310000000008</c:v>
                </c:pt>
                <c:pt idx="38">
                  <c:v>11.93164</c:v>
                </c:pt>
                <c:pt idx="39">
                  <c:v>12.31442</c:v>
                </c:pt>
                <c:pt idx="40">
                  <c:v>12.97964</c:v>
                </c:pt>
                <c:pt idx="42">
                  <c:v>9.6453729999999993</c:v>
                </c:pt>
                <c:pt idx="43">
                  <c:v>10.76474</c:v>
                </c:pt>
                <c:pt idx="44">
                  <c:v>11.41197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54-47D5-9D83-B0B372D51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81024"/>
        <c:axId val="100100736"/>
      </c:lineChart>
      <c:catAx>
        <c:axId val="10008102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100736"/>
        <c:crosses val="autoZero"/>
        <c:auto val="1"/>
        <c:lblAlgn val="ctr"/>
        <c:lblOffset val="0"/>
        <c:tickLblSkip val="1"/>
        <c:noMultiLvlLbl val="0"/>
      </c:catAx>
      <c:valAx>
        <c:axId val="10010073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081024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4.3260175668435957E-2"/>
          <c:y val="1.4606407075827849E-2"/>
          <c:w val="0.93893221323320852"/>
          <c:h val="5.477381080789559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de-DE"/>
        </a:p>
      </c:txPr>
    </c:legend>
    <c:plotVisOnly val="1"/>
    <c:dispBlanksAs val="gap"/>
    <c:showDLblsOverMax val="1"/>
  </c:chart>
  <c:spPr>
    <a:noFill/>
    <a:ln w="9525"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9.2238695671376311E-2"/>
          <c:w val="0.98906927548920154"/>
          <c:h val="0.900458115911825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EAG2017_Fig_4_26!$C$62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rgbClr val="49B958"/>
            </a:solidFill>
            <a:ln w="25400">
              <a:noFill/>
            </a:ln>
          </c:spPr>
          <c:invertIfNegative val="0"/>
          <c:cat>
            <c:multiLvlStrRef>
              <c:f>EAG2017_Fig_4_26!$A$109:$B$162</c:f>
              <c:multiLvlStrCache>
                <c:ptCount val="54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8">
                    <c:v>2012</c:v>
                  </c:pt>
                  <c:pt idx="9">
                    <c:v>2013</c:v>
                  </c:pt>
                  <c:pt idx="11">
                    <c:v>2012</c:v>
                  </c:pt>
                  <c:pt idx="12">
                    <c:v>2013</c:v>
                  </c:pt>
                  <c:pt idx="13">
                    <c:v>2014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9">
                    <c:v>2012</c:v>
                  </c:pt>
                  <c:pt idx="20">
                    <c:v>2013</c:v>
                  </c:pt>
                  <c:pt idx="21">
                    <c:v>2014</c:v>
                  </c:pt>
                  <c:pt idx="23">
                    <c:v>2012</c:v>
                  </c:pt>
                  <c:pt idx="24">
                    <c:v>2013</c:v>
                  </c:pt>
                  <c:pt idx="25">
                    <c:v>2014</c:v>
                  </c:pt>
                  <c:pt idx="27">
                    <c:v>2012</c:v>
                  </c:pt>
                  <c:pt idx="28">
                    <c:v>2013</c:v>
                  </c:pt>
                  <c:pt idx="29">
                    <c:v>2014</c:v>
                  </c:pt>
                  <c:pt idx="31">
                    <c:v>2012</c:v>
                  </c:pt>
                  <c:pt idx="32">
                    <c:v>2013</c:v>
                  </c:pt>
                  <c:pt idx="33">
                    <c:v>2014</c:v>
                  </c:pt>
                  <c:pt idx="35">
                    <c:v>2012</c:v>
                  </c:pt>
                  <c:pt idx="36">
                    <c:v>2013</c:v>
                  </c:pt>
                  <c:pt idx="37">
                    <c:v>2014</c:v>
                  </c:pt>
                  <c:pt idx="39">
                    <c:v>2012</c:v>
                  </c:pt>
                  <c:pt idx="40">
                    <c:v>2013</c:v>
                  </c:pt>
                  <c:pt idx="41">
                    <c:v>2014</c:v>
                  </c:pt>
                  <c:pt idx="43">
                    <c:v>2012</c:v>
                  </c:pt>
                  <c:pt idx="44">
                    <c:v>2013</c:v>
                  </c:pt>
                  <c:pt idx="45">
                    <c:v>2014</c:v>
                  </c:pt>
                  <c:pt idx="47">
                    <c:v>2012</c:v>
                  </c:pt>
                  <c:pt idx="48">
                    <c:v>2013</c:v>
                  </c:pt>
                  <c:pt idx="49">
                    <c:v>2014</c:v>
                  </c:pt>
                  <c:pt idx="51">
                    <c:v>2012</c:v>
                  </c:pt>
                  <c:pt idx="52">
                    <c:v>2013</c:v>
                  </c:pt>
                  <c:pt idx="53">
                    <c:v>2014</c:v>
                  </c:pt>
                </c:lvl>
                <c:lvl>
                  <c:pt idx="0">
                    <c:v>ISR</c:v>
                  </c:pt>
                  <c:pt idx="4">
                    <c:v>ITA</c:v>
                  </c:pt>
                  <c:pt idx="8">
                    <c:v>LTU</c:v>
                  </c:pt>
                  <c:pt idx="11">
                    <c:v>LUX</c:v>
                  </c:pt>
                  <c:pt idx="15">
                    <c:v>LVA</c:v>
                  </c:pt>
                  <c:pt idx="19">
                    <c:v>NLD</c:v>
                  </c:pt>
                  <c:pt idx="23">
                    <c:v>NOR</c:v>
                  </c:pt>
                  <c:pt idx="27">
                    <c:v>NZL</c:v>
                  </c:pt>
                  <c:pt idx="31">
                    <c:v>POL</c:v>
                  </c:pt>
                  <c:pt idx="35">
                    <c:v>PRT</c:v>
                  </c:pt>
                  <c:pt idx="39">
                    <c:v>ROU</c:v>
                  </c:pt>
                  <c:pt idx="43">
                    <c:v>SVK</c:v>
                  </c:pt>
                  <c:pt idx="47">
                    <c:v>SVN</c:v>
                  </c:pt>
                  <c:pt idx="51">
                    <c:v>SWE</c:v>
                  </c:pt>
                </c:lvl>
              </c:multiLvlStrCache>
            </c:multiLvlStrRef>
          </c:cat>
          <c:val>
            <c:numRef>
              <c:f>EAG2017_Fig_4_26!$C$109:$C$162</c:f>
              <c:numCache>
                <c:formatCode>General</c:formatCode>
                <c:ptCount val="54"/>
                <c:pt idx="0">
                  <c:v>12.9397</c:v>
                </c:pt>
                <c:pt idx="1">
                  <c:v>11.19651</c:v>
                </c:pt>
                <c:pt idx="2">
                  <c:v>10.548170000000001</c:v>
                </c:pt>
                <c:pt idx="4">
                  <c:v>5.8150060000000003</c:v>
                </c:pt>
                <c:pt idx="5">
                  <c:v>6.1587509999999996</c:v>
                </c:pt>
                <c:pt idx="6">
                  <c:v>5.5708409999999997</c:v>
                </c:pt>
                <c:pt idx="8">
                  <c:v>13.460929999999999</c:v>
                </c:pt>
                <c:pt idx="9">
                  <c:v>14.52746</c:v>
                </c:pt>
                <c:pt idx="11">
                  <c:v>8.1081090000000007</c:v>
                </c:pt>
                <c:pt idx="12">
                  <c:v>7.8212289999999998</c:v>
                </c:pt>
                <c:pt idx="13">
                  <c:v>6.944445</c:v>
                </c:pt>
                <c:pt idx="15">
                  <c:v>16.34018</c:v>
                </c:pt>
                <c:pt idx="16">
                  <c:v>15.38461</c:v>
                </c:pt>
                <c:pt idx="17">
                  <c:v>12.64803</c:v>
                </c:pt>
                <c:pt idx="19">
                  <c:v>8.8807919999999996</c:v>
                </c:pt>
                <c:pt idx="20">
                  <c:v>9.1162290000000006</c:v>
                </c:pt>
                <c:pt idx="21">
                  <c:v>8.5739280000000004</c:v>
                </c:pt>
                <c:pt idx="23">
                  <c:v>9.8270440000000008</c:v>
                </c:pt>
                <c:pt idx="24">
                  <c:v>12.098050000000001</c:v>
                </c:pt>
                <c:pt idx="25">
                  <c:v>12.35028</c:v>
                </c:pt>
                <c:pt idx="27">
                  <c:v>13.127409999999999</c:v>
                </c:pt>
                <c:pt idx="28">
                  <c:v>13.01685</c:v>
                </c:pt>
                <c:pt idx="29">
                  <c:v>14.28571</c:v>
                </c:pt>
                <c:pt idx="31">
                  <c:v>9.1975040000000003</c:v>
                </c:pt>
                <c:pt idx="32">
                  <c:v>8.7503189999999993</c:v>
                </c:pt>
                <c:pt idx="33">
                  <c:v>10.10324</c:v>
                </c:pt>
                <c:pt idx="35">
                  <c:v>7.5651260000000002</c:v>
                </c:pt>
                <c:pt idx="36">
                  <c:v>8.2775719999999993</c:v>
                </c:pt>
                <c:pt idx="37">
                  <c:v>9.0864879999999992</c:v>
                </c:pt>
                <c:pt idx="39">
                  <c:v>2.6110350000000002</c:v>
                </c:pt>
                <c:pt idx="40">
                  <c:v>2.806054</c:v>
                </c:pt>
                <c:pt idx="41">
                  <c:v>2.741228</c:v>
                </c:pt>
                <c:pt idx="43">
                  <c:v>14.08911</c:v>
                </c:pt>
                <c:pt idx="44">
                  <c:v>12.79453</c:v>
                </c:pt>
                <c:pt idx="45">
                  <c:v>11.98113</c:v>
                </c:pt>
                <c:pt idx="47">
                  <c:v>8.4321479999999998</c:v>
                </c:pt>
                <c:pt idx="48">
                  <c:v>7.8283940000000003</c:v>
                </c:pt>
                <c:pt idx="49">
                  <c:v>7.0583080000000002</c:v>
                </c:pt>
                <c:pt idx="51">
                  <c:v>10.659829999999999</c:v>
                </c:pt>
                <c:pt idx="52">
                  <c:v>11.088100000000001</c:v>
                </c:pt>
                <c:pt idx="53">
                  <c:v>9.1740539999999999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A-4613-85A2-FEA90C6F9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00137600"/>
        <c:axId val="100139776"/>
      </c:barChart>
      <c:lineChart>
        <c:grouping val="standard"/>
        <c:varyColors val="0"/>
        <c:ser>
          <c:idx val="1"/>
          <c:order val="1"/>
          <c:tx>
            <c:strRef>
              <c:f>EAG2017_Fig_4_26!$D$62</c:f>
              <c:strCache>
                <c:ptCount val="1"/>
                <c:pt idx="0">
                  <c:v>Construction</c:v>
                </c:pt>
              </c:strCache>
            </c:strRef>
          </c:tx>
          <c:spPr>
            <a:ln w="28575" cap="rnd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</a:ln>
            <a:effectLst/>
          </c:spPr>
          <c:marker>
            <c:symbol val="triangle"/>
            <c:size val="5"/>
            <c:spPr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</c:marker>
          <c:cat>
            <c:multiLvlStrRef>
              <c:f>EAG2017_Fig_4_26!$A$109:$B$162</c:f>
              <c:multiLvlStrCache>
                <c:ptCount val="54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8">
                    <c:v>2012</c:v>
                  </c:pt>
                  <c:pt idx="9">
                    <c:v>2013</c:v>
                  </c:pt>
                  <c:pt idx="11">
                    <c:v>2012</c:v>
                  </c:pt>
                  <c:pt idx="12">
                    <c:v>2013</c:v>
                  </c:pt>
                  <c:pt idx="13">
                    <c:v>2014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9">
                    <c:v>2012</c:v>
                  </c:pt>
                  <c:pt idx="20">
                    <c:v>2013</c:v>
                  </c:pt>
                  <c:pt idx="21">
                    <c:v>2014</c:v>
                  </c:pt>
                  <c:pt idx="23">
                    <c:v>2012</c:v>
                  </c:pt>
                  <c:pt idx="24">
                    <c:v>2013</c:v>
                  </c:pt>
                  <c:pt idx="25">
                    <c:v>2014</c:v>
                  </c:pt>
                  <c:pt idx="27">
                    <c:v>2012</c:v>
                  </c:pt>
                  <c:pt idx="28">
                    <c:v>2013</c:v>
                  </c:pt>
                  <c:pt idx="29">
                    <c:v>2014</c:v>
                  </c:pt>
                  <c:pt idx="31">
                    <c:v>2012</c:v>
                  </c:pt>
                  <c:pt idx="32">
                    <c:v>2013</c:v>
                  </c:pt>
                  <c:pt idx="33">
                    <c:v>2014</c:v>
                  </c:pt>
                  <c:pt idx="35">
                    <c:v>2012</c:v>
                  </c:pt>
                  <c:pt idx="36">
                    <c:v>2013</c:v>
                  </c:pt>
                  <c:pt idx="37">
                    <c:v>2014</c:v>
                  </c:pt>
                  <c:pt idx="39">
                    <c:v>2012</c:v>
                  </c:pt>
                  <c:pt idx="40">
                    <c:v>2013</c:v>
                  </c:pt>
                  <c:pt idx="41">
                    <c:v>2014</c:v>
                  </c:pt>
                  <c:pt idx="43">
                    <c:v>2012</c:v>
                  </c:pt>
                  <c:pt idx="44">
                    <c:v>2013</c:v>
                  </c:pt>
                  <c:pt idx="45">
                    <c:v>2014</c:v>
                  </c:pt>
                  <c:pt idx="47">
                    <c:v>2012</c:v>
                  </c:pt>
                  <c:pt idx="48">
                    <c:v>2013</c:v>
                  </c:pt>
                  <c:pt idx="49">
                    <c:v>2014</c:v>
                  </c:pt>
                  <c:pt idx="51">
                    <c:v>2012</c:v>
                  </c:pt>
                  <c:pt idx="52">
                    <c:v>2013</c:v>
                  </c:pt>
                  <c:pt idx="53">
                    <c:v>2014</c:v>
                  </c:pt>
                </c:lvl>
                <c:lvl>
                  <c:pt idx="0">
                    <c:v>ISR</c:v>
                  </c:pt>
                  <c:pt idx="4">
                    <c:v>ITA</c:v>
                  </c:pt>
                  <c:pt idx="8">
                    <c:v>LTU</c:v>
                  </c:pt>
                  <c:pt idx="11">
                    <c:v>LUX</c:v>
                  </c:pt>
                  <c:pt idx="15">
                    <c:v>LVA</c:v>
                  </c:pt>
                  <c:pt idx="19">
                    <c:v>NLD</c:v>
                  </c:pt>
                  <c:pt idx="23">
                    <c:v>NOR</c:v>
                  </c:pt>
                  <c:pt idx="27">
                    <c:v>NZL</c:v>
                  </c:pt>
                  <c:pt idx="31">
                    <c:v>POL</c:v>
                  </c:pt>
                  <c:pt idx="35">
                    <c:v>PRT</c:v>
                  </c:pt>
                  <c:pt idx="39">
                    <c:v>ROU</c:v>
                  </c:pt>
                  <c:pt idx="43">
                    <c:v>SVK</c:v>
                  </c:pt>
                  <c:pt idx="47">
                    <c:v>SVN</c:v>
                  </c:pt>
                  <c:pt idx="51">
                    <c:v>SWE</c:v>
                  </c:pt>
                </c:lvl>
              </c:multiLvlStrCache>
            </c:multiLvlStrRef>
          </c:cat>
          <c:val>
            <c:numRef>
              <c:f>EAG2017_Fig_4_26!$D$109:$D$162</c:f>
              <c:numCache>
                <c:formatCode>General</c:formatCode>
                <c:ptCount val="54"/>
                <c:pt idx="0">
                  <c:v>13.631410000000001</c:v>
                </c:pt>
                <c:pt idx="1">
                  <c:v>13.22847</c:v>
                </c:pt>
                <c:pt idx="2">
                  <c:v>11.854100000000001</c:v>
                </c:pt>
                <c:pt idx="4">
                  <c:v>6.8290879999999996</c:v>
                </c:pt>
                <c:pt idx="5">
                  <c:v>6.8004920000000002</c:v>
                </c:pt>
                <c:pt idx="6">
                  <c:v>6.5372830000000004</c:v>
                </c:pt>
                <c:pt idx="8">
                  <c:v>14.15701</c:v>
                </c:pt>
                <c:pt idx="9">
                  <c:v>16.694489999999998</c:v>
                </c:pt>
                <c:pt idx="11">
                  <c:v>9.6234310000000001</c:v>
                </c:pt>
                <c:pt idx="12">
                  <c:v>10.81081</c:v>
                </c:pt>
                <c:pt idx="13">
                  <c:v>10.706860000000001</c:v>
                </c:pt>
                <c:pt idx="15">
                  <c:v>13.754049999999999</c:v>
                </c:pt>
                <c:pt idx="16">
                  <c:v>17.298940000000002</c:v>
                </c:pt>
                <c:pt idx="17">
                  <c:v>14.7806</c:v>
                </c:pt>
                <c:pt idx="19">
                  <c:v>5.9133389999999997</c:v>
                </c:pt>
                <c:pt idx="20">
                  <c:v>5.4202079999999997</c:v>
                </c:pt>
                <c:pt idx="21">
                  <c:v>5.0297679999999998</c:v>
                </c:pt>
                <c:pt idx="23">
                  <c:v>12.64395</c:v>
                </c:pt>
                <c:pt idx="24">
                  <c:v>13.56124</c:v>
                </c:pt>
                <c:pt idx="25">
                  <c:v>13.243600000000001</c:v>
                </c:pt>
                <c:pt idx="27">
                  <c:v>15.82915</c:v>
                </c:pt>
                <c:pt idx="28">
                  <c:v>17.550059999999998</c:v>
                </c:pt>
                <c:pt idx="29">
                  <c:v>17.2973</c:v>
                </c:pt>
                <c:pt idx="31">
                  <c:v>7.2550429999999997</c:v>
                </c:pt>
                <c:pt idx="32">
                  <c:v>6.5125719999999996</c:v>
                </c:pt>
                <c:pt idx="33">
                  <c:v>7.6040749999999999</c:v>
                </c:pt>
                <c:pt idx="35">
                  <c:v>7.3381299999999996</c:v>
                </c:pt>
                <c:pt idx="36">
                  <c:v>7.249422</c:v>
                </c:pt>
                <c:pt idx="37">
                  <c:v>7.6788829999999999</c:v>
                </c:pt>
                <c:pt idx="39">
                  <c:v>1.7656909999999999</c:v>
                </c:pt>
                <c:pt idx="40">
                  <c:v>1.52159</c:v>
                </c:pt>
                <c:pt idx="41">
                  <c:v>1.353084</c:v>
                </c:pt>
                <c:pt idx="43">
                  <c:v>9.6690459999999998</c:v>
                </c:pt>
                <c:pt idx="44">
                  <c:v>6.8571429999999998</c:v>
                </c:pt>
                <c:pt idx="45">
                  <c:v>8.4337350000000004</c:v>
                </c:pt>
                <c:pt idx="47">
                  <c:v>6.1264820000000002</c:v>
                </c:pt>
                <c:pt idx="48">
                  <c:v>7.2265629999999996</c:v>
                </c:pt>
                <c:pt idx="49">
                  <c:v>7.378641</c:v>
                </c:pt>
                <c:pt idx="51">
                  <c:v>13.775600000000001</c:v>
                </c:pt>
                <c:pt idx="52">
                  <c:v>13.637969999999999</c:v>
                </c:pt>
                <c:pt idx="53">
                  <c:v>12.991300000000001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7A-4613-85A2-FEA90C6F9BD8}"/>
            </c:ext>
          </c:extLst>
        </c:ser>
        <c:ser>
          <c:idx val="2"/>
          <c:order val="2"/>
          <c:tx>
            <c:strRef>
              <c:f>EAG2017_Fig_4_26!$E$62</c:f>
              <c:strCache>
                <c:ptCount val="1"/>
                <c:pt idx="0">
                  <c:v>Services</c:v>
                </c:pt>
              </c:strCache>
            </c:strRef>
          </c:tx>
          <c:spPr>
            <a:ln w="28575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multiLvlStrRef>
              <c:f>EAG2017_Fig_4_26!$A$109:$B$162</c:f>
              <c:multiLvlStrCache>
                <c:ptCount val="54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4">
                    <c:v>2012</c:v>
                  </c:pt>
                  <c:pt idx="5">
                    <c:v>2013</c:v>
                  </c:pt>
                  <c:pt idx="6">
                    <c:v>2014</c:v>
                  </c:pt>
                  <c:pt idx="8">
                    <c:v>2012</c:v>
                  </c:pt>
                  <c:pt idx="9">
                    <c:v>2013</c:v>
                  </c:pt>
                  <c:pt idx="11">
                    <c:v>2012</c:v>
                  </c:pt>
                  <c:pt idx="12">
                    <c:v>2013</c:v>
                  </c:pt>
                  <c:pt idx="13">
                    <c:v>2014</c:v>
                  </c:pt>
                  <c:pt idx="15">
                    <c:v>2012</c:v>
                  </c:pt>
                  <c:pt idx="16">
                    <c:v>2013</c:v>
                  </c:pt>
                  <c:pt idx="17">
                    <c:v>2014</c:v>
                  </c:pt>
                  <c:pt idx="19">
                    <c:v>2012</c:v>
                  </c:pt>
                  <c:pt idx="20">
                    <c:v>2013</c:v>
                  </c:pt>
                  <c:pt idx="21">
                    <c:v>2014</c:v>
                  </c:pt>
                  <c:pt idx="23">
                    <c:v>2012</c:v>
                  </c:pt>
                  <c:pt idx="24">
                    <c:v>2013</c:v>
                  </c:pt>
                  <c:pt idx="25">
                    <c:v>2014</c:v>
                  </c:pt>
                  <c:pt idx="27">
                    <c:v>2012</c:v>
                  </c:pt>
                  <c:pt idx="28">
                    <c:v>2013</c:v>
                  </c:pt>
                  <c:pt idx="29">
                    <c:v>2014</c:v>
                  </c:pt>
                  <c:pt idx="31">
                    <c:v>2012</c:v>
                  </c:pt>
                  <c:pt idx="32">
                    <c:v>2013</c:v>
                  </c:pt>
                  <c:pt idx="33">
                    <c:v>2014</c:v>
                  </c:pt>
                  <c:pt idx="35">
                    <c:v>2012</c:v>
                  </c:pt>
                  <c:pt idx="36">
                    <c:v>2013</c:v>
                  </c:pt>
                  <c:pt idx="37">
                    <c:v>2014</c:v>
                  </c:pt>
                  <c:pt idx="39">
                    <c:v>2012</c:v>
                  </c:pt>
                  <c:pt idx="40">
                    <c:v>2013</c:v>
                  </c:pt>
                  <c:pt idx="41">
                    <c:v>2014</c:v>
                  </c:pt>
                  <c:pt idx="43">
                    <c:v>2012</c:v>
                  </c:pt>
                  <c:pt idx="44">
                    <c:v>2013</c:v>
                  </c:pt>
                  <c:pt idx="45">
                    <c:v>2014</c:v>
                  </c:pt>
                  <c:pt idx="47">
                    <c:v>2012</c:v>
                  </c:pt>
                  <c:pt idx="48">
                    <c:v>2013</c:v>
                  </c:pt>
                  <c:pt idx="49">
                    <c:v>2014</c:v>
                  </c:pt>
                  <c:pt idx="51">
                    <c:v>2012</c:v>
                  </c:pt>
                  <c:pt idx="52">
                    <c:v>2013</c:v>
                  </c:pt>
                  <c:pt idx="53">
                    <c:v>2014</c:v>
                  </c:pt>
                </c:lvl>
                <c:lvl>
                  <c:pt idx="0">
                    <c:v>ISR</c:v>
                  </c:pt>
                  <c:pt idx="4">
                    <c:v>ITA</c:v>
                  </c:pt>
                  <c:pt idx="8">
                    <c:v>LTU</c:v>
                  </c:pt>
                  <c:pt idx="11">
                    <c:v>LUX</c:v>
                  </c:pt>
                  <c:pt idx="15">
                    <c:v>LVA</c:v>
                  </c:pt>
                  <c:pt idx="19">
                    <c:v>NLD</c:v>
                  </c:pt>
                  <c:pt idx="23">
                    <c:v>NOR</c:v>
                  </c:pt>
                  <c:pt idx="27">
                    <c:v>NZL</c:v>
                  </c:pt>
                  <c:pt idx="31">
                    <c:v>POL</c:v>
                  </c:pt>
                  <c:pt idx="35">
                    <c:v>PRT</c:v>
                  </c:pt>
                  <c:pt idx="39">
                    <c:v>ROU</c:v>
                  </c:pt>
                  <c:pt idx="43">
                    <c:v>SVK</c:v>
                  </c:pt>
                  <c:pt idx="47">
                    <c:v>SVN</c:v>
                  </c:pt>
                  <c:pt idx="51">
                    <c:v>SWE</c:v>
                  </c:pt>
                </c:lvl>
              </c:multiLvlStrCache>
            </c:multiLvlStrRef>
          </c:cat>
          <c:val>
            <c:numRef>
              <c:f>EAG2017_Fig_4_26!$E$109:$E$162</c:f>
              <c:numCache>
                <c:formatCode>General</c:formatCode>
                <c:ptCount val="54"/>
                <c:pt idx="2">
                  <c:v>11.49105</c:v>
                </c:pt>
                <c:pt idx="4">
                  <c:v>8.1011290000000002</c:v>
                </c:pt>
                <c:pt idx="5">
                  <c:v>8.3876899999999992</c:v>
                </c:pt>
                <c:pt idx="6">
                  <c:v>7.89222</c:v>
                </c:pt>
                <c:pt idx="9">
                  <c:v>12.42732</c:v>
                </c:pt>
                <c:pt idx="11">
                  <c:v>9.8189410000000006</c:v>
                </c:pt>
                <c:pt idx="12">
                  <c:v>9.7734190000000005</c:v>
                </c:pt>
                <c:pt idx="13">
                  <c:v>9.679551</c:v>
                </c:pt>
                <c:pt idx="15">
                  <c:v>9.1079109999999996</c:v>
                </c:pt>
                <c:pt idx="16">
                  <c:v>11.956720000000001</c:v>
                </c:pt>
                <c:pt idx="17">
                  <c:v>12.402810000000001</c:v>
                </c:pt>
                <c:pt idx="19">
                  <c:v>10.54585</c:v>
                </c:pt>
                <c:pt idx="20">
                  <c:v>10.61087</c:v>
                </c:pt>
                <c:pt idx="21">
                  <c:v>10.370939999999999</c:v>
                </c:pt>
                <c:pt idx="23">
                  <c:v>10.268800000000001</c:v>
                </c:pt>
                <c:pt idx="24">
                  <c:v>10.54984</c:v>
                </c:pt>
                <c:pt idx="25">
                  <c:v>10.790229999999999</c:v>
                </c:pt>
                <c:pt idx="27">
                  <c:v>10.48556</c:v>
                </c:pt>
                <c:pt idx="28">
                  <c:v>11.262729999999999</c:v>
                </c:pt>
                <c:pt idx="29">
                  <c:v>11.77163</c:v>
                </c:pt>
                <c:pt idx="31">
                  <c:v>8.9478360000000006</c:v>
                </c:pt>
                <c:pt idx="32">
                  <c:v>8.1344290000000008</c:v>
                </c:pt>
                <c:pt idx="33">
                  <c:v>9.5006129999999995</c:v>
                </c:pt>
                <c:pt idx="35">
                  <c:v>8.2093279999999993</c:v>
                </c:pt>
                <c:pt idx="36">
                  <c:v>7.9473960000000003</c:v>
                </c:pt>
                <c:pt idx="37">
                  <c:v>8.4612259999999999</c:v>
                </c:pt>
                <c:pt idx="39">
                  <c:v>2.3274710000000001</c:v>
                </c:pt>
                <c:pt idx="40">
                  <c:v>2.560765</c:v>
                </c:pt>
                <c:pt idx="41">
                  <c:v>2.373459</c:v>
                </c:pt>
                <c:pt idx="43">
                  <c:v>14.05254</c:v>
                </c:pt>
                <c:pt idx="44">
                  <c:v>9.5705390000000001</c:v>
                </c:pt>
                <c:pt idx="45">
                  <c:v>11.753349999999999</c:v>
                </c:pt>
                <c:pt idx="47">
                  <c:v>7.815035</c:v>
                </c:pt>
                <c:pt idx="48">
                  <c:v>8.7183709999999994</c:v>
                </c:pt>
                <c:pt idx="49">
                  <c:v>8.0315820000000002</c:v>
                </c:pt>
                <c:pt idx="51">
                  <c:v>14.28571</c:v>
                </c:pt>
                <c:pt idx="52">
                  <c:v>14.41211</c:v>
                </c:pt>
                <c:pt idx="53">
                  <c:v>13.050280000000001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7A-4613-85A2-FEA90C6F9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137600"/>
        <c:axId val="100139776"/>
      </c:lineChart>
      <c:catAx>
        <c:axId val="10013760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139776"/>
        <c:crosses val="autoZero"/>
        <c:auto val="1"/>
        <c:lblAlgn val="ctr"/>
        <c:lblOffset val="0"/>
        <c:tickLblSkip val="1"/>
        <c:noMultiLvlLbl val="0"/>
      </c:catAx>
      <c:valAx>
        <c:axId val="10013977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100137600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4.3260175668435957E-2"/>
          <c:y val="1.4606407075827849E-2"/>
          <c:w val="0.93893221323320852"/>
          <c:h val="5.477381080789559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de-DE"/>
        </a:p>
      </c:txPr>
    </c:legend>
    <c:plotVisOnly val="1"/>
    <c:dispBlanksAs val="gap"/>
    <c:showDLblsOverMax val="1"/>
  </c:chart>
  <c:spPr>
    <a:noFill/>
    <a:ln w="9525"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xMode val="edge"/>
          <c:yMode val="edge"/>
          <c:x val="8.7445796086387494E-3"/>
          <c:y val="0.12579908833011"/>
          <c:w val="0.98906927548920154"/>
          <c:h val="0.8642405101480661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Sheet1!$D$44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8B73B3"/>
            </a:solidFill>
            <a:ln w="25400">
              <a:noFill/>
            </a:ln>
          </c:spPr>
          <c:invertIfNegative val="0"/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8E8-4773-A513-879A73A95C13}"/>
              </c:ext>
            </c:extLst>
          </c:dPt>
          <c:dPt>
            <c:idx val="20"/>
            <c:invertIfNegative val="0"/>
            <c:bubble3D val="0"/>
            <c:spPr>
              <a:solidFill>
                <a:srgbClr val="DE192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E8E8-4773-A513-879A73A95C13}"/>
              </c:ext>
            </c:extLst>
          </c:dPt>
          <c:cat>
            <c:strRef>
              <c:f>Sheet1!$B$45:$B$80</c:f>
              <c:strCache>
                <c:ptCount val="36"/>
                <c:pt idx="0">
                  <c:v>ISR</c:v>
                </c:pt>
                <c:pt idx="1">
                  <c:v>DEU</c:v>
                </c:pt>
                <c:pt idx="2">
                  <c:v>BEL</c:v>
                </c:pt>
                <c:pt idx="3">
                  <c:v>CAN</c:v>
                </c:pt>
                <c:pt idx="4">
                  <c:v>GBR</c:v>
                </c:pt>
                <c:pt idx="5">
                  <c:v>SVK</c:v>
                </c:pt>
                <c:pt idx="6">
                  <c:v>ZAF</c:v>
                </c:pt>
                <c:pt idx="7">
                  <c:v>USA</c:v>
                </c:pt>
                <c:pt idx="8">
                  <c:v>ITA</c:v>
                </c:pt>
                <c:pt idx="9">
                  <c:v>ESP</c:v>
                </c:pt>
                <c:pt idx="10">
                  <c:v>SWE</c:v>
                </c:pt>
                <c:pt idx="11">
                  <c:v>CHL</c:v>
                </c:pt>
                <c:pt idx="12">
                  <c:v>NOR</c:v>
                </c:pt>
                <c:pt idx="13">
                  <c:v>DNK</c:v>
                </c:pt>
                <c:pt idx="14">
                  <c:v>FRA</c:v>
                </c:pt>
                <c:pt idx="15">
                  <c:v>NLD</c:v>
                </c:pt>
                <c:pt idx="16">
                  <c:v>MEX</c:v>
                </c:pt>
                <c:pt idx="17">
                  <c:v>CZE</c:v>
                </c:pt>
                <c:pt idx="18">
                  <c:v>HUN</c:v>
                </c:pt>
                <c:pt idx="19">
                  <c:v>JPN</c:v>
                </c:pt>
                <c:pt idx="20">
                  <c:v>OECD</c:v>
                </c:pt>
                <c:pt idx="21">
                  <c:v>SVN</c:v>
                </c:pt>
                <c:pt idx="22">
                  <c:v>CHE</c:v>
                </c:pt>
                <c:pt idx="23">
                  <c:v>FIN</c:v>
                </c:pt>
                <c:pt idx="24">
                  <c:v>IRL</c:v>
                </c:pt>
                <c:pt idx="25">
                  <c:v>BRA</c:v>
                </c:pt>
                <c:pt idx="26">
                  <c:v>PRT</c:v>
                </c:pt>
                <c:pt idx="27">
                  <c:v>AUT</c:v>
                </c:pt>
                <c:pt idx="28">
                  <c:v>EST</c:v>
                </c:pt>
                <c:pt idx="29">
                  <c:v>GRC</c:v>
                </c:pt>
                <c:pt idx="30">
                  <c:v>LUX</c:v>
                </c:pt>
                <c:pt idx="31">
                  <c:v>ISL</c:v>
                </c:pt>
                <c:pt idx="32">
                  <c:v>LVA</c:v>
                </c:pt>
                <c:pt idx="33">
                  <c:v>POL</c:v>
                </c:pt>
                <c:pt idx="34">
                  <c:v>TUR</c:v>
                </c:pt>
                <c:pt idx="35">
                  <c:v>LTU</c:v>
                </c:pt>
              </c:strCache>
            </c:strRef>
          </c:cat>
          <c:val>
            <c:numRef>
              <c:f>Sheet1!$D$45:$D$80</c:f>
              <c:numCache>
                <c:formatCode>General</c:formatCode>
                <c:ptCount val="36"/>
                <c:pt idx="0">
                  <c:v>93.700142966661829</c:v>
                </c:pt>
                <c:pt idx="1">
                  <c:v>90.721485832208899</c:v>
                </c:pt>
                <c:pt idx="2">
                  <c:v>90.569948186528492</c:v>
                </c:pt>
                <c:pt idx="3">
                  <c:v>90.086875915527344</c:v>
                </c:pt>
                <c:pt idx="4">
                  <c:v>90.072125583368702</c:v>
                </c:pt>
                <c:pt idx="5">
                  <c:v>89.102005231037509</c:v>
                </c:pt>
                <c:pt idx="6">
                  <c:v>88.178705000000008</c:v>
                </c:pt>
                <c:pt idx="7">
                  <c:v>88.020803554181967</c:v>
                </c:pt>
                <c:pt idx="8">
                  <c:v>87.018679614269345</c:v>
                </c:pt>
                <c:pt idx="9">
                  <c:v>86.909609120521168</c:v>
                </c:pt>
                <c:pt idx="10">
                  <c:v>85.986733001658365</c:v>
                </c:pt>
                <c:pt idx="11">
                  <c:v>85.739450103392826</c:v>
                </c:pt>
                <c:pt idx="12">
                  <c:v>84.950495049504966</c:v>
                </c:pt>
                <c:pt idx="13">
                  <c:v>84.251968503937007</c:v>
                </c:pt>
                <c:pt idx="14">
                  <c:v>84.164037854889571</c:v>
                </c:pt>
                <c:pt idx="15">
                  <c:v>83.232628398791533</c:v>
                </c:pt>
                <c:pt idx="16">
                  <c:v>82.492519999999999</c:v>
                </c:pt>
                <c:pt idx="17">
                  <c:v>81.676783004552348</c:v>
                </c:pt>
                <c:pt idx="18">
                  <c:v>79.716981132075475</c:v>
                </c:pt>
                <c:pt idx="19">
                  <c:v>78.67647058823529</c:v>
                </c:pt>
                <c:pt idx="20">
                  <c:v>77.200884469801622</c:v>
                </c:pt>
                <c:pt idx="21">
                  <c:v>77.170418006430864</c:v>
                </c:pt>
                <c:pt idx="22">
                  <c:v>75.065070275897966</c:v>
                </c:pt>
                <c:pt idx="23">
                  <c:v>74.789029535864984</c:v>
                </c:pt>
                <c:pt idx="24">
                  <c:v>73.767885532591407</c:v>
                </c:pt>
                <c:pt idx="25">
                  <c:v>69.645072399631886</c:v>
                </c:pt>
                <c:pt idx="26">
                  <c:v>67.881944444444457</c:v>
                </c:pt>
                <c:pt idx="27">
                  <c:v>67.61184625078765</c:v>
                </c:pt>
                <c:pt idx="28">
                  <c:v>62.944162436548226</c:v>
                </c:pt>
                <c:pt idx="29">
                  <c:v>59.660724554341577</c:v>
                </c:pt>
                <c:pt idx="30">
                  <c:v>59.090909090909086</c:v>
                </c:pt>
                <c:pt idx="31">
                  <c:v>58.730158730158735</c:v>
                </c:pt>
                <c:pt idx="32">
                  <c:v>53.826530612244895</c:v>
                </c:pt>
                <c:pt idx="33">
                  <c:v>53.277606687197533</c:v>
                </c:pt>
                <c:pt idx="34">
                  <c:v>49.522273234892666</c:v>
                </c:pt>
                <c:pt idx="35">
                  <c:v>44.058500914076781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E8-4773-A513-879A73A95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22912"/>
        <c:axId val="96024448"/>
      </c:barChart>
      <c:lineChart>
        <c:grouping val="standard"/>
        <c:varyColors val="0"/>
        <c:ser>
          <c:idx val="0"/>
          <c:order val="0"/>
          <c:tx>
            <c:strRef>
              <c:f>Sheet1!$C$44</c:f>
              <c:strCache>
                <c:ptCount val="1"/>
                <c:pt idx="0">
                  <c:v>Men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4-E8E8-4773-A513-879A73A95C13}"/>
              </c:ext>
            </c:extLst>
          </c:dPt>
          <c:dPt>
            <c:idx val="20"/>
            <c:marker>
              <c:spPr>
                <a:solidFill>
                  <a:sysClr val="window" lastClr="FFFFFF"/>
                </a:solidFill>
                <a:ln w="6350">
                  <a:solidFill>
                    <a:srgbClr val="000000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8E8-4773-A513-879A73A95C13}"/>
              </c:ext>
            </c:extLst>
          </c:dPt>
          <c:cat>
            <c:strRef>
              <c:f>Sheet1!$B$45:$B$80</c:f>
              <c:strCache>
                <c:ptCount val="36"/>
                <c:pt idx="0">
                  <c:v>ISR</c:v>
                </c:pt>
                <c:pt idx="1">
                  <c:v>DEU</c:v>
                </c:pt>
                <c:pt idx="2">
                  <c:v>BEL</c:v>
                </c:pt>
                <c:pt idx="3">
                  <c:v>CAN</c:v>
                </c:pt>
                <c:pt idx="4">
                  <c:v>GBR</c:v>
                </c:pt>
                <c:pt idx="5">
                  <c:v>SVK</c:v>
                </c:pt>
                <c:pt idx="6">
                  <c:v>ZAF</c:v>
                </c:pt>
                <c:pt idx="7">
                  <c:v>USA</c:v>
                </c:pt>
                <c:pt idx="8">
                  <c:v>ITA</c:v>
                </c:pt>
                <c:pt idx="9">
                  <c:v>ESP</c:v>
                </c:pt>
                <c:pt idx="10">
                  <c:v>SWE</c:v>
                </c:pt>
                <c:pt idx="11">
                  <c:v>CHL</c:v>
                </c:pt>
                <c:pt idx="12">
                  <c:v>NOR</c:v>
                </c:pt>
                <c:pt idx="13">
                  <c:v>DNK</c:v>
                </c:pt>
                <c:pt idx="14">
                  <c:v>FRA</c:v>
                </c:pt>
                <c:pt idx="15">
                  <c:v>NLD</c:v>
                </c:pt>
                <c:pt idx="16">
                  <c:v>MEX</c:v>
                </c:pt>
                <c:pt idx="17">
                  <c:v>CZE</c:v>
                </c:pt>
                <c:pt idx="18">
                  <c:v>HUN</c:v>
                </c:pt>
                <c:pt idx="19">
                  <c:v>JPN</c:v>
                </c:pt>
                <c:pt idx="20">
                  <c:v>OECD</c:v>
                </c:pt>
                <c:pt idx="21">
                  <c:v>SVN</c:v>
                </c:pt>
                <c:pt idx="22">
                  <c:v>CHE</c:v>
                </c:pt>
                <c:pt idx="23">
                  <c:v>FIN</c:v>
                </c:pt>
                <c:pt idx="24">
                  <c:v>IRL</c:v>
                </c:pt>
                <c:pt idx="25">
                  <c:v>BRA</c:v>
                </c:pt>
                <c:pt idx="26">
                  <c:v>PRT</c:v>
                </c:pt>
                <c:pt idx="27">
                  <c:v>AUT</c:v>
                </c:pt>
                <c:pt idx="28">
                  <c:v>EST</c:v>
                </c:pt>
                <c:pt idx="29">
                  <c:v>GRC</c:v>
                </c:pt>
                <c:pt idx="30">
                  <c:v>LUX</c:v>
                </c:pt>
                <c:pt idx="31">
                  <c:v>ISL</c:v>
                </c:pt>
                <c:pt idx="32">
                  <c:v>LVA</c:v>
                </c:pt>
                <c:pt idx="33">
                  <c:v>POL</c:v>
                </c:pt>
                <c:pt idx="34">
                  <c:v>TUR</c:v>
                </c:pt>
                <c:pt idx="35">
                  <c:v>LTU</c:v>
                </c:pt>
              </c:strCache>
            </c:strRef>
          </c:cat>
          <c:val>
            <c:numRef>
              <c:f>Sheet1!$C$45:$C$80</c:f>
              <c:numCache>
                <c:formatCode>General</c:formatCode>
                <c:ptCount val="36"/>
                <c:pt idx="0">
                  <c:v>78.152474409105636</c:v>
                </c:pt>
                <c:pt idx="1">
                  <c:v>68.282169043590372</c:v>
                </c:pt>
                <c:pt idx="2">
                  <c:v>64.401140684410649</c:v>
                </c:pt>
                <c:pt idx="3">
                  <c:v>66.753379821777344</c:v>
                </c:pt>
                <c:pt idx="4">
                  <c:v>60.078447707313686</c:v>
                </c:pt>
                <c:pt idx="5">
                  <c:v>42.046761211192027</c:v>
                </c:pt>
                <c:pt idx="6">
                  <c:v>66.584509999999995</c:v>
                </c:pt>
                <c:pt idx="7">
                  <c:v>65.002976066597299</c:v>
                </c:pt>
                <c:pt idx="8">
                  <c:v>66.84085799355897</c:v>
                </c:pt>
                <c:pt idx="9">
                  <c:v>64.845715459259637</c:v>
                </c:pt>
                <c:pt idx="10">
                  <c:v>62.590673575129536</c:v>
                </c:pt>
                <c:pt idx="11">
                  <c:v>64.833888909696995</c:v>
                </c:pt>
                <c:pt idx="12">
                  <c:v>56.284658040665441</c:v>
                </c:pt>
                <c:pt idx="13">
                  <c:v>61.716621253405989</c:v>
                </c:pt>
                <c:pt idx="14">
                  <c:v>58.108595885113182</c:v>
                </c:pt>
                <c:pt idx="15">
                  <c:v>69.212820827704775</c:v>
                </c:pt>
                <c:pt idx="16">
                  <c:v>49.983559999999997</c:v>
                </c:pt>
                <c:pt idx="17">
                  <c:v>51.004749725977355</c:v>
                </c:pt>
                <c:pt idx="18">
                  <c:v>53.347427766032411</c:v>
                </c:pt>
                <c:pt idx="19">
                  <c:v>50.859950859950857</c:v>
                </c:pt>
                <c:pt idx="20">
                  <c:v>56.178456283625223</c:v>
                </c:pt>
                <c:pt idx="21">
                  <c:v>49.519890260630994</c:v>
                </c:pt>
                <c:pt idx="22">
                  <c:v>61.215106732348097</c:v>
                </c:pt>
                <c:pt idx="23">
                  <c:v>51.045816733067738</c:v>
                </c:pt>
                <c:pt idx="24">
                  <c:v>47.54172304916554</c:v>
                </c:pt>
                <c:pt idx="25">
                  <c:v>42.747522512119453</c:v>
                </c:pt>
                <c:pt idx="26">
                  <c:v>51.136964569011099</c:v>
                </c:pt>
                <c:pt idx="27">
                  <c:v>61.132205730065586</c:v>
                </c:pt>
                <c:pt idx="28">
                  <c:v>38.541666666666671</c:v>
                </c:pt>
                <c:pt idx="29">
                  <c:v>56.747694886839916</c:v>
                </c:pt>
                <c:pt idx="30">
                  <c:v>54.794520547945204</c:v>
                </c:pt>
                <c:pt idx="31">
                  <c:v>47.482014388489205</c:v>
                </c:pt>
                <c:pt idx="32">
                  <c:v>37.958532695374792</c:v>
                </c:pt>
                <c:pt idx="33">
                  <c:v>39.304320370467821</c:v>
                </c:pt>
                <c:pt idx="34">
                  <c:v>46.943275205451997</c:v>
                </c:pt>
                <c:pt idx="35">
                  <c:v>28.850325379609544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8E8-4773-A513-879A73A95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22912"/>
        <c:axId val="96024448"/>
      </c:lineChart>
      <c:catAx>
        <c:axId val="9602291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96024448"/>
        <c:crosses val="autoZero"/>
        <c:auto val="1"/>
        <c:lblAlgn val="ctr"/>
        <c:lblOffset val="0"/>
        <c:tickLblSkip val="1"/>
        <c:noMultiLvlLbl val="0"/>
      </c:catAx>
      <c:valAx>
        <c:axId val="9602444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de-DE"/>
          </a:p>
        </c:txPr>
        <c:crossAx val="96022912"/>
        <c:crosses val="autoZero"/>
        <c:crossBetween val="between"/>
      </c:valAx>
      <c:spPr>
        <a:solidFill>
          <a:srgbClr val="EAEAEA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5.1239569191782068E-2"/>
          <c:y val="1.9920756480782367E-2"/>
          <c:w val="0.9321325006787945"/>
          <c:h val="7.4702908711753488E-2"/>
        </c:manualLayout>
      </c:layout>
      <c:overlay val="1"/>
      <c:spPr>
        <a:solidFill>
          <a:srgbClr val="EAEAEA"/>
        </a:solidFill>
        <a:ln w="25400">
          <a:noFill/>
        </a:ln>
      </c:spPr>
      <c:txPr>
        <a:bodyPr/>
        <a:lstStyle/>
        <a:p>
          <a:pPr>
            <a:defRPr sz="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de-DE"/>
        </a:p>
      </c:txPr>
    </c:legend>
    <c:plotVisOnly val="1"/>
    <c:dispBlanksAs val="gap"/>
    <c:showDLblsOverMax val="1"/>
  </c:chart>
  <c:spPr>
    <a:noFill/>
    <a:ln w="9525">
      <a:noFill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0.21538</cdr:x>
      <cdr:y>0.03215</cdr:y>
    </cdr:from>
    <cdr:to>
      <cdr:x>0.22867</cdr:x>
      <cdr:y>0.05434</cdr:y>
    </cdr:to>
    <cdr:sp macro="" textlink="">
      <cdr:nvSpPr>
        <cdr:cNvPr id="8" name="xlamShapesMarker"/>
        <cdr:cNvSpPr/>
      </cdr:nvSpPr>
      <cdr:spPr>
        <a:xfrm xmlns:a="http://schemas.openxmlformats.org/drawingml/2006/main">
          <a:off x="1251223" y="111807"/>
          <a:ext cx="77178" cy="77178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0.19343</cdr:x>
      <cdr:y>0.03018</cdr:y>
    </cdr:from>
    <cdr:to>
      <cdr:x>0.21822</cdr:x>
      <cdr:y>0.05088</cdr:y>
    </cdr:to>
    <cdr:sp macro="" textlink="">
      <cdr:nvSpPr>
        <cdr:cNvPr id="9" name="xlamShapesMarker"/>
        <cdr:cNvSpPr/>
      </cdr:nvSpPr>
      <cdr:spPr>
        <a:xfrm xmlns:a="http://schemas.openxmlformats.org/drawingml/2006/main">
          <a:off x="1123681" y="104968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006BB6"/>
        </a:solidFill>
        <a:ln xmlns:a="http://schemas.openxmlformats.org/drawingml/2006/main" w="3175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3175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0.44338</cdr:x>
      <cdr:y>0.03215</cdr:y>
    </cdr:from>
    <cdr:to>
      <cdr:x>0.45667</cdr:x>
      <cdr:y>0.05434</cdr:y>
    </cdr:to>
    <cdr:sp macro="" textlink="">
      <cdr:nvSpPr>
        <cdr:cNvPr id="10" name="xlamShapesMarker"/>
        <cdr:cNvSpPr/>
      </cdr:nvSpPr>
      <cdr:spPr>
        <a:xfrm xmlns:a="http://schemas.openxmlformats.org/drawingml/2006/main">
          <a:off x="2575748" y="111807"/>
          <a:ext cx="77178" cy="77178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0.42143</cdr:x>
      <cdr:y>0.03018</cdr:y>
    </cdr:from>
    <cdr:to>
      <cdr:x>0.44622</cdr:x>
      <cdr:y>0.05088</cdr:y>
    </cdr:to>
    <cdr:sp macro="" textlink="">
      <cdr:nvSpPr>
        <cdr:cNvPr id="11" name="xlamShapesMarker"/>
        <cdr:cNvSpPr/>
      </cdr:nvSpPr>
      <cdr:spPr>
        <a:xfrm xmlns:a="http://schemas.openxmlformats.org/drawingml/2006/main">
          <a:off x="2448206" y="104968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7FA8D9"/>
        </a:solidFill>
        <a:ln xmlns:a="http://schemas.openxmlformats.org/drawingml/2006/main" w="3175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3175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0.70087</cdr:x>
      <cdr:y>0.03215</cdr:y>
    </cdr:from>
    <cdr:to>
      <cdr:x>0.71416</cdr:x>
      <cdr:y>0.05434</cdr:y>
    </cdr:to>
    <cdr:sp macro="" textlink="">
      <cdr:nvSpPr>
        <cdr:cNvPr id="12" name="xlamShapesMarker"/>
        <cdr:cNvSpPr/>
      </cdr:nvSpPr>
      <cdr:spPr>
        <a:xfrm xmlns:a="http://schemas.openxmlformats.org/drawingml/2006/main">
          <a:off x="4071597" y="111807"/>
          <a:ext cx="77178" cy="77178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0.67892</cdr:x>
      <cdr:y>0.03018</cdr:y>
    </cdr:from>
    <cdr:to>
      <cdr:x>0.70371</cdr:x>
      <cdr:y>0.05088</cdr:y>
    </cdr:to>
    <cdr:sp macro="" textlink="">
      <cdr:nvSpPr>
        <cdr:cNvPr id="13" name="xlamShapesMarker"/>
        <cdr:cNvSpPr/>
      </cdr:nvSpPr>
      <cdr:spPr>
        <a:xfrm xmlns:a="http://schemas.openxmlformats.org/drawingml/2006/main">
          <a:off x="3944055" y="104968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00AACC"/>
        </a:solidFill>
        <a:ln xmlns:a="http://schemas.openxmlformats.org/drawingml/2006/main" w="3175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3175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0.04326</cdr:x>
      <cdr:y>0.01992</cdr:y>
    </cdr:from>
    <cdr:to>
      <cdr:x>0.98664</cdr:x>
      <cdr:y>0.08925</cdr:y>
    </cdr:to>
    <cdr:sp macro="" textlink="">
      <cdr:nvSpPr>
        <cdr:cNvPr id="36" name="xlamLegend0"/>
        <cdr:cNvSpPr/>
      </cdr:nvSpPr>
      <cdr:spPr>
        <a:xfrm xmlns:a="http://schemas.openxmlformats.org/drawingml/2006/main">
          <a:off x="240185" y="50798"/>
          <a:ext cx="5237776" cy="176798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0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0.13543</cdr:x>
      <cdr:y>0.0369</cdr:y>
    </cdr:from>
    <cdr:to>
      <cdr:x>0.2341</cdr:x>
      <cdr:y>0.08302</cdr:y>
    </cdr:to>
    <cdr:grpSp>
      <cdr:nvGrpSpPr>
        <cdr:cNvPr id="12" name="xlamLegendEntry10">
          <a:extLst xmlns:a="http://schemas.openxmlformats.org/drawingml/2006/main">
            <a:ext uri="{FF2B5EF4-FFF2-40B4-BE49-F238E27FC236}">
              <a16:creationId xmlns:a16="http://schemas.microsoft.com/office/drawing/2014/main" id="{D94E1639-06DA-47F1-AFAF-199F52208415}"/>
            </a:ext>
          </a:extLst>
        </cdr:cNvPr>
        <cdr:cNvGrpSpPr/>
      </cdr:nvGrpSpPr>
      <cdr:grpSpPr>
        <a:xfrm xmlns:a="http://schemas.openxmlformats.org/drawingml/2006/main">
          <a:off x="990698" y="151011"/>
          <a:ext cx="721790" cy="188743"/>
          <a:chOff x="535600" y="43400"/>
          <a:chExt cx="573257" cy="117726"/>
        </a:xfrm>
      </cdr:grpSpPr>
      <cdr:sp macro="" textlink="">
        <cdr:nvSpPr>
          <cdr:cNvPr id="44" name="xlamLegendSymbol10"/>
          <cdr:cNvSpPr/>
        </cdr:nvSpPr>
        <cdr:spPr>
          <a:xfrm xmlns:a="http://schemas.openxmlformats.org/drawingml/2006/main">
            <a:off x="535600" y="61400"/>
            <a:ext cx="144000" cy="72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49B958"/>
          </a:solidFill>
          <a:ln xmlns:a="http://schemas.openxmlformats.org/drawingml/2006/main" w="25400" cap="flat" cmpd="sng" algn="ctr">
            <a:noFill/>
            <a:prstDash val="solid"/>
          </a:ln>
          <a:effectLst xmlns:a="http://schemas.openxmlformats.org/drawingml/2006/main"/>
          <a:extLst xmlns:a="http://schemas.openxmlformats.org/drawingml/2006/main"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 xmlns:a="http://schemas.openxmlformats.org/drawingml/2006/main"/>
          <a:p xmlns:a="http://schemas.openxmlformats.org/drawingml/2006/main">
            <a:endParaRPr lang="en-GB"/>
          </a:p>
        </cdr:txBody>
      </cdr:sp>
      <cdr:sp macro="" textlink="">
        <cdr:nvSpPr>
          <cdr:cNvPr id="45" name="xlamLegendText10"/>
          <cdr:cNvSpPr txBox="1"/>
        </cdr:nvSpPr>
        <cdr:spPr>
          <a:xfrm xmlns:a="http://schemas.openxmlformats.org/drawingml/2006/main">
            <a:off x="751600" y="43400"/>
            <a:ext cx="357257" cy="11772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  <a:effectLst xmlns:a="http://schemas.openxmlformats.org/drawingml/2006/main"/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none" lIns="0" tIns="0" rIns="0" bIns="0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GB" sz="800" b="0" i="0">
                <a:solidFill>
                  <a:srgbClr val="000000"/>
                </a:solidFill>
                <a:latin typeface="Arial Narrow"/>
              </a:rPr>
              <a:t>Birth rate</a:t>
            </a:r>
          </a:p>
        </cdr:txBody>
      </cdr:sp>
    </cdr:grpSp>
  </cdr:relSizeAnchor>
  <cdr:relSizeAnchor xmlns:cdr="http://schemas.openxmlformats.org/drawingml/2006/chartDrawing">
    <cdr:from>
      <cdr:x>0.46655</cdr:x>
      <cdr:y>0.02733</cdr:y>
    </cdr:from>
    <cdr:to>
      <cdr:x>0.57534</cdr:x>
      <cdr:y>0.07345</cdr:y>
    </cdr:to>
    <cdr:grpSp>
      <cdr:nvGrpSpPr>
        <cdr:cNvPr id="13" name="xlamLegendEntry20">
          <a:extLst xmlns:a="http://schemas.openxmlformats.org/drawingml/2006/main">
            <a:ext uri="{FF2B5EF4-FFF2-40B4-BE49-F238E27FC236}">
              <a16:creationId xmlns:a16="http://schemas.microsoft.com/office/drawing/2014/main" id="{C3C56B94-226E-4C99-B91E-155867E5795D}"/>
            </a:ext>
          </a:extLst>
        </cdr:cNvPr>
        <cdr:cNvGrpSpPr/>
      </cdr:nvGrpSpPr>
      <cdr:grpSpPr>
        <a:xfrm xmlns:a="http://schemas.openxmlformats.org/drawingml/2006/main">
          <a:off x="3412907" y="111846"/>
          <a:ext cx="795820" cy="188743"/>
          <a:chOff x="2459517" y="18975"/>
          <a:chExt cx="632085" cy="117726"/>
        </a:xfrm>
      </cdr:grpSpPr>
      <cdr:sp macro="" textlink="">
        <cdr:nvSpPr>
          <cdr:cNvPr id="42" name="xlamLegendSymbol20"/>
          <cdr:cNvSpPr/>
        </cdr:nvSpPr>
        <cdr:spPr>
          <a:xfrm xmlns:a="http://schemas.openxmlformats.org/drawingml/2006/main">
            <a:off x="2459517" y="61400"/>
            <a:ext cx="144000" cy="720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A9D7A5"/>
          </a:solidFill>
          <a:ln xmlns:a="http://schemas.openxmlformats.org/drawingml/2006/main" w="25400" cap="flat" cmpd="sng" algn="ctr">
            <a:noFill/>
            <a:prstDash val="solid"/>
          </a:ln>
          <a:effectLst xmlns:a="http://schemas.openxmlformats.org/drawingml/2006/main"/>
          <a:extLst xmlns:a="http://schemas.openxmlformats.org/drawingml/2006/main"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 xmlns:a="http://schemas.openxmlformats.org/drawingml/2006/main"/>
          <a:p xmlns:a="http://schemas.openxmlformats.org/drawingml/2006/main">
            <a:endParaRPr lang="en-GB"/>
          </a:p>
        </cdr:txBody>
      </cdr:sp>
      <cdr:sp macro="" textlink="">
        <cdr:nvSpPr>
          <cdr:cNvPr id="43" name="xlamLegendText20"/>
          <cdr:cNvSpPr txBox="1"/>
        </cdr:nvSpPr>
        <cdr:spPr>
          <a:xfrm xmlns:a="http://schemas.openxmlformats.org/drawingml/2006/main">
            <a:off x="2680403" y="18975"/>
            <a:ext cx="411199" cy="11772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  <a:effectLst xmlns:a="http://schemas.openxmlformats.org/drawingml/2006/main"/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none" lIns="0" tIns="0" rIns="0" bIns="0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GB" sz="800" b="0" i="0">
                <a:solidFill>
                  <a:srgbClr val="000000"/>
                </a:solidFill>
                <a:latin typeface="Arial Narrow"/>
              </a:rPr>
              <a:t>Death rate</a:t>
            </a:r>
          </a:p>
        </cdr:txBody>
      </cdr:sp>
    </cdr:grpSp>
  </cdr:relSizeAnchor>
  <cdr:relSizeAnchor xmlns:cdr="http://schemas.openxmlformats.org/drawingml/2006/chartDrawing">
    <cdr:from>
      <cdr:x>0.82157</cdr:x>
      <cdr:y>0.02733</cdr:y>
    </cdr:from>
    <cdr:to>
      <cdr:x>0.91735</cdr:x>
      <cdr:y>0.07345</cdr:y>
    </cdr:to>
    <cdr:grpSp>
      <cdr:nvGrpSpPr>
        <cdr:cNvPr id="14" name="xlamLegendEntry30">
          <a:extLst xmlns:a="http://schemas.openxmlformats.org/drawingml/2006/main">
            <a:ext uri="{FF2B5EF4-FFF2-40B4-BE49-F238E27FC236}">
              <a16:creationId xmlns:a16="http://schemas.microsoft.com/office/drawing/2014/main" id="{313466F8-9AF7-4F3F-9820-2E227B289079}"/>
            </a:ext>
          </a:extLst>
        </cdr:cNvPr>
        <cdr:cNvGrpSpPr/>
      </cdr:nvGrpSpPr>
      <cdr:grpSpPr>
        <a:xfrm xmlns:a="http://schemas.openxmlformats.org/drawingml/2006/main">
          <a:off x="6009949" y="111846"/>
          <a:ext cx="700650" cy="188743"/>
          <a:chOff x="4522270" y="18975"/>
          <a:chExt cx="556527" cy="117726"/>
        </a:xfrm>
      </cdr:grpSpPr>
      <cdr:sp macro="" textlink="">
        <cdr:nvSpPr>
          <cdr:cNvPr id="40" name="xlamLegendSymbol30"/>
          <cdr:cNvSpPr/>
        </cdr:nvSpPr>
        <cdr:spPr>
          <a:xfrm xmlns:a="http://schemas.openxmlformats.org/drawingml/2006/main">
            <a:off x="4522270" y="61400"/>
            <a:ext cx="72000" cy="72000"/>
          </a:xfrm>
          <a:prstGeom xmlns:a="http://schemas.openxmlformats.org/drawingml/2006/main" prst="diamond">
            <a:avLst/>
          </a:prstGeom>
          <a:solidFill xmlns:a="http://schemas.openxmlformats.org/drawingml/2006/main">
            <a:srgbClr val="000000"/>
          </a:solidFill>
          <a:ln xmlns:a="http://schemas.openxmlformats.org/drawingml/2006/main" w="3175">
            <a:solidFill>
              <a:srgbClr val="0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 xmlns:a="http://schemas.openxmlformats.org/drawingml/2006/main"/>
          <a:p xmlns:a="http://schemas.openxmlformats.org/drawingml/2006/main">
            <a:endParaRPr lang="en-GB"/>
          </a:p>
        </cdr:txBody>
      </cdr:sp>
      <cdr:sp macro="" textlink="">
        <cdr:nvSpPr>
          <cdr:cNvPr id="41" name="xlamLegendText30"/>
          <cdr:cNvSpPr txBox="1"/>
        </cdr:nvSpPr>
        <cdr:spPr>
          <a:xfrm xmlns:a="http://schemas.openxmlformats.org/drawingml/2006/main">
            <a:off x="4662768" y="18975"/>
            <a:ext cx="416029" cy="11772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 cmpd="sng">
            <a:noFill/>
          </a:ln>
          <a:effectLst xmlns:a="http://schemas.openxmlformats.org/drawingml/2006/main"/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lt1">
                    <a:shade val="50000"/>
                  </a:schemeClr>
                </a:solidFill>
              </a14:hiddenLine>
            </a:ext>
          </a:extLst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none" lIns="0" tIns="0" rIns="0" bIns="0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en-GB" sz="800" b="0" i="0">
                <a:solidFill>
                  <a:srgbClr val="000000"/>
                </a:solidFill>
                <a:latin typeface="Arial Narrow"/>
              </a:rPr>
              <a:t>Churn rate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C6DE4-5C99-4229-BDDC-E4CCC4B7B339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5241-53EE-412A-A5FF-42C6510528D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7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C6964-0AFF-4929-AB5F-0F9B23AD65B8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6580-799D-4BE9-B9CF-16B2A9A84C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633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158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10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54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608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82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56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14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25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32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5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98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24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681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7150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393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96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48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934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7225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1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1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13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23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8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B6580-799D-4BE9-B9CF-16B2A9A84C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6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1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68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57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16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5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30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05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9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59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05.03.2017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66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05.03.2017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UNECE/Eurostat/OECD joint Meeting of the Group of Experts on Business Registers, 30 Sept – 2 Oct 2019, Geneva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7B60-C810-456A-9319-CDC358CE2A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68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web/products-manuals-and-guidelines/-/KS-RA-07-010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ce.org/index.php?id=40574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ce.org/fileadmin/DAM/stats/publications/2015/ECE_CES_39_WEB.pd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unece.org/fileadmin/DAM/stats/publications/2015/Guidelines-on-Statistical-Business-Registers-RU.pdf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norbert_rainer@aon.a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3987" y="637563"/>
            <a:ext cx="9144000" cy="2365695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C00000"/>
                </a:solidFill>
                <a:latin typeface="+mn-lt"/>
              </a:rPr>
              <a:t>Requirements for the SBR to produce business demography and entrepreneurship statistics</a:t>
            </a:r>
            <a:r>
              <a:rPr lang="de-AT" sz="5400" b="1" dirty="0">
                <a:solidFill>
                  <a:srgbClr val="C00000"/>
                </a:solidFill>
                <a:latin typeface="+mn-lt"/>
              </a:rPr>
              <a:t> </a:t>
            </a:r>
            <a:endParaRPr lang="de-DE" sz="5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0989" y="3515504"/>
            <a:ext cx="9577388" cy="2887104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GB" sz="4000" b="1" dirty="0"/>
              <a:t>Norbert Rainer</a:t>
            </a:r>
          </a:p>
          <a:p>
            <a:pPr>
              <a:spcAft>
                <a:spcPts val="1200"/>
              </a:spcAft>
            </a:pPr>
            <a:r>
              <a:rPr lang="en-GB" sz="4000" b="1" dirty="0"/>
              <a:t>Special session for EECCA and SEE countries</a:t>
            </a:r>
          </a:p>
          <a:p>
            <a:r>
              <a:rPr lang="en-GB" sz="4000" b="1" dirty="0"/>
              <a:t>Meeting of the Group of Experts on Business Registers, jointly organized by UNECE, Eurostat and OECD,</a:t>
            </a:r>
          </a:p>
          <a:p>
            <a:r>
              <a:rPr lang="en-GB" sz="4000" b="1" dirty="0"/>
              <a:t>30 September – 2 October 2019, Geneva </a:t>
            </a:r>
          </a:p>
        </p:txBody>
      </p:sp>
    </p:spTree>
    <p:extLst>
      <p:ext uri="{BB962C8B-B14F-4D97-AF65-F5344CB8AC3E}">
        <p14:creationId xmlns:p14="http://schemas.microsoft.com/office/powerpoint/2010/main" val="1657045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(2)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10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417739" y="976679"/>
            <a:ext cx="895105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Share of sectors in employment creation by employer enterprise births</a:t>
            </a:r>
          </a:p>
          <a:p>
            <a:pPr>
              <a:spcBef>
                <a:spcPts val="600"/>
              </a:spcBef>
            </a:pPr>
            <a:r>
              <a:rPr lang="en-US" dirty="0"/>
              <a:t>Percentage of employment (persons employed) created by births, business economy, 2016 or latest available year	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857073" y="5704514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128542"/>
              </p:ext>
            </p:extLst>
          </p:nvPr>
        </p:nvGraphicFramePr>
        <p:xfrm>
          <a:off x="2192693" y="2013357"/>
          <a:ext cx="7278477" cy="426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5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(3)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11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417739" y="1085736"/>
            <a:ext cx="895105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Survival rate of one-year old employer enterprises		</a:t>
            </a:r>
          </a:p>
          <a:p>
            <a:pPr>
              <a:spcBef>
                <a:spcPts val="600"/>
              </a:spcBef>
            </a:pPr>
            <a:r>
              <a:rPr lang="en-GB" dirty="0"/>
              <a:t>Percentage, 2013 cohort</a:t>
            </a:r>
            <a:r>
              <a:rPr lang="en-US" dirty="0"/>
              <a:t>	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504735" y="5201174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000-000007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793441"/>
              </p:ext>
            </p:extLst>
          </p:nvPr>
        </p:nvGraphicFramePr>
        <p:xfrm>
          <a:off x="1577129" y="1972809"/>
          <a:ext cx="7550093" cy="3799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099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(4)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12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417739" y="1085736"/>
            <a:ext cx="895105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Death rates of employer enterprises, business economy		</a:t>
            </a:r>
          </a:p>
          <a:p>
            <a:pPr>
              <a:spcBef>
                <a:spcPts val="600"/>
              </a:spcBef>
            </a:pPr>
            <a:r>
              <a:rPr lang="en-US" dirty="0"/>
              <a:t>Number of enterprise deaths as percentage of active employer enterprises, 2014 or latest available year	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538291" y="5402510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000-000005040000}"/>
              </a:ext>
            </a:extLst>
          </p:cNvPr>
          <p:cNvGraphicFramePr>
            <a:graphicFrameLocks/>
          </p:cNvGraphicFramePr>
          <p:nvPr/>
        </p:nvGraphicFramePr>
        <p:xfrm>
          <a:off x="2038525" y="2249808"/>
          <a:ext cx="7071919" cy="3911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68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(5)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13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417739" y="1085736"/>
            <a:ext cx="895105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Churn rate of employer enterprises, business economy		</a:t>
            </a:r>
          </a:p>
          <a:p>
            <a:pPr>
              <a:spcBef>
                <a:spcPts val="600"/>
              </a:spcBef>
            </a:pPr>
            <a:r>
              <a:rPr lang="en-US" dirty="0"/>
              <a:t>Percentage of total employer enterprises, 2014 or latest available year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538291" y="5402510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000-000007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303670"/>
              </p:ext>
            </p:extLst>
          </p:nvPr>
        </p:nvGraphicFramePr>
        <p:xfrm>
          <a:off x="1979802" y="1972808"/>
          <a:ext cx="7315200" cy="4092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683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(6)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14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266738" y="1085736"/>
            <a:ext cx="910205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Share of high growth enterprises (more than 10% employment growth)</a:t>
            </a:r>
          </a:p>
          <a:p>
            <a:pPr>
              <a:spcBef>
                <a:spcPts val="600"/>
              </a:spcBef>
            </a:pPr>
            <a:r>
              <a:rPr lang="en-US" dirty="0"/>
              <a:t>Percentage of enterprises with 10 or more employees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521513" y="5880683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000-000005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816233"/>
              </p:ext>
            </p:extLst>
          </p:nvPr>
        </p:nvGraphicFramePr>
        <p:xfrm>
          <a:off x="475591" y="1901344"/>
          <a:ext cx="5553075" cy="3979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3">
            <a:extLst>
              <a:ext uri="{FF2B5EF4-FFF2-40B4-BE49-F238E27FC236}">
                <a16:creationId xmlns:a16="http://schemas.microsoft.com/office/drawing/2014/main" id="{00000000-0008-0000-0000-000006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796958"/>
              </p:ext>
            </p:extLst>
          </p:nvPr>
        </p:nvGraphicFramePr>
        <p:xfrm>
          <a:off x="6012331" y="1901344"/>
          <a:ext cx="5572865" cy="3979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25183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(7)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15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1417739" y="1085736"/>
            <a:ext cx="895105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Self-employed whose activity is in services		</a:t>
            </a:r>
          </a:p>
          <a:p>
            <a:pPr>
              <a:spcBef>
                <a:spcPts val="600"/>
              </a:spcBef>
            </a:pPr>
            <a:r>
              <a:rPr lang="en-US" dirty="0"/>
              <a:t>Percentage of total self-employed by gender, 2016 or latest available year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9521513" y="5536734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000-000003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84782"/>
              </p:ext>
            </p:extLst>
          </p:nvPr>
        </p:nvGraphicFramePr>
        <p:xfrm>
          <a:off x="1610685" y="1901344"/>
          <a:ext cx="7659149" cy="430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355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26079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+mn-lt"/>
              </a:rPr>
              <a:t>Why is the SBR a good basis for business demography statistics?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83517" y="6356350"/>
            <a:ext cx="8657438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16</a:t>
            </a:fld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D6C8EC5-D37C-4387-B087-1A7F8BF0BE9D}"/>
              </a:ext>
            </a:extLst>
          </p:cNvPr>
          <p:cNvGraphicFramePr>
            <a:graphicFrameLocks noGrp="1"/>
          </p:cNvGraphicFramePr>
          <p:nvPr/>
        </p:nvGraphicFramePr>
        <p:xfrm>
          <a:off x="1097280" y="1291590"/>
          <a:ext cx="9578340" cy="483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15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Properties of SBRs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Business demography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536">
                <a:tc>
                  <a:txBody>
                    <a:bodyPr/>
                    <a:lstStyle/>
                    <a:p>
                      <a:r>
                        <a:rPr lang="en-GB" dirty="0"/>
                        <a:t>SBR covers also</a:t>
                      </a:r>
                      <a:r>
                        <a:rPr lang="en-GB" baseline="0" dirty="0"/>
                        <a:t> small and micro businesses</a:t>
                      </a:r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dynamic is significantly</a:t>
                      </a:r>
                      <a:r>
                        <a:rPr lang="en-GB" baseline="0" dirty="0"/>
                        <a:t> higher for small and micro businesses than for large ones</a:t>
                      </a:r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36">
                <a:tc>
                  <a:txBody>
                    <a:bodyPr/>
                    <a:lstStyle/>
                    <a:p>
                      <a:r>
                        <a:rPr lang="en-GB" dirty="0"/>
                        <a:t>SBR has a full coverage of the business population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Needed for the calculation</a:t>
                      </a:r>
                      <a:r>
                        <a:rPr lang="en-GB" baseline="0" dirty="0"/>
                        <a:t> of shares of enterprise births and deaths</a:t>
                      </a:r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536">
                <a:tc>
                  <a:txBody>
                    <a:bodyPr/>
                    <a:lstStyle/>
                    <a:p>
                      <a:r>
                        <a:rPr lang="en-GB" dirty="0"/>
                        <a:t>SBR mainly updated by administrative data sources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Ensures a high coverage and timeliness of the business population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536">
                <a:tc>
                  <a:txBody>
                    <a:bodyPr/>
                    <a:lstStyle/>
                    <a:p>
                      <a:r>
                        <a:rPr lang="en-GB" dirty="0"/>
                        <a:t>Statistical units in the SBR are attributed basic</a:t>
                      </a:r>
                      <a:r>
                        <a:rPr lang="en-GB" baseline="0" dirty="0"/>
                        <a:t> economic variables</a:t>
                      </a:r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Economic activity, size class, regional attributions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7909">
                <a:tc>
                  <a:txBody>
                    <a:bodyPr/>
                    <a:lstStyle/>
                    <a:p>
                      <a:r>
                        <a:rPr lang="en-GB" dirty="0"/>
                        <a:t>Statistical units </a:t>
                      </a:r>
                      <a:r>
                        <a:rPr lang="en-GB"/>
                        <a:t>in the SBR have</a:t>
                      </a:r>
                      <a:r>
                        <a:rPr lang="en-GB" baseline="0"/>
                        <a:t> data on employment</a:t>
                      </a:r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Creation/loss of jobs due to enterprise births/deaths; development of employment of survived enterprises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87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Main requirements of the SBR to support BD statistics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17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Full coverage of enterprises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Especially small enterprises, enterprises without employees, self-proprietor enterprises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High quality of the variables of the enterprises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Especially number of employees</a:t>
            </a:r>
          </a:p>
          <a:p>
            <a:pPr marL="45720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Register maintenance according to the demographic events and continuity rules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Ensures transformation of administrative registration into statistical concepts and serves as basis for creation of longitudinal databases</a:t>
            </a: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37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1: Full coverage of enterprises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18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Employer business demography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Full coverage of employer businesses (enterprises with at least one employee)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Overall business demography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Full coverage of employer businesses and of non-employer businesses</a:t>
            </a:r>
          </a:p>
          <a:p>
            <a:pPr marL="45720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Coverage issues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Missing administrative data on small businesses, thresholds issues, self-proprietor businesses, informal sector, etc.</a:t>
            </a: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2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2: High quality of the variables of the business units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19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Main variables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Economic activity (according to ISIC/NACE)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Number of employees and self-employed persons (head counts)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Other relevant quality criteria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Timeliness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Accuracy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Comparability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AU" sz="2800" dirty="0"/>
          </a:p>
          <a:p>
            <a:pPr>
              <a:spcAft>
                <a:spcPts val="600"/>
              </a:spcAft>
              <a:buSzPct val="100000"/>
              <a:defRPr/>
            </a:pP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153" y="271849"/>
            <a:ext cx="6163962" cy="789009"/>
          </a:xfrm>
        </p:spPr>
        <p:txBody>
          <a:bodyPr>
            <a:normAutofit/>
          </a:bodyPr>
          <a:lstStyle/>
          <a:p>
            <a:r>
              <a:rPr lang="de-AT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Content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88757" y="6356350"/>
            <a:ext cx="8394357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538519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12343" y="1033426"/>
            <a:ext cx="1014901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Subject of business demography (BD) and entrepreneurship statistics</a:t>
            </a:r>
            <a:endParaRPr lang="en-GB" sz="3200" kern="0" dirty="0"/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200" kern="0" dirty="0"/>
              <a:t>Some international data as examples</a:t>
            </a:r>
            <a:endParaRPr kumimoji="0" 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Why is the statistical business register (SBR) a good basis for BD and entrepreneurship statistics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Main requirements of the SBR to support BD statistics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Resume</a:t>
            </a:r>
          </a:p>
          <a:p>
            <a:pPr marL="457200" marR="0" lvl="0" indent="-457200" defTabSz="91440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3200" kern="0" dirty="0"/>
              <a:t>Annex: Main definitions</a:t>
            </a:r>
            <a:endParaRPr kumimoji="0" 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566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3: Demographic events and continuity (1)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20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Demographic events: </a:t>
            </a:r>
            <a:r>
              <a:rPr lang="en-AU" sz="2800" dirty="0"/>
              <a:t>events with an impact on the existence of statistical units and/or links between them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Existential change: </a:t>
            </a:r>
            <a:r>
              <a:rPr lang="en-AU" sz="2800" dirty="0"/>
              <a:t>a change involving the emergence or disappearance of the combination of production factors constituting a statistical unit</a:t>
            </a:r>
          </a:p>
          <a:p>
            <a:pPr lvl="2">
              <a:spcAft>
                <a:spcPts val="600"/>
              </a:spcAft>
              <a:buSzPct val="100000"/>
              <a:defRPr/>
            </a:pPr>
            <a:endParaRPr lang="en-AU" sz="2800" dirty="0"/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Distributional change: </a:t>
            </a:r>
            <a:r>
              <a:rPr lang="en-AU" sz="2800" dirty="0"/>
              <a:t>a change in the distribution of production factors between units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AU" sz="2800" dirty="0"/>
          </a:p>
          <a:p>
            <a:pPr>
              <a:spcAft>
                <a:spcPts val="600"/>
              </a:spcAft>
              <a:buSzPct val="100000"/>
              <a:defRPr/>
            </a:pP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881D63C5-B9AA-4020-892C-390DB36BDA69}"/>
              </a:ext>
            </a:extLst>
          </p:cNvPr>
          <p:cNvSpPr/>
          <p:nvPr/>
        </p:nvSpPr>
        <p:spPr>
          <a:xfrm>
            <a:off x="1895911" y="3556932"/>
            <a:ext cx="10905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23A546D-4F0F-45CF-B077-68528AAACD23}"/>
              </a:ext>
            </a:extLst>
          </p:cNvPr>
          <p:cNvSpPr/>
          <p:nvPr/>
        </p:nvSpPr>
        <p:spPr>
          <a:xfrm>
            <a:off x="1885558" y="5008227"/>
            <a:ext cx="1050588" cy="553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9096E0D-B5E6-4ECD-810D-6DDA7DD4C400}"/>
              </a:ext>
            </a:extLst>
          </p:cNvPr>
          <p:cNvSpPr txBox="1"/>
          <p:nvPr/>
        </p:nvSpPr>
        <p:spPr>
          <a:xfrm>
            <a:off x="3204594" y="3563116"/>
            <a:ext cx="7969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Lead to emergence or disappearance of statistical units = births and deaths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01916FD-0904-4A75-A80B-E45961A968E1}"/>
              </a:ext>
            </a:extLst>
          </p:cNvPr>
          <p:cNvSpPr txBox="1"/>
          <p:nvPr/>
        </p:nvSpPr>
        <p:spPr>
          <a:xfrm>
            <a:off x="3247937" y="5032589"/>
            <a:ext cx="796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May lead to an decrease, increase of the number of the statistical units or no change</a:t>
            </a:r>
          </a:p>
        </p:txBody>
      </p:sp>
    </p:spTree>
    <p:extLst>
      <p:ext uri="{BB962C8B-B14F-4D97-AF65-F5344CB8AC3E}">
        <p14:creationId xmlns:p14="http://schemas.microsoft.com/office/powerpoint/2010/main" val="3213692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9697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3: Demographic events and continuity (2)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21</a:t>
            </a:fld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B504B5C9-EE95-4F1B-9745-9C7C21F10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21959"/>
              </p:ext>
            </p:extLst>
          </p:nvPr>
        </p:nvGraphicFramePr>
        <p:xfrm>
          <a:off x="1423257" y="1004892"/>
          <a:ext cx="8870035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272">
                  <a:extLst>
                    <a:ext uri="{9D8B030D-6E8A-4147-A177-3AD203B41FA5}">
                      <a16:colId xmlns:a16="http://schemas.microsoft.com/office/drawing/2014/main" val="2297655916"/>
                    </a:ext>
                  </a:extLst>
                </a:gridCol>
                <a:gridCol w="2741888">
                  <a:extLst>
                    <a:ext uri="{9D8B030D-6E8A-4147-A177-3AD203B41FA5}">
                      <a16:colId xmlns:a16="http://schemas.microsoft.com/office/drawing/2014/main" val="3792592731"/>
                    </a:ext>
                  </a:extLst>
                </a:gridCol>
                <a:gridCol w="2970875">
                  <a:extLst>
                    <a:ext uri="{9D8B030D-6E8A-4147-A177-3AD203B41FA5}">
                      <a16:colId xmlns:a16="http://schemas.microsoft.com/office/drawing/2014/main" val="100606791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sz="2400" noProof="0" dirty="0">
                          <a:solidFill>
                            <a:srgbClr val="C00000"/>
                          </a:solidFill>
                        </a:rPr>
                        <a:t>Main demographic events for enterprises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14019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Demographic event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Enterprises in SBR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233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Number of creations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Number of deletions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504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62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Reactivation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61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7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Change of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62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Merger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 or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07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Take-over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 or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76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Break-up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76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Split-off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50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Creation of a joint venture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351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Cessation of a joint venture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690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Change of enterprise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492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26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3: Demographic events and continuity (3)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22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Continuity rules: </a:t>
            </a:r>
            <a:r>
              <a:rPr lang="en-AU" sz="2800" dirty="0"/>
              <a:t>the conditions for keeping or changing the identity number of an enterprise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Controlling legal unit: </a:t>
            </a:r>
            <a:r>
              <a:rPr lang="en-AU" sz="2800" dirty="0"/>
              <a:t>control on the production factors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Economic activity: </a:t>
            </a:r>
            <a:r>
              <a:rPr lang="en-AU" sz="2800" dirty="0"/>
              <a:t> change of the principal activity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Location: </a:t>
            </a:r>
            <a:r>
              <a:rPr lang="en-AU" sz="2800" dirty="0"/>
              <a:t>short-distance move of the main location of the enterprise</a:t>
            </a:r>
          </a:p>
          <a:p>
            <a:pPr marL="457200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>
                <a:solidFill>
                  <a:srgbClr val="C00000"/>
                </a:solidFill>
              </a:rPr>
              <a:t>Basic continuity rules: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881D63C5-B9AA-4020-892C-390DB36BDA69}"/>
              </a:ext>
            </a:extLst>
          </p:cNvPr>
          <p:cNvSpPr/>
          <p:nvPr/>
        </p:nvSpPr>
        <p:spPr>
          <a:xfrm>
            <a:off x="1895911" y="4588779"/>
            <a:ext cx="10905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23A546D-4F0F-45CF-B077-68528AAACD23}"/>
              </a:ext>
            </a:extLst>
          </p:cNvPr>
          <p:cNvSpPr/>
          <p:nvPr/>
        </p:nvSpPr>
        <p:spPr>
          <a:xfrm>
            <a:off x="1885558" y="5276675"/>
            <a:ext cx="1050588" cy="553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9096E0D-B5E6-4ECD-810D-6DDA7DD4C400}"/>
              </a:ext>
            </a:extLst>
          </p:cNvPr>
          <p:cNvSpPr txBox="1"/>
          <p:nvPr/>
        </p:nvSpPr>
        <p:spPr>
          <a:xfrm>
            <a:off x="3247937" y="4631040"/>
            <a:ext cx="796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Continuity is given if one or two criteria are changed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01916FD-0904-4A75-A80B-E45961A968E1}"/>
              </a:ext>
            </a:extLst>
          </p:cNvPr>
          <p:cNvSpPr txBox="1"/>
          <p:nvPr/>
        </p:nvSpPr>
        <p:spPr>
          <a:xfrm>
            <a:off x="3247937" y="5309426"/>
            <a:ext cx="7058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Continuity is not given if all three criteria have changed</a:t>
            </a:r>
          </a:p>
        </p:txBody>
      </p:sp>
    </p:spTree>
    <p:extLst>
      <p:ext uri="{BB962C8B-B14F-4D97-AF65-F5344CB8AC3E}">
        <p14:creationId xmlns:p14="http://schemas.microsoft.com/office/powerpoint/2010/main" val="3948089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Requirement 3: Demographic events and continuity (4)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23</a:t>
            </a:fld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1140D219-82E9-4430-9CD6-BFF2F1798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80893"/>
              </p:ext>
            </p:extLst>
          </p:nvPr>
        </p:nvGraphicFramePr>
        <p:xfrm>
          <a:off x="981512" y="1499842"/>
          <a:ext cx="9689287" cy="302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365">
                  <a:extLst>
                    <a:ext uri="{9D8B030D-6E8A-4147-A177-3AD203B41FA5}">
                      <a16:colId xmlns:a16="http://schemas.microsoft.com/office/drawing/2014/main" val="11900804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38091465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1609933124"/>
                    </a:ext>
                  </a:extLst>
                </a:gridCol>
                <a:gridCol w="998290">
                  <a:extLst>
                    <a:ext uri="{9D8B030D-6E8A-4147-A177-3AD203B41FA5}">
                      <a16:colId xmlns:a16="http://schemas.microsoft.com/office/drawing/2014/main" val="918247629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245357202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1385346695"/>
                    </a:ext>
                  </a:extLst>
                </a:gridCol>
                <a:gridCol w="897622">
                  <a:extLst>
                    <a:ext uri="{9D8B030D-6E8A-4147-A177-3AD203B41FA5}">
                      <a16:colId xmlns:a16="http://schemas.microsoft.com/office/drawing/2014/main" val="2693868990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4014977201"/>
                    </a:ext>
                  </a:extLst>
                </a:gridCol>
                <a:gridCol w="855680">
                  <a:extLst>
                    <a:ext uri="{9D8B030D-6E8A-4147-A177-3AD203B41FA5}">
                      <a16:colId xmlns:a16="http://schemas.microsoft.com/office/drawing/2014/main" val="1017279837"/>
                    </a:ext>
                  </a:extLst>
                </a:gridCol>
              </a:tblGrid>
              <a:tr h="645478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Continuity rules for an enterprise</a:t>
                      </a:r>
                      <a:endParaRPr lang="en-GB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775581"/>
                  </a:ext>
                </a:extLst>
              </a:tr>
              <a:tr h="461960">
                <a:tc>
                  <a:txBody>
                    <a:bodyPr/>
                    <a:lstStyle/>
                    <a:p>
                      <a:r>
                        <a:rPr lang="en-GB" noProof="0" dirty="0"/>
                        <a:t>Change of controlling legal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47633"/>
                  </a:ext>
                </a:extLst>
              </a:tr>
              <a:tr h="461960">
                <a:tc>
                  <a:txBody>
                    <a:bodyPr/>
                    <a:lstStyle/>
                    <a:p>
                      <a:r>
                        <a:rPr lang="en-GB" noProof="0" dirty="0"/>
                        <a:t>Change of principal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110711"/>
                  </a:ext>
                </a:extLst>
              </a:tr>
              <a:tr h="461960">
                <a:tc>
                  <a:txBody>
                    <a:bodyPr/>
                    <a:lstStyle/>
                    <a:p>
                      <a:r>
                        <a:rPr lang="en-GB" noProof="0" dirty="0"/>
                        <a:t>Change of main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076099"/>
                  </a:ext>
                </a:extLst>
              </a:tr>
              <a:tr h="461960">
                <a:tc>
                  <a:txBody>
                    <a:bodyPr/>
                    <a:lstStyle/>
                    <a:p>
                      <a:r>
                        <a:rPr lang="en-GB" b="1" noProof="0" dirty="0"/>
                        <a:t>Continuity of the enterprise?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938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86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152" y="208626"/>
            <a:ext cx="9086579" cy="576648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Static comparison of the business population in the SBR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61020" y="6282209"/>
            <a:ext cx="8553896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32238" y="1581669"/>
            <a:ext cx="914400" cy="3847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/>
          <p:cNvSpPr/>
          <p:nvPr/>
        </p:nvSpPr>
        <p:spPr>
          <a:xfrm>
            <a:off x="4992130" y="1606385"/>
            <a:ext cx="881448" cy="383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2446638" y="5412260"/>
            <a:ext cx="2545492" cy="16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2446638" y="1581670"/>
            <a:ext cx="3426940" cy="24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4992130" y="1779375"/>
            <a:ext cx="881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947351" y="5511110"/>
            <a:ext cx="229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enterprises in year 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394886" y="5573496"/>
            <a:ext cx="2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of enterprises in year t+1</a:t>
            </a:r>
          </a:p>
        </p:txBody>
      </p:sp>
      <p:sp>
        <p:nvSpPr>
          <p:cNvPr id="15" name="Rechteck 14"/>
          <p:cNvSpPr/>
          <p:nvPr/>
        </p:nvSpPr>
        <p:spPr>
          <a:xfrm>
            <a:off x="4992130" y="996781"/>
            <a:ext cx="881448" cy="5848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Geschweifte Klammer rechts 16"/>
          <p:cNvSpPr/>
          <p:nvPr/>
        </p:nvSpPr>
        <p:spPr>
          <a:xfrm>
            <a:off x="6145426" y="1007237"/>
            <a:ext cx="204875" cy="541480"/>
          </a:xfrm>
          <a:prstGeom prst="rightBrace">
            <a:avLst>
              <a:gd name="adj1" fmla="val 8333"/>
              <a:gd name="adj2" fmla="val 4695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feld 17"/>
          <p:cNvSpPr txBox="1"/>
          <p:nvPr/>
        </p:nvSpPr>
        <p:spPr>
          <a:xfrm>
            <a:off x="6804451" y="848494"/>
            <a:ext cx="3410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Balance between various effects in the structure and composition of the business population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120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de-AT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Dynamic </a:t>
            </a:r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analysis</a:t>
            </a:r>
            <a:r>
              <a:rPr lang="de-AT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of the business population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68073" y="6282209"/>
            <a:ext cx="8649050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045222"/>
            <a:ext cx="1014901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Changes in the number of enterprises in the SBR between two periods can have the following reasons: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400" kern="0" dirty="0"/>
              <a:t>Number of enterprises that were created in the period and started activity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kern="0" dirty="0"/>
              <a:t>Number of enterprises that were ceased in the period and stopped their activity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400" kern="0" dirty="0"/>
              <a:t>Changes in the number of enterprises due to mergers, take-over, break-up, split-off, joint ventures, restructuring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400" kern="0" dirty="0"/>
              <a:t>Number of enterprises that have been reactivated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400" kern="0" dirty="0"/>
              <a:t>Number of enterprises that have moved in and out of the business economy due to changes in their main activity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400" kern="0" dirty="0"/>
              <a:t>Number of enterprises without any demographic change </a:t>
            </a:r>
            <a:endParaRPr kumimoji="0" lang="en-GB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571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Consequences for the SBR (1)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26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Relation between SBR concept and BD concept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Creation (entry) of an enterprise does not necessarily mean the birth of an enterprise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Cessation (closure) of an enterprise does not necessarily mean the death of an enterprise</a:t>
            </a:r>
          </a:p>
          <a:p>
            <a:pPr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An SBR supporting BD must allow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retroactive updates to business characteristics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easy tracking of longitudinal units through time</a:t>
            </a: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78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Consequences for the SBR (2)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27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179932"/>
            <a:ext cx="10085173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Longitudinal unit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may be linked to more than one statistical unit in the SBR over the course of its history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therefore, the statistical identifiers cannot, on their own, be used to track longitudinal units</a:t>
            </a:r>
          </a:p>
          <a:p>
            <a:pPr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An SBR supporting BD may involve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creating a longitudinal component to an SBR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in order to provide characteristics and size information by reference period from the date of creation to the time of closure of the longitudinal unit</a:t>
            </a: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74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70699"/>
            <a:ext cx="10515600" cy="69198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 panose="020F0502020204030204"/>
              </a:rPr>
              <a:t>Consequences for the SBR (3)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02723" y="6356350"/>
            <a:ext cx="8987481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28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339323"/>
            <a:ext cx="1008517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Creation of longitudinal data, including identification of longitudinal units and characteristics-specific table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First longitudinal representation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Subsequent maintenance</a:t>
            </a:r>
          </a:p>
          <a:p>
            <a:pPr>
              <a:spcAft>
                <a:spcPts val="600"/>
              </a:spcAft>
              <a:buSzPct val="100000"/>
              <a:defRPr/>
            </a:pPr>
            <a:r>
              <a:rPr lang="en-AU" sz="2800" dirty="0">
                <a:solidFill>
                  <a:srgbClr val="C00000"/>
                </a:solidFill>
              </a:rPr>
              <a:t>Relation of the longitudinal data tables with the SBR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A satellite of the SBR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Partially integrated with the SBR</a:t>
            </a:r>
          </a:p>
          <a:p>
            <a:pPr marL="914400" lvl="1" indent="-4572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Fully integrated with the SBR</a:t>
            </a:r>
            <a:endParaRPr lang="en-AU" dirty="0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5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248"/>
            <a:ext cx="10515600" cy="87952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+mn-lt"/>
              </a:rPr>
              <a:t>Resume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08683" y="6356349"/>
            <a:ext cx="8489657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1270550"/>
            <a:ext cx="10085173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SBRs play a key role as a basis for business demography statistics</a:t>
            </a:r>
          </a:p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However, SBRs have to fulfil certain requirements, the most complex is the creation of a database on longitudinal units bridging the backbone role with the BD concepts </a:t>
            </a:r>
          </a:p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2800" dirty="0"/>
              <a:t>Additionally, the statistical business register needs to be of high quality, especially with respect to coverage, timeliness and accuracy</a:t>
            </a:r>
          </a:p>
          <a:p>
            <a:pPr marL="342900" indent="-342900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A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8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Statistics (1)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11355" y="6282209"/>
            <a:ext cx="8581938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Business Demography Statistics provides data on the dynamics of the business population over time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It provides core variables</a:t>
            </a:r>
            <a:r>
              <a:rPr kumimoji="0" lang="en-GB" sz="280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 that describe the development of the business population 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/>
              <a:t>Focus of the business demography statistics is on the 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GB" sz="280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Birth of enterprises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Survival of newly created enterprises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Death of enterprises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/>
              <a:t>High-growth enterprises and gazelles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Indicators of entrepreneurs linked with their business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037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694576" y="6356350"/>
            <a:ext cx="857354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20346" y="1458718"/>
            <a:ext cx="9662984" cy="38472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2800" dirty="0">
                <a:solidFill>
                  <a:srgbClr val="C00000"/>
                </a:solidFill>
                <a:ea typeface="ＭＳ Ｐゴシック" pitchFamily="34" charset="-128"/>
              </a:rPr>
              <a:t>Definition of an enterprise birth: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AU" sz="2800" dirty="0">
                <a:ea typeface="ＭＳ Ｐゴシック" pitchFamily="34" charset="-128"/>
              </a:rPr>
              <a:t>A birth amounts to the creation of a combination of production factors with the restriction that no other enterprises are involved in the event.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AU" sz="2800" dirty="0">
                <a:ea typeface="ＭＳ Ｐゴシック" pitchFamily="34" charset="-128"/>
              </a:rPr>
              <a:t>Births do not include entries into populations due to mergers, break-ups, split-offs or restructuring of a set of enterprises. It </a:t>
            </a:r>
            <a:r>
              <a:rPr lang="en-GB" sz="2800" dirty="0">
                <a:ea typeface="ＭＳ Ｐゴシック" pitchFamily="34" charset="-128"/>
              </a:rPr>
              <a:t>does </a:t>
            </a:r>
            <a:r>
              <a:rPr lang="en-AU" sz="2800" dirty="0">
                <a:ea typeface="ＭＳ Ｐゴシック" pitchFamily="34" charset="-128"/>
              </a:rPr>
              <a:t>not  include entries into a sub-population resulting only from a change of activity.</a:t>
            </a:r>
            <a:endParaRPr lang="en-AU" sz="2400" dirty="0">
              <a:ea typeface="ＭＳ Ｐゴシック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31579" y="426365"/>
            <a:ext cx="10288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n-US" sz="3200" b="1" kern="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Annex: Definitions of main BD concepts (1)</a:t>
            </a:r>
            <a:endParaRPr lang="en-GB" altLang="en-US" sz="32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28584" y="1442242"/>
            <a:ext cx="9654746" cy="3905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806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577130" y="6356350"/>
            <a:ext cx="8430936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20346" y="1442242"/>
            <a:ext cx="9662984" cy="29854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2800" dirty="0">
                <a:solidFill>
                  <a:srgbClr val="C00000"/>
                </a:solidFill>
                <a:ea typeface="ＭＳ Ｐゴシック" pitchFamily="34" charset="-128"/>
              </a:rPr>
              <a:t>Definition of enterprise survival: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Survival of an enterprise occurs if an enterprise is active in terms of employment and/or turnover in the year of birth and the following year(s).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It also survives if the enterprise is dormant and re-activated within two years.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31579" y="426365"/>
            <a:ext cx="10288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n-US" sz="3200" b="1" kern="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Annex: Definition of main BD concepts (2)</a:t>
            </a:r>
            <a:endParaRPr lang="en-GB" altLang="en-US" sz="32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20346" y="1442242"/>
            <a:ext cx="9654746" cy="29854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831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694576" y="6356350"/>
            <a:ext cx="857354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20346" y="1458718"/>
            <a:ext cx="9662984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AU" sz="2800" dirty="0">
                <a:solidFill>
                  <a:srgbClr val="C00000"/>
                </a:solidFill>
                <a:ea typeface="ＭＳ Ｐゴシック" pitchFamily="34" charset="-128"/>
              </a:rPr>
              <a:t>Definition of enterprise deaths: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A death amounts to the dissolution of a combination of production factors with the restriction that no other enterprises are involved in the event.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Deaths do not include exits from the population due to mergers, take-overs, break-ups or restructuring of a set of enterprises.</a:t>
            </a:r>
            <a:endParaRPr lang="en-AU" sz="2400" dirty="0">
              <a:ea typeface="ＭＳ Ｐゴシック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31579" y="426365"/>
            <a:ext cx="10288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n-US" sz="3200" b="1" kern="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Annex: Definitions of main BD concepts (3)</a:t>
            </a:r>
            <a:endParaRPr lang="en-GB" altLang="en-US" sz="32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28584" y="1442242"/>
            <a:ext cx="9654746" cy="34327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898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652631" y="6356350"/>
            <a:ext cx="8430935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20346" y="1442242"/>
            <a:ext cx="9662984" cy="4001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2800" dirty="0">
                <a:solidFill>
                  <a:srgbClr val="C00000"/>
                </a:solidFill>
                <a:ea typeface="ＭＳ Ｐゴシック" pitchFamily="34" charset="-128"/>
              </a:rPr>
              <a:t>Definition of high-growth enterprises:</a:t>
            </a: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High-growth enterprises are enterprises with average annualised growth in employment greater than 10% per annum, over a three-year period.</a:t>
            </a:r>
          </a:p>
          <a:p>
            <a:pPr>
              <a:spcAft>
                <a:spcPts val="1200"/>
              </a:spcAft>
              <a:buSzPct val="100000"/>
              <a:defRPr/>
            </a:pPr>
            <a:r>
              <a:rPr lang="en-GB" sz="2800" dirty="0">
                <a:solidFill>
                  <a:srgbClr val="C00000"/>
                </a:solidFill>
                <a:ea typeface="ＭＳ Ｐゴシック" pitchFamily="34" charset="-128"/>
              </a:rPr>
              <a:t>Definition of gazelles:</a:t>
            </a:r>
            <a:endParaRPr lang="en-GB" sz="2800" dirty="0">
              <a:ea typeface="ＭＳ Ｐゴシック" pitchFamily="34" charset="-128"/>
            </a:endParaRPr>
          </a:p>
          <a:p>
            <a:pPr marL="457200">
              <a:spcBef>
                <a:spcPts val="0"/>
              </a:spcBef>
              <a:spcAft>
                <a:spcPts val="1200"/>
              </a:spcAft>
              <a:buClrTx/>
              <a:buSzPct val="100000"/>
              <a:defRPr/>
            </a:pPr>
            <a:r>
              <a:rPr lang="en-GB" sz="2800" dirty="0">
                <a:ea typeface="ＭＳ Ｐゴシック" pitchFamily="34" charset="-128"/>
              </a:rPr>
              <a:t>Gazelles are enterprises up to 5 years old with average annualised growth in employment greater than 10% per annum, over a three-year period.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31579" y="426365"/>
            <a:ext cx="102883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altLang="en-US" sz="3200" b="1" kern="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Annex: Definitions of main BD concepts (4)</a:t>
            </a:r>
            <a:endParaRPr lang="en-GB" altLang="en-US" sz="32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20346" y="1442241"/>
            <a:ext cx="9654746" cy="40010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799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588" y="528221"/>
            <a:ext cx="6081584" cy="180391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C00000"/>
                </a:solidFill>
                <a:latin typeface="Calibri" panose="020F0502020204030204"/>
                <a:ea typeface="+mn-ea"/>
                <a:cs typeface="+mn-cs"/>
              </a:rPr>
              <a:t>UNECE Guidelines on the use of statistical business registers for business demography and entrepreneurship statistics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4977" y="2621296"/>
            <a:ext cx="4483443" cy="341877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United Nations Economic Commission for Europe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New York and Geneva, 2018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ISBN 978-92-1-117186-0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150 pages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English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>
                <a:hlinkClick r:id="rId3"/>
              </a:rPr>
              <a:t>https://www.unece.org/fileadmin/DAM/stats/publications/2018/ECECESSTAT20185.pdf</a:t>
            </a:r>
            <a:endParaRPr lang="en-GB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14399" y="6356350"/>
            <a:ext cx="8476735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34</a:t>
            </a:fld>
            <a:endParaRPr lang="de-DE"/>
          </a:p>
        </p:txBody>
      </p:sp>
      <p:pic>
        <p:nvPicPr>
          <p:cNvPr id="8" name="Bild 2">
            <a:extLst>
              <a:ext uri="{FF2B5EF4-FFF2-40B4-BE49-F238E27FC236}">
                <a16:creationId xmlns:a16="http://schemas.microsoft.com/office/drawing/2014/main" id="{8F7CC920-B3B4-4093-BDCC-2F8EB3FD82A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517" y="755780"/>
            <a:ext cx="3870649" cy="52842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1936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486276"/>
            <a:ext cx="6081584" cy="134252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C00000"/>
                </a:solidFill>
                <a:latin typeface="Calibri" panose="020F0502020204030204"/>
                <a:ea typeface="+mn-ea"/>
                <a:cs typeface="+mn-cs"/>
              </a:rPr>
              <a:t>Eurostat – OECD Manual on Business Demography Statistics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2529016"/>
            <a:ext cx="4483443" cy="364794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European Communities/OECD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Eurostat Methodologies and Working Papers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Luxembourg 2007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ISSN 1977-0375, 99 pages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English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>
                <a:hlinkClick r:id="rId3"/>
              </a:rPr>
              <a:t>http://ec.europa.eu/eurostat/web/products-manuals-and-guidelines/-/KS-RA-07-010</a:t>
            </a:r>
            <a:endParaRPr lang="en-GB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14399" y="6356350"/>
            <a:ext cx="8476735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35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31" y="387641"/>
            <a:ext cx="3838575" cy="5438775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331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588" y="452720"/>
            <a:ext cx="6081584" cy="135930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3200" b="1" dirty="0">
                <a:solidFill>
                  <a:srgbClr val="C00000"/>
                </a:solidFill>
                <a:latin typeface="Calibri" panose="020F0502020204030204"/>
                <a:ea typeface="+mn-ea"/>
                <a:cs typeface="+mn-cs"/>
              </a:rPr>
              <a:t>UNECE Guidelines on Statistical Business Registers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4977" y="1916619"/>
            <a:ext cx="4483443" cy="426606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United Nations Economic Commission for Europe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New York and Geneva, 2015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233 pages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English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sz="2200" dirty="0">
                <a:hlinkClick r:id="rId3"/>
              </a:rPr>
              <a:t>https://www.unece.org/fileadmin/DAM/stats/publications/2015/ECE_CES_39_WEB.pdf</a:t>
            </a:r>
            <a:endParaRPr lang="en-GB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dirty="0"/>
              <a:t>Russian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r>
              <a:rPr lang="en-GB" sz="2200" dirty="0">
                <a:hlinkClick r:id="rId4"/>
              </a:rPr>
              <a:t>https://www.unece.org/fileadmin/DAM/stats/publications/2015/Guidelines-on-Statistical-Business-Registers-RU.pdf</a:t>
            </a:r>
            <a:endParaRPr lang="en-GB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sz="22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AE002C"/>
              </a:buCl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14399" y="6356350"/>
            <a:ext cx="8476735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36</a:t>
            </a:fld>
            <a:endParaRPr lang="de-DE"/>
          </a:p>
        </p:txBody>
      </p:sp>
      <p:pic>
        <p:nvPicPr>
          <p:cNvPr id="7" name="Bild 5">
            <a:extLst>
              <a:ext uri="{FF2B5EF4-FFF2-40B4-BE49-F238E27FC236}">
                <a16:creationId xmlns:a16="http://schemas.microsoft.com/office/drawing/2014/main" id="{A99E4723-AFB5-446D-B4B0-A533533D302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37" y="738231"/>
            <a:ext cx="3958596" cy="5582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7085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326293" y="6356350"/>
            <a:ext cx="8460258" cy="365125"/>
          </a:xfrm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z="1400" smtClean="0">
                <a:solidFill>
                  <a:schemeClr val="tx1"/>
                </a:solidFill>
              </a:rPr>
              <a:t>37</a:t>
            </a:fld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24928" y="1446345"/>
            <a:ext cx="102196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5400" b="1" kern="0" dirty="0">
                <a:solidFill>
                  <a:srgbClr val="AE002C"/>
                </a:solidFill>
              </a:rPr>
              <a:t>Thank you very much</a:t>
            </a:r>
          </a:p>
          <a:p>
            <a:pPr lvl="0" algn="ctr">
              <a:defRPr/>
            </a:pPr>
            <a:r>
              <a:rPr lang="en-GB" sz="5400" b="1" kern="0" dirty="0">
                <a:solidFill>
                  <a:srgbClr val="AE002C"/>
                </a:solidFill>
              </a:rPr>
              <a:t>for your attention!</a:t>
            </a:r>
          </a:p>
          <a:p>
            <a:pPr lvl="0" algn="ctr">
              <a:defRPr/>
            </a:pPr>
            <a:r>
              <a:rPr lang="en-GB" sz="5400" b="1" kern="0">
                <a:solidFill>
                  <a:srgbClr val="AE002C"/>
                </a:solidFill>
              </a:rPr>
              <a:t>Questions?</a:t>
            </a:r>
            <a:endParaRPr lang="en-GB" sz="54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7649" y="4540468"/>
            <a:ext cx="10413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spcAft>
                <a:spcPts val="1200"/>
              </a:spcAft>
              <a:buSzPct val="75000"/>
            </a:pPr>
            <a:r>
              <a:rPr lang="en-US" sz="2800" b="1" dirty="0"/>
              <a:t>Norbert Rainer                 </a:t>
            </a:r>
            <a:r>
              <a:rPr lang="en-US" sz="2800" b="1" dirty="0">
                <a:hlinkClick r:id="rId2"/>
              </a:rPr>
              <a:t>norbert_rainer@aon.at</a:t>
            </a:r>
            <a:endParaRPr lang="en-GB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3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Statistics (2)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128585" y="6282209"/>
            <a:ext cx="8905100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Main indicators of business demography are: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>
                <a:solidFill>
                  <a:srgbClr val="C00000"/>
                </a:solidFill>
              </a:rPr>
              <a:t>Birth rate: </a:t>
            </a:r>
            <a:r>
              <a:rPr lang="en-GB" sz="2800" kern="0" dirty="0"/>
              <a:t>share of newly born enterprises in year t as percentage of all active enterprises in year t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Survival rate: </a:t>
            </a: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share of enterprises born in year t that are still active in the years, t+1, t+2, t+3, … as percentage of number of enterprises born in year t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Death rate: </a:t>
            </a: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share of enterprises that stopped their activity in year t as percentage of all active enterprises in year 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4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(3)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Indicators of business demography are usually broken down by </a:t>
            </a: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economic activity, employment size classes, regions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lang="en-GB" sz="2800" kern="0" dirty="0"/>
              <a:t>Typical tables show: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>
                <a:solidFill>
                  <a:srgbClr val="C00000"/>
                </a:solidFill>
              </a:rPr>
              <a:t>Number of enterprise births and number of jobs created</a:t>
            </a:r>
            <a:endParaRPr lang="en-GB" sz="2800" kern="0" dirty="0"/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Number of survived enterprises over the years and number</a:t>
            </a:r>
            <a:r>
              <a:rPr kumimoji="0" lang="en-GB" sz="2800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of their employees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noProof="0" dirty="0">
                <a:solidFill>
                  <a:srgbClr val="C00000"/>
                </a:solidFill>
              </a:rPr>
              <a:t>Number of employees in surviving enterprises over the years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Number of jobs lost due to cessation of enterprises</a:t>
            </a:r>
          </a:p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56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Statistics (4)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128585" y="6282209"/>
            <a:ext cx="8905100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Population of high-growth enterprises: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/>
              <a:t>Number and share of high-growth enterprises by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economic activities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size classes</a:t>
            </a:r>
          </a:p>
          <a:p>
            <a:pPr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C00000"/>
                </a:solidFill>
              </a:rPr>
              <a:t>Population of gazelles (= high-growth enterprises under a certain age):</a:t>
            </a:r>
          </a:p>
          <a:p>
            <a:pPr marL="457200" lvl="0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Number and share of gazelles by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economic activities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size classes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92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Statistics (5)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128585" y="6282209"/>
            <a:ext cx="8905100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Indicators of entrepreneurs and their business: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/>
              <a:t>Gender, age, education, nationality, entrepreneurial career, etc. by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economic activities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size classes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800" kern="0" dirty="0"/>
              <a:t>These data are usually elaborated by micro-data linking of the statistical business register with data sources on persons</a:t>
            </a:r>
          </a:p>
          <a:p>
            <a:pPr>
              <a:spcAft>
                <a:spcPts val="600"/>
              </a:spcAft>
              <a:defRPr/>
            </a:pPr>
            <a:r>
              <a:rPr lang="en-GB" sz="2800" kern="0" dirty="0">
                <a:solidFill>
                  <a:srgbClr val="C00000"/>
                </a:solidFill>
              </a:rPr>
              <a:t>Linking of other business data sources:</a:t>
            </a:r>
          </a:p>
          <a:p>
            <a:pPr marL="457200" lvl="0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800" kern="0" dirty="0"/>
              <a:t>International trade, FATS, R&amp;D, Innovation, etc.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84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Subject of Business Demography (4)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585519" y="6282209"/>
            <a:ext cx="8448166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71153" y="1296892"/>
            <a:ext cx="10149017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spcAft>
                <a:spcPts val="1800"/>
              </a:spcAft>
              <a:buClrTx/>
              <a:buSzTx/>
              <a:tabLst/>
              <a:defRPr/>
            </a:pPr>
            <a:r>
              <a:rPr kumimoji="0" lang="en-GB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Two basic concepts of business demography statistics: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>
                <a:solidFill>
                  <a:srgbClr val="C00000"/>
                </a:solidFill>
              </a:rPr>
              <a:t>(Overall) business demography:</a:t>
            </a:r>
            <a:r>
              <a:rPr lang="en-GB" sz="2800" kern="0" dirty="0"/>
              <a:t> cover all active enterprises, whether they have employees or not</a:t>
            </a:r>
          </a:p>
          <a:p>
            <a:pPr lvl="1">
              <a:spcAft>
                <a:spcPts val="2400"/>
              </a:spcAft>
              <a:defRPr/>
            </a:pPr>
            <a:r>
              <a:rPr lang="en-GB" sz="2800" kern="0" dirty="0"/>
              <a:t>		provides the most comprehensive picture</a:t>
            </a:r>
          </a:p>
          <a:p>
            <a:pPr marL="457200" marR="0" lvl="0" indent="-457200" defTabSz="914400" eaLnBrk="1" fontAlgn="auto" latinLnBrk="0" hangingPunct="1"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sz="2800" kern="0" dirty="0">
                <a:solidFill>
                  <a:srgbClr val="C00000"/>
                </a:solidFill>
              </a:rPr>
              <a:t>Employer business demography: </a:t>
            </a:r>
            <a:r>
              <a:rPr lang="en-GB" sz="2800" kern="0" dirty="0"/>
              <a:t>cover only active enterprises that have at least one employee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800" kern="0" dirty="0"/>
              <a:t>		focus on the creation of employee’s jobs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466335" y="3023289"/>
            <a:ext cx="978408" cy="38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feil nach rechts 6"/>
          <p:cNvSpPr/>
          <p:nvPr/>
        </p:nvSpPr>
        <p:spPr>
          <a:xfrm>
            <a:off x="1466335" y="4576124"/>
            <a:ext cx="978408" cy="387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2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437623"/>
            <a:ext cx="9179009" cy="57664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A few international data as examples (1)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359016" y="6282209"/>
            <a:ext cx="839737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UNECE/Eurostat/OECD joint Meeting of the Group of Experts on Business Registers, 30 Sept – 2 Oct 2019, Geneva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7B60-C810-456A-9319-CDC358CE2A7F}" type="slidenum">
              <a:rPr lang="de-DE" smtClean="0"/>
              <a:t>9</a:t>
            </a:fld>
            <a:endParaRPr lang="de-D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632308"/>
              </p:ext>
            </p:extLst>
          </p:nvPr>
        </p:nvGraphicFramePr>
        <p:xfrm>
          <a:off x="1820411" y="2323750"/>
          <a:ext cx="8078598" cy="395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F9B9A1C-4F67-483B-B8F8-6864EC472198}"/>
              </a:ext>
            </a:extLst>
          </p:cNvPr>
          <p:cNvSpPr/>
          <p:nvPr/>
        </p:nvSpPr>
        <p:spPr>
          <a:xfrm>
            <a:off x="2192694" y="1010235"/>
            <a:ext cx="737075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Birth rates of employer enterprises, business economy</a:t>
            </a:r>
          </a:p>
          <a:p>
            <a:pPr>
              <a:spcBef>
                <a:spcPts val="600"/>
              </a:spcBef>
            </a:pPr>
            <a:r>
              <a:rPr lang="en-US" dirty="0"/>
              <a:t>Number of employer enterprise births as percentage of active employer enterprises, 2014 or latest available year		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9805640-AAAA-463D-8495-A9FE6A9D4517}"/>
              </a:ext>
            </a:extLst>
          </p:cNvPr>
          <p:cNvSpPr txBox="1"/>
          <p:nvPr/>
        </p:nvSpPr>
        <p:spPr>
          <a:xfrm>
            <a:off x="10058409" y="5528345"/>
            <a:ext cx="117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OECD</a:t>
            </a:r>
          </a:p>
        </p:txBody>
      </p:sp>
    </p:spTree>
    <p:extLst>
      <p:ext uri="{BB962C8B-B14F-4D97-AF65-F5344CB8AC3E}">
        <p14:creationId xmlns:p14="http://schemas.microsoft.com/office/powerpoint/2010/main" val="266642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3035</Words>
  <Application>Microsoft Office PowerPoint</Application>
  <PresentationFormat>Breitbild</PresentationFormat>
  <Paragraphs>402</Paragraphs>
  <Slides>37</Slides>
  <Notes>29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Arial</vt:lpstr>
      <vt:lpstr>Arial Narrow</vt:lpstr>
      <vt:lpstr>Calibri</vt:lpstr>
      <vt:lpstr>Calibri Light</vt:lpstr>
      <vt:lpstr>Wingdings</vt:lpstr>
      <vt:lpstr>Office Theme</vt:lpstr>
      <vt:lpstr>Requirements for the SBR to produce business demography and entrepreneurship statistics </vt:lpstr>
      <vt:lpstr>Content</vt:lpstr>
      <vt:lpstr>Subject of Business Demography Statistics (1)</vt:lpstr>
      <vt:lpstr>Subject of Business Demography Statistics (2)</vt:lpstr>
      <vt:lpstr>Subject of Business Demography (3)</vt:lpstr>
      <vt:lpstr>Subject of Business Demography Statistics (4)</vt:lpstr>
      <vt:lpstr>Subject of Business Demography Statistics (5)</vt:lpstr>
      <vt:lpstr>Subject of Business Demography (4)</vt:lpstr>
      <vt:lpstr>A few international data as examples (1)</vt:lpstr>
      <vt:lpstr>A few international data as examples (2)</vt:lpstr>
      <vt:lpstr>A few international data as examples (3)</vt:lpstr>
      <vt:lpstr>A few international data as examples (4)</vt:lpstr>
      <vt:lpstr>A few international data as examples (5)</vt:lpstr>
      <vt:lpstr>A few international data as examples (6)</vt:lpstr>
      <vt:lpstr>A few international data as examples (7)</vt:lpstr>
      <vt:lpstr>Why is the SBR a good basis for business demography statistics?</vt:lpstr>
      <vt:lpstr>Main requirements of the SBR to support BD statistics</vt:lpstr>
      <vt:lpstr>Requirement 1: Full coverage of enterprises</vt:lpstr>
      <vt:lpstr>Requirement 2: High quality of the variables of the business units</vt:lpstr>
      <vt:lpstr>Requirement 3: Demographic events and continuity (1)</vt:lpstr>
      <vt:lpstr>Requirement 3: Demographic events and continuity (2)</vt:lpstr>
      <vt:lpstr>Requirement 3: Demographic events and continuity (3)</vt:lpstr>
      <vt:lpstr>Requirement 3: Demographic events and continuity (4)</vt:lpstr>
      <vt:lpstr>Static comparison of the business population in the SBR</vt:lpstr>
      <vt:lpstr>Dynamic analysis of the business population</vt:lpstr>
      <vt:lpstr>Consequences for the SBR (1)</vt:lpstr>
      <vt:lpstr>Consequences for the SBR (2)</vt:lpstr>
      <vt:lpstr>Consequences for the SBR (3)</vt:lpstr>
      <vt:lpstr>Resume</vt:lpstr>
      <vt:lpstr>PowerPoint-Präsentation</vt:lpstr>
      <vt:lpstr>PowerPoint-Präsentation</vt:lpstr>
      <vt:lpstr>PowerPoint-Präsentation</vt:lpstr>
      <vt:lpstr>PowerPoint-Präsentation</vt:lpstr>
      <vt:lpstr>UNECE Guidelines on the use of statistical business registers for business demography and entrepreneurship statistics</vt:lpstr>
      <vt:lpstr>Eurostat – OECD Manual on Business Demography Statistics</vt:lpstr>
      <vt:lpstr>UNECE Guidelines on Statistical Business Registers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Norbert Rainer</dc:creator>
  <cp:lastModifiedBy>Norbert Rainer</cp:lastModifiedBy>
  <cp:revision>199</cp:revision>
  <cp:lastPrinted>2017-09-16T18:33:56Z</cp:lastPrinted>
  <dcterms:created xsi:type="dcterms:W3CDTF">2017-03-05T10:18:55Z</dcterms:created>
  <dcterms:modified xsi:type="dcterms:W3CDTF">2019-09-17T13:59:34Z</dcterms:modified>
</cp:coreProperties>
</file>