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65" r:id="rId2"/>
    <p:sldId id="474" r:id="rId3"/>
    <p:sldId id="501" r:id="rId4"/>
    <p:sldId id="502" r:id="rId5"/>
    <p:sldId id="503" r:id="rId6"/>
    <p:sldId id="486" r:id="rId7"/>
    <p:sldId id="488" r:id="rId8"/>
    <p:sldId id="490" r:id="rId9"/>
    <p:sldId id="492" r:id="rId10"/>
    <p:sldId id="495" r:id="rId11"/>
    <p:sldId id="504" r:id="rId12"/>
    <p:sldId id="506" r:id="rId13"/>
    <p:sldId id="494" r:id="rId14"/>
    <p:sldId id="507" r:id="rId15"/>
    <p:sldId id="471" r:id="rId16"/>
    <p:sldId id="499" r:id="rId17"/>
  </p:sldIdLst>
  <p:sldSz cx="9144000" cy="6858000" type="screen4x3"/>
  <p:notesSz cx="6718300" cy="98552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OTZFRIED August (ESTAT)" initials="GA(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BDDEFF"/>
    <a:srgbClr val="EB8015"/>
    <a:srgbClr val="3166CF"/>
    <a:srgbClr val="3E6FD2"/>
    <a:srgbClr val="FFD624"/>
    <a:srgbClr val="0F5494"/>
    <a:srgbClr val="006C31"/>
    <a:srgbClr val="2D5EC1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3023" autoAdjust="0"/>
  </p:normalViewPr>
  <p:slideViewPr>
    <p:cSldViewPr>
      <p:cViewPr varScale="1">
        <p:scale>
          <a:sx n="107" d="100"/>
          <a:sy n="107" d="100"/>
        </p:scale>
        <p:origin x="174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1.cec.eu.int\HOMES\048\bikauag\Desktop\Book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000"/>
              <a:t>Registered EGR </a:t>
            </a:r>
            <a:r>
              <a:rPr lang="en-GB" sz="2000" baseline="0"/>
              <a:t>users and producers</a:t>
            </a:r>
            <a:endParaRPr lang="en-GB" sz="20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Sheet1!$C$34</c:f>
              <c:strCache>
                <c:ptCount val="1"/>
                <c:pt idx="0">
                  <c:v>Producers</c:v>
                </c:pt>
              </c:strCache>
            </c:strRef>
          </c:tx>
          <c:spPr>
            <a:solidFill>
              <a:srgbClr val="99CCF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AA2-4EA8-AEC7-11ADE7E729A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Sheet1!$B$35:$B$37</c:f>
              <c:strCache>
                <c:ptCount val="3"/>
                <c:pt idx="0">
                  <c:v>NSI</c:v>
                </c:pt>
                <c:pt idx="1">
                  <c:v>NCB/ECB</c:v>
                </c:pt>
                <c:pt idx="2">
                  <c:v>Eurostat</c:v>
                </c:pt>
              </c:strCache>
            </c:strRef>
          </c:cat>
          <c:val>
            <c:numRef>
              <c:f>Sheet1!$C$35:$C$37</c:f>
              <c:numCache>
                <c:formatCode>General</c:formatCode>
                <c:ptCount val="3"/>
                <c:pt idx="0">
                  <c:v>152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A2-4EA8-AEC7-11ADE7E729A9}"/>
            </c:ext>
          </c:extLst>
        </c:ser>
        <c:ser>
          <c:idx val="1"/>
          <c:order val="1"/>
          <c:tx>
            <c:strRef>
              <c:f>Sheet1!$D$34</c:f>
              <c:strCache>
                <c:ptCount val="1"/>
                <c:pt idx="0">
                  <c:v>Users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AA2-4EA8-AEC7-11ADE7E729A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Sheet1!$B$35:$B$37</c:f>
              <c:strCache>
                <c:ptCount val="3"/>
                <c:pt idx="0">
                  <c:v>NSI</c:v>
                </c:pt>
                <c:pt idx="1">
                  <c:v>NCB/ECB</c:v>
                </c:pt>
                <c:pt idx="2">
                  <c:v>Eurostat</c:v>
                </c:pt>
              </c:strCache>
            </c:strRef>
          </c:cat>
          <c:val>
            <c:numRef>
              <c:f>Sheet1!$D$35:$D$37</c:f>
              <c:numCache>
                <c:formatCode>General</c:formatCode>
                <c:ptCount val="3"/>
                <c:pt idx="0">
                  <c:v>116</c:v>
                </c:pt>
                <c:pt idx="1">
                  <c:v>73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AA2-4EA8-AEC7-11ADE7E729A9}"/>
            </c:ext>
          </c:extLst>
        </c:ser>
        <c:ser>
          <c:idx val="2"/>
          <c:order val="2"/>
          <c:tx>
            <c:strRef>
              <c:f>Sheet1!$E$34</c:f>
              <c:strCache>
                <c:ptCount val="1"/>
                <c:pt idx="0">
                  <c:v>Users and/or producers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AA2-4EA8-AEC7-11ADE7E729A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1AA2-4EA8-AEC7-11ADE7E729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Sheet1!$B$35:$B$37</c:f>
              <c:strCache>
                <c:ptCount val="3"/>
                <c:pt idx="0">
                  <c:v>NSI</c:v>
                </c:pt>
                <c:pt idx="1">
                  <c:v>NCB/ECB</c:v>
                </c:pt>
                <c:pt idx="2">
                  <c:v>Eurostat</c:v>
                </c:pt>
              </c:strCache>
            </c:strRef>
          </c:cat>
          <c:val>
            <c:numRef>
              <c:f>Sheet1!$E$35:$E$37</c:f>
              <c:numCache>
                <c:formatCode>General</c:formatCode>
                <c:ptCount val="3"/>
                <c:pt idx="0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AA2-4EA8-AEC7-11ADE7E729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09600280"/>
        <c:axId val="409597328"/>
      </c:barChart>
      <c:catAx>
        <c:axId val="409600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597328"/>
        <c:crosses val="autoZero"/>
        <c:auto val="1"/>
        <c:lblAlgn val="ctr"/>
        <c:lblOffset val="100"/>
        <c:noMultiLvlLbl val="0"/>
      </c:catAx>
      <c:valAx>
        <c:axId val="409597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600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9980268050339187"/>
          <c:y val="0.91011417909572034"/>
          <c:w val="0.70543853221156838"/>
          <c:h val="7.33267879518040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D3E28B-C703-4D1F-BE8E-E83C7B57C620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D63507-A885-4962-8865-7865719F123E}">
      <dgm:prSet phldrT="[Text]"/>
      <dgm:spPr>
        <a:solidFill>
          <a:srgbClr val="92D050"/>
        </a:solidFill>
      </dgm:spPr>
      <dgm:t>
        <a:bodyPr/>
        <a:lstStyle/>
        <a:p>
          <a:r>
            <a:rPr lang="en-US"/>
            <a:t>NA</a:t>
          </a:r>
        </a:p>
      </dgm:t>
    </dgm:pt>
    <dgm:pt modelId="{FDC57D00-D862-4697-AA1C-8DA3675AE1E4}" type="parTrans" cxnId="{130E2020-EF67-4F09-AF2F-B3A2700CFEE8}">
      <dgm:prSet/>
      <dgm:spPr/>
      <dgm:t>
        <a:bodyPr/>
        <a:lstStyle/>
        <a:p>
          <a:endParaRPr lang="en-US"/>
        </a:p>
      </dgm:t>
    </dgm:pt>
    <dgm:pt modelId="{AA626A8C-8817-4823-9E63-9119134D1CBB}" type="sibTrans" cxnId="{130E2020-EF67-4F09-AF2F-B3A2700CFEE8}">
      <dgm:prSet/>
      <dgm:spPr>
        <a:solidFill>
          <a:srgbClr val="92D050"/>
        </a:solidFill>
      </dgm:spPr>
      <dgm:t>
        <a:bodyPr/>
        <a:lstStyle/>
        <a:p>
          <a:r>
            <a:rPr lang="en-US" dirty="0"/>
            <a:t>GNI</a:t>
          </a:r>
        </a:p>
      </dgm:t>
    </dgm:pt>
    <dgm:pt modelId="{4293CB27-CDC9-42BA-845F-6EE6B61B5A81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FDI</a:t>
          </a:r>
        </a:p>
      </dgm:t>
    </dgm:pt>
    <dgm:pt modelId="{2EE8AC0D-9D03-49E4-A4F3-BD77EDE00F5D}" type="parTrans" cxnId="{9A966613-21C2-45A0-AAF2-7A2FDE7AEE85}">
      <dgm:prSet/>
      <dgm:spPr/>
      <dgm:t>
        <a:bodyPr/>
        <a:lstStyle/>
        <a:p>
          <a:endParaRPr lang="en-US"/>
        </a:p>
      </dgm:t>
    </dgm:pt>
    <dgm:pt modelId="{452371ED-5362-4005-A9C0-E4B8DB4461BD}" type="sibTrans" cxnId="{9A966613-21C2-45A0-AAF2-7A2FDE7AEE85}">
      <dgm:prSet/>
      <dgm:spPr>
        <a:solidFill>
          <a:srgbClr val="92D050"/>
        </a:solidFill>
      </dgm:spPr>
      <dgm:t>
        <a:bodyPr/>
        <a:lstStyle/>
        <a:p>
          <a:r>
            <a:rPr lang="en-US" dirty="0"/>
            <a:t>FATS</a:t>
          </a:r>
        </a:p>
      </dgm:t>
    </dgm:pt>
    <dgm:pt modelId="{08EC2BE4-8C49-47BA-9BE5-B7E6F0492D42}">
      <dgm:prSet/>
      <dgm:spPr>
        <a:solidFill>
          <a:srgbClr val="92D050"/>
        </a:solidFill>
      </dgm:spPr>
      <dgm:t>
        <a:bodyPr/>
        <a:lstStyle/>
        <a:p>
          <a:r>
            <a:rPr lang="en-US"/>
            <a:t>BOP</a:t>
          </a:r>
        </a:p>
      </dgm:t>
    </dgm:pt>
    <dgm:pt modelId="{F7DCDFD7-05D8-4EDA-B76A-BB7F68CF7B1B}" type="parTrans" cxnId="{8129CD15-254F-48D8-ABAA-ABEA8B1234CE}">
      <dgm:prSet/>
      <dgm:spPr/>
      <dgm:t>
        <a:bodyPr/>
        <a:lstStyle/>
        <a:p>
          <a:endParaRPr lang="en-US"/>
        </a:p>
      </dgm:t>
    </dgm:pt>
    <dgm:pt modelId="{62D042B7-32ED-4606-8369-2AFFFFD7816D}" type="sibTrans" cxnId="{8129CD15-254F-48D8-ABAA-ABEA8B1234CE}">
      <dgm:prSet/>
      <dgm:spPr>
        <a:solidFill>
          <a:srgbClr val="92D050"/>
        </a:solidFill>
      </dgm:spPr>
      <dgm:t>
        <a:bodyPr/>
        <a:lstStyle/>
        <a:p>
          <a:r>
            <a:rPr lang="en-US"/>
            <a:t>SBS</a:t>
          </a:r>
        </a:p>
      </dgm:t>
    </dgm:pt>
    <dgm:pt modelId="{EA33A68A-71CA-4952-B7FF-C6745BE08EB2}">
      <dgm:prSet phldrT="[Text]"/>
      <dgm:spPr>
        <a:solidFill>
          <a:srgbClr val="99CCFF"/>
        </a:solidFill>
      </dgm:spPr>
      <dgm:t>
        <a:bodyPr/>
        <a:lstStyle/>
        <a:p>
          <a:r>
            <a:rPr lang="en-US" dirty="0" smtClean="0"/>
            <a:t>BR</a:t>
          </a:r>
          <a:endParaRPr lang="en-US" dirty="0"/>
        </a:p>
      </dgm:t>
    </dgm:pt>
    <dgm:pt modelId="{BD71D9A3-2E2B-4574-BFA4-BE10B63F3A4D}" type="parTrans" cxnId="{C334AFD5-52BD-477E-9BCD-67BDF80736B6}">
      <dgm:prSet/>
      <dgm:spPr/>
      <dgm:t>
        <a:bodyPr/>
        <a:lstStyle/>
        <a:p>
          <a:endParaRPr lang="en-US"/>
        </a:p>
      </dgm:t>
    </dgm:pt>
    <dgm:pt modelId="{700D70B1-32FC-4978-B5CD-D237C3320269}" type="sibTrans" cxnId="{C334AFD5-52BD-477E-9BCD-67BDF80736B6}">
      <dgm:prSet/>
      <dgm:spPr>
        <a:solidFill>
          <a:srgbClr val="99CCFF"/>
        </a:solidFill>
      </dgm:spPr>
      <dgm:t>
        <a:bodyPr/>
        <a:lstStyle/>
        <a:p>
          <a:r>
            <a:rPr lang="en-US" dirty="0" smtClean="0"/>
            <a:t>EGR</a:t>
          </a:r>
          <a:endParaRPr lang="en-US" dirty="0"/>
        </a:p>
      </dgm:t>
    </dgm:pt>
    <dgm:pt modelId="{F678A0CD-2587-4C17-AAEB-E48875DCC7B5}" type="pres">
      <dgm:prSet presAssocID="{BDD3E28B-C703-4D1F-BE8E-E83C7B57C620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97A0691-E9C5-4615-8692-12027BBEAEE6}" type="pres">
      <dgm:prSet presAssocID="{F2D63507-A885-4962-8865-7865719F123E}" presName="composite" presStyleCnt="0"/>
      <dgm:spPr/>
    </dgm:pt>
    <dgm:pt modelId="{0C1884EB-E523-4907-96DF-1676A280B590}" type="pres">
      <dgm:prSet presAssocID="{F2D63507-A885-4962-8865-7865719F123E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3CFA99-BE5C-4543-896C-05D85AD78BAF}" type="pres">
      <dgm:prSet presAssocID="{F2D63507-A885-4962-8865-7865719F123E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88E01D-E9AC-4159-BDBA-FE42058B0941}" type="pres">
      <dgm:prSet presAssocID="{F2D63507-A885-4962-8865-7865719F123E}" presName="BalanceSpacing" presStyleCnt="0"/>
      <dgm:spPr/>
    </dgm:pt>
    <dgm:pt modelId="{705E1D88-EFF2-4429-9E60-EBFF78467844}" type="pres">
      <dgm:prSet presAssocID="{F2D63507-A885-4962-8865-7865719F123E}" presName="BalanceSpacing1" presStyleCnt="0"/>
      <dgm:spPr/>
    </dgm:pt>
    <dgm:pt modelId="{0B94CFDA-5095-47FD-BE82-6F6874BBAAD2}" type="pres">
      <dgm:prSet presAssocID="{AA626A8C-8817-4823-9E63-9119134D1CBB}" presName="Accent1Text" presStyleLbl="node1" presStyleIdx="1" presStyleCnt="8"/>
      <dgm:spPr/>
      <dgm:t>
        <a:bodyPr/>
        <a:lstStyle/>
        <a:p>
          <a:endParaRPr lang="en-US"/>
        </a:p>
      </dgm:t>
    </dgm:pt>
    <dgm:pt modelId="{346055E3-D5D1-431A-BFC4-0E3155F10CF8}" type="pres">
      <dgm:prSet presAssocID="{AA626A8C-8817-4823-9E63-9119134D1CBB}" presName="spaceBetweenRectangles" presStyleCnt="0"/>
      <dgm:spPr/>
    </dgm:pt>
    <dgm:pt modelId="{5506D39F-1F07-4E3C-9599-66A6E7B2D879}" type="pres">
      <dgm:prSet presAssocID="{08EC2BE4-8C49-47BA-9BE5-B7E6F0492D42}" presName="composite" presStyleCnt="0"/>
      <dgm:spPr/>
    </dgm:pt>
    <dgm:pt modelId="{AAB0C185-97B7-431C-BA18-5CF01FF28A13}" type="pres">
      <dgm:prSet presAssocID="{08EC2BE4-8C49-47BA-9BE5-B7E6F0492D42}" presName="Parent1" presStyleLbl="node1" presStyleIdx="2" presStyleCnt="8" custLinFactX="-100000" custLinFactNeighborX="-119271" custLinFactNeighborY="398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BF8DCC-B809-42D3-BC52-291027D0BBF8}" type="pres">
      <dgm:prSet presAssocID="{08EC2BE4-8C49-47BA-9BE5-B7E6F0492D42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6C195904-E97A-45B7-B8F5-9A80D3568E6C}" type="pres">
      <dgm:prSet presAssocID="{08EC2BE4-8C49-47BA-9BE5-B7E6F0492D42}" presName="BalanceSpacing" presStyleCnt="0"/>
      <dgm:spPr/>
    </dgm:pt>
    <dgm:pt modelId="{845D2B55-C36B-4918-8B94-C4084D8D075B}" type="pres">
      <dgm:prSet presAssocID="{08EC2BE4-8C49-47BA-9BE5-B7E6F0492D42}" presName="BalanceSpacing1" presStyleCnt="0"/>
      <dgm:spPr/>
    </dgm:pt>
    <dgm:pt modelId="{9EF2A2CB-3AAF-41EB-86F6-4A151C18C407}" type="pres">
      <dgm:prSet presAssocID="{62D042B7-32ED-4606-8369-2AFFFFD7816D}" presName="Accent1Text" presStyleLbl="node1" presStyleIdx="3" presStyleCnt="8" custLinFactX="-100000" custLinFactNeighborX="-171466" custLinFactNeighborY="-86759"/>
      <dgm:spPr/>
      <dgm:t>
        <a:bodyPr/>
        <a:lstStyle/>
        <a:p>
          <a:endParaRPr lang="en-US"/>
        </a:p>
      </dgm:t>
    </dgm:pt>
    <dgm:pt modelId="{95F3D4FC-1B7C-4FB4-8BE6-E41590FBD0F8}" type="pres">
      <dgm:prSet presAssocID="{62D042B7-32ED-4606-8369-2AFFFFD7816D}" presName="spaceBetweenRectangles" presStyleCnt="0"/>
      <dgm:spPr/>
    </dgm:pt>
    <dgm:pt modelId="{690E83C2-71AD-4F9A-B1D4-FAF2CB20BE9A}" type="pres">
      <dgm:prSet presAssocID="{4293CB27-CDC9-42BA-845F-6EE6B61B5A81}" presName="composite" presStyleCnt="0"/>
      <dgm:spPr/>
    </dgm:pt>
    <dgm:pt modelId="{D9B5DF8D-BDAF-4EBF-9E83-0326448F774E}" type="pres">
      <dgm:prSet presAssocID="{4293CB27-CDC9-42BA-845F-6EE6B61B5A81}" presName="Parent1" presStyleLbl="node1" presStyleIdx="4" presStyleCnt="8" custLinFactNeighborX="-914" custLinFactNeighborY="59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37F413-0BC4-48FC-8F84-43C9F7846B45}" type="pres">
      <dgm:prSet presAssocID="{4293CB27-CDC9-42BA-845F-6EE6B61B5A81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9AB2E0-F8C9-4F79-9A5F-3549005D682B}" type="pres">
      <dgm:prSet presAssocID="{4293CB27-CDC9-42BA-845F-6EE6B61B5A81}" presName="BalanceSpacing" presStyleCnt="0"/>
      <dgm:spPr/>
    </dgm:pt>
    <dgm:pt modelId="{1CE01C23-B720-4C6D-863E-94441B986F45}" type="pres">
      <dgm:prSet presAssocID="{4293CB27-CDC9-42BA-845F-6EE6B61B5A81}" presName="BalanceSpacing1" presStyleCnt="0"/>
      <dgm:spPr/>
    </dgm:pt>
    <dgm:pt modelId="{F544F4F3-42F4-4DE5-B902-D501B495AAA9}" type="pres">
      <dgm:prSet presAssocID="{452371ED-5362-4005-A9C0-E4B8DB4461BD}" presName="Accent1Text" presStyleLbl="node1" presStyleIdx="5" presStyleCnt="8"/>
      <dgm:spPr/>
      <dgm:t>
        <a:bodyPr/>
        <a:lstStyle/>
        <a:p>
          <a:endParaRPr lang="en-US"/>
        </a:p>
      </dgm:t>
    </dgm:pt>
    <dgm:pt modelId="{C514EC4A-A06A-42FC-AD32-6B8BE47C2174}" type="pres">
      <dgm:prSet presAssocID="{452371ED-5362-4005-A9C0-E4B8DB4461BD}" presName="spaceBetweenRectangles" presStyleCnt="0"/>
      <dgm:spPr/>
    </dgm:pt>
    <dgm:pt modelId="{C0C9BE68-D05D-4993-9C95-6EA2DEE8CE8F}" type="pres">
      <dgm:prSet presAssocID="{EA33A68A-71CA-4952-B7FF-C6745BE08EB2}" presName="composite" presStyleCnt="0"/>
      <dgm:spPr/>
    </dgm:pt>
    <dgm:pt modelId="{F23E66CC-9FB5-4B51-9F38-AB8EDFE16F0D}" type="pres">
      <dgm:prSet presAssocID="{EA33A68A-71CA-4952-B7FF-C6745BE08EB2}" presName="Parent1" presStyleLbl="node1" presStyleIdx="6" presStyleCnt="8" custLinFactY="-68066" custLinFactNeighborX="-1900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B814F1-519D-4AB2-9A70-78CB265C7E13}" type="pres">
      <dgm:prSet presAssocID="{EA33A68A-71CA-4952-B7FF-C6745BE08EB2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6937CEED-6969-4E52-B0B5-542FE52EEC71}" type="pres">
      <dgm:prSet presAssocID="{EA33A68A-71CA-4952-B7FF-C6745BE08EB2}" presName="BalanceSpacing" presStyleCnt="0"/>
      <dgm:spPr/>
    </dgm:pt>
    <dgm:pt modelId="{ECF2AC6C-6B18-4F10-BE7E-75AC8BF40716}" type="pres">
      <dgm:prSet presAssocID="{EA33A68A-71CA-4952-B7FF-C6745BE08EB2}" presName="BalanceSpacing1" presStyleCnt="0"/>
      <dgm:spPr/>
    </dgm:pt>
    <dgm:pt modelId="{2526806E-B738-4241-96B7-2374A9828945}" type="pres">
      <dgm:prSet presAssocID="{700D70B1-32FC-4978-B5CD-D237C3320269}" presName="Accent1Text" presStyleLbl="node1" presStyleIdx="7" presStyleCnt="8" custLinFactX="-100000" custLinFactY="-65217" custLinFactNeighborX="-118458" custLinFactNeighborY="-100000"/>
      <dgm:spPr/>
      <dgm:t>
        <a:bodyPr/>
        <a:lstStyle/>
        <a:p>
          <a:endParaRPr lang="en-US"/>
        </a:p>
      </dgm:t>
    </dgm:pt>
  </dgm:ptLst>
  <dgm:cxnLst>
    <dgm:cxn modelId="{5256FF16-188B-4AF8-934A-AC68C3EC523C}" type="presOf" srcId="{BDD3E28B-C703-4D1F-BE8E-E83C7B57C620}" destId="{F678A0CD-2587-4C17-AAEB-E48875DCC7B5}" srcOrd="0" destOrd="0" presId="urn:microsoft.com/office/officeart/2008/layout/AlternatingHexagons"/>
    <dgm:cxn modelId="{8129CD15-254F-48D8-ABAA-ABEA8B1234CE}" srcId="{BDD3E28B-C703-4D1F-BE8E-E83C7B57C620}" destId="{08EC2BE4-8C49-47BA-9BE5-B7E6F0492D42}" srcOrd="1" destOrd="0" parTransId="{F7DCDFD7-05D8-4EDA-B76A-BB7F68CF7B1B}" sibTransId="{62D042B7-32ED-4606-8369-2AFFFFD7816D}"/>
    <dgm:cxn modelId="{56303C7C-1BC9-4923-895F-F605F992ACDE}" type="presOf" srcId="{4293CB27-CDC9-42BA-845F-6EE6B61B5A81}" destId="{D9B5DF8D-BDAF-4EBF-9E83-0326448F774E}" srcOrd="0" destOrd="0" presId="urn:microsoft.com/office/officeart/2008/layout/AlternatingHexagons"/>
    <dgm:cxn modelId="{3F749A64-C16C-41D3-B2DB-C3EDEC902199}" type="presOf" srcId="{62D042B7-32ED-4606-8369-2AFFFFD7816D}" destId="{9EF2A2CB-3AAF-41EB-86F6-4A151C18C407}" srcOrd="0" destOrd="0" presId="urn:microsoft.com/office/officeart/2008/layout/AlternatingHexagons"/>
    <dgm:cxn modelId="{06B7978E-673E-4282-A8BD-F3198094D1A3}" type="presOf" srcId="{700D70B1-32FC-4978-B5CD-D237C3320269}" destId="{2526806E-B738-4241-96B7-2374A9828945}" srcOrd="0" destOrd="0" presId="urn:microsoft.com/office/officeart/2008/layout/AlternatingHexagons"/>
    <dgm:cxn modelId="{69B802D3-E07F-46A7-9BAD-FB420E15E9F4}" type="presOf" srcId="{452371ED-5362-4005-A9C0-E4B8DB4461BD}" destId="{F544F4F3-42F4-4DE5-B902-D501B495AAA9}" srcOrd="0" destOrd="0" presId="urn:microsoft.com/office/officeart/2008/layout/AlternatingHexagons"/>
    <dgm:cxn modelId="{68DAE7FF-13AA-4766-A040-F262BB970CCC}" type="presOf" srcId="{08EC2BE4-8C49-47BA-9BE5-B7E6F0492D42}" destId="{AAB0C185-97B7-431C-BA18-5CF01FF28A13}" srcOrd="0" destOrd="0" presId="urn:microsoft.com/office/officeart/2008/layout/AlternatingHexagons"/>
    <dgm:cxn modelId="{78030C16-F435-4541-8119-965A74C621E5}" type="presOf" srcId="{EA33A68A-71CA-4952-B7FF-C6745BE08EB2}" destId="{F23E66CC-9FB5-4B51-9F38-AB8EDFE16F0D}" srcOrd="0" destOrd="0" presId="urn:microsoft.com/office/officeart/2008/layout/AlternatingHexagons"/>
    <dgm:cxn modelId="{130E2020-EF67-4F09-AF2F-B3A2700CFEE8}" srcId="{BDD3E28B-C703-4D1F-BE8E-E83C7B57C620}" destId="{F2D63507-A885-4962-8865-7865719F123E}" srcOrd="0" destOrd="0" parTransId="{FDC57D00-D862-4697-AA1C-8DA3675AE1E4}" sibTransId="{AA626A8C-8817-4823-9E63-9119134D1CBB}"/>
    <dgm:cxn modelId="{F9FD3956-E90F-4D13-873D-9341D5CAC449}" type="presOf" srcId="{F2D63507-A885-4962-8865-7865719F123E}" destId="{0C1884EB-E523-4907-96DF-1676A280B590}" srcOrd="0" destOrd="0" presId="urn:microsoft.com/office/officeart/2008/layout/AlternatingHexagons"/>
    <dgm:cxn modelId="{C334AFD5-52BD-477E-9BCD-67BDF80736B6}" srcId="{BDD3E28B-C703-4D1F-BE8E-E83C7B57C620}" destId="{EA33A68A-71CA-4952-B7FF-C6745BE08EB2}" srcOrd="3" destOrd="0" parTransId="{BD71D9A3-2E2B-4574-BFA4-BE10B63F3A4D}" sibTransId="{700D70B1-32FC-4978-B5CD-D237C3320269}"/>
    <dgm:cxn modelId="{72D52408-BC9D-4110-BE73-20B8C94D75F2}" type="presOf" srcId="{AA626A8C-8817-4823-9E63-9119134D1CBB}" destId="{0B94CFDA-5095-47FD-BE82-6F6874BBAAD2}" srcOrd="0" destOrd="0" presId="urn:microsoft.com/office/officeart/2008/layout/AlternatingHexagons"/>
    <dgm:cxn modelId="{9A966613-21C2-45A0-AAF2-7A2FDE7AEE85}" srcId="{BDD3E28B-C703-4D1F-BE8E-E83C7B57C620}" destId="{4293CB27-CDC9-42BA-845F-6EE6B61B5A81}" srcOrd="2" destOrd="0" parTransId="{2EE8AC0D-9D03-49E4-A4F3-BD77EDE00F5D}" sibTransId="{452371ED-5362-4005-A9C0-E4B8DB4461BD}"/>
    <dgm:cxn modelId="{BC65908F-EB01-4C17-80BD-96808DDD945D}" type="presParOf" srcId="{F678A0CD-2587-4C17-AAEB-E48875DCC7B5}" destId="{B97A0691-E9C5-4615-8692-12027BBEAEE6}" srcOrd="0" destOrd="0" presId="urn:microsoft.com/office/officeart/2008/layout/AlternatingHexagons"/>
    <dgm:cxn modelId="{97682ADC-03EA-46AD-8CFE-8B19ED789DF3}" type="presParOf" srcId="{B97A0691-E9C5-4615-8692-12027BBEAEE6}" destId="{0C1884EB-E523-4907-96DF-1676A280B590}" srcOrd="0" destOrd="0" presId="urn:microsoft.com/office/officeart/2008/layout/AlternatingHexagons"/>
    <dgm:cxn modelId="{225433B8-1529-48BA-87A0-01410F4135CC}" type="presParOf" srcId="{B97A0691-E9C5-4615-8692-12027BBEAEE6}" destId="{613CFA99-BE5C-4543-896C-05D85AD78BAF}" srcOrd="1" destOrd="0" presId="urn:microsoft.com/office/officeart/2008/layout/AlternatingHexagons"/>
    <dgm:cxn modelId="{1C20EA2D-B6CE-4579-9F64-259D24E8417C}" type="presParOf" srcId="{B97A0691-E9C5-4615-8692-12027BBEAEE6}" destId="{3788E01D-E9AC-4159-BDBA-FE42058B0941}" srcOrd="2" destOrd="0" presId="urn:microsoft.com/office/officeart/2008/layout/AlternatingHexagons"/>
    <dgm:cxn modelId="{2CF1A459-9549-4828-A18C-FAA4B23CD68C}" type="presParOf" srcId="{B97A0691-E9C5-4615-8692-12027BBEAEE6}" destId="{705E1D88-EFF2-4429-9E60-EBFF78467844}" srcOrd="3" destOrd="0" presId="urn:microsoft.com/office/officeart/2008/layout/AlternatingHexagons"/>
    <dgm:cxn modelId="{A0A371F9-695D-4E39-A6B9-8D3B5F1A70E8}" type="presParOf" srcId="{B97A0691-E9C5-4615-8692-12027BBEAEE6}" destId="{0B94CFDA-5095-47FD-BE82-6F6874BBAAD2}" srcOrd="4" destOrd="0" presId="urn:microsoft.com/office/officeart/2008/layout/AlternatingHexagons"/>
    <dgm:cxn modelId="{BC69A8BF-6D8F-489E-BCDA-0BD417F0BDA0}" type="presParOf" srcId="{F678A0CD-2587-4C17-AAEB-E48875DCC7B5}" destId="{346055E3-D5D1-431A-BFC4-0E3155F10CF8}" srcOrd="1" destOrd="0" presId="urn:microsoft.com/office/officeart/2008/layout/AlternatingHexagons"/>
    <dgm:cxn modelId="{EE43B556-EB05-4C33-ACFB-A3E956CE6552}" type="presParOf" srcId="{F678A0CD-2587-4C17-AAEB-E48875DCC7B5}" destId="{5506D39F-1F07-4E3C-9599-66A6E7B2D879}" srcOrd="2" destOrd="0" presId="urn:microsoft.com/office/officeart/2008/layout/AlternatingHexagons"/>
    <dgm:cxn modelId="{012C93BC-FB0B-4FFA-B5B6-A6657887F4E3}" type="presParOf" srcId="{5506D39F-1F07-4E3C-9599-66A6E7B2D879}" destId="{AAB0C185-97B7-431C-BA18-5CF01FF28A13}" srcOrd="0" destOrd="0" presId="urn:microsoft.com/office/officeart/2008/layout/AlternatingHexagons"/>
    <dgm:cxn modelId="{1915DF35-251E-490D-8C63-2E3B787FB86E}" type="presParOf" srcId="{5506D39F-1F07-4E3C-9599-66A6E7B2D879}" destId="{6EBF8DCC-B809-42D3-BC52-291027D0BBF8}" srcOrd="1" destOrd="0" presId="urn:microsoft.com/office/officeart/2008/layout/AlternatingHexagons"/>
    <dgm:cxn modelId="{27D3A0C6-CB35-475E-BCD4-DCADA825FDC1}" type="presParOf" srcId="{5506D39F-1F07-4E3C-9599-66A6E7B2D879}" destId="{6C195904-E97A-45B7-B8F5-9A80D3568E6C}" srcOrd="2" destOrd="0" presId="urn:microsoft.com/office/officeart/2008/layout/AlternatingHexagons"/>
    <dgm:cxn modelId="{BADBC338-CD01-4554-A5BA-979BD12375E6}" type="presParOf" srcId="{5506D39F-1F07-4E3C-9599-66A6E7B2D879}" destId="{845D2B55-C36B-4918-8B94-C4084D8D075B}" srcOrd="3" destOrd="0" presId="urn:microsoft.com/office/officeart/2008/layout/AlternatingHexagons"/>
    <dgm:cxn modelId="{1FA6821B-5A7D-45BC-910D-C0345D84C520}" type="presParOf" srcId="{5506D39F-1F07-4E3C-9599-66A6E7B2D879}" destId="{9EF2A2CB-3AAF-41EB-86F6-4A151C18C407}" srcOrd="4" destOrd="0" presId="urn:microsoft.com/office/officeart/2008/layout/AlternatingHexagons"/>
    <dgm:cxn modelId="{E829E247-4F80-44A5-979C-AA1042A3BAD3}" type="presParOf" srcId="{F678A0CD-2587-4C17-AAEB-E48875DCC7B5}" destId="{95F3D4FC-1B7C-4FB4-8BE6-E41590FBD0F8}" srcOrd="3" destOrd="0" presId="urn:microsoft.com/office/officeart/2008/layout/AlternatingHexagons"/>
    <dgm:cxn modelId="{E060BA53-AD46-4BD6-818D-F9BD2777451F}" type="presParOf" srcId="{F678A0CD-2587-4C17-AAEB-E48875DCC7B5}" destId="{690E83C2-71AD-4F9A-B1D4-FAF2CB20BE9A}" srcOrd="4" destOrd="0" presId="urn:microsoft.com/office/officeart/2008/layout/AlternatingHexagons"/>
    <dgm:cxn modelId="{8481C8E7-91BA-40AA-8FDE-0D63E20E27D5}" type="presParOf" srcId="{690E83C2-71AD-4F9A-B1D4-FAF2CB20BE9A}" destId="{D9B5DF8D-BDAF-4EBF-9E83-0326448F774E}" srcOrd="0" destOrd="0" presId="urn:microsoft.com/office/officeart/2008/layout/AlternatingHexagons"/>
    <dgm:cxn modelId="{4B78E03D-11BA-4752-9392-1AE2730F621D}" type="presParOf" srcId="{690E83C2-71AD-4F9A-B1D4-FAF2CB20BE9A}" destId="{E137F413-0BC4-48FC-8F84-43C9F7846B45}" srcOrd="1" destOrd="0" presId="urn:microsoft.com/office/officeart/2008/layout/AlternatingHexagons"/>
    <dgm:cxn modelId="{A6B34B50-FA7D-47C0-A150-CC2E2C596AD8}" type="presParOf" srcId="{690E83C2-71AD-4F9A-B1D4-FAF2CB20BE9A}" destId="{2E9AB2E0-F8C9-4F79-9A5F-3549005D682B}" srcOrd="2" destOrd="0" presId="urn:microsoft.com/office/officeart/2008/layout/AlternatingHexagons"/>
    <dgm:cxn modelId="{07C3D746-92E6-4F5F-AFF0-87C7F24F350C}" type="presParOf" srcId="{690E83C2-71AD-4F9A-B1D4-FAF2CB20BE9A}" destId="{1CE01C23-B720-4C6D-863E-94441B986F45}" srcOrd="3" destOrd="0" presId="urn:microsoft.com/office/officeart/2008/layout/AlternatingHexagons"/>
    <dgm:cxn modelId="{B9204C9D-A537-44C7-8707-A7A2F358E324}" type="presParOf" srcId="{690E83C2-71AD-4F9A-B1D4-FAF2CB20BE9A}" destId="{F544F4F3-42F4-4DE5-B902-D501B495AAA9}" srcOrd="4" destOrd="0" presId="urn:microsoft.com/office/officeart/2008/layout/AlternatingHexagons"/>
    <dgm:cxn modelId="{AE28A0ED-E62E-4856-A620-D84B9BC6939D}" type="presParOf" srcId="{F678A0CD-2587-4C17-AAEB-E48875DCC7B5}" destId="{C514EC4A-A06A-42FC-AD32-6B8BE47C2174}" srcOrd="5" destOrd="0" presId="urn:microsoft.com/office/officeart/2008/layout/AlternatingHexagons"/>
    <dgm:cxn modelId="{66BE737B-BB52-4C00-919A-5CDB2F1CB47F}" type="presParOf" srcId="{F678A0CD-2587-4C17-AAEB-E48875DCC7B5}" destId="{C0C9BE68-D05D-4993-9C95-6EA2DEE8CE8F}" srcOrd="6" destOrd="0" presId="urn:microsoft.com/office/officeart/2008/layout/AlternatingHexagons"/>
    <dgm:cxn modelId="{DA407228-885C-49D2-8B16-1AF31C6E9CF1}" type="presParOf" srcId="{C0C9BE68-D05D-4993-9C95-6EA2DEE8CE8F}" destId="{F23E66CC-9FB5-4B51-9F38-AB8EDFE16F0D}" srcOrd="0" destOrd="0" presId="urn:microsoft.com/office/officeart/2008/layout/AlternatingHexagons"/>
    <dgm:cxn modelId="{C40E3080-B41E-414D-9E9B-96B68ABAB13E}" type="presParOf" srcId="{C0C9BE68-D05D-4993-9C95-6EA2DEE8CE8F}" destId="{AEB814F1-519D-4AB2-9A70-78CB265C7E13}" srcOrd="1" destOrd="0" presId="urn:microsoft.com/office/officeart/2008/layout/AlternatingHexagons"/>
    <dgm:cxn modelId="{1F097F02-ACB3-47B4-9C17-298AD66233C1}" type="presParOf" srcId="{C0C9BE68-D05D-4993-9C95-6EA2DEE8CE8F}" destId="{6937CEED-6969-4E52-B0B5-542FE52EEC71}" srcOrd="2" destOrd="0" presId="urn:microsoft.com/office/officeart/2008/layout/AlternatingHexagons"/>
    <dgm:cxn modelId="{E662EE4A-DE8D-4CA1-ADAD-DF1B25942F29}" type="presParOf" srcId="{C0C9BE68-D05D-4993-9C95-6EA2DEE8CE8F}" destId="{ECF2AC6C-6B18-4F10-BE7E-75AC8BF40716}" srcOrd="3" destOrd="0" presId="urn:microsoft.com/office/officeart/2008/layout/AlternatingHexagons"/>
    <dgm:cxn modelId="{3013C14C-CA98-48DB-B4C4-93E99C347123}" type="presParOf" srcId="{C0C9BE68-D05D-4993-9C95-6EA2DEE8CE8F}" destId="{2526806E-B738-4241-96B7-2374A9828945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1884EB-E523-4907-96DF-1676A280B590}">
      <dsp:nvSpPr>
        <dsp:cNvPr id="0" name=""/>
        <dsp:cNvSpPr/>
      </dsp:nvSpPr>
      <dsp:spPr>
        <a:xfrm rot="5400000">
          <a:off x="2997312" y="80620"/>
          <a:ext cx="1219749" cy="1061181"/>
        </a:xfrm>
        <a:prstGeom prst="hexagon">
          <a:avLst>
            <a:gd name="adj" fmla="val 25000"/>
            <a:gd name="vf" fmla="val 11547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NA</a:t>
          </a:r>
        </a:p>
      </dsp:txBody>
      <dsp:txXfrm rot="-5400000">
        <a:off x="3241963" y="191415"/>
        <a:ext cx="730447" cy="839594"/>
      </dsp:txXfrm>
    </dsp:sp>
    <dsp:sp modelId="{613CFA99-BE5C-4543-896C-05D85AD78BAF}">
      <dsp:nvSpPr>
        <dsp:cNvPr id="0" name=""/>
        <dsp:cNvSpPr/>
      </dsp:nvSpPr>
      <dsp:spPr>
        <a:xfrm>
          <a:off x="4169979" y="245286"/>
          <a:ext cx="1361240" cy="731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94CFDA-5095-47FD-BE82-6F6874BBAAD2}">
      <dsp:nvSpPr>
        <dsp:cNvPr id="0" name=""/>
        <dsp:cNvSpPr/>
      </dsp:nvSpPr>
      <dsp:spPr>
        <a:xfrm rot="5400000">
          <a:off x="1851235" y="80620"/>
          <a:ext cx="1219749" cy="1061181"/>
        </a:xfrm>
        <a:prstGeom prst="hexagon">
          <a:avLst>
            <a:gd name="adj" fmla="val 25000"/>
            <a:gd name="vf" fmla="val 11547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GNI</a:t>
          </a:r>
        </a:p>
      </dsp:txBody>
      <dsp:txXfrm rot="-5400000">
        <a:off x="2095886" y="191415"/>
        <a:ext cx="730447" cy="839594"/>
      </dsp:txXfrm>
    </dsp:sp>
    <dsp:sp modelId="{AAB0C185-97B7-431C-BA18-5CF01FF28A13}">
      <dsp:nvSpPr>
        <dsp:cNvPr id="0" name=""/>
        <dsp:cNvSpPr/>
      </dsp:nvSpPr>
      <dsp:spPr>
        <a:xfrm rot="5400000">
          <a:off x="95214" y="1164550"/>
          <a:ext cx="1219749" cy="1061181"/>
        </a:xfrm>
        <a:prstGeom prst="hexagon">
          <a:avLst>
            <a:gd name="adj" fmla="val 25000"/>
            <a:gd name="vf" fmla="val 11547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BOP</a:t>
          </a:r>
        </a:p>
      </dsp:txBody>
      <dsp:txXfrm rot="-5400000">
        <a:off x="339865" y="1275345"/>
        <a:ext cx="730447" cy="839594"/>
      </dsp:txXfrm>
    </dsp:sp>
    <dsp:sp modelId="{6EBF8DCC-B809-42D3-BC52-291027D0BBF8}">
      <dsp:nvSpPr>
        <dsp:cNvPr id="0" name=""/>
        <dsp:cNvSpPr/>
      </dsp:nvSpPr>
      <dsp:spPr>
        <a:xfrm>
          <a:off x="1140121" y="1280610"/>
          <a:ext cx="1317329" cy="731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F2A2CB-3AAF-41EB-86F6-4A151C18C407}">
      <dsp:nvSpPr>
        <dsp:cNvPr id="0" name=""/>
        <dsp:cNvSpPr/>
      </dsp:nvSpPr>
      <dsp:spPr>
        <a:xfrm rot="5400000">
          <a:off x="687406" y="79283"/>
          <a:ext cx="1219749" cy="1061181"/>
        </a:xfrm>
        <a:prstGeom prst="hexagon">
          <a:avLst>
            <a:gd name="adj" fmla="val 25000"/>
            <a:gd name="vf" fmla="val 11547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/>
            <a:t>SBS</a:t>
          </a:r>
        </a:p>
      </dsp:txBody>
      <dsp:txXfrm rot="-5400000">
        <a:off x="932057" y="190078"/>
        <a:ext cx="730447" cy="839594"/>
      </dsp:txXfrm>
    </dsp:sp>
    <dsp:sp modelId="{D9B5DF8D-BDAF-4EBF-9E83-0326448F774E}">
      <dsp:nvSpPr>
        <dsp:cNvPr id="0" name=""/>
        <dsp:cNvSpPr/>
      </dsp:nvSpPr>
      <dsp:spPr>
        <a:xfrm rot="5400000">
          <a:off x="2987612" y="2158524"/>
          <a:ext cx="1219749" cy="1061181"/>
        </a:xfrm>
        <a:prstGeom prst="hexagon">
          <a:avLst>
            <a:gd name="adj" fmla="val 25000"/>
            <a:gd name="vf" fmla="val 11547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FDI</a:t>
          </a:r>
        </a:p>
      </dsp:txBody>
      <dsp:txXfrm rot="-5400000">
        <a:off x="3232263" y="2269319"/>
        <a:ext cx="730447" cy="839594"/>
      </dsp:txXfrm>
    </dsp:sp>
    <dsp:sp modelId="{E137F413-0BC4-48FC-8F84-43C9F7846B45}">
      <dsp:nvSpPr>
        <dsp:cNvPr id="0" name=""/>
        <dsp:cNvSpPr/>
      </dsp:nvSpPr>
      <dsp:spPr>
        <a:xfrm>
          <a:off x="4169979" y="2315933"/>
          <a:ext cx="1361240" cy="731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44F4F3-42F4-4DE5-B902-D501B495AAA9}">
      <dsp:nvSpPr>
        <dsp:cNvPr id="0" name=""/>
        <dsp:cNvSpPr/>
      </dsp:nvSpPr>
      <dsp:spPr>
        <a:xfrm rot="5400000">
          <a:off x="1851235" y="2151267"/>
          <a:ext cx="1219749" cy="1061181"/>
        </a:xfrm>
        <a:prstGeom prst="hexagon">
          <a:avLst>
            <a:gd name="adj" fmla="val 25000"/>
            <a:gd name="vf" fmla="val 11547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FATS</a:t>
          </a:r>
        </a:p>
      </dsp:txBody>
      <dsp:txXfrm rot="-5400000">
        <a:off x="2095886" y="2262062"/>
        <a:ext cx="730447" cy="839594"/>
      </dsp:txXfrm>
    </dsp:sp>
    <dsp:sp modelId="{F23E66CC-9FB5-4B51-9F38-AB8EDFE16F0D}">
      <dsp:nvSpPr>
        <dsp:cNvPr id="0" name=""/>
        <dsp:cNvSpPr/>
      </dsp:nvSpPr>
      <dsp:spPr>
        <a:xfrm rot="5400000">
          <a:off x="2401915" y="1136606"/>
          <a:ext cx="1219749" cy="1061181"/>
        </a:xfrm>
        <a:prstGeom prst="hexagon">
          <a:avLst>
            <a:gd name="adj" fmla="val 25000"/>
            <a:gd name="vf" fmla="val 115470"/>
          </a:avLst>
        </a:prstGeom>
        <a:solidFill>
          <a:srgbClr val="99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BR</a:t>
          </a:r>
          <a:endParaRPr lang="en-US" sz="2100" kern="1200" dirty="0"/>
        </a:p>
      </dsp:txBody>
      <dsp:txXfrm rot="-5400000">
        <a:off x="2646566" y="1247401"/>
        <a:ext cx="730447" cy="839594"/>
      </dsp:txXfrm>
    </dsp:sp>
    <dsp:sp modelId="{AEB814F1-519D-4AB2-9A70-78CB265C7E13}">
      <dsp:nvSpPr>
        <dsp:cNvPr id="0" name=""/>
        <dsp:cNvSpPr/>
      </dsp:nvSpPr>
      <dsp:spPr>
        <a:xfrm>
          <a:off x="1140121" y="3351256"/>
          <a:ext cx="1317329" cy="731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26806E-B738-4241-96B7-2374A9828945}">
      <dsp:nvSpPr>
        <dsp:cNvPr id="0" name=""/>
        <dsp:cNvSpPr/>
      </dsp:nvSpPr>
      <dsp:spPr>
        <a:xfrm rot="5400000">
          <a:off x="1249917" y="1171357"/>
          <a:ext cx="1219749" cy="1061181"/>
        </a:xfrm>
        <a:prstGeom prst="hexagon">
          <a:avLst>
            <a:gd name="adj" fmla="val 25000"/>
            <a:gd name="vf" fmla="val 115470"/>
          </a:avLst>
        </a:prstGeom>
        <a:solidFill>
          <a:srgbClr val="99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EGR</a:t>
          </a:r>
          <a:endParaRPr lang="en-US" sz="2700" kern="1200" dirty="0"/>
        </a:p>
      </dsp:txBody>
      <dsp:txXfrm rot="-5400000">
        <a:off x="1494568" y="1282152"/>
        <a:ext cx="730447" cy="8395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11996" cy="49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95" tIns="45298" rIns="90595" bIns="45298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4737" y="1"/>
            <a:ext cx="2911996" cy="49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95" tIns="45298" rIns="90595" bIns="45298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0314"/>
            <a:ext cx="2911996" cy="49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95" tIns="45298" rIns="90595" bIns="45298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4737" y="9360314"/>
            <a:ext cx="2911996" cy="49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95" tIns="45298" rIns="90595" bIns="45298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4684CB09-DB7B-4F85-A5F4-83F4CA9CA8C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69728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11996" cy="49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95" tIns="45298" rIns="90595" bIns="45298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4737" y="1"/>
            <a:ext cx="2911996" cy="49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95" tIns="45298" rIns="90595" bIns="45298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39775"/>
            <a:ext cx="4926012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8" y="4680945"/>
            <a:ext cx="5375267" cy="4435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95" tIns="45298" rIns="90595" bIns="452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0314"/>
            <a:ext cx="2911996" cy="49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95" tIns="45298" rIns="90595" bIns="45298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4737" y="9360314"/>
            <a:ext cx="2911996" cy="49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95" tIns="45298" rIns="90595" bIns="45298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B8005B95-4EDA-472A-AF50-71455A93ACE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418327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05B95-4EDA-472A-AF50-71455A93ACE0}" type="slidenum">
              <a:rPr lang="en-GB" altLang="en-US" smtClean="0"/>
              <a:pPr/>
              <a:t>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644618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endParaRPr lang="en-GB" sz="1800" b="1" kern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05B95-4EDA-472A-AF50-71455A93ACE0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02900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05B95-4EDA-472A-AF50-71455A93ACE0}" type="slidenum">
              <a:rPr lang="en-GB" altLang="en-US" smtClean="0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31416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E526D114-DC7F-45A2-A6B9-83F0CC9489C4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A36802-5997-4755-82E4-554284A5CA8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90646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0CA9D-D6EA-45DE-9DEC-10C34DD8F79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84307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6B48B0-3CED-4977-89FA-FF0719A309D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84833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B0D885-7C8D-45A8-A331-9DB3059B255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18329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9CD156-E4F0-4696-BE4F-D69DD236911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03604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B64943-C6AF-49E3-BFED-4436BB6ACCE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2205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298C8A-166C-42D7-84C9-0816E7E5F2D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31804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93B759-61CA-40B3-98F7-57DB0B6A6FC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16422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6BC78-E0F1-49EA-A267-C5EB7B83F26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34372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EAAB2-2330-4953-A650-A24051F80D3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28716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B0FA006-3075-4DFF-9A7C-292FCF25BE3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urostat/statistics-explained/index.php?title=EuroGroups_register" TargetMode="External"/><Relationship Id="rId2" Type="http://schemas.openxmlformats.org/officeDocument/2006/relationships/hyperlink" Target="https://ec.europa.eu/eurostat/web/structural-business-statistics/structural-business-statistics/eurogroups-registe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c.europa.eu/eurostat/web/experimental-statistics/multinational-enterprise-groups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Estat-egr@ec.europa.e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-84261" y="2348880"/>
            <a:ext cx="9228261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8775" indent="0"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D62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algn="ctr">
              <a:lnSpc>
                <a:spcPct val="90000"/>
              </a:lnSpc>
            </a:pPr>
            <a:r>
              <a:rPr lang="en-US" sz="3200" dirty="0">
                <a:solidFill>
                  <a:srgbClr val="FFC000"/>
                </a:solidFill>
                <a:latin typeface="+mn-lt"/>
                <a:cs typeface="Times New Roman" panose="02020603050405020304" pitchFamily="18" charset="0"/>
              </a:rPr>
              <a:t>Strengthening the </a:t>
            </a:r>
            <a:r>
              <a:rPr lang="en-US" sz="3200" dirty="0" err="1">
                <a:solidFill>
                  <a:srgbClr val="FFC000"/>
                </a:solidFill>
                <a:latin typeface="+mn-lt"/>
                <a:cs typeface="Times New Roman" panose="02020603050405020304" pitchFamily="18" charset="0"/>
              </a:rPr>
              <a:t>EuroGroups</a:t>
            </a:r>
            <a:r>
              <a:rPr lang="en-US" sz="3200" dirty="0">
                <a:solidFill>
                  <a:srgbClr val="FFC000"/>
                </a:solidFill>
                <a:latin typeface="+mn-lt"/>
                <a:cs typeface="Times New Roman" panose="02020603050405020304" pitchFamily="18" charset="0"/>
              </a:rPr>
              <a:t> Register </a:t>
            </a:r>
            <a:r>
              <a:rPr lang="en-US" sz="3200" dirty="0" smtClean="0">
                <a:solidFill>
                  <a:srgbClr val="FFC000"/>
                </a:solidFill>
                <a:latin typeface="+mn-lt"/>
                <a:cs typeface="Times New Roman" panose="02020603050405020304" pitchFamily="18" charset="0"/>
              </a:rPr>
              <a:t>for </a:t>
            </a:r>
            <a:r>
              <a:rPr lang="en-US" sz="3200" dirty="0">
                <a:solidFill>
                  <a:srgbClr val="FFC000"/>
                </a:solidFill>
                <a:latin typeface="+mn-lt"/>
                <a:cs typeface="Times New Roman" panose="02020603050405020304" pitchFamily="18" charset="0"/>
              </a:rPr>
              <a:t>better usage and usefulness</a:t>
            </a:r>
            <a:endParaRPr lang="en-GB" sz="3200" dirty="0" smtClean="0">
              <a:solidFill>
                <a:srgbClr val="FFC000"/>
              </a:solidFill>
              <a:latin typeface="+mn-lt"/>
              <a:cs typeface="Times New Roman" panose="02020603050405020304" pitchFamily="18" charset="0"/>
            </a:endParaRPr>
          </a:p>
          <a:p>
            <a:pPr marL="0" algn="ctr">
              <a:lnSpc>
                <a:spcPct val="90000"/>
              </a:lnSpc>
            </a:pPr>
            <a:endParaRPr lang="en-GB" sz="2400" dirty="0" smtClean="0">
              <a:solidFill>
                <a:srgbClr val="FFC000"/>
              </a:solidFill>
              <a:latin typeface="+mn-lt"/>
              <a:cs typeface="Times New Roman" panose="02020603050405020304" pitchFamily="18" charset="0"/>
            </a:endParaRPr>
          </a:p>
          <a:p>
            <a:pPr marL="0" algn="ctr">
              <a:lnSpc>
                <a:spcPct val="90000"/>
              </a:lnSpc>
            </a:pPr>
            <a:endParaRPr lang="en-GB" sz="2400" dirty="0">
              <a:solidFill>
                <a:srgbClr val="FFC000"/>
              </a:solidFill>
              <a:latin typeface="+mn-lt"/>
              <a:cs typeface="Times New Roman" panose="02020603050405020304" pitchFamily="18" charset="0"/>
            </a:endParaRPr>
          </a:p>
          <a:p>
            <a:pPr marL="0" algn="ctr">
              <a:lnSpc>
                <a:spcPct val="90000"/>
              </a:lnSpc>
            </a:pPr>
            <a:endParaRPr lang="en-GB" sz="2400" dirty="0" smtClean="0">
              <a:solidFill>
                <a:srgbClr val="FFC000"/>
              </a:solidFill>
              <a:latin typeface="+mn-lt"/>
              <a:cs typeface="Times New Roman" panose="02020603050405020304" pitchFamily="18" charset="0"/>
            </a:endParaRPr>
          </a:p>
          <a:p>
            <a:pPr marL="0" algn="ctr">
              <a:lnSpc>
                <a:spcPct val="90000"/>
              </a:lnSpc>
            </a:pPr>
            <a:r>
              <a:rPr lang="en-GB" sz="1800" dirty="0" smtClean="0">
                <a:solidFill>
                  <a:srgbClr val="FFC000"/>
                </a:solidFill>
                <a:latin typeface="+mn-lt"/>
                <a:cs typeface="Times New Roman" panose="02020603050405020304" pitchFamily="18" charset="0"/>
              </a:rPr>
              <a:t>August </a:t>
            </a:r>
            <a:r>
              <a:rPr lang="en-GB" sz="1800" dirty="0" err="1" smtClean="0">
                <a:solidFill>
                  <a:srgbClr val="FFC000"/>
                </a:solidFill>
                <a:latin typeface="+mn-lt"/>
                <a:cs typeface="Times New Roman" panose="02020603050405020304" pitchFamily="18" charset="0"/>
              </a:rPr>
              <a:t>Götzfried</a:t>
            </a:r>
            <a:endParaRPr lang="en-GB" sz="1800" dirty="0" smtClean="0">
              <a:solidFill>
                <a:srgbClr val="FFC000"/>
              </a:solidFill>
              <a:latin typeface="+mn-lt"/>
              <a:cs typeface="Times New Roman" panose="02020603050405020304" pitchFamily="18" charset="0"/>
            </a:endParaRPr>
          </a:p>
          <a:p>
            <a:pPr marL="0" algn="ctr">
              <a:lnSpc>
                <a:spcPct val="90000"/>
              </a:lnSpc>
            </a:pPr>
            <a:r>
              <a:rPr lang="en-GB" sz="1800" dirty="0" smtClean="0">
                <a:solidFill>
                  <a:srgbClr val="FFC000"/>
                </a:solidFill>
                <a:latin typeface="+mn-lt"/>
                <a:cs typeface="Times New Roman" panose="02020603050405020304" pitchFamily="18" charset="0"/>
              </a:rPr>
              <a:t>Eurostat</a:t>
            </a:r>
            <a:endParaRPr lang="en-GB" sz="1800" dirty="0">
              <a:solidFill>
                <a:srgbClr val="FFC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755576" y="4299049"/>
            <a:ext cx="8208962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175" algn="l" rtl="0" eaLnBrk="1" fontAlgn="base" hangingPunct="1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lvl="1" algn="ctr">
              <a:lnSpc>
                <a:spcPct val="90000"/>
              </a:lnSpc>
              <a:spcBef>
                <a:spcPct val="20000"/>
              </a:spcBef>
            </a:pPr>
            <a:r>
              <a:rPr lang="en-GB" sz="11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1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100" kern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882451" y="5661248"/>
            <a:ext cx="7632700" cy="936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8775" indent="0"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D62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algn="ctr">
              <a:lnSpc>
                <a:spcPct val="90000"/>
              </a:lnSpc>
            </a:pPr>
            <a:endParaRPr lang="en-GB" sz="1800" dirty="0" smtClean="0">
              <a:solidFill>
                <a:srgbClr val="FFC000"/>
              </a:solidFill>
              <a:latin typeface="+mn-lt"/>
              <a:cs typeface="Times New Roman" panose="02020603050405020304" pitchFamily="18" charset="0"/>
            </a:endParaRPr>
          </a:p>
          <a:p>
            <a:pPr marL="0" algn="ctr">
              <a:lnSpc>
                <a:spcPct val="90000"/>
              </a:lnSpc>
            </a:pPr>
            <a:r>
              <a:rPr lang="en-GB" sz="1800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30 September 2019</a:t>
            </a:r>
            <a:endParaRPr lang="en-GB" sz="18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80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39850"/>
            <a:ext cx="8892480" cy="936625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GB" sz="3200" kern="1200" dirty="0" smtClean="0">
                <a:solidFill>
                  <a:srgbClr val="E36406"/>
                </a:solidFill>
                <a:cs typeface="Arial" charset="0"/>
              </a:rPr>
              <a:t>Data sharing and use of the EGR</a:t>
            </a:r>
            <a:endParaRPr lang="en-GB" sz="3200" kern="1200" dirty="0">
              <a:solidFill>
                <a:srgbClr val="E36406"/>
              </a:solidFill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EA6B48B0-3CED-4977-89FA-FF0719A309D0}" type="slidenum">
              <a:rPr lang="en-GB" altLang="en-US" smtClean="0"/>
              <a:pPr/>
              <a:t>10</a:t>
            </a:fld>
            <a:endParaRPr lang="en-GB" alt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10307" y="2276475"/>
            <a:ext cx="8363272" cy="4248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lvl="1" indent="-342900" algn="just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GB" b="0" kern="0" dirty="0"/>
              <a:t>The EGR is a </a:t>
            </a:r>
            <a:r>
              <a:rPr lang="en-GB" b="0" kern="0" dirty="0" smtClean="0"/>
              <a:t>statistical business </a:t>
            </a:r>
            <a:r>
              <a:rPr lang="en-GB" b="0" kern="0" dirty="0"/>
              <a:t>register with restricted </a:t>
            </a:r>
            <a:r>
              <a:rPr lang="en-GB" b="0" kern="0" dirty="0" smtClean="0"/>
              <a:t>access (due to statistical confidentiality) </a:t>
            </a:r>
          </a:p>
          <a:p>
            <a:pPr marL="342900" lvl="1" indent="-342900" algn="just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GB" b="0" kern="0" dirty="0" smtClean="0"/>
              <a:t>The </a:t>
            </a:r>
            <a:r>
              <a:rPr lang="en-GB" b="0" kern="0" dirty="0"/>
              <a:t>EGR data </a:t>
            </a:r>
            <a:r>
              <a:rPr lang="en-GB" b="0" kern="0" dirty="0" smtClean="0"/>
              <a:t>of the MNE groups are </a:t>
            </a:r>
            <a:r>
              <a:rPr lang="en-GB" b="0" kern="0" dirty="0"/>
              <a:t>only accessible for statisticians </a:t>
            </a:r>
            <a:r>
              <a:rPr lang="en-GB" b="0" kern="0" dirty="0" smtClean="0"/>
              <a:t>working as producer or users of European statistics </a:t>
            </a:r>
            <a:r>
              <a:rPr lang="en-GB" b="0" kern="0" dirty="0"/>
              <a:t>in the EU and EFTA </a:t>
            </a:r>
            <a:r>
              <a:rPr lang="en-GB" b="0" kern="0" dirty="0" smtClean="0"/>
              <a:t>countries </a:t>
            </a:r>
            <a:endParaRPr lang="en-GB" b="0" kern="0" dirty="0"/>
          </a:p>
          <a:p>
            <a:pPr marL="342900" lvl="1" indent="-342900" algn="just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GB" b="0" kern="0" dirty="0" smtClean="0"/>
              <a:t>We observe an increasing interest on the EGR micro data in the European Statistical System and also from National Central </a:t>
            </a:r>
            <a:r>
              <a:rPr lang="en-GB" b="0" kern="0" dirty="0" smtClean="0"/>
              <a:t>Banks</a:t>
            </a:r>
            <a:endParaRPr lang="en-GB" b="0" kern="0" dirty="0" smtClean="0"/>
          </a:p>
          <a:p>
            <a:pPr marL="342900" lvl="1" indent="-342900" algn="just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GB" b="0" kern="0" dirty="0" smtClean="0"/>
              <a:t>The EGR is used more and more for the production of FATS, FDI or other related statistics; national production processes for these statistics get redesigned and the quality of the statistical output seems to </a:t>
            </a:r>
            <a:r>
              <a:rPr lang="en-GB" b="0" kern="0" dirty="0" smtClean="0"/>
              <a:t>improve</a:t>
            </a:r>
            <a:endParaRPr lang="en-GB" b="0" kern="0" dirty="0"/>
          </a:p>
          <a:p>
            <a:pPr marL="342900" lvl="1" indent="-342900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endParaRPr lang="en-GB" sz="1800" b="1" kern="0" dirty="0"/>
          </a:p>
        </p:txBody>
      </p:sp>
    </p:spTree>
    <p:extLst>
      <p:ext uri="{BB962C8B-B14F-4D97-AF65-F5344CB8AC3E}">
        <p14:creationId xmlns:p14="http://schemas.microsoft.com/office/powerpoint/2010/main" val="395041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194214">
            <a:off x="3105146" y="3358818"/>
            <a:ext cx="1224425" cy="94186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B48B0-3CED-4977-89FA-FF0719A309D0}" type="slidenum">
              <a:rPr lang="en-GB" altLang="en-US" smtClean="0"/>
              <a:pPr/>
              <a:t>11</a:t>
            </a:fld>
            <a:endParaRPr lang="en-GB" altLang="en-US"/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4355976" y="2847025"/>
            <a:ext cx="1123950" cy="11322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56145">
            <a:off x="5724128" y="3212976"/>
            <a:ext cx="1111458" cy="8549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2899" y="5439938"/>
            <a:ext cx="2035620" cy="7803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81460">
            <a:off x="4604364" y="4063204"/>
            <a:ext cx="1111458" cy="8549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027327">
            <a:off x="5163989" y="1997938"/>
            <a:ext cx="1046127" cy="8047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961071">
            <a:off x="3800247" y="4090851"/>
            <a:ext cx="1111458" cy="85496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631" y="4312628"/>
            <a:ext cx="2464663" cy="20379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9365" y="5331588"/>
            <a:ext cx="1386228" cy="115176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3505" y="1352008"/>
            <a:ext cx="2340102" cy="144415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3689466" y="1979859"/>
            <a:ext cx="1046127" cy="804713"/>
          </a:xfrm>
          <a:prstGeom prst="rect">
            <a:avLst/>
          </a:prstGeom>
        </p:spPr>
      </p:pic>
      <p:pic>
        <p:nvPicPr>
          <p:cNvPr id="21" name="Picture 20"/>
          <p:cNvPicPr/>
          <p:nvPr/>
        </p:nvPicPr>
        <p:blipFill>
          <a:blip r:embed="rId3"/>
          <a:stretch>
            <a:fillRect/>
          </a:stretch>
        </p:blipFill>
        <p:spPr>
          <a:xfrm>
            <a:off x="2267744" y="1196752"/>
            <a:ext cx="724327" cy="886212"/>
          </a:xfrm>
          <a:prstGeom prst="rect">
            <a:avLst/>
          </a:prstGeom>
        </p:spPr>
      </p:pic>
      <p:pic>
        <p:nvPicPr>
          <p:cNvPr id="22" name="Picture 21"/>
          <p:cNvPicPr/>
          <p:nvPr/>
        </p:nvPicPr>
        <p:blipFill>
          <a:blip r:embed="rId3"/>
          <a:stretch>
            <a:fillRect/>
          </a:stretch>
        </p:blipFill>
        <p:spPr>
          <a:xfrm>
            <a:off x="2420144" y="1349152"/>
            <a:ext cx="724327" cy="886212"/>
          </a:xfrm>
          <a:prstGeom prst="rect">
            <a:avLst/>
          </a:prstGeom>
        </p:spPr>
      </p:pic>
      <p:pic>
        <p:nvPicPr>
          <p:cNvPr id="23" name="Picture 22"/>
          <p:cNvPicPr/>
          <p:nvPr/>
        </p:nvPicPr>
        <p:blipFill>
          <a:blip r:embed="rId3"/>
          <a:stretch>
            <a:fillRect/>
          </a:stretch>
        </p:blipFill>
        <p:spPr>
          <a:xfrm>
            <a:off x="2572544" y="1501552"/>
            <a:ext cx="724327" cy="886212"/>
          </a:xfrm>
          <a:prstGeom prst="rect">
            <a:avLst/>
          </a:prstGeom>
        </p:spPr>
      </p:pic>
      <p:pic>
        <p:nvPicPr>
          <p:cNvPr id="24" name="Picture 23"/>
          <p:cNvPicPr/>
          <p:nvPr/>
        </p:nvPicPr>
        <p:blipFill>
          <a:blip r:embed="rId3"/>
          <a:stretch>
            <a:fillRect/>
          </a:stretch>
        </p:blipFill>
        <p:spPr>
          <a:xfrm>
            <a:off x="2724944" y="1653952"/>
            <a:ext cx="724327" cy="886212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3"/>
          <a:stretch>
            <a:fillRect/>
          </a:stretch>
        </p:blipFill>
        <p:spPr>
          <a:xfrm>
            <a:off x="2870888" y="1825710"/>
            <a:ext cx="724327" cy="88621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0271" y="3055130"/>
            <a:ext cx="914400" cy="280035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4661262" y="2540164"/>
            <a:ext cx="5357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b="1" kern="0" dirty="0" smtClean="0"/>
              <a:t>EGR</a:t>
            </a:r>
            <a:endParaRPr lang="en-GB" b="1" dirty="0"/>
          </a:p>
        </p:txBody>
      </p:sp>
      <p:sp>
        <p:nvSpPr>
          <p:cNvPr id="29" name="Rectangle 28"/>
          <p:cNvSpPr/>
          <p:nvPr/>
        </p:nvSpPr>
        <p:spPr>
          <a:xfrm>
            <a:off x="3043619" y="1227189"/>
            <a:ext cx="11689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b="1" kern="0" dirty="0" smtClean="0"/>
              <a:t>National</a:t>
            </a:r>
          </a:p>
          <a:p>
            <a:r>
              <a:rPr lang="en-IE" b="1" kern="0" dirty="0"/>
              <a:t> </a:t>
            </a:r>
            <a:r>
              <a:rPr lang="en-IE" b="1" kern="0" dirty="0" smtClean="0"/>
              <a:t> databases</a:t>
            </a:r>
            <a:endParaRPr lang="en-GB" b="1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910116">
            <a:off x="2767509" y="2798688"/>
            <a:ext cx="1224425" cy="94186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7831" y="2796165"/>
            <a:ext cx="2310485" cy="118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71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39850"/>
            <a:ext cx="8892480" cy="936625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GB" sz="3200" kern="1200" dirty="0" smtClean="0">
                <a:solidFill>
                  <a:srgbClr val="E36406"/>
                </a:solidFill>
                <a:cs typeface="Arial" charset="0"/>
              </a:rPr>
              <a:t>What do the EGR user say?  </a:t>
            </a:r>
            <a:endParaRPr lang="en-GB" sz="3200" kern="1200" dirty="0">
              <a:solidFill>
                <a:srgbClr val="E36406"/>
              </a:solidFill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EA6B48B0-3CED-4977-89FA-FF0719A309D0}" type="slidenum">
              <a:rPr lang="en-GB" altLang="en-US" smtClean="0"/>
              <a:pPr/>
              <a:t>12</a:t>
            </a:fld>
            <a:endParaRPr lang="en-GB" alt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7544" y="2276475"/>
            <a:ext cx="8363272" cy="4248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indent="0">
              <a:lnSpc>
                <a:spcPct val="90000"/>
              </a:lnSpc>
              <a:buClrTx/>
              <a:buNone/>
            </a:pPr>
            <a:r>
              <a:rPr lang="en-US" b="0" kern="0" dirty="0"/>
              <a:t>The FDI statistics compilers </a:t>
            </a:r>
            <a:r>
              <a:rPr lang="en-US" b="0" kern="0" dirty="0" smtClean="0"/>
              <a:t>said (survey </a:t>
            </a:r>
            <a:r>
              <a:rPr lang="en-US" b="0" kern="0" dirty="0"/>
              <a:t>results of Q4/2018): </a:t>
            </a:r>
            <a:endParaRPr lang="en-US" b="0" kern="0" dirty="0" smtClean="0"/>
          </a:p>
          <a:p>
            <a:pPr marL="342900" lvl="1" indent="-342900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endParaRPr lang="en-US" sz="1000" b="0" kern="0" dirty="0" smtClean="0"/>
          </a:p>
          <a:p>
            <a:pPr marL="742950" lvl="2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kern="0" dirty="0"/>
              <a:t>The EGR data was judged as being useful and easy to access; </a:t>
            </a:r>
            <a:endParaRPr lang="en-US" sz="1800" kern="0" dirty="0" smtClean="0"/>
          </a:p>
          <a:p>
            <a:pPr marL="742950" lvl="2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800" kern="0" dirty="0"/>
          </a:p>
          <a:p>
            <a:pPr marL="742950" lvl="2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b="0" kern="0" dirty="0" smtClean="0"/>
              <a:t>The </a:t>
            </a:r>
            <a:r>
              <a:rPr lang="en-US" sz="1800" b="0" kern="0" dirty="0"/>
              <a:t>EGR is useful for identifying missing relationships in the MNE group structures, for identifying extra-EU units and their turnover, NACE and employment;  </a:t>
            </a:r>
            <a:endParaRPr lang="en-US" sz="1800" b="0" kern="0" dirty="0" smtClean="0"/>
          </a:p>
          <a:p>
            <a:pPr marL="742950" lvl="2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800" b="0" kern="0" dirty="0" smtClean="0"/>
          </a:p>
          <a:p>
            <a:pPr marL="742950" lvl="2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b="0" kern="0" dirty="0" smtClean="0"/>
              <a:t>The </a:t>
            </a:r>
            <a:r>
              <a:rPr lang="en-US" sz="1800" b="0" kern="0" dirty="0"/>
              <a:t>EGR data is useful for quality control of FDI statistics; </a:t>
            </a:r>
            <a:endParaRPr lang="en-US" sz="1800" kern="0" dirty="0"/>
          </a:p>
          <a:p>
            <a:pPr marL="742950" lvl="2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800" b="0" kern="0" dirty="0" smtClean="0"/>
          </a:p>
          <a:p>
            <a:pPr marL="742950" lvl="2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b="0" kern="0" dirty="0" smtClean="0"/>
              <a:t>The </a:t>
            </a:r>
            <a:r>
              <a:rPr lang="en-US" sz="1800" b="0" kern="0" dirty="0"/>
              <a:t>production process of the EGR should be strengthened (better timeliness); </a:t>
            </a:r>
            <a:endParaRPr lang="en-US" sz="1800" b="0" kern="0" dirty="0" smtClean="0"/>
          </a:p>
          <a:p>
            <a:pPr marL="742950" lvl="2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800" b="0" kern="0" dirty="0" smtClean="0"/>
          </a:p>
          <a:p>
            <a:pPr marL="742950" lvl="2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b="0" kern="0" dirty="0" smtClean="0"/>
              <a:t>More </a:t>
            </a:r>
            <a:r>
              <a:rPr lang="en-US" sz="1800" b="0" kern="0" dirty="0"/>
              <a:t>characteristics/variables should be stored in the EGR (e.g. balance sheet data, minority </a:t>
            </a:r>
            <a:r>
              <a:rPr lang="en-US" sz="1800" b="0" kern="0" dirty="0" smtClean="0"/>
              <a:t>relationships, SPEs, etc.). </a:t>
            </a:r>
            <a:endParaRPr lang="en-GB" sz="1800" b="0" kern="0" dirty="0"/>
          </a:p>
        </p:txBody>
      </p:sp>
    </p:spTree>
    <p:extLst>
      <p:ext uri="{BB962C8B-B14F-4D97-AF65-F5344CB8AC3E}">
        <p14:creationId xmlns:p14="http://schemas.microsoft.com/office/powerpoint/2010/main" val="68877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23928" y="1365366"/>
            <a:ext cx="5148696" cy="936625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GB" sz="2800" kern="1200" dirty="0" smtClean="0">
                <a:solidFill>
                  <a:srgbClr val="E36406"/>
                </a:solidFill>
                <a:cs typeface="Arial" charset="0"/>
              </a:rPr>
              <a:t>Aggregated statistics </a:t>
            </a:r>
            <a:r>
              <a:rPr lang="en-GB" sz="2800" kern="1200" dirty="0">
                <a:solidFill>
                  <a:srgbClr val="E36406"/>
                </a:solidFill>
                <a:cs typeface="Arial" charset="0"/>
              </a:rPr>
              <a:t>based </a:t>
            </a:r>
            <a:r>
              <a:rPr lang="en-GB" sz="2800" kern="1200" dirty="0" smtClean="0">
                <a:solidFill>
                  <a:srgbClr val="E36406"/>
                </a:solidFill>
                <a:cs typeface="Arial" charset="0"/>
              </a:rPr>
              <a:t>on the </a:t>
            </a:r>
            <a:r>
              <a:rPr lang="en-GB" sz="2800" kern="1200" dirty="0">
                <a:solidFill>
                  <a:srgbClr val="E36406"/>
                </a:solidFill>
                <a:cs typeface="Arial" charset="0"/>
              </a:rPr>
              <a:t>EGR </a:t>
            </a:r>
            <a:r>
              <a:rPr lang="en-GB" sz="2800" kern="1200" dirty="0" smtClean="0">
                <a:solidFill>
                  <a:srgbClr val="E36406"/>
                </a:solidFill>
                <a:cs typeface="Arial" charset="0"/>
              </a:rPr>
              <a:t>data</a:t>
            </a:r>
            <a:endParaRPr lang="en-GB" sz="2800" kern="1200" dirty="0">
              <a:solidFill>
                <a:srgbClr val="E36406"/>
              </a:solidFill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EA6B48B0-3CED-4977-89FA-FF0719A309D0}" type="slidenum">
              <a:rPr lang="en-GB" altLang="en-US" smtClean="0"/>
              <a:pPr/>
              <a:t>13</a:t>
            </a:fld>
            <a:endParaRPr lang="en-GB" alt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23928" y="2492374"/>
            <a:ext cx="4752528" cy="4248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lvl="1" indent="-342900" algn="just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GB" sz="1800" b="0" kern="0" dirty="0" smtClean="0"/>
              <a:t>Eurostat </a:t>
            </a:r>
            <a:r>
              <a:rPr lang="en-GB" sz="1800" b="0" kern="0" dirty="0"/>
              <a:t>publishes </a:t>
            </a:r>
            <a:r>
              <a:rPr lang="en-GB" sz="1800" b="0" kern="0" dirty="0" smtClean="0"/>
              <a:t>aggregated statistics using the EGR data (as experimental statistics</a:t>
            </a:r>
            <a:r>
              <a:rPr lang="en-GB" sz="1800" b="0" kern="0" dirty="0" smtClean="0"/>
              <a:t>)</a:t>
            </a:r>
          </a:p>
          <a:p>
            <a:pPr marL="342900" lvl="1" indent="-342900" algn="just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endParaRPr lang="en-GB" sz="1800" b="0" kern="0" dirty="0"/>
          </a:p>
          <a:p>
            <a:pPr marL="342900" lvl="1" indent="-342900" algn="just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GB" sz="1800" b="0" kern="0" dirty="0" smtClean="0"/>
              <a:t>These statistical output </a:t>
            </a:r>
            <a:r>
              <a:rPr lang="en-GB" sz="1800" b="0" kern="0" dirty="0"/>
              <a:t>focuses on the population of the active </a:t>
            </a:r>
            <a:r>
              <a:rPr lang="en-GB" sz="1800" b="0" kern="0" dirty="0" smtClean="0"/>
              <a:t>MNE groups in EU </a:t>
            </a:r>
            <a:r>
              <a:rPr lang="en-GB" sz="1800" b="0" kern="0" dirty="0"/>
              <a:t>and EFTA </a:t>
            </a:r>
            <a:r>
              <a:rPr lang="en-GB" sz="1800" b="0" kern="0" dirty="0" smtClean="0"/>
              <a:t>countries</a:t>
            </a:r>
            <a:endParaRPr lang="en-GB" sz="1800" b="0" kern="0" dirty="0"/>
          </a:p>
          <a:p>
            <a:pPr marL="342900" lvl="1" indent="-342900" algn="just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endParaRPr lang="en-GB" sz="1800" b="0" kern="0" dirty="0" smtClean="0"/>
          </a:p>
          <a:p>
            <a:pPr marL="342900" lvl="1" indent="-342900" algn="just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GB" sz="1800" b="0" kern="0" dirty="0" smtClean="0"/>
              <a:t>Active </a:t>
            </a:r>
            <a:r>
              <a:rPr lang="en-GB" sz="1800" b="0" kern="0" dirty="0" smtClean="0"/>
              <a:t>MNE groups in the EU/EFTA countries cover groups with employment in </a:t>
            </a:r>
            <a:r>
              <a:rPr lang="en-GB" sz="1800" b="0" kern="0" dirty="0"/>
              <a:t>two or more countries, at least one of them in the </a:t>
            </a:r>
            <a:r>
              <a:rPr lang="en-GB" sz="1800" b="0" kern="0" dirty="0" smtClean="0"/>
              <a:t>EU; </a:t>
            </a:r>
          </a:p>
          <a:p>
            <a:pPr marL="342900" lvl="1" indent="-342900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endParaRPr lang="en-GB" sz="1800" b="1" kern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5864459"/>
            <a:ext cx="2808312" cy="761531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266" y="980728"/>
            <a:ext cx="4230218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41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0240" y="1052736"/>
            <a:ext cx="8497192" cy="936625"/>
          </a:xfrm>
        </p:spPr>
        <p:txBody>
          <a:bodyPr/>
          <a:lstStyle/>
          <a:p>
            <a:pPr lvl="1" algn="ctr">
              <a:lnSpc>
                <a:spcPct val="90000"/>
              </a:lnSpc>
            </a:pPr>
            <a:r>
              <a:rPr lang="en-GB" sz="3200" kern="1200" dirty="0" smtClean="0">
                <a:solidFill>
                  <a:srgbClr val="E36406"/>
                </a:solidFill>
                <a:cs typeface="Arial" charset="0"/>
              </a:rPr>
              <a:t>Outlook</a:t>
            </a:r>
            <a:endParaRPr lang="en-GB" sz="3200" kern="1200" dirty="0">
              <a:solidFill>
                <a:srgbClr val="E36406"/>
              </a:solidFill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EA6B48B0-3CED-4977-89FA-FF0719A309D0}" type="slidenum">
              <a:rPr lang="en-GB" altLang="en-US" smtClean="0"/>
              <a:pPr/>
              <a:t>14</a:t>
            </a:fld>
            <a:endParaRPr lang="en-GB" alt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23528" y="1844824"/>
            <a:ext cx="8363272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indent="0" algn="just">
              <a:lnSpc>
                <a:spcPct val="90000"/>
              </a:lnSpc>
              <a:buClrTx/>
              <a:buNone/>
            </a:pPr>
            <a:r>
              <a:rPr lang="en-GB" b="0" kern="0" dirty="0" smtClean="0"/>
              <a:t>Eurostat </a:t>
            </a:r>
            <a:r>
              <a:rPr lang="en-GB" b="0" kern="0" dirty="0"/>
              <a:t>and the NSIs are continuously </a:t>
            </a:r>
            <a:r>
              <a:rPr lang="en-GB" b="0" kern="0" dirty="0" smtClean="0"/>
              <a:t>improving </a:t>
            </a:r>
            <a:r>
              <a:rPr lang="en-GB" b="0" kern="0" dirty="0"/>
              <a:t>the quality of </a:t>
            </a:r>
            <a:r>
              <a:rPr lang="en-GB" b="0" kern="0" dirty="0" smtClean="0"/>
              <a:t>EGR: </a:t>
            </a:r>
          </a:p>
          <a:p>
            <a:pPr marL="742950" lvl="2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800" kern="0" dirty="0" smtClean="0"/>
              <a:t>Further improvements of the EGR processes, of its coverage, accuracy and timeliness are planned (based on stricter compliance monitoring)</a:t>
            </a:r>
          </a:p>
          <a:p>
            <a:pPr marL="742950" lvl="2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800" kern="0" dirty="0" smtClean="0"/>
              <a:t>Supplementary attributes </a:t>
            </a:r>
            <a:r>
              <a:rPr lang="en-GB" sz="1800" kern="0" dirty="0"/>
              <a:t>will be introduced in the data exchange process </a:t>
            </a:r>
            <a:r>
              <a:rPr lang="en-GB" sz="1800" kern="0" dirty="0" smtClean="0"/>
              <a:t>(on SPEs</a:t>
            </a:r>
            <a:r>
              <a:rPr lang="en-GB" sz="1800" kern="0" dirty="0"/>
              <a:t>, </a:t>
            </a:r>
            <a:r>
              <a:rPr lang="en-GB" sz="1800" kern="0" dirty="0" smtClean="0"/>
              <a:t>NPs)</a:t>
            </a:r>
          </a:p>
          <a:p>
            <a:pPr marL="342900" lvl="1" indent="-342900" algn="just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GB" sz="2000" b="0" kern="0" dirty="0" smtClean="0"/>
              <a:t>Additional </a:t>
            </a:r>
            <a:r>
              <a:rPr lang="en-GB" sz="2000" b="0" kern="0" dirty="0"/>
              <a:t>data sources will be </a:t>
            </a:r>
            <a:r>
              <a:rPr lang="en-GB" b="0" kern="0" dirty="0" smtClean="0"/>
              <a:t>investigated </a:t>
            </a:r>
            <a:r>
              <a:rPr lang="en-GB" sz="2000" b="0" kern="0" dirty="0" smtClean="0"/>
              <a:t>and – if possible – be used </a:t>
            </a:r>
            <a:r>
              <a:rPr lang="en-GB" sz="2000" b="0" kern="0" dirty="0"/>
              <a:t>in the future (</a:t>
            </a:r>
            <a:r>
              <a:rPr lang="en-US" sz="2000" b="0" kern="0" dirty="0"/>
              <a:t>crowdsourcing platforms, web </a:t>
            </a:r>
            <a:r>
              <a:rPr lang="en-US" sz="2000" b="0" kern="0" dirty="0" smtClean="0"/>
              <a:t>scraping, ADIMA, GLEIF, etc.</a:t>
            </a:r>
            <a:r>
              <a:rPr lang="en-GB" sz="2000" b="0" kern="0" dirty="0" smtClean="0"/>
              <a:t>)</a:t>
            </a:r>
            <a:endParaRPr lang="en-GB" sz="2000" b="0" kern="0" dirty="0"/>
          </a:p>
          <a:p>
            <a:pPr marL="342900" lvl="1" indent="-342900" algn="just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GB" b="0" kern="0" dirty="0" smtClean="0"/>
              <a:t>The production and output of the largest MNEs might be strengthened </a:t>
            </a:r>
            <a:r>
              <a:rPr lang="en-GB" b="0" kern="0" dirty="0" smtClean="0"/>
              <a:t>further</a:t>
            </a:r>
            <a:endParaRPr lang="en-GB" b="0" kern="0" dirty="0" smtClean="0"/>
          </a:p>
          <a:p>
            <a:pPr marL="342900" lvl="1" indent="-342900" algn="just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GB" b="0" kern="0" dirty="0" smtClean="0"/>
              <a:t>The profiling results will be incorporated into the </a:t>
            </a:r>
            <a:r>
              <a:rPr lang="en-GB" b="0" kern="0" dirty="0" smtClean="0"/>
              <a:t>EGR</a:t>
            </a:r>
            <a:endParaRPr lang="en-GB" b="0" kern="0" dirty="0" smtClean="0"/>
          </a:p>
          <a:p>
            <a:pPr marL="342900" lvl="1" indent="-342900" algn="just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GB" b="0" kern="0" dirty="0" smtClean="0"/>
              <a:t>Pilot production of FATS data using the EGR micro-data </a:t>
            </a:r>
          </a:p>
          <a:p>
            <a:pPr marL="342900" lvl="1" indent="-342900" algn="just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endParaRPr lang="en-GB" sz="1800" b="1" kern="0" dirty="0"/>
          </a:p>
        </p:txBody>
      </p:sp>
    </p:spTree>
    <p:extLst>
      <p:ext uri="{BB962C8B-B14F-4D97-AF65-F5344CB8AC3E}">
        <p14:creationId xmlns:p14="http://schemas.microsoft.com/office/powerpoint/2010/main" val="309062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339850"/>
            <a:ext cx="8497192" cy="936625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GB" sz="3200" kern="1200" dirty="0" smtClean="0">
                <a:solidFill>
                  <a:srgbClr val="E36406"/>
                </a:solidFill>
                <a:ea typeface="+mn-ea"/>
                <a:cs typeface="Arial" charset="0"/>
              </a:rPr>
              <a:t>Further information on the EGR</a:t>
            </a:r>
            <a:endParaRPr lang="en-GB" sz="3200" kern="1200" dirty="0">
              <a:solidFill>
                <a:srgbClr val="E36406"/>
              </a:solidFill>
              <a:ea typeface="+mn-ea"/>
              <a:cs typeface="Arial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92375"/>
            <a:ext cx="8363272" cy="3529013"/>
          </a:xfrm>
        </p:spPr>
        <p:txBody>
          <a:bodyPr/>
          <a:lstStyle/>
          <a:p>
            <a:pPr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GB" sz="2000" i="0" dirty="0" smtClean="0"/>
              <a:t>Information on the EGR on Eurostat website:</a:t>
            </a:r>
          </a:p>
          <a:p>
            <a:pPr lvl="1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GB" sz="1800" b="0" i="0" dirty="0">
                <a:hlinkClick r:id="rId2"/>
              </a:rPr>
              <a:t>https://</a:t>
            </a:r>
            <a:r>
              <a:rPr lang="en-GB" sz="1800" b="0" i="0" dirty="0" smtClean="0">
                <a:hlinkClick r:id="rId2"/>
              </a:rPr>
              <a:t>ec.europa.eu/eurostat/web/structural-business-statistics/structural-business-statistics/eurogroups-register</a:t>
            </a:r>
            <a:endParaRPr lang="en-GB" sz="1800" b="0" i="0" dirty="0" smtClean="0"/>
          </a:p>
          <a:p>
            <a:pPr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GB" sz="2000" i="0" dirty="0" smtClean="0"/>
              <a:t>Entry page to the EGR articles on </a:t>
            </a:r>
            <a:r>
              <a:rPr lang="en-GB" sz="2000" i="0" dirty="0"/>
              <a:t>Eurostat </a:t>
            </a:r>
            <a:r>
              <a:rPr lang="en-GB" sz="2000" i="0" dirty="0" smtClean="0"/>
              <a:t>Statistics Explained website: </a:t>
            </a:r>
            <a:endParaRPr lang="en-GB" sz="2000" i="0" dirty="0"/>
          </a:p>
          <a:p>
            <a:pPr lvl="1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GB" sz="1800" b="0" i="0" dirty="0" smtClean="0">
                <a:hlinkClick r:id="rId3"/>
              </a:rPr>
              <a:t>https</a:t>
            </a:r>
            <a:r>
              <a:rPr lang="en-GB" sz="1800" b="0" i="0" dirty="0">
                <a:hlinkClick r:id="rId3"/>
              </a:rPr>
              <a:t>://</a:t>
            </a:r>
            <a:r>
              <a:rPr lang="en-GB" sz="1800" b="0" i="0" dirty="0" smtClean="0">
                <a:hlinkClick r:id="rId3"/>
              </a:rPr>
              <a:t>ec.europa.eu/eurostat/statistics-explained/index.php?title=EuroGroups_register</a:t>
            </a:r>
            <a:endParaRPr lang="en-GB" sz="1800" b="0" i="0" dirty="0" smtClean="0"/>
          </a:p>
          <a:p>
            <a:pPr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GB" sz="2000" i="0" dirty="0" smtClean="0"/>
              <a:t>Experimental statistics from EGR on Eurostat website:</a:t>
            </a:r>
          </a:p>
          <a:p>
            <a:pPr lvl="1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GB" sz="1800" b="0" i="0" dirty="0">
                <a:hlinkClick r:id="rId4"/>
              </a:rPr>
              <a:t>https://</a:t>
            </a:r>
            <a:r>
              <a:rPr lang="en-GB" sz="1800" b="0" i="0" dirty="0" smtClean="0">
                <a:hlinkClick r:id="rId4"/>
              </a:rPr>
              <a:t>ec.europa.eu/eurostat/web/experimental-statistics/multinational-enterprise-groups</a:t>
            </a:r>
            <a:endParaRPr lang="en-GB" sz="1800" b="0" i="0" dirty="0" smtClean="0"/>
          </a:p>
          <a:p>
            <a:pPr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endParaRPr lang="en-GB" i="0" dirty="0" smtClean="0"/>
          </a:p>
          <a:p>
            <a:pPr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endParaRPr lang="en-GB" i="0" dirty="0"/>
          </a:p>
          <a:p>
            <a:pPr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EA6B48B0-3CED-4977-89FA-FF0719A309D0}" type="slidenum">
              <a:rPr lang="en-GB" altLang="en-US" smtClean="0"/>
              <a:pPr/>
              <a:t>15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89740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339850"/>
            <a:ext cx="8497192" cy="936625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GB" sz="3200" kern="1200" dirty="0" smtClean="0">
                <a:solidFill>
                  <a:srgbClr val="E36406"/>
                </a:solidFill>
                <a:ea typeface="+mn-ea"/>
                <a:cs typeface="Arial" charset="0"/>
              </a:rPr>
              <a:t>Thank you!</a:t>
            </a:r>
            <a:endParaRPr lang="en-GB" sz="3200" kern="1200" dirty="0">
              <a:solidFill>
                <a:srgbClr val="E36406"/>
              </a:solidFill>
              <a:ea typeface="+mn-ea"/>
              <a:cs typeface="Arial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endParaRPr lang="en-GB" sz="2000" i="0" dirty="0" smtClean="0"/>
          </a:p>
          <a:p>
            <a:pPr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GB" sz="2000" i="0" dirty="0" smtClean="0"/>
              <a:t>Questions</a:t>
            </a:r>
          </a:p>
          <a:p>
            <a:pPr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GB" sz="2000" i="0" dirty="0" smtClean="0"/>
              <a:t>Contact:</a:t>
            </a:r>
            <a:endParaRPr lang="en-GB" sz="2000" i="0" dirty="0" smtClean="0">
              <a:hlinkClick r:id="rId2"/>
            </a:endParaRPr>
          </a:p>
          <a:p>
            <a:pPr lvl="1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GB" sz="1800" i="0" dirty="0" smtClean="0">
                <a:hlinkClick r:id="rId2"/>
              </a:rPr>
              <a:t>estat-egr@ec.europa.eu</a:t>
            </a:r>
            <a:endParaRPr lang="en-GB" sz="1800" i="0" dirty="0" smtClean="0"/>
          </a:p>
          <a:p>
            <a:pPr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endParaRPr lang="en-GB" i="0" dirty="0"/>
          </a:p>
          <a:p>
            <a:pPr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EA6B48B0-3CED-4977-89FA-FF0719A309D0}" type="slidenum">
              <a:rPr lang="en-GB" altLang="en-US" smtClean="0"/>
              <a:pPr/>
              <a:t>16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81736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EA6B48B0-3CED-4977-89FA-FF0719A309D0}" type="slidenum">
              <a:rPr lang="en-GB" altLang="en-US" smtClean="0"/>
              <a:pPr/>
              <a:t>2</a:t>
            </a:fld>
            <a:endParaRPr lang="en-GB" altLang="en-US" dirty="0"/>
          </a:p>
        </p:txBody>
      </p:sp>
      <p:pic>
        <p:nvPicPr>
          <p:cNvPr id="3074" name="Picture 2" descr="LOGO bla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441" y="1398392"/>
            <a:ext cx="1189037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618" y="2587429"/>
            <a:ext cx="4936182" cy="3747011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1841648"/>
            <a:ext cx="91440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i="0" dirty="0" smtClean="0"/>
              <a:t>The MNE measurement </a:t>
            </a:r>
            <a:r>
              <a:rPr lang="en-GB" i="0" dirty="0"/>
              <a:t>– Seeing the</a:t>
            </a:r>
          </a:p>
          <a:p>
            <a:r>
              <a:rPr lang="en-GB" i="0" dirty="0"/>
              <a:t>whole elephant!</a:t>
            </a:r>
            <a:endParaRPr lang="en-GB" b="0" kern="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964" y="3606155"/>
            <a:ext cx="87630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35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6743" y="1156842"/>
            <a:ext cx="8497192" cy="936625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GB" sz="3200" kern="1200" dirty="0" smtClean="0">
                <a:solidFill>
                  <a:srgbClr val="E36406"/>
                </a:solidFill>
                <a:cs typeface="Arial" charset="0"/>
              </a:rPr>
              <a:t>Introduction</a:t>
            </a:r>
            <a:endParaRPr lang="en-GB" sz="3200" kern="1200" dirty="0">
              <a:solidFill>
                <a:srgbClr val="E36406"/>
              </a:solidFill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EA6B48B0-3CED-4977-89FA-FF0719A309D0}" type="slidenum">
              <a:rPr lang="en-GB" altLang="en-US" smtClean="0"/>
              <a:pPr/>
              <a:t>3</a:t>
            </a:fld>
            <a:endParaRPr lang="en-GB" alt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28597" y="1988840"/>
            <a:ext cx="8986803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lvl="1" indent="-342900" algn="just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GB" b="0" kern="0" dirty="0" smtClean="0"/>
              <a:t>The </a:t>
            </a:r>
            <a:r>
              <a:rPr lang="en-GB" b="0" kern="0" dirty="0"/>
              <a:t>European Statistical System allocated high priority to the better measuring of </a:t>
            </a:r>
            <a:r>
              <a:rPr lang="en-GB" b="0" kern="0" dirty="0" smtClean="0"/>
              <a:t>globalisation</a:t>
            </a:r>
            <a:r>
              <a:rPr lang="en-GB" b="0" kern="0" dirty="0"/>
              <a:t> in business </a:t>
            </a:r>
            <a:r>
              <a:rPr lang="en-GB" b="0" kern="0" dirty="0"/>
              <a:t>or macro-economic </a:t>
            </a:r>
            <a:r>
              <a:rPr lang="en-GB" b="0" kern="0" dirty="0"/>
              <a:t>statistics; two issue papers: </a:t>
            </a:r>
          </a:p>
          <a:p>
            <a:pPr marL="742950" lvl="2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800" i="1" kern="0" dirty="0" smtClean="0"/>
              <a:t>Systematic</a:t>
            </a:r>
            <a:r>
              <a:rPr lang="en-US" sz="1800" i="1" kern="0" dirty="0" smtClean="0"/>
              <a:t> </a:t>
            </a:r>
            <a:r>
              <a:rPr lang="en-US" sz="1800" i="1" kern="0" dirty="0"/>
              <a:t>and coordinated </a:t>
            </a:r>
            <a:r>
              <a:rPr lang="en-US" sz="1800" i="1" kern="0" dirty="0" smtClean="0"/>
              <a:t>approach for </a:t>
            </a:r>
            <a:r>
              <a:rPr lang="en-US" sz="1800" i="1" kern="0" dirty="0"/>
              <a:t>more </a:t>
            </a:r>
            <a:r>
              <a:rPr lang="en-US" sz="1800" i="1" kern="0" dirty="0" smtClean="0"/>
              <a:t>consistent measurement of MNEs</a:t>
            </a:r>
            <a:endParaRPr lang="en-US" sz="1800" i="1" kern="0" dirty="0"/>
          </a:p>
          <a:p>
            <a:pPr marL="742950" lvl="2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i="1" kern="0" dirty="0"/>
              <a:t>GNI </a:t>
            </a:r>
            <a:r>
              <a:rPr lang="en-US" sz="1800" i="1" kern="0" dirty="0" smtClean="0"/>
              <a:t>pilots</a:t>
            </a:r>
          </a:p>
          <a:p>
            <a:pPr marL="742950" lvl="2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1800" kern="0" dirty="0"/>
          </a:p>
          <a:p>
            <a:pPr marL="342900" lvl="1" indent="-342900" algn="just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GB" b="0" kern="0" dirty="0" smtClean="0"/>
              <a:t>In this strategic context</a:t>
            </a:r>
            <a:r>
              <a:rPr lang="en-GB" b="0" kern="0" dirty="0" smtClean="0"/>
              <a:t>: statistical </a:t>
            </a:r>
            <a:r>
              <a:rPr lang="en-GB" b="0" kern="0" dirty="0" smtClean="0"/>
              <a:t>business registers and the </a:t>
            </a:r>
            <a:r>
              <a:rPr lang="en-GB" b="0" kern="0" dirty="0" err="1" smtClean="0"/>
              <a:t>EuroGroups</a:t>
            </a:r>
            <a:r>
              <a:rPr lang="en-GB" b="0" kern="0" dirty="0" smtClean="0"/>
              <a:t> Register (EGR) have a very p</a:t>
            </a:r>
            <a:r>
              <a:rPr lang="en-GB" sz="2000" b="0" i="0" kern="0" dirty="0" smtClean="0"/>
              <a:t>rominent role; </a:t>
            </a:r>
            <a:endParaRPr lang="en-GB" b="0" kern="0" dirty="0" smtClean="0"/>
          </a:p>
          <a:p>
            <a:pPr marL="342900" lvl="1" indent="-342900" algn="just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GB" b="0" kern="0" dirty="0" smtClean="0"/>
              <a:t>The </a:t>
            </a:r>
            <a:r>
              <a:rPr lang="en-GB" b="0" kern="0" dirty="0"/>
              <a:t>EGR is part of the EU statistical </a:t>
            </a:r>
            <a:r>
              <a:rPr lang="en-GB" b="0" kern="0" dirty="0" smtClean="0"/>
              <a:t>infrastructure </a:t>
            </a:r>
            <a:r>
              <a:rPr lang="en-GB" b="0" kern="0" dirty="0"/>
              <a:t>and has been built </a:t>
            </a:r>
            <a:r>
              <a:rPr lang="en-GB" b="0" kern="0" dirty="0" smtClean="0"/>
              <a:t>up </a:t>
            </a:r>
            <a:r>
              <a:rPr lang="en-GB" b="0" kern="0" dirty="0"/>
              <a:t>to better capture globalisation </a:t>
            </a:r>
            <a:r>
              <a:rPr lang="en-GB" b="0" kern="0" dirty="0" smtClean="0"/>
              <a:t>effects </a:t>
            </a:r>
            <a:r>
              <a:rPr lang="en-GB" b="0" kern="0" dirty="0"/>
              <a:t>as well as for improving the consistency of </a:t>
            </a:r>
            <a:r>
              <a:rPr lang="en-GB" b="0" kern="0" dirty="0" smtClean="0"/>
              <a:t>European statistics on multinational </a:t>
            </a:r>
            <a:r>
              <a:rPr lang="en-GB" b="0" kern="0" dirty="0"/>
              <a:t>enterprise </a:t>
            </a:r>
            <a:r>
              <a:rPr lang="en-GB" b="0" kern="0" dirty="0" smtClean="0"/>
              <a:t>groups; </a:t>
            </a:r>
          </a:p>
          <a:p>
            <a:pPr marL="342900" lvl="1" indent="-342900" algn="just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GB" b="0" kern="0" dirty="0" smtClean="0"/>
              <a:t>The EGR is based on European legislation.  </a:t>
            </a:r>
            <a:endParaRPr lang="en-GB" b="0" kern="0" dirty="0"/>
          </a:p>
        </p:txBody>
      </p:sp>
    </p:spTree>
    <p:extLst>
      <p:ext uri="{BB962C8B-B14F-4D97-AF65-F5344CB8AC3E}">
        <p14:creationId xmlns:p14="http://schemas.microsoft.com/office/powerpoint/2010/main" val="40190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339850"/>
            <a:ext cx="8497192" cy="936625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GB" sz="3200" kern="1200" dirty="0" smtClean="0">
                <a:solidFill>
                  <a:srgbClr val="E36406"/>
                </a:solidFill>
                <a:cs typeface="Arial" charset="0"/>
              </a:rPr>
              <a:t>The EuroGroups Register</a:t>
            </a:r>
            <a:endParaRPr lang="en-GB" sz="3200" kern="1200" dirty="0">
              <a:solidFill>
                <a:srgbClr val="E36406"/>
              </a:solidFill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EA6B48B0-3CED-4977-89FA-FF0719A309D0}" type="slidenum">
              <a:rPr lang="en-GB" altLang="en-US" smtClean="0"/>
              <a:pPr/>
              <a:t>4</a:t>
            </a:fld>
            <a:endParaRPr lang="en-GB" alt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2420888"/>
            <a:ext cx="8229600" cy="4248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lvl="1" indent="-342900" algn="just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GB" b="0" kern="0" dirty="0" smtClean="0"/>
              <a:t>The </a:t>
            </a:r>
            <a:r>
              <a:rPr lang="en-GB" b="0" kern="0" dirty="0"/>
              <a:t>EGR covers </a:t>
            </a:r>
            <a:r>
              <a:rPr lang="en-GB" b="0" kern="0" dirty="0" smtClean="0"/>
              <a:t>Multinational Enterprise Groups (MNE groups) operating </a:t>
            </a:r>
            <a:r>
              <a:rPr lang="en-GB" b="0" kern="0" dirty="0"/>
              <a:t>in </a:t>
            </a:r>
            <a:r>
              <a:rPr lang="en-GB" b="0" kern="0" dirty="0" smtClean="0"/>
              <a:t>Europe</a:t>
            </a:r>
          </a:p>
          <a:p>
            <a:pPr marL="342900" lvl="1" indent="-342900" algn="just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endParaRPr lang="en-GB" b="0" kern="0" dirty="0" smtClean="0"/>
          </a:p>
          <a:p>
            <a:pPr marL="342900" lvl="1" indent="-342900" algn="just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GB" b="0" kern="0" dirty="0" smtClean="0"/>
              <a:t>The EGR provides annual population frames of MNE groups to the </a:t>
            </a:r>
            <a:r>
              <a:rPr lang="en-GB" b="0" kern="0" dirty="0"/>
              <a:t>statistical authorities of the EU and EFTA </a:t>
            </a:r>
            <a:r>
              <a:rPr lang="en-GB" b="0" kern="0" dirty="0" smtClean="0"/>
              <a:t>countries</a:t>
            </a:r>
          </a:p>
          <a:p>
            <a:pPr marL="342900" lvl="1" indent="-342900" algn="just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endParaRPr lang="en-GB" b="0" kern="0" dirty="0" smtClean="0"/>
          </a:p>
          <a:p>
            <a:pPr marL="342900" lvl="1" indent="-342900" algn="just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GB" b="0" kern="0" dirty="0" smtClean="0"/>
              <a:t>The EGR provides a harmonised and agreed structure of European MNE groups</a:t>
            </a:r>
          </a:p>
          <a:p>
            <a:pPr marL="0" lvl="1" indent="0" algn="just">
              <a:lnSpc>
                <a:spcPct val="90000"/>
              </a:lnSpc>
              <a:buClrTx/>
              <a:buNone/>
            </a:pPr>
            <a:r>
              <a:rPr lang="en-GB" b="0" kern="0" dirty="0" smtClean="0"/>
              <a:t> </a:t>
            </a:r>
          </a:p>
          <a:p>
            <a:pPr marL="342900" lvl="1" indent="-342900" algn="just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GB" b="0" kern="0" dirty="0" smtClean="0"/>
              <a:t>For the frame 2017, the </a:t>
            </a:r>
            <a:r>
              <a:rPr lang="en-GB" b="0" kern="0" dirty="0"/>
              <a:t>EGR </a:t>
            </a:r>
            <a:r>
              <a:rPr lang="en-GB" b="0" kern="0" dirty="0" smtClean="0"/>
              <a:t>covers </a:t>
            </a:r>
            <a:r>
              <a:rPr lang="en-GB" b="0" kern="0" dirty="0"/>
              <a:t>more than </a:t>
            </a:r>
            <a:r>
              <a:rPr lang="en-GB" b="0" kern="0" dirty="0" smtClean="0"/>
              <a:t>121 </a:t>
            </a:r>
            <a:r>
              <a:rPr lang="en-GB" b="0" kern="0" dirty="0"/>
              <a:t>000 </a:t>
            </a:r>
            <a:r>
              <a:rPr lang="en-GB" b="0" kern="0" dirty="0" smtClean="0"/>
              <a:t>MNE groups active in </a:t>
            </a:r>
            <a:r>
              <a:rPr lang="en-GB" b="0" kern="0" dirty="0"/>
              <a:t>the </a:t>
            </a:r>
            <a:r>
              <a:rPr lang="en-GB" b="0" kern="0" dirty="0" smtClean="0"/>
              <a:t>EU and in EFTA </a:t>
            </a:r>
            <a:r>
              <a:rPr lang="en-GB" b="0" kern="0" dirty="0"/>
              <a:t>countries when </a:t>
            </a:r>
            <a:r>
              <a:rPr lang="en-GB" b="0" kern="0" dirty="0"/>
              <a:t>at least one legal unit of a </a:t>
            </a:r>
            <a:r>
              <a:rPr lang="en-GB" b="0" kern="0" dirty="0"/>
              <a:t>MNE group is </a:t>
            </a:r>
            <a:r>
              <a:rPr lang="en-GB" b="0" kern="0" dirty="0"/>
              <a:t>registered in </a:t>
            </a:r>
            <a:r>
              <a:rPr lang="en-GB" b="0" kern="0" dirty="0"/>
              <a:t>an EU </a:t>
            </a:r>
            <a:r>
              <a:rPr lang="en-GB" b="0" kern="0" dirty="0"/>
              <a:t>or EFTA </a:t>
            </a:r>
            <a:r>
              <a:rPr lang="en-GB" b="0" kern="0" dirty="0"/>
              <a:t>country</a:t>
            </a:r>
            <a:endParaRPr lang="en-GB" b="0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87437"/>
            <a:ext cx="1989038" cy="198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81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268760"/>
            <a:ext cx="8497192" cy="936625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GB" sz="3200" kern="1200" dirty="0" smtClean="0">
                <a:solidFill>
                  <a:srgbClr val="E36406"/>
                </a:solidFill>
                <a:cs typeface="Arial" charset="0"/>
              </a:rPr>
              <a:t>Scope of the EGR</a:t>
            </a:r>
            <a:endParaRPr lang="en-GB" sz="3200" kern="1200" dirty="0">
              <a:solidFill>
                <a:srgbClr val="E36406"/>
              </a:solidFill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EA6B48B0-3CED-4977-89FA-FF0719A309D0}" type="slidenum">
              <a:rPr lang="en-GB" altLang="en-US" smtClean="0"/>
              <a:pPr/>
              <a:t>5</a:t>
            </a:fld>
            <a:endParaRPr lang="en-GB" alt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79512" y="2136354"/>
            <a:ext cx="8856984" cy="4248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lvl="1" indent="-342900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US" b="0" kern="0" dirty="0"/>
              <a:t>The EGR provides </a:t>
            </a:r>
            <a:r>
              <a:rPr lang="en-US" b="0" kern="0" dirty="0" smtClean="0"/>
              <a:t>harmonized </a:t>
            </a:r>
            <a:r>
              <a:rPr lang="en-US" b="0" kern="0" dirty="0"/>
              <a:t>information </a:t>
            </a:r>
            <a:r>
              <a:rPr lang="en-US" b="0" kern="0" dirty="0" smtClean="0"/>
              <a:t>on:</a:t>
            </a:r>
          </a:p>
          <a:p>
            <a:pPr marL="742950" lvl="2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b="0" kern="0" dirty="0" smtClean="0"/>
              <a:t>enterprise </a:t>
            </a:r>
            <a:r>
              <a:rPr lang="en-US" sz="1600" b="0" kern="0" dirty="0"/>
              <a:t>groups, enterprises, legal units (identification, demographic and economic characteristics</a:t>
            </a:r>
            <a:r>
              <a:rPr lang="en-US" sz="1600" b="0" kern="0" dirty="0" smtClean="0"/>
              <a:t>)</a:t>
            </a:r>
          </a:p>
          <a:p>
            <a:pPr marL="742950" lvl="2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b="0" kern="0" dirty="0" smtClean="0"/>
              <a:t>relationships </a:t>
            </a:r>
            <a:r>
              <a:rPr lang="en-US" sz="1600" b="0" kern="0" dirty="0"/>
              <a:t>and </a:t>
            </a:r>
            <a:r>
              <a:rPr lang="en-US" sz="1600" b="0" kern="0" dirty="0" smtClean="0"/>
              <a:t>control</a:t>
            </a:r>
          </a:p>
          <a:p>
            <a:pPr marL="742950" lvl="2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b="0" kern="0" dirty="0" smtClean="0"/>
              <a:t>shareholdings </a:t>
            </a:r>
            <a:r>
              <a:rPr lang="en-US" sz="1600" b="0" kern="0" dirty="0"/>
              <a:t>of at least 10 per </a:t>
            </a:r>
            <a:r>
              <a:rPr lang="en-US" sz="1600" b="0" kern="0" dirty="0" smtClean="0"/>
              <a:t>cent</a:t>
            </a:r>
          </a:p>
          <a:p>
            <a:pPr marL="742950" lvl="2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b="0" kern="0" dirty="0"/>
          </a:p>
          <a:p>
            <a:pPr marL="342900" lvl="1" indent="-342900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US" b="0" kern="0" dirty="0"/>
              <a:t>The EGR also </a:t>
            </a:r>
            <a:r>
              <a:rPr lang="en-US" b="0" kern="0" dirty="0" smtClean="0"/>
              <a:t>has the</a:t>
            </a:r>
            <a:br>
              <a:rPr lang="en-US" b="0" kern="0" dirty="0" smtClean="0"/>
            </a:br>
            <a:r>
              <a:rPr lang="en-US" b="0" kern="0" dirty="0" smtClean="0"/>
              <a:t>following </a:t>
            </a:r>
            <a:r>
              <a:rPr lang="en-US" b="0" kern="0" dirty="0"/>
              <a:t>purposes: </a:t>
            </a:r>
            <a:endParaRPr lang="en-US" b="0" kern="0" dirty="0" smtClean="0"/>
          </a:p>
          <a:p>
            <a:pPr marL="742950" lvl="2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b="0" kern="0" dirty="0" smtClean="0"/>
              <a:t>to </a:t>
            </a:r>
            <a:r>
              <a:rPr lang="en-US" sz="1600" b="0" kern="0" dirty="0"/>
              <a:t>produce </a:t>
            </a:r>
            <a:r>
              <a:rPr lang="en-US" sz="1600" b="0" kern="0" dirty="0" smtClean="0"/>
              <a:t>a coordinated </a:t>
            </a:r>
            <a:br>
              <a:rPr lang="en-US" sz="1600" b="0" kern="0" dirty="0" smtClean="0"/>
            </a:br>
            <a:r>
              <a:rPr lang="en-US" sz="1600" b="0" kern="0" dirty="0" smtClean="0"/>
              <a:t>population of European </a:t>
            </a:r>
            <a:r>
              <a:rPr lang="en-US" sz="1600" b="0" kern="0" dirty="0" smtClean="0"/>
              <a:t>MNEs </a:t>
            </a:r>
            <a:endParaRPr lang="en-US" sz="1600" b="0" kern="0" dirty="0" smtClean="0"/>
          </a:p>
          <a:p>
            <a:pPr marL="400050" lvl="2" indent="0">
              <a:lnSpc>
                <a:spcPct val="90000"/>
              </a:lnSpc>
            </a:pPr>
            <a:r>
              <a:rPr lang="en-US" sz="1600" kern="0" dirty="0" smtClean="0"/>
              <a:t>     for use in the </a:t>
            </a:r>
            <a:r>
              <a:rPr lang="en-US" sz="1600" kern="0" dirty="0" smtClean="0"/>
              <a:t>European</a:t>
            </a:r>
            <a:br>
              <a:rPr lang="en-US" sz="1600" kern="0" dirty="0" smtClean="0"/>
            </a:br>
            <a:r>
              <a:rPr lang="en-US" sz="1600" kern="0" dirty="0" smtClean="0"/>
              <a:t>     Statistical </a:t>
            </a:r>
            <a:r>
              <a:rPr lang="en-US" sz="1600" b="0" kern="0" dirty="0" smtClean="0"/>
              <a:t>System </a:t>
            </a:r>
            <a:endParaRPr lang="en-US" sz="1600" b="0" kern="0" dirty="0" smtClean="0"/>
          </a:p>
          <a:p>
            <a:pPr marL="742950" lvl="2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b="0" kern="0" dirty="0" smtClean="0"/>
              <a:t>to </a:t>
            </a:r>
            <a:r>
              <a:rPr lang="en-US" sz="1600" b="0" kern="0" dirty="0"/>
              <a:t>serve as </a:t>
            </a:r>
            <a:r>
              <a:rPr lang="en-US" sz="1600" b="0" kern="0" dirty="0" smtClean="0"/>
              <a:t>authoritative</a:t>
            </a:r>
            <a:br>
              <a:rPr lang="en-US" sz="1600" b="0" kern="0" dirty="0" smtClean="0"/>
            </a:br>
            <a:r>
              <a:rPr lang="en-US" sz="1600" b="0" kern="0" dirty="0" smtClean="0"/>
              <a:t>source to European statistics</a:t>
            </a:r>
            <a:br>
              <a:rPr lang="en-US" sz="1600" b="0" kern="0" dirty="0" smtClean="0"/>
            </a:br>
            <a:r>
              <a:rPr lang="en-US" sz="1600" b="0" kern="0" dirty="0" smtClean="0"/>
              <a:t>related to globalization </a:t>
            </a:r>
            <a:endParaRPr lang="en-US" sz="1600" b="0" kern="0" dirty="0" smtClean="0"/>
          </a:p>
          <a:p>
            <a:pPr marL="742950" lvl="2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b="0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913" y="3501008"/>
            <a:ext cx="4906208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79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-198276" y="1240780"/>
            <a:ext cx="9252520" cy="936625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GB" sz="2800" kern="1200" dirty="0">
                <a:solidFill>
                  <a:srgbClr val="E36406"/>
                </a:solidFill>
                <a:cs typeface="Arial" charset="0"/>
              </a:rPr>
              <a:t>Compilation of </a:t>
            </a:r>
            <a:r>
              <a:rPr lang="en-GB" sz="2800" kern="1200" dirty="0" smtClean="0">
                <a:solidFill>
                  <a:srgbClr val="E36406"/>
                </a:solidFill>
                <a:cs typeface="Arial" charset="0"/>
              </a:rPr>
              <a:t>a MNE group </a:t>
            </a:r>
            <a:r>
              <a:rPr lang="en-GB" sz="2800" kern="1200" dirty="0">
                <a:solidFill>
                  <a:srgbClr val="E36406"/>
                </a:solidFill>
                <a:cs typeface="Arial" charset="0"/>
              </a:rPr>
              <a:t>in </a:t>
            </a:r>
            <a:r>
              <a:rPr lang="en-GB" sz="2800" kern="1200" dirty="0" smtClean="0">
                <a:solidFill>
                  <a:srgbClr val="E36406"/>
                </a:solidFill>
                <a:cs typeface="Arial" charset="0"/>
              </a:rPr>
              <a:t>the EGR</a:t>
            </a:r>
            <a:endParaRPr lang="en-GB" sz="2800" kern="1200" dirty="0">
              <a:solidFill>
                <a:srgbClr val="E36406"/>
              </a:solidFill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EA6B48B0-3CED-4977-89FA-FF0719A309D0}" type="slidenum">
              <a:rPr lang="en-GB" altLang="en-US" smtClean="0"/>
              <a:pPr/>
              <a:t>6</a:t>
            </a:fld>
            <a:endParaRPr lang="en-GB" altLang="en-US" dirty="0"/>
          </a:p>
        </p:txBody>
      </p:sp>
      <p:pic>
        <p:nvPicPr>
          <p:cNvPr id="2074" name="Picture 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243" y="2626618"/>
            <a:ext cx="771525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602911"/>
            <a:ext cx="87630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78"/>
          <p:cNvSpPr>
            <a:spLocks noChangeArrowheads="1"/>
          </p:cNvSpPr>
          <p:nvPr/>
        </p:nvSpPr>
        <p:spPr bwMode="auto">
          <a:xfrm>
            <a:off x="3945632" y="4949602"/>
            <a:ext cx="914400" cy="4572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4BACC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 ENT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051720" y="3923020"/>
            <a:ext cx="0" cy="22606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1565101" y="4195936"/>
            <a:ext cx="914400" cy="4572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7964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 ENT1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203848" y="3907780"/>
            <a:ext cx="0" cy="2413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Rounded Rectangle 28"/>
          <p:cNvSpPr>
            <a:spLocks noChangeArrowheads="1"/>
          </p:cNvSpPr>
          <p:nvPr/>
        </p:nvSpPr>
        <p:spPr bwMode="auto">
          <a:xfrm>
            <a:off x="5248101" y="2395314"/>
            <a:ext cx="2676525" cy="3400425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</a:t>
            </a:r>
            <a:endParaRPr kumimoji="0" lang="en-IE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ounded Rectangle 18"/>
          <p:cNvSpPr>
            <a:spLocks noChangeArrowheads="1"/>
          </p:cNvSpPr>
          <p:nvPr/>
        </p:nvSpPr>
        <p:spPr bwMode="auto">
          <a:xfrm>
            <a:off x="1238076" y="2395314"/>
            <a:ext cx="3913188" cy="340995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</a:t>
            </a:r>
            <a:endParaRPr kumimoji="0" lang="en-IE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ounded Rectangle 77"/>
          <p:cNvSpPr>
            <a:spLocks noChangeArrowheads="1"/>
          </p:cNvSpPr>
          <p:nvPr/>
        </p:nvSpPr>
        <p:spPr bwMode="auto">
          <a:xfrm>
            <a:off x="1555981" y="3429000"/>
            <a:ext cx="914400" cy="4572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7964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 ENT2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ounded Rectangle 38"/>
          <p:cNvSpPr>
            <a:spLocks noChangeArrowheads="1"/>
          </p:cNvSpPr>
          <p:nvPr/>
        </p:nvSpPr>
        <p:spPr bwMode="auto">
          <a:xfrm>
            <a:off x="2771800" y="2674243"/>
            <a:ext cx="914400" cy="466725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9BBB5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ENT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ounded Rectangle 8"/>
          <p:cNvSpPr>
            <a:spLocks noChangeArrowheads="1"/>
          </p:cNvSpPr>
          <p:nvPr/>
        </p:nvSpPr>
        <p:spPr bwMode="auto">
          <a:xfrm>
            <a:off x="2771800" y="3429000"/>
            <a:ext cx="914400" cy="4572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7964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 ENT2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203848" y="3140968"/>
            <a:ext cx="0" cy="255905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Rounded Rectangle 19"/>
          <p:cNvSpPr>
            <a:spLocks noChangeArrowheads="1"/>
          </p:cNvSpPr>
          <p:nvPr/>
        </p:nvSpPr>
        <p:spPr bwMode="auto">
          <a:xfrm>
            <a:off x="6181551" y="2746251"/>
            <a:ext cx="914400" cy="466725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9BBB5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ENT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6660232" y="3212976"/>
            <a:ext cx="0" cy="255905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Rounded Rectangle 21"/>
          <p:cNvSpPr>
            <a:spLocks noChangeArrowheads="1"/>
          </p:cNvSpPr>
          <p:nvPr/>
        </p:nvSpPr>
        <p:spPr bwMode="auto">
          <a:xfrm>
            <a:off x="6195839" y="3475856"/>
            <a:ext cx="914400" cy="4572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7964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 ENT2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6660232" y="3930005"/>
            <a:ext cx="0" cy="219075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ounded Rectangle 10"/>
          <p:cNvSpPr>
            <a:spLocks noChangeArrowheads="1"/>
          </p:cNvSpPr>
          <p:nvPr/>
        </p:nvSpPr>
        <p:spPr bwMode="auto">
          <a:xfrm>
            <a:off x="2755726" y="4149080"/>
            <a:ext cx="914400" cy="4572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7964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 ENT1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ounded Rectangle 15"/>
          <p:cNvSpPr>
            <a:spLocks noChangeArrowheads="1"/>
          </p:cNvSpPr>
          <p:nvPr/>
        </p:nvSpPr>
        <p:spPr bwMode="auto">
          <a:xfrm>
            <a:off x="1547664" y="4951189"/>
            <a:ext cx="914400" cy="4572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8064A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 ENT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ounded Rectangle 16"/>
          <p:cNvSpPr>
            <a:spLocks noChangeArrowheads="1"/>
          </p:cNvSpPr>
          <p:nvPr/>
        </p:nvSpPr>
        <p:spPr bwMode="auto">
          <a:xfrm>
            <a:off x="3917776" y="4224114"/>
            <a:ext cx="914400" cy="4572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7964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 ENT1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ounded Rectangle 22"/>
          <p:cNvSpPr>
            <a:spLocks noChangeArrowheads="1"/>
          </p:cNvSpPr>
          <p:nvPr/>
        </p:nvSpPr>
        <p:spPr bwMode="auto">
          <a:xfrm>
            <a:off x="6203776" y="4211414"/>
            <a:ext cx="914400" cy="4572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7964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 ENT1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ounded Rectangle 24"/>
          <p:cNvSpPr>
            <a:spLocks noChangeArrowheads="1"/>
          </p:cNvSpPr>
          <p:nvPr/>
        </p:nvSpPr>
        <p:spPr bwMode="auto">
          <a:xfrm>
            <a:off x="6857826" y="4949602"/>
            <a:ext cx="914400" cy="4572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8064A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 ENT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ounded Rectangle 25"/>
          <p:cNvSpPr>
            <a:spLocks noChangeArrowheads="1"/>
          </p:cNvSpPr>
          <p:nvPr/>
        </p:nvSpPr>
        <p:spPr bwMode="auto">
          <a:xfrm>
            <a:off x="5624339" y="4936902"/>
            <a:ext cx="914400" cy="4572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4BACC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 ENT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6032217" y="4736698"/>
            <a:ext cx="628015" cy="20447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660232" y="4722093"/>
            <a:ext cx="607060" cy="219075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6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7" name="Rectangle 28"/>
          <p:cNvSpPr>
            <a:spLocks noChangeArrowheads="1"/>
          </p:cNvSpPr>
          <p:nvPr/>
        </p:nvSpPr>
        <p:spPr bwMode="auto">
          <a:xfrm>
            <a:off x="1819101" y="2395314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endParaRPr kumimoji="0" lang="en-IE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29"/>
          <p:cNvSpPr>
            <a:spLocks noChangeArrowheads="1"/>
          </p:cNvSpPr>
          <p:nvPr/>
        </p:nvSpPr>
        <p:spPr bwMode="auto">
          <a:xfrm>
            <a:off x="1819101" y="2909664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kumimoji="0" lang="en-IE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</a:t>
            </a:r>
            <a:endParaRPr kumimoji="0" lang="en-IE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48" name="Rectangle 46"/>
          <p:cNvSpPr>
            <a:spLocks noChangeArrowheads="1"/>
          </p:cNvSpPr>
          <p:nvPr/>
        </p:nvSpPr>
        <p:spPr bwMode="auto">
          <a:xfrm>
            <a:off x="0" y="19716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cxnSp>
        <p:nvCxnSpPr>
          <p:cNvPr id="37" name="Straight Connector 36"/>
          <p:cNvCxnSpPr/>
          <p:nvPr/>
        </p:nvCxnSpPr>
        <p:spPr>
          <a:xfrm>
            <a:off x="4427984" y="4699868"/>
            <a:ext cx="0" cy="2413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051720" y="4653136"/>
            <a:ext cx="0" cy="2413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050" name="TextBox 2049"/>
          <p:cNvSpPr txBox="1"/>
          <p:nvPr/>
        </p:nvSpPr>
        <p:spPr>
          <a:xfrm>
            <a:off x="2339752" y="5418142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NSBRs</a:t>
            </a:r>
            <a:endParaRPr lang="en-GB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5724128" y="5445224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EGR</a:t>
            </a:r>
            <a:endParaRPr lang="en-GB" b="1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1403648" y="3284984"/>
            <a:ext cx="1296144" cy="2232248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90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20" grpId="0" animBg="1"/>
      <p:bldP spid="22" grpId="0" animBg="1"/>
      <p:bldP spid="23" grpId="0" animBg="1"/>
      <p:bldP spid="24" grpId="0" animBg="1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339850"/>
            <a:ext cx="8497192" cy="936625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GB" sz="3200" kern="1200" dirty="0" smtClean="0">
                <a:solidFill>
                  <a:srgbClr val="E36406"/>
                </a:solidFill>
                <a:cs typeface="Arial" charset="0"/>
              </a:rPr>
              <a:t>The EGR production process</a:t>
            </a:r>
            <a:endParaRPr lang="en-GB" sz="3200" kern="1200" dirty="0">
              <a:solidFill>
                <a:srgbClr val="E36406"/>
              </a:solidFill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EA6B48B0-3CED-4977-89FA-FF0719A309D0}" type="slidenum">
              <a:rPr lang="en-GB" altLang="en-US" smtClean="0"/>
              <a:pPr/>
              <a:t>7</a:t>
            </a:fld>
            <a:endParaRPr lang="en-GB" alt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51735" y="2276475"/>
            <a:ext cx="3816424" cy="4248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indent="0" algn="just">
              <a:lnSpc>
                <a:spcPct val="90000"/>
              </a:lnSpc>
              <a:buClrTx/>
              <a:buNone/>
            </a:pPr>
            <a:r>
              <a:rPr lang="en-GB" sz="1800" b="0" kern="0" dirty="0" smtClean="0"/>
              <a:t>After </a:t>
            </a:r>
            <a:r>
              <a:rPr lang="en-GB" sz="1800" b="0" kern="0" dirty="0"/>
              <a:t>validation of </a:t>
            </a:r>
            <a:r>
              <a:rPr lang="en-GB" sz="1800" b="0" kern="0" dirty="0" smtClean="0"/>
              <a:t>data sent by NSIs or from other sources, Eurostat calculates the consolidated </a:t>
            </a:r>
            <a:r>
              <a:rPr lang="en-GB" sz="1800" b="0" kern="0" dirty="0"/>
              <a:t>output </a:t>
            </a:r>
            <a:r>
              <a:rPr lang="en-GB" sz="1800" b="0" kern="0" dirty="0" smtClean="0"/>
              <a:t>of the MNE groups (on the legal units, their relationships and the enterprises) </a:t>
            </a:r>
          </a:p>
          <a:p>
            <a:pPr marL="342900" lvl="1" indent="-342900" algn="just">
              <a:lnSpc>
                <a:spcPct val="90000"/>
              </a:lnSpc>
              <a:buClrTx/>
            </a:pPr>
            <a:endParaRPr lang="en-GB" sz="1800" b="0" kern="0" dirty="0"/>
          </a:p>
          <a:p>
            <a:pPr marL="0" lvl="1" indent="0" algn="just">
              <a:lnSpc>
                <a:spcPct val="90000"/>
              </a:lnSpc>
              <a:buClrTx/>
              <a:buNone/>
            </a:pPr>
            <a:r>
              <a:rPr lang="en-GB" sz="1800" b="0" kern="0" dirty="0" smtClean="0"/>
              <a:t>Based on the final data on legal units </a:t>
            </a:r>
            <a:r>
              <a:rPr lang="en-GB" sz="1800" b="0" kern="0" dirty="0"/>
              <a:t>and </a:t>
            </a:r>
            <a:r>
              <a:rPr lang="en-GB" sz="1800" b="0" kern="0" dirty="0" smtClean="0"/>
              <a:t>relationships, the </a:t>
            </a:r>
            <a:r>
              <a:rPr lang="en-GB" sz="1800" b="0" kern="0" dirty="0"/>
              <a:t>EGR </a:t>
            </a:r>
            <a:r>
              <a:rPr lang="en-GB" sz="1800" b="0" kern="0" dirty="0" smtClean="0"/>
              <a:t>compiles the MNE group structure</a:t>
            </a:r>
            <a:endParaRPr lang="en-GB" sz="1800" b="0" kern="0" dirty="0"/>
          </a:p>
          <a:p>
            <a:pPr marL="0" lvl="1" indent="0">
              <a:lnSpc>
                <a:spcPct val="90000"/>
              </a:lnSpc>
              <a:buClrTx/>
              <a:buNone/>
            </a:pPr>
            <a:endParaRPr lang="en-GB" b="0" kern="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2132856"/>
            <a:ext cx="5019555" cy="461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44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193642"/>
            <a:ext cx="8497192" cy="936625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GB" sz="3200" kern="1200" dirty="0" smtClean="0">
                <a:solidFill>
                  <a:srgbClr val="E36406"/>
                </a:solidFill>
                <a:cs typeface="Arial" charset="0"/>
              </a:rPr>
              <a:t>EGR coverage 2014-2017</a:t>
            </a:r>
            <a:endParaRPr lang="en-GB" sz="3200" kern="1200" dirty="0">
              <a:solidFill>
                <a:srgbClr val="E36406"/>
              </a:solidFill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EA6B48B0-3CED-4977-89FA-FF0719A309D0}" type="slidenum">
              <a:rPr lang="en-GB" altLang="en-US" smtClean="0"/>
              <a:pPr/>
              <a:t>8</a:t>
            </a:fld>
            <a:endParaRPr lang="en-GB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3085457"/>
            <a:ext cx="5667000" cy="36182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8247" y="3861048"/>
            <a:ext cx="879525" cy="13444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1800" y="3501008"/>
            <a:ext cx="1169729" cy="12241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1294" y="2746261"/>
            <a:ext cx="1608661" cy="14601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9132" y="2063522"/>
            <a:ext cx="1543101" cy="136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35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196752"/>
            <a:ext cx="8928992" cy="936625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GB" sz="3200" kern="1200" dirty="0" smtClean="0">
                <a:solidFill>
                  <a:srgbClr val="E36406"/>
                </a:solidFill>
                <a:cs typeface="Arial" charset="0"/>
              </a:rPr>
              <a:t>EGR data users/producers</a:t>
            </a:r>
            <a:endParaRPr lang="en-GB" sz="3200" kern="1200" dirty="0">
              <a:solidFill>
                <a:srgbClr val="E36406"/>
              </a:solidFill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EA6B48B0-3CED-4977-89FA-FF0719A309D0}" type="slidenum">
              <a:rPr lang="en-GB" altLang="en-US" smtClean="0"/>
              <a:pPr/>
              <a:t>9</a:t>
            </a:fld>
            <a:endParaRPr lang="en-GB" alt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884582839"/>
              </p:ext>
            </p:extLst>
          </p:nvPr>
        </p:nvGraphicFramePr>
        <p:xfrm>
          <a:off x="94511" y="1916832"/>
          <a:ext cx="6061665" cy="4804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988143322"/>
              </p:ext>
            </p:extLst>
          </p:nvPr>
        </p:nvGraphicFramePr>
        <p:xfrm>
          <a:off x="4139952" y="2295773"/>
          <a:ext cx="6671341" cy="4328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193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825</Words>
  <Application>Microsoft Office PowerPoint</Application>
  <PresentationFormat>On-screen Show (4:3)</PresentationFormat>
  <Paragraphs>139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Verdana</vt:lpstr>
      <vt:lpstr>blank</vt:lpstr>
      <vt:lpstr>PowerPoint Presentation</vt:lpstr>
      <vt:lpstr>PowerPoint Presentation</vt:lpstr>
      <vt:lpstr>Introduction</vt:lpstr>
      <vt:lpstr>The EuroGroups Register</vt:lpstr>
      <vt:lpstr>Scope of the EGR</vt:lpstr>
      <vt:lpstr>Compilation of a MNE group in the EGR</vt:lpstr>
      <vt:lpstr>The EGR production process</vt:lpstr>
      <vt:lpstr>EGR coverage 2014-2017</vt:lpstr>
      <vt:lpstr>EGR data users/producers</vt:lpstr>
      <vt:lpstr>Data sharing and use of the EGR</vt:lpstr>
      <vt:lpstr>PowerPoint Presentation</vt:lpstr>
      <vt:lpstr>What do the EGR user say?  </vt:lpstr>
      <vt:lpstr>Aggregated statistics based on the EGR data</vt:lpstr>
      <vt:lpstr>Outlook</vt:lpstr>
      <vt:lpstr>Further information on the EGR</vt:lpstr>
      <vt:lpstr>Thank you!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ESTAT</dc:creator>
  <cp:lastModifiedBy>BIKAUSKAITE Agne (ESTAT)</cp:lastModifiedBy>
  <cp:revision>416</cp:revision>
  <cp:lastPrinted>2015-08-11T17:35:24Z</cp:lastPrinted>
  <dcterms:created xsi:type="dcterms:W3CDTF">2014-09-19T08:53:56Z</dcterms:created>
  <dcterms:modified xsi:type="dcterms:W3CDTF">2019-09-27T14:27:04Z</dcterms:modified>
</cp:coreProperties>
</file>