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CB8"/>
    <a:srgbClr val="549C54"/>
    <a:srgbClr val="2680D6"/>
    <a:srgbClr val="234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127" d="100"/>
          <a:sy n="127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b="1" dirty="0" err="1"/>
              <a:t>Type</a:t>
            </a:r>
            <a:r>
              <a:rPr lang="sl-SI" b="1" dirty="0"/>
              <a:t> </a:t>
            </a:r>
            <a:r>
              <a:rPr lang="sl-SI" b="1" dirty="0" err="1"/>
              <a:t>of</a:t>
            </a:r>
            <a:r>
              <a:rPr lang="sl-SI" b="1" dirty="0"/>
              <a:t> </a:t>
            </a:r>
            <a:r>
              <a:rPr lang="sl-SI" b="1" dirty="0" err="1"/>
              <a:t>enterprise</a:t>
            </a:r>
            <a:r>
              <a:rPr lang="sl-SI" b="1" baseline="0" dirty="0"/>
              <a:t> </a:t>
            </a:r>
            <a:r>
              <a:rPr lang="sl-SI" b="1" baseline="0" dirty="0" err="1"/>
              <a:t>groups</a:t>
            </a:r>
            <a:r>
              <a:rPr lang="sl-SI" b="1" baseline="0" dirty="0"/>
              <a:t>, </a:t>
            </a:r>
            <a:r>
              <a:rPr lang="sl-SI" b="1" baseline="0" dirty="0" err="1"/>
              <a:t>Slovenia</a:t>
            </a:r>
            <a:r>
              <a:rPr lang="sl-SI" b="1" baseline="0" dirty="0"/>
              <a:t>, 2017</a:t>
            </a:r>
            <a:endParaRPr lang="sl-SI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86-402F-8742-2699E58922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786-402F-8742-2699E589228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86-402F-8742-2699E589228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90.6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786-402F-8742-2699E5892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Sheet2!$A$14:$A$15</c:f>
              <c:strCache>
                <c:ptCount val="2"/>
                <c:pt idx="0">
                  <c:v>Domestically controlled MNE groups</c:v>
                </c:pt>
                <c:pt idx="1">
                  <c:v>Foreign controlled MNE groups</c:v>
                </c:pt>
              </c:strCache>
            </c:strRef>
          </c:cat>
          <c:val>
            <c:numRef>
              <c:f>Sheet2!$B$14:$B$15</c:f>
              <c:numCache>
                <c:formatCode>0.0</c:formatCode>
                <c:ptCount val="2"/>
                <c:pt idx="0">
                  <c:v>9.3803786574870909</c:v>
                </c:pt>
                <c:pt idx="1">
                  <c:v>90.6196213425129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86-402F-8742-2699E5892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774B82-93BB-4E9B-ACF7-B362F75CBFFD}" type="datetimeFigureOut">
              <a:rPr lang="sl-SI"/>
              <a:pPr>
                <a:defRPr/>
              </a:pPr>
              <a:t>27. 08. 2019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68C274F-9D87-4885-AB0D-74E0B5A522E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1C5A32-44D6-42ED-A02B-F068B5D5F899}" type="datetimeFigureOut">
              <a:rPr lang="sl-SI"/>
              <a:pPr>
                <a:defRPr/>
              </a:pPr>
              <a:t>27. 08. 2019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87D004C-04F9-4ECC-AF7F-3583F913C6F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D947B6-C042-4778-8BE4-85E21101FBCA}" type="slidenum">
              <a:rPr lang="sl-SI" altLang="sl-SI">
                <a:latin typeface="Calibri" panose="020F0502020204030204" pitchFamily="34" charset="0"/>
              </a:rPr>
              <a:pPr eaLnBrk="1" hangingPunct="1"/>
              <a:t>1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2244725"/>
            <a:ext cx="91440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19088"/>
            <a:ext cx="180181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052737"/>
            <a:ext cx="6882399" cy="230425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400256"/>
            <a:ext cx="2592288" cy="105308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1861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961D2D7-F10A-43C6-8565-5799D674AA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7517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F57325E-DE37-4779-BEE6-8217598843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092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8313" y="2060575"/>
            <a:ext cx="8207375" cy="40327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BEFDF7E-FCF4-442A-811C-0E5A56CE04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500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32353A6-15F9-48EE-B4E8-8B1CA778E5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7733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E223ABE-80F9-43D6-B545-28D119BAD9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440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4041775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A5986C4-DC35-4931-B5DB-791BC1E6B3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756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8D8C1D-134D-4C0D-BAB6-0F1290607A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067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FDB1291-77FF-455C-9638-C6DB3AE947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0551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11521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7B4B5D3-851B-4594-B48D-ABD52A2BA6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7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92695"/>
            <a:ext cx="5486400" cy="403487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C410CED-4A57-413D-882D-B98D1E8E32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9466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84175"/>
            <a:ext cx="86836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60575"/>
            <a:ext cx="8229600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6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888421-7914-42A7-A2CE-B17870EB5382}" type="datetime1">
              <a:rPr lang="sl-SI"/>
              <a:pPr>
                <a:defRPr/>
              </a:pPr>
              <a:t>27. 08. 2019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250" y="6356350"/>
            <a:ext cx="590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3" y="6356350"/>
            <a:ext cx="8016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8E25A03-E7F1-4E12-83DB-A361D8A4935F}" type="slidenum">
              <a:rPr lang="sl-SI" altLang="sl-SI"/>
              <a:pPr/>
              <a:t>‹#›</a:t>
            </a:fld>
            <a:endParaRPr lang="sl-SI" altLang="sl-SI"/>
          </a:p>
        </p:txBody>
      </p:sp>
      <p:pic>
        <p:nvPicPr>
          <p:cNvPr id="103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19088"/>
            <a:ext cx="17367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549CB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49CB8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49CB8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49CB8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49CB8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6883400" cy="3601194"/>
          </a:xfrm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GB" sz="1600" dirty="0"/>
              <a:t>Meeting of the Group of Experts on Business Registers Jointly Organised by UNECE, Eurostat and OECD</a:t>
            </a:r>
            <a:r>
              <a:rPr lang="sl-SI" sz="1600" dirty="0"/>
              <a:t/>
            </a:r>
            <a:br>
              <a:rPr lang="sl-SI" sz="1600" dirty="0"/>
            </a:br>
            <a:r>
              <a:rPr lang="en-GB" sz="1600" dirty="0"/>
              <a:t>30 September – 2 October 2019, Geneva, </a:t>
            </a:r>
            <a:r>
              <a:rPr lang="en-GB" sz="1600" dirty="0" smtClean="0"/>
              <a:t>Switzerland</a:t>
            </a:r>
            <a:r>
              <a:rPr lang="sl-SI" sz="1600" dirty="0" smtClean="0"/>
              <a:t/>
            </a:r>
            <a:br>
              <a:rPr lang="sl-SI" sz="1600" dirty="0" smtClean="0"/>
            </a:br>
            <a:r>
              <a:rPr lang="sl-SI" sz="1600" dirty="0"/>
              <a:t/>
            </a:r>
            <a:br>
              <a:rPr lang="sl-SI" sz="1600" dirty="0"/>
            </a:br>
            <a:r>
              <a:rPr lang="sl-SI" sz="1600" dirty="0" smtClean="0"/>
              <a:t/>
            </a:r>
            <a:br>
              <a:rPr lang="sl-SI" sz="1600" dirty="0" smtClean="0"/>
            </a:br>
            <a:r>
              <a:rPr lang="sl-SI" sz="1600" dirty="0"/>
              <a:t/>
            </a:r>
            <a:br>
              <a:rPr lang="sl-SI" sz="1600" dirty="0"/>
            </a:br>
            <a:r>
              <a:rPr lang="sl-SI" sz="1600" dirty="0" smtClean="0"/>
              <a:t/>
            </a:r>
            <a:br>
              <a:rPr lang="sl-SI" sz="1600" dirty="0" smtClean="0"/>
            </a:br>
            <a:r>
              <a:rPr lang="en-GB" dirty="0" smtClean="0"/>
              <a:t>Profiling </a:t>
            </a:r>
            <a:r>
              <a:rPr lang="en-GB" dirty="0"/>
              <a:t>and more – from the perspective of a small country</a:t>
            </a:r>
            <a:endParaRPr lang="en-GB" altLang="sl-SI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95288" y="5445125"/>
            <a:ext cx="2736850" cy="1052513"/>
          </a:xfrm>
        </p:spPr>
        <p:txBody>
          <a:bodyPr/>
          <a:lstStyle/>
          <a:p>
            <a:r>
              <a:rPr lang="sl-SI" altLang="sl-SI" dirty="0" smtClean="0"/>
              <a:t>Barbara Dremelj Ribič</a:t>
            </a:r>
            <a:endParaRPr lang="en-GB" alt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Future </a:t>
            </a:r>
            <a:r>
              <a:rPr lang="sl-SI" dirty="0" err="1" smtClean="0"/>
              <a:t>work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800" dirty="0" smtClean="0"/>
              <a:t>Profiling work (including non-domestic MNE groups)</a:t>
            </a:r>
          </a:p>
          <a:p>
            <a:r>
              <a:rPr lang="en-GB" sz="2800" dirty="0" smtClean="0"/>
              <a:t>Monthly demographic changes of complex enterprises</a:t>
            </a:r>
          </a:p>
          <a:p>
            <a:r>
              <a:rPr lang="en-GB" sz="2800" dirty="0" smtClean="0"/>
              <a:t>Collaboration with users of SBR in early stages (selection of the MNE groups for profiling)</a:t>
            </a:r>
          </a:p>
          <a:p>
            <a:r>
              <a:rPr lang="en-GB" sz="2800" dirty="0" smtClean="0"/>
              <a:t>Natural persons as ultimate controlling institution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9245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For complex enterprises do not forget other statistical units</a:t>
            </a:r>
          </a:p>
          <a:p>
            <a:r>
              <a:rPr lang="en-GB" dirty="0" smtClean="0"/>
              <a:t>Feedback and collaboration</a:t>
            </a:r>
          </a:p>
          <a:p>
            <a:r>
              <a:rPr lang="en-GB" dirty="0" smtClean="0"/>
              <a:t>Direct contact with the most important MNE groups</a:t>
            </a:r>
          </a:p>
          <a:p>
            <a:r>
              <a:rPr lang="en-GB" dirty="0" smtClean="0"/>
              <a:t>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12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3501008"/>
            <a:ext cx="8207375" cy="259228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Thank you for your attention.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43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 dirty="0" smtClean="0"/>
              <a:t>Content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2060575"/>
            <a:ext cx="8207375" cy="4032250"/>
          </a:xfrm>
        </p:spPr>
        <p:txBody>
          <a:bodyPr/>
          <a:lstStyle/>
          <a:p>
            <a:r>
              <a:rPr lang="en-GB" altLang="sl-SI" dirty="0" smtClean="0"/>
              <a:t>Introduction</a:t>
            </a:r>
          </a:p>
          <a:p>
            <a:r>
              <a:rPr lang="en-GB" altLang="sl-SI" dirty="0" smtClean="0"/>
              <a:t>Profiling experience</a:t>
            </a:r>
          </a:p>
          <a:p>
            <a:r>
              <a:rPr lang="en-GB" altLang="sl-SI" dirty="0" smtClean="0"/>
              <a:t>Lessons learned from profiling</a:t>
            </a:r>
          </a:p>
          <a:p>
            <a:r>
              <a:rPr lang="sl-SI" altLang="sl-SI" dirty="0" err="1" smtClean="0"/>
              <a:t>Feedback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from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users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of</a:t>
            </a:r>
            <a:r>
              <a:rPr lang="sl-SI" altLang="sl-SI" dirty="0" smtClean="0"/>
              <a:t> SBR</a:t>
            </a:r>
            <a:endParaRPr lang="en-GB" altLang="sl-SI" dirty="0" smtClean="0"/>
          </a:p>
          <a:p>
            <a:r>
              <a:rPr lang="en-GB" altLang="sl-SI" dirty="0" smtClean="0"/>
              <a:t>Future 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</a:t>
            </a:r>
            <a:r>
              <a:rPr lang="sl-SI" dirty="0" err="1" smtClean="0"/>
              <a:t>facts</a:t>
            </a:r>
            <a:r>
              <a:rPr lang="sl-SI" dirty="0" smtClean="0"/>
              <a:t> </a:t>
            </a:r>
            <a:r>
              <a:rPr lang="sl-SI" dirty="0" err="1" smtClean="0"/>
              <a:t>about</a:t>
            </a:r>
            <a:r>
              <a:rPr lang="sl-SI" dirty="0" smtClean="0"/>
              <a:t> </a:t>
            </a:r>
            <a:r>
              <a:rPr lang="sl-SI" dirty="0" err="1" smtClean="0"/>
              <a:t>Slovenia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SBR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l-SI" dirty="0" smtClean="0"/>
              <a:t>One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smaller</a:t>
            </a:r>
            <a:r>
              <a:rPr lang="sl-SI" dirty="0" smtClean="0"/>
              <a:t> MS </a:t>
            </a:r>
            <a:r>
              <a:rPr lang="sl-SI" dirty="0" err="1" smtClean="0"/>
              <a:t>of</a:t>
            </a:r>
            <a:r>
              <a:rPr lang="sl-SI" dirty="0" smtClean="0"/>
              <a:t> EU</a:t>
            </a:r>
          </a:p>
          <a:p>
            <a:r>
              <a:rPr lang="sl-SI" dirty="0" smtClean="0"/>
              <a:t>SBR is a </a:t>
            </a:r>
            <a:r>
              <a:rPr lang="sl-SI" dirty="0" err="1" smtClean="0"/>
              <a:t>bacbone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business </a:t>
            </a:r>
            <a:r>
              <a:rPr lang="sl-SI" dirty="0" err="1" smtClean="0"/>
              <a:t>statistics</a:t>
            </a:r>
            <a:r>
              <a:rPr lang="sl-SI" dirty="0" smtClean="0"/>
              <a:t> (</a:t>
            </a:r>
            <a:r>
              <a:rPr lang="sl-SI" dirty="0" err="1" smtClean="0"/>
              <a:t>sampling</a:t>
            </a:r>
            <a:r>
              <a:rPr lang="sl-SI" dirty="0" smtClean="0"/>
              <a:t> </a:t>
            </a:r>
            <a:r>
              <a:rPr lang="sl-SI" dirty="0" err="1" smtClean="0"/>
              <a:t>frame</a:t>
            </a:r>
            <a:r>
              <a:rPr lang="sl-SI" dirty="0" smtClean="0"/>
              <a:t>)</a:t>
            </a:r>
            <a:endParaRPr lang="sl-SI" dirty="0" smtClean="0"/>
          </a:p>
          <a:p>
            <a:r>
              <a:rPr lang="sl-SI" dirty="0" smtClean="0"/>
              <a:t>SBR </a:t>
            </a:r>
            <a:r>
              <a:rPr lang="sl-SI" dirty="0" err="1" smtClean="0"/>
              <a:t>has</a:t>
            </a:r>
            <a:r>
              <a:rPr lang="sl-SI" dirty="0" smtClean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units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relationships</a:t>
            </a:r>
            <a:r>
              <a:rPr lang="sl-SI" dirty="0" smtClean="0"/>
              <a:t>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units</a:t>
            </a:r>
            <a:r>
              <a:rPr lang="sl-SI" dirty="0" smtClean="0"/>
              <a:t> is </a:t>
            </a:r>
            <a:r>
              <a:rPr lang="sl-SI" dirty="0" err="1" smtClean="0"/>
              <a:t>kept</a:t>
            </a:r>
            <a:endParaRPr lang="sl-SI" dirty="0" smtClean="0"/>
          </a:p>
          <a:p>
            <a:r>
              <a:rPr lang="sl-SI" dirty="0" smtClean="0"/>
              <a:t>Separate register </a:t>
            </a:r>
            <a:r>
              <a:rPr lang="sl-SI" dirty="0" err="1" smtClean="0"/>
              <a:t>for</a:t>
            </a:r>
            <a:r>
              <a:rPr lang="sl-SI" dirty="0" smtClean="0"/>
              <a:t> EG</a:t>
            </a:r>
          </a:p>
          <a:p>
            <a:r>
              <a:rPr lang="sl-SI" dirty="0" smtClean="0"/>
              <a:t>Administrative data (</a:t>
            </a:r>
            <a:r>
              <a:rPr lang="sl-SI" dirty="0" err="1" smtClean="0"/>
              <a:t>e.g</a:t>
            </a:r>
            <a:r>
              <a:rPr lang="sl-SI" dirty="0" smtClean="0"/>
              <a:t>. </a:t>
            </a:r>
            <a:r>
              <a:rPr lang="sl-SI" dirty="0" err="1" smtClean="0"/>
              <a:t>annual</a:t>
            </a:r>
            <a:r>
              <a:rPr lang="sl-SI" dirty="0" smtClean="0"/>
              <a:t> </a:t>
            </a:r>
            <a:r>
              <a:rPr lang="sl-SI" dirty="0" err="1" smtClean="0"/>
              <a:t>reports</a:t>
            </a:r>
            <a:r>
              <a:rPr lang="sl-SI" dirty="0" smtClean="0"/>
              <a:t>)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02010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74290065"/>
              </p:ext>
            </p:extLst>
          </p:nvPr>
        </p:nvGraphicFramePr>
        <p:xfrm>
          <a:off x="1691680" y="1916832"/>
          <a:ext cx="590465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43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Profiling work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Beginning of the profiling work in 2013</a:t>
            </a:r>
          </a:p>
          <a:p>
            <a:r>
              <a:rPr lang="en-GB" dirty="0" smtClean="0"/>
              <a:t>A special internal group on profiling was created in 2014</a:t>
            </a:r>
          </a:p>
          <a:p>
            <a:r>
              <a:rPr lang="en-GB" dirty="0" smtClean="0"/>
              <a:t>Automatic profiling in 2015</a:t>
            </a:r>
          </a:p>
          <a:p>
            <a:r>
              <a:rPr lang="en-GB" dirty="0" smtClean="0"/>
              <a:t>Profiling continued and all the most important domestically controlled MNE groups were profiled</a:t>
            </a:r>
          </a:p>
        </p:txBody>
      </p:sp>
    </p:spTree>
    <p:extLst>
      <p:ext uri="{BB962C8B-B14F-4D97-AF65-F5344CB8AC3E}">
        <p14:creationId xmlns:p14="http://schemas.microsoft.com/office/powerpoint/2010/main" val="221404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 from profiling</a:t>
            </a:r>
            <a:r>
              <a:rPr lang="sl-SI" dirty="0" smtClean="0"/>
              <a:t> - 1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Knowledge needed (accounting, legal environment, surveys)</a:t>
            </a:r>
          </a:p>
          <a:p>
            <a:r>
              <a:rPr lang="en-GB" dirty="0" smtClean="0"/>
              <a:t>Sources of information (Consolidated annual reports, </a:t>
            </a:r>
            <a:r>
              <a:rPr lang="sl-SI" dirty="0" err="1" smtClean="0"/>
              <a:t>web</a:t>
            </a:r>
            <a:r>
              <a:rPr lang="sl-SI" dirty="0" smtClean="0"/>
              <a:t> </a:t>
            </a:r>
            <a:r>
              <a:rPr lang="sl-SI" dirty="0" err="1" smtClean="0"/>
              <a:t>page</a:t>
            </a:r>
            <a:r>
              <a:rPr lang="sl-SI" dirty="0" smtClean="0"/>
              <a:t>, </a:t>
            </a:r>
            <a:r>
              <a:rPr lang="en-GB" dirty="0" err="1" smtClean="0"/>
              <a:t>CbC</a:t>
            </a:r>
            <a:r>
              <a:rPr lang="en-GB" dirty="0" smtClean="0"/>
              <a:t> report)</a:t>
            </a:r>
          </a:p>
          <a:p>
            <a:r>
              <a:rPr lang="en-GB" dirty="0" smtClean="0"/>
              <a:t>Schedule the meeting at the right time</a:t>
            </a:r>
          </a:p>
          <a:p>
            <a:r>
              <a:rPr lang="en-GB" dirty="0" smtClean="0"/>
              <a:t>Communicate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7002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 from profiling</a:t>
            </a:r>
            <a:r>
              <a:rPr lang="sl-SI" dirty="0" smtClean="0"/>
              <a:t> - 2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Collaboration</a:t>
            </a:r>
          </a:p>
          <a:p>
            <a:r>
              <a:rPr lang="en-GB" dirty="0" smtClean="0"/>
              <a:t>Reporting burden </a:t>
            </a:r>
          </a:p>
          <a:p>
            <a:r>
              <a:rPr lang="en-GB" dirty="0" smtClean="0"/>
              <a:t>Quick structural changes</a:t>
            </a:r>
          </a:p>
          <a:p>
            <a:r>
              <a:rPr lang="en-GB" dirty="0" smtClean="0"/>
              <a:t>Automatic </a:t>
            </a:r>
            <a:r>
              <a:rPr lang="en-GB" dirty="0" smtClean="0"/>
              <a:t>consolidation vs sum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672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l-SI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1: Exclusion of a person as the head of the group</a:t>
            </a:r>
            <a:endParaRPr kumimoji="0" lang="sl-SI" altLang="sl-SI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2" descr="Razpad FO (ENG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5400675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19672" y="591314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096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from users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All statistical units are important not just enterprise</a:t>
            </a:r>
          </a:p>
          <a:p>
            <a:r>
              <a:rPr lang="en-GB" dirty="0" smtClean="0"/>
              <a:t>Observation vs reporting unit</a:t>
            </a:r>
          </a:p>
          <a:p>
            <a:r>
              <a:rPr lang="en-GB" dirty="0" smtClean="0"/>
              <a:t>Not only data on turnover but all non-ad</a:t>
            </a:r>
            <a:r>
              <a:rPr lang="sl-SI" dirty="0" smtClean="0"/>
              <a:t>d</a:t>
            </a:r>
            <a:r>
              <a:rPr lang="en-GB" dirty="0" err="1" smtClean="0"/>
              <a:t>itive</a:t>
            </a:r>
            <a:r>
              <a:rPr lang="en-GB" dirty="0" smtClean="0"/>
              <a:t> variables of SBS</a:t>
            </a:r>
          </a:p>
          <a:p>
            <a:r>
              <a:rPr lang="en-GB" dirty="0" smtClean="0"/>
              <a:t>Annual </a:t>
            </a:r>
            <a:r>
              <a:rPr lang="en-GB" dirty="0" smtClean="0"/>
              <a:t>and sub-annual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722851"/>
      </p:ext>
    </p:extLst>
  </p:cSld>
  <p:clrMapOvr>
    <a:masterClrMapping/>
  </p:clrMapOvr>
</p:sld>
</file>

<file path=ppt/theme/theme1.xml><?xml version="1.0" encoding="utf-8"?>
<a:theme xmlns:a="http://schemas.openxmlformats.org/drawingml/2006/main" name="ppt_predloga_SURS_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ppt_predloga_SURS_Eng</Template>
  <TotalTime>824</TotalTime>
  <Words>296</Words>
  <Application>Microsoft Office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ppt_predloga_SURS_Eng</vt:lpstr>
      <vt:lpstr> Meeting of the Group of Experts on Business Registers Jointly Organised by UNECE, Eurostat and OECD 30 September – 2 October 2019, Geneva, Switzerland     Profiling and more – from the perspective of a small country</vt:lpstr>
      <vt:lpstr>Content</vt:lpstr>
      <vt:lpstr>Some facts about Slovenia and SBR</vt:lpstr>
      <vt:lpstr>PowerPoint Presentation</vt:lpstr>
      <vt:lpstr>Profiling work</vt:lpstr>
      <vt:lpstr>Lessons learned from profiling - 1</vt:lpstr>
      <vt:lpstr>Lessons learned from profiling - 2</vt:lpstr>
      <vt:lpstr>PowerPoint Presentation</vt:lpstr>
      <vt:lpstr>Feedback from users</vt:lpstr>
      <vt:lpstr>Future work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Dremelj Ribič</dc:creator>
  <cp:lastModifiedBy>Barbara Dremelj Ribič</cp:lastModifiedBy>
  <cp:revision>19</cp:revision>
  <dcterms:created xsi:type="dcterms:W3CDTF">2019-07-26T06:33:21Z</dcterms:created>
  <dcterms:modified xsi:type="dcterms:W3CDTF">2019-08-27T07:48:33Z</dcterms:modified>
</cp:coreProperties>
</file>