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ppt/charts/chart55.xml" ContentType="application/vnd.openxmlformats-officedocument.drawingml.chart+xml"/>
  <Override PartName="/ppt/charts/style55.xml" ContentType="application/vnd.ms-office.chartstyle+xml"/>
  <Override PartName="/ppt/charts/colors55.xml" ContentType="application/vnd.ms-office.chartcolorstyle+xml"/>
  <Override PartName="/ppt/charts/chart56.xml" ContentType="application/vnd.openxmlformats-officedocument.drawingml.chart+xml"/>
  <Override PartName="/ppt/charts/style56.xml" ContentType="application/vnd.ms-office.chartstyle+xml"/>
  <Override PartName="/ppt/charts/colors56.xml" ContentType="application/vnd.ms-office.chartcolorstyle+xml"/>
  <Override PartName="/ppt/charts/chart57.xml" ContentType="application/vnd.openxmlformats-officedocument.drawingml.chart+xml"/>
  <Override PartName="/ppt/charts/style57.xml" ContentType="application/vnd.ms-office.chartstyle+xml"/>
  <Override PartName="/ppt/charts/colors57.xml" ContentType="application/vnd.ms-office.chartcolorstyle+xml"/>
  <Override PartName="/ppt/charts/chart58.xml" ContentType="application/vnd.openxmlformats-officedocument.drawingml.chart+xml"/>
  <Override PartName="/ppt/charts/style58.xml" ContentType="application/vnd.ms-office.chartstyle+xml"/>
  <Override PartName="/ppt/charts/colors58.xml" ContentType="application/vnd.ms-office.chartcolorstyle+xml"/>
  <Override PartName="/ppt/charts/chart59.xml" ContentType="application/vnd.openxmlformats-officedocument.drawingml.chart+xml"/>
  <Override PartName="/ppt/charts/style59.xml" ContentType="application/vnd.ms-office.chartstyle+xml"/>
  <Override PartName="/ppt/charts/colors59.xml" ContentType="application/vnd.ms-office.chartcolorstyle+xml"/>
  <Override PartName="/ppt/charts/chart60.xml" ContentType="application/vnd.openxmlformats-officedocument.drawingml.chart+xml"/>
  <Override PartName="/ppt/charts/style60.xml" ContentType="application/vnd.ms-office.chartstyle+xml"/>
  <Override PartName="/ppt/charts/colors60.xml" ContentType="application/vnd.ms-office.chartcolorstyle+xml"/>
  <Override PartName="/ppt/charts/chart61.xml" ContentType="application/vnd.openxmlformats-officedocument.drawingml.chart+xml"/>
  <Override PartName="/ppt/charts/style61.xml" ContentType="application/vnd.ms-office.chartstyle+xml"/>
  <Override PartName="/ppt/charts/colors61.xml" ContentType="application/vnd.ms-office.chartcolorstyle+xml"/>
  <Override PartName="/ppt/charts/chart62.xml" ContentType="application/vnd.openxmlformats-officedocument.drawingml.chart+xml"/>
  <Override PartName="/ppt/charts/style62.xml" ContentType="application/vnd.ms-office.chartstyle+xml"/>
  <Override PartName="/ppt/charts/colors62.xml" ContentType="application/vnd.ms-office.chartcolorstyle+xml"/>
  <Override PartName="/ppt/charts/chart63.xml" ContentType="application/vnd.openxmlformats-officedocument.drawingml.chart+xml"/>
  <Override PartName="/ppt/charts/style63.xml" ContentType="application/vnd.ms-office.chartstyle+xml"/>
  <Override PartName="/ppt/charts/colors63.xml" ContentType="application/vnd.ms-office.chartcolorstyle+xml"/>
  <Override PartName="/ppt/charts/chart64.xml" ContentType="application/vnd.openxmlformats-officedocument.drawingml.chart+xml"/>
  <Override PartName="/ppt/charts/style64.xml" ContentType="application/vnd.ms-office.chartstyle+xml"/>
  <Override PartName="/ppt/charts/colors64.xml" ContentType="application/vnd.ms-office.chartcolorstyle+xml"/>
  <Override PartName="/ppt/charts/chart65.xml" ContentType="application/vnd.openxmlformats-officedocument.drawingml.chart+xml"/>
  <Override PartName="/ppt/charts/style65.xml" ContentType="application/vnd.ms-office.chartstyle+xml"/>
  <Override PartName="/ppt/charts/colors65.xml" ContentType="application/vnd.ms-office.chartcolorstyle+xml"/>
  <Override PartName="/ppt/charts/chart66.xml" ContentType="application/vnd.openxmlformats-officedocument.drawingml.chart+xml"/>
  <Override PartName="/ppt/charts/style66.xml" ContentType="application/vnd.ms-office.chartstyle+xml"/>
  <Override PartName="/ppt/charts/colors66.xml" ContentType="application/vnd.ms-office.chartcolorstyle+xml"/>
  <Override PartName="/ppt/charts/chart67.xml" ContentType="application/vnd.openxmlformats-officedocument.drawingml.chart+xml"/>
  <Override PartName="/ppt/charts/style67.xml" ContentType="application/vnd.ms-office.chartstyle+xml"/>
  <Override PartName="/ppt/charts/colors67.xml" ContentType="application/vnd.ms-office.chartcolorstyle+xml"/>
  <Override PartName="/ppt/charts/chart68.xml" ContentType="application/vnd.openxmlformats-officedocument.drawingml.chart+xml"/>
  <Override PartName="/ppt/charts/style68.xml" ContentType="application/vnd.ms-office.chartstyle+xml"/>
  <Override PartName="/ppt/charts/colors68.xml" ContentType="application/vnd.ms-office.chartcolorstyle+xml"/>
  <Override PartName="/ppt/charts/chart69.xml" ContentType="application/vnd.openxmlformats-officedocument.drawingml.chart+xml"/>
  <Override PartName="/ppt/charts/style69.xml" ContentType="application/vnd.ms-office.chartstyle+xml"/>
  <Override PartName="/ppt/charts/colors69.xml" ContentType="application/vnd.ms-office.chartcolorstyle+xml"/>
  <Override PartName="/ppt/charts/chart70.xml" ContentType="application/vnd.openxmlformats-officedocument.drawingml.chart+xml"/>
  <Override PartName="/ppt/charts/style70.xml" ContentType="application/vnd.ms-office.chartstyle+xml"/>
  <Override PartName="/ppt/charts/colors70.xml" ContentType="application/vnd.ms-office.chartcolorstyle+xml"/>
  <Override PartName="/ppt/charts/chart71.xml" ContentType="application/vnd.openxmlformats-officedocument.drawingml.chart+xml"/>
  <Override PartName="/ppt/charts/style71.xml" ContentType="application/vnd.ms-office.chartstyle+xml"/>
  <Override PartName="/ppt/charts/colors71.xml" ContentType="application/vnd.ms-office.chartcolorstyle+xml"/>
  <Override PartName="/ppt/charts/chart72.xml" ContentType="application/vnd.openxmlformats-officedocument.drawingml.chart+xml"/>
  <Override PartName="/ppt/charts/style72.xml" ContentType="application/vnd.ms-office.chartstyle+xml"/>
  <Override PartName="/ppt/charts/colors72.xml" ContentType="application/vnd.ms-office.chartcolorstyle+xml"/>
  <Override PartName="/ppt/charts/chart73.xml" ContentType="application/vnd.openxmlformats-officedocument.drawingml.chart+xml"/>
  <Override PartName="/ppt/charts/style73.xml" ContentType="application/vnd.ms-office.chartstyle+xml"/>
  <Override PartName="/ppt/charts/colors73.xml" ContentType="application/vnd.ms-office.chartcolorstyle+xml"/>
  <Override PartName="/ppt/charts/chart74.xml" ContentType="application/vnd.openxmlformats-officedocument.drawingml.chart+xml"/>
  <Override PartName="/ppt/charts/style74.xml" ContentType="application/vnd.ms-office.chartstyle+xml"/>
  <Override PartName="/ppt/charts/colors74.xml" ContentType="application/vnd.ms-office.chartcolorstyle+xml"/>
  <Override PartName="/ppt/charts/chart75.xml" ContentType="application/vnd.openxmlformats-officedocument.drawingml.chart+xml"/>
  <Override PartName="/ppt/charts/style75.xml" ContentType="application/vnd.ms-office.chartstyle+xml"/>
  <Override PartName="/ppt/charts/colors75.xml" ContentType="application/vnd.ms-office.chartcolorstyle+xml"/>
  <Override PartName="/ppt/charts/chart76.xml" ContentType="application/vnd.openxmlformats-officedocument.drawingml.chart+xml"/>
  <Override PartName="/ppt/charts/style76.xml" ContentType="application/vnd.ms-office.chartstyle+xml"/>
  <Override PartName="/ppt/charts/colors7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5"/>
  </p:notesMasterIdLst>
  <p:handoutMasterIdLst>
    <p:handoutMasterId r:id="rId26"/>
  </p:handoutMasterIdLst>
  <p:sldIdLst>
    <p:sldId id="256" r:id="rId3"/>
    <p:sldId id="257" r:id="rId4"/>
    <p:sldId id="260" r:id="rId5"/>
    <p:sldId id="261" r:id="rId6"/>
    <p:sldId id="263" r:id="rId7"/>
    <p:sldId id="264" r:id="rId8"/>
    <p:sldId id="265" r:id="rId9"/>
    <p:sldId id="266" r:id="rId10"/>
    <p:sldId id="267" r:id="rId11"/>
    <p:sldId id="269" r:id="rId12"/>
    <p:sldId id="268" r:id="rId13"/>
    <p:sldId id="271" r:id="rId14"/>
    <p:sldId id="272" r:id="rId15"/>
    <p:sldId id="273" r:id="rId16"/>
    <p:sldId id="278" r:id="rId17"/>
    <p:sldId id="274" r:id="rId18"/>
    <p:sldId id="275" r:id="rId19"/>
    <p:sldId id="279" r:id="rId20"/>
    <p:sldId id="280" r:id="rId21"/>
    <p:sldId id="282" r:id="rId22"/>
    <p:sldId id="281" r:id="rId23"/>
    <p:sldId id="277" r:id="rId24"/>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46" autoAdjust="0"/>
    <p:restoredTop sz="94660"/>
  </p:normalViewPr>
  <p:slideViewPr>
    <p:cSldViewPr snapToGrid="0">
      <p:cViewPr varScale="1">
        <p:scale>
          <a:sx n="111" d="100"/>
          <a:sy n="111" d="100"/>
        </p:scale>
        <p:origin x="1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8.xml"/><Relationship Id="rId1" Type="http://schemas.microsoft.com/office/2011/relationships/chartStyle" Target="style48.xml"/></Relationships>
</file>

<file path=ppt/charts/_rels/chart4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5.xml"/><Relationship Id="rId1" Type="http://schemas.microsoft.com/office/2011/relationships/chartStyle" Target="style5.xml"/></Relationships>
</file>

<file path=ppt/charts/_rels/chart5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50.xml"/><Relationship Id="rId1" Type="http://schemas.microsoft.com/office/2011/relationships/chartStyle" Target="style50.xml"/></Relationships>
</file>

<file path=ppt/charts/_rels/chart5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51.xml"/><Relationship Id="rId1" Type="http://schemas.microsoft.com/office/2011/relationships/chartStyle" Target="style51.xml"/></Relationships>
</file>

<file path=ppt/charts/_rels/chart5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52.xml"/><Relationship Id="rId1" Type="http://schemas.microsoft.com/office/2011/relationships/chartStyle" Target="style52.xml"/></Relationships>
</file>

<file path=ppt/charts/_rels/chart5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53.xml"/><Relationship Id="rId1" Type="http://schemas.microsoft.com/office/2011/relationships/chartStyle" Target="style53.xml"/></Relationships>
</file>

<file path=ppt/charts/_rels/chart5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54.xml"/><Relationship Id="rId1" Type="http://schemas.microsoft.com/office/2011/relationships/chartStyle" Target="style54.xml"/></Relationships>
</file>

<file path=ppt/charts/_rels/chart5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55.xml"/><Relationship Id="rId1" Type="http://schemas.microsoft.com/office/2011/relationships/chartStyle" Target="style55.xml"/></Relationships>
</file>

<file path=ppt/charts/_rels/chart5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56.xml"/><Relationship Id="rId1" Type="http://schemas.microsoft.com/office/2011/relationships/chartStyle" Target="style56.xml"/></Relationships>
</file>

<file path=ppt/charts/_rels/chart5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57.xml"/><Relationship Id="rId1" Type="http://schemas.microsoft.com/office/2011/relationships/chartStyle" Target="style57.xml"/></Relationships>
</file>

<file path=ppt/charts/_rels/chart5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58.xml"/><Relationship Id="rId1" Type="http://schemas.microsoft.com/office/2011/relationships/chartStyle" Target="style58.xml"/></Relationships>
</file>

<file path=ppt/charts/_rels/chart5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59.xml"/><Relationship Id="rId1" Type="http://schemas.microsoft.com/office/2011/relationships/chartStyle" Target="style59.xml"/></Relationships>
</file>

<file path=ppt/charts/_rels/chart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_NBO.xlsx" TargetMode="External"/><Relationship Id="rId2" Type="http://schemas.microsoft.com/office/2011/relationships/chartColorStyle" Target="colors6.xml"/><Relationship Id="rId1" Type="http://schemas.microsoft.com/office/2011/relationships/chartStyle" Target="style6.xml"/></Relationships>
</file>

<file path=ppt/charts/_rels/chart6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0.xml"/><Relationship Id="rId1" Type="http://schemas.microsoft.com/office/2011/relationships/chartStyle" Target="style60.xml"/></Relationships>
</file>

<file path=ppt/charts/_rels/chart6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1.xml"/><Relationship Id="rId1" Type="http://schemas.microsoft.com/office/2011/relationships/chartStyle" Target="style61.xml"/></Relationships>
</file>

<file path=ppt/charts/_rels/chart6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62.xml"/><Relationship Id="rId1" Type="http://schemas.microsoft.com/office/2011/relationships/chartStyle" Target="style62.xml"/></Relationships>
</file>

<file path=ppt/charts/_rels/chart6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63.xml"/><Relationship Id="rId1" Type="http://schemas.microsoft.com/office/2011/relationships/chartStyle" Target="style63.xml"/></Relationships>
</file>

<file path=ppt/charts/_rels/chart6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4.xml"/><Relationship Id="rId1" Type="http://schemas.microsoft.com/office/2011/relationships/chartStyle" Target="style64.xml"/></Relationships>
</file>

<file path=ppt/charts/_rels/chart6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5.xml"/><Relationship Id="rId1" Type="http://schemas.microsoft.com/office/2011/relationships/chartStyle" Target="style65.xml"/></Relationships>
</file>

<file path=ppt/charts/_rels/chart6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66.xml"/><Relationship Id="rId1" Type="http://schemas.microsoft.com/office/2011/relationships/chartStyle" Target="style66.xml"/></Relationships>
</file>

<file path=ppt/charts/_rels/chart6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67.xml"/><Relationship Id="rId1" Type="http://schemas.microsoft.com/office/2011/relationships/chartStyle" Target="style67.xml"/></Relationships>
</file>

<file path=ppt/charts/_rels/chart6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8.xml"/><Relationship Id="rId1" Type="http://schemas.microsoft.com/office/2011/relationships/chartStyle" Target="style68.xml"/></Relationships>
</file>

<file path=ppt/charts/_rels/chart6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69.xml"/><Relationship Id="rId1" Type="http://schemas.microsoft.com/office/2011/relationships/chartStyle" Target="style69.xml"/></Relationships>
</file>

<file path=ppt/charts/_rels/chart7.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7.xml"/><Relationship Id="rId1" Type="http://schemas.microsoft.com/office/2011/relationships/chartStyle" Target="style7.xml"/></Relationships>
</file>

<file path=ppt/charts/_rels/chart70.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70.xml"/><Relationship Id="rId1" Type="http://schemas.microsoft.com/office/2011/relationships/chartStyle" Target="style70.xml"/></Relationships>
</file>

<file path=ppt/charts/_rels/chart71.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71.xml"/><Relationship Id="rId1" Type="http://schemas.microsoft.com/office/2011/relationships/chartStyle" Target="style71.xml"/></Relationships>
</file>

<file path=ppt/charts/_rels/chart72.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72.xml"/><Relationship Id="rId1" Type="http://schemas.microsoft.com/office/2011/relationships/chartStyle" Target="style72.xml"/></Relationships>
</file>

<file path=ppt/charts/_rels/chart73.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73.xml"/><Relationship Id="rId1" Type="http://schemas.microsoft.com/office/2011/relationships/chartStyle" Target="style73.xml"/></Relationships>
</file>

<file path=ppt/charts/_rels/chart74.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74.xml"/><Relationship Id="rId1" Type="http://schemas.microsoft.com/office/2011/relationships/chartStyle" Target="style74.xml"/></Relationships>
</file>

<file path=ppt/charts/_rels/chart75.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75.xml"/><Relationship Id="rId1" Type="http://schemas.microsoft.com/office/2011/relationships/chartStyle" Target="style75.xml"/></Relationships>
</file>

<file path=ppt/charts/_rels/chart76.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76.xml"/><Relationship Id="rId1" Type="http://schemas.microsoft.com/office/2011/relationships/chartStyle" Target="style76.xml"/></Relationships>
</file>

<file path=ppt/charts/_rels/chart8.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_Combined_CPRs_20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adb.intra.admin.ch\BFS$\Archive\REG\URD\03_01_DonneesMonetaires\01_Donn&#233;es%20Mon&#233;taires\01_3_Pr&#233;sentations\01_3_1_Conferences\2018_Wiesbaden_CountryProgressReport\_Combined_CPRs_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tint val="98000"/>
                      <a:hueMod val="94000"/>
                      <a:satMod val="130000"/>
                      <a:lumMod val="128000"/>
                    </a:schemeClr>
                  </a:gs>
                  <a:gs pos="100000">
                    <a:schemeClr val="accent1">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1-D48D-4320-BD2F-D59400C0FBCE}"/>
              </c:ext>
            </c:extLst>
          </c:dPt>
          <c:dPt>
            <c:idx val="1"/>
            <c:bubble3D val="0"/>
            <c:spPr>
              <a:gradFill rotWithShape="1">
                <a:gsLst>
                  <a:gs pos="0">
                    <a:schemeClr val="accent2">
                      <a:tint val="98000"/>
                      <a:hueMod val="94000"/>
                      <a:satMod val="130000"/>
                      <a:lumMod val="128000"/>
                    </a:schemeClr>
                  </a:gs>
                  <a:gs pos="100000">
                    <a:schemeClr val="accent2">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3-D48D-4320-BD2F-D59400C0FBCE}"/>
              </c:ext>
            </c:extLst>
          </c:dPt>
          <c:dPt>
            <c:idx val="2"/>
            <c:bubble3D val="0"/>
            <c:spPr>
              <a:gradFill rotWithShape="1">
                <a:gsLst>
                  <a:gs pos="0">
                    <a:schemeClr val="accent3">
                      <a:tint val="98000"/>
                      <a:hueMod val="94000"/>
                      <a:satMod val="130000"/>
                      <a:lumMod val="128000"/>
                    </a:schemeClr>
                  </a:gs>
                  <a:gs pos="100000">
                    <a:schemeClr val="accent3">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5-D48D-4320-BD2F-D59400C0FBCE}"/>
              </c:ext>
            </c:extLst>
          </c:dPt>
          <c:dPt>
            <c:idx val="3"/>
            <c:bubble3D val="0"/>
            <c:spPr>
              <a:gradFill rotWithShape="1">
                <a:gsLst>
                  <a:gs pos="0">
                    <a:schemeClr val="accent4">
                      <a:tint val="98000"/>
                      <a:hueMod val="94000"/>
                      <a:satMod val="130000"/>
                      <a:lumMod val="128000"/>
                    </a:schemeClr>
                  </a:gs>
                  <a:gs pos="100000">
                    <a:schemeClr val="accent4">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7-D48D-4320-BD2F-D59400C0FBC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2"/>
                    </a:solidFill>
                    <a:latin typeface="+mn-lt"/>
                    <a:ea typeface="+mn-ea"/>
                    <a:cs typeface="+mn-cs"/>
                  </a:defRPr>
                </a:pPr>
                <a:endParaRPr lang="de-DE"/>
              </a:p>
            </c:txPr>
            <c:dLblPos val="bestFit"/>
            <c:showLegendKey val="0"/>
            <c:showVal val="1"/>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'Units in SBR'!$H$17:$H$20</c:f>
              <c:strCache>
                <c:ptCount val="4"/>
                <c:pt idx="0">
                  <c:v>1-500'000</c:v>
                </c:pt>
                <c:pt idx="1">
                  <c:v>500'001 - 1mio </c:v>
                </c:pt>
                <c:pt idx="2">
                  <c:v>1mio - 5mio</c:v>
                </c:pt>
                <c:pt idx="3">
                  <c:v>over 5mio</c:v>
                </c:pt>
              </c:strCache>
            </c:strRef>
          </c:cat>
          <c:val>
            <c:numRef>
              <c:f>'Units in SBR'!$G$17:$G$20</c:f>
              <c:numCache>
                <c:formatCode>#,##0</c:formatCode>
                <c:ptCount val="4"/>
                <c:pt idx="0">
                  <c:v>18</c:v>
                </c:pt>
                <c:pt idx="1">
                  <c:v>7</c:v>
                </c:pt>
                <c:pt idx="2">
                  <c:v>15</c:v>
                </c:pt>
                <c:pt idx="3">
                  <c:v>6</c:v>
                </c:pt>
              </c:numCache>
            </c:numRef>
          </c:val>
          <c:extLst>
            <c:ext xmlns:c16="http://schemas.microsoft.com/office/drawing/2014/chart" uri="{C3380CC4-5D6E-409C-BE32-E72D297353CC}">
              <c16:uniqueId val="{00000008-D48D-4320-BD2F-D59400C0FBCE}"/>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Geographical coordinates assigned to every address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tint val="98000"/>
                      <a:hueMod val="94000"/>
                      <a:satMod val="130000"/>
                      <a:lumMod val="128000"/>
                    </a:schemeClr>
                  </a:gs>
                  <a:gs pos="100000">
                    <a:schemeClr val="accent1">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extLst>
              <c:ext xmlns:c16="http://schemas.microsoft.com/office/drawing/2014/chart" uri="{C3380CC4-5D6E-409C-BE32-E72D297353CC}">
                <c16:uniqueId val="{00000001-DA4A-41DE-B5EE-94BDD63D90A6}"/>
              </c:ext>
            </c:extLst>
          </c:dPt>
          <c:dPt>
            <c:idx val="1"/>
            <c:bubble3D val="0"/>
            <c:spPr>
              <a:gradFill rotWithShape="1">
                <a:gsLst>
                  <a:gs pos="0">
                    <a:schemeClr val="accent2">
                      <a:tint val="98000"/>
                      <a:hueMod val="94000"/>
                      <a:satMod val="130000"/>
                      <a:lumMod val="128000"/>
                    </a:schemeClr>
                  </a:gs>
                  <a:gs pos="100000">
                    <a:schemeClr val="accent2">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extLst>
              <c:ext xmlns:c16="http://schemas.microsoft.com/office/drawing/2014/chart" uri="{C3380CC4-5D6E-409C-BE32-E72D297353CC}">
                <c16:uniqueId val="{00000003-DA4A-41DE-B5EE-94BDD63D90A6}"/>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'Geo coord.'!$E$6:$E$7</c:f>
              <c:strCache>
                <c:ptCount val="2"/>
                <c:pt idx="0">
                  <c:v>No</c:v>
                </c:pt>
                <c:pt idx="1">
                  <c:v>Yes</c:v>
                </c:pt>
              </c:strCache>
            </c:strRef>
          </c:cat>
          <c:val>
            <c:numRef>
              <c:f>'Geo coord.'!$D$6:$D$7</c:f>
              <c:numCache>
                <c:formatCode>General</c:formatCode>
                <c:ptCount val="2"/>
                <c:pt idx="0">
                  <c:v>22</c:v>
                </c:pt>
                <c:pt idx="1">
                  <c:v>25</c:v>
                </c:pt>
              </c:numCache>
            </c:numRef>
          </c:val>
          <c:extLst>
            <c:ext xmlns:c16="http://schemas.microsoft.com/office/drawing/2014/chart" uri="{C3380CC4-5D6E-409C-BE32-E72D297353CC}">
              <c16:uniqueId val="{00000004-DA4A-41DE-B5EE-94BDD63D90A6}"/>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dirty="0"/>
              <a:t>Number of employees in the register unit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rtl="0">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Geographical coordinates assigned to every address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0B87-40F6-851E-5A3365D1DDBA}"/>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0B87-40F6-851E-5A3365D1DDBA}"/>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0B87-40F6-851E-5A3365D1DDBA}"/>
              </c:ext>
            </c:extLst>
          </c:dPt>
          <c:dPt>
            <c:idx val="4"/>
            <c:invertIfNegative val="0"/>
            <c:bubble3D val="0"/>
            <c:extLst>
              <c:ext xmlns:c16="http://schemas.microsoft.com/office/drawing/2014/chart" uri="{C3380CC4-5D6E-409C-BE32-E72D297353CC}">
                <c16:uniqueId val="{00000006-0B87-40F6-851E-5A3365D1DDBA}"/>
              </c:ext>
            </c:extLst>
          </c:dPt>
          <c:dPt>
            <c:idx val="5"/>
            <c:invertIfNegative val="0"/>
            <c:bubble3D val="0"/>
            <c:extLst>
              <c:ext xmlns:c16="http://schemas.microsoft.com/office/drawing/2014/chart" uri="{C3380CC4-5D6E-409C-BE32-E72D297353CC}">
                <c16:uniqueId val="{00000007-0B87-40F6-851E-5A3365D1DDBA}"/>
              </c:ext>
            </c:extLst>
          </c:dPt>
          <c:dPt>
            <c:idx val="6"/>
            <c:invertIfNegative val="0"/>
            <c:bubble3D val="0"/>
            <c:extLst>
              <c:ext xmlns:c16="http://schemas.microsoft.com/office/drawing/2014/chart" uri="{C3380CC4-5D6E-409C-BE32-E72D297353CC}">
                <c16:uniqueId val="{00000008-0B87-40F6-851E-5A3365D1DDBA}"/>
              </c:ext>
            </c:extLst>
          </c:dPt>
          <c:dPt>
            <c:idx val="7"/>
            <c:invertIfNegative val="0"/>
            <c:bubble3D val="0"/>
            <c:extLst>
              <c:ext xmlns:c16="http://schemas.microsoft.com/office/drawing/2014/chart" uri="{C3380CC4-5D6E-409C-BE32-E72D297353CC}">
                <c16:uniqueId val="{00000009-0B87-40F6-851E-5A3365D1DDBA}"/>
              </c:ext>
            </c:extLst>
          </c:dPt>
          <c:dPt>
            <c:idx val="9"/>
            <c:invertIfNegative val="0"/>
            <c:bubble3D val="0"/>
            <c:extLst>
              <c:ext xmlns:c16="http://schemas.microsoft.com/office/drawing/2014/chart" uri="{C3380CC4-5D6E-409C-BE32-E72D297353CC}">
                <c16:uniqueId val="{0000000A-0B87-40F6-851E-5A3365D1DDBA}"/>
              </c:ext>
            </c:extLst>
          </c:dPt>
          <c:dPt>
            <c:idx val="10"/>
            <c:invertIfNegative val="0"/>
            <c:bubble3D val="0"/>
            <c:extLst>
              <c:ext xmlns:c16="http://schemas.microsoft.com/office/drawing/2014/chart" uri="{C3380CC4-5D6E-409C-BE32-E72D297353CC}">
                <c16:uniqueId val="{0000000B-0B87-40F6-851E-5A3365D1DDBA}"/>
              </c:ext>
            </c:extLst>
          </c:dPt>
          <c:dLbls>
            <c:dLbl>
              <c:idx val="8"/>
              <c:layout/>
              <c:tx>
                <c:rich>
                  <a:bodyPr/>
                  <a:lstStyle/>
                  <a:p>
                    <a:fld id="{31F407EB-4A7D-4CD2-99B7-A9908BA81B53}"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0B87-40F6-851E-5A3365D1DDBA}"/>
                </c:ext>
              </c:extLst>
            </c:dLbl>
            <c:dLbl>
              <c:idx val="9"/>
              <c:layout/>
              <c:tx>
                <c:rich>
                  <a:bodyPr/>
                  <a:lstStyle/>
                  <a:p>
                    <a:fld id="{E1E83A99-16A6-4D4B-80B8-003AC7ABF6A7}"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0B87-40F6-851E-5A3365D1DDBA}"/>
                </c:ext>
              </c:extLst>
            </c:dLbl>
            <c:dLbl>
              <c:idx val="10"/>
              <c:layout/>
              <c:tx>
                <c:rich>
                  <a:bodyPr/>
                  <a:lstStyle/>
                  <a:p>
                    <a:fld id="{F296697C-A4F7-4F3D-84AB-231165DDEAE6}"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0B87-40F6-851E-5A3365D1DDB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Progress!$E$5:$E$15</c:f>
              <c:strCache>
                <c:ptCount val="11"/>
                <c:pt idx="0">
                  <c:v>Survey frame methodology</c:v>
                </c:pt>
                <c:pt idx="1">
                  <c:v>Dissemination</c:v>
                </c:pt>
                <c:pt idx="2">
                  <c:v>Others</c:v>
                </c:pt>
                <c:pt idx="3">
                  <c:v>Planning and governance</c:v>
                </c:pt>
                <c:pt idx="4">
                  <c:v>Coverage</c:v>
                </c:pt>
                <c:pt idx="5">
                  <c:v>IT considerations</c:v>
                </c:pt>
                <c:pt idx="6">
                  <c:v>Data sources</c:v>
                </c:pt>
                <c:pt idx="7">
                  <c:v>Quality</c:v>
                </c:pt>
                <c:pt idx="8">
                  <c:v>Roles of the SBR</c:v>
                </c:pt>
                <c:pt idx="9">
                  <c:v>Maintenance</c:v>
                </c:pt>
                <c:pt idx="10">
                  <c:v>Units</c:v>
                </c:pt>
              </c:strCache>
            </c:strRef>
          </c:cat>
          <c:val>
            <c:numRef>
              <c:f>Progress!$F$5:$F$15</c:f>
              <c:numCache>
                <c:formatCode>General</c:formatCode>
                <c:ptCount val="11"/>
                <c:pt idx="0">
                  <c:v>4</c:v>
                </c:pt>
                <c:pt idx="1">
                  <c:v>5</c:v>
                </c:pt>
                <c:pt idx="2">
                  <c:v>5</c:v>
                </c:pt>
                <c:pt idx="3">
                  <c:v>6</c:v>
                </c:pt>
                <c:pt idx="4">
                  <c:v>10</c:v>
                </c:pt>
                <c:pt idx="5">
                  <c:v>10</c:v>
                </c:pt>
                <c:pt idx="6">
                  <c:v>11</c:v>
                </c:pt>
                <c:pt idx="7">
                  <c:v>15</c:v>
                </c:pt>
                <c:pt idx="8">
                  <c:v>16</c:v>
                </c:pt>
                <c:pt idx="9">
                  <c:v>17</c:v>
                </c:pt>
                <c:pt idx="10">
                  <c:v>18</c:v>
                </c:pt>
              </c:numCache>
            </c:numRef>
          </c:val>
          <c:extLst>
            <c:ext xmlns:c16="http://schemas.microsoft.com/office/drawing/2014/chart" uri="{C3380CC4-5D6E-409C-BE32-E72D297353CC}">
              <c16:uniqueId val="{0000000C-0B87-40F6-851E-5A3365D1DDBA}"/>
            </c:ext>
          </c:extLst>
        </c:ser>
        <c:dLbls>
          <c:dLblPos val="outEnd"/>
          <c:showLegendKey val="0"/>
          <c:showVal val="1"/>
          <c:showCatName val="0"/>
          <c:showSerName val="0"/>
          <c:showPercent val="0"/>
          <c:showBubbleSize val="0"/>
        </c:dLbls>
        <c:gapWidth val="182"/>
        <c:axId val="598676472"/>
        <c:axId val="598670240"/>
      </c:barChart>
      <c:catAx>
        <c:axId val="598676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8670240"/>
        <c:crosses val="autoZero"/>
        <c:auto val="1"/>
        <c:lblAlgn val="ctr"/>
        <c:lblOffset val="100"/>
        <c:noMultiLvlLbl val="0"/>
      </c:catAx>
      <c:valAx>
        <c:axId val="5986702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98676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tint val="98000"/>
                      <a:hueMod val="94000"/>
                      <a:satMod val="130000"/>
                      <a:lumMod val="128000"/>
                    </a:schemeClr>
                  </a:gs>
                  <a:gs pos="100000">
                    <a:schemeClr val="accent1">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1-4DC7-451D-87DD-34FA223FF507}"/>
              </c:ext>
            </c:extLst>
          </c:dPt>
          <c:dPt>
            <c:idx val="1"/>
            <c:bubble3D val="0"/>
            <c:spPr>
              <a:gradFill rotWithShape="1">
                <a:gsLst>
                  <a:gs pos="0">
                    <a:schemeClr val="accent2">
                      <a:tint val="98000"/>
                      <a:hueMod val="94000"/>
                      <a:satMod val="130000"/>
                      <a:lumMod val="128000"/>
                    </a:schemeClr>
                  </a:gs>
                  <a:gs pos="100000">
                    <a:schemeClr val="accent2">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3-4DC7-451D-87DD-34FA223FF507}"/>
              </c:ext>
            </c:extLst>
          </c:dPt>
          <c:dPt>
            <c:idx val="2"/>
            <c:bubble3D val="0"/>
            <c:spPr>
              <a:gradFill rotWithShape="1">
                <a:gsLst>
                  <a:gs pos="0">
                    <a:schemeClr val="accent3">
                      <a:tint val="98000"/>
                      <a:hueMod val="94000"/>
                      <a:satMod val="130000"/>
                      <a:lumMod val="128000"/>
                    </a:schemeClr>
                  </a:gs>
                  <a:gs pos="100000">
                    <a:schemeClr val="accent3">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5-4DC7-451D-87DD-34FA223FF507}"/>
              </c:ext>
            </c:extLst>
          </c:dPt>
          <c:dPt>
            <c:idx val="3"/>
            <c:bubble3D val="0"/>
            <c:spPr>
              <a:gradFill rotWithShape="1">
                <a:gsLst>
                  <a:gs pos="0">
                    <a:schemeClr val="accent4">
                      <a:tint val="98000"/>
                      <a:hueMod val="94000"/>
                      <a:satMod val="130000"/>
                      <a:lumMod val="128000"/>
                    </a:schemeClr>
                  </a:gs>
                  <a:gs pos="100000">
                    <a:schemeClr val="accent4">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7-4DC7-451D-87DD-34FA223FF507}"/>
              </c:ext>
            </c:extLst>
          </c:dPt>
          <c:dPt>
            <c:idx val="4"/>
            <c:bubble3D val="0"/>
            <c:spPr>
              <a:gradFill rotWithShape="1">
                <a:gsLst>
                  <a:gs pos="0">
                    <a:schemeClr val="accent5">
                      <a:tint val="98000"/>
                      <a:hueMod val="94000"/>
                      <a:satMod val="130000"/>
                      <a:lumMod val="128000"/>
                    </a:schemeClr>
                  </a:gs>
                  <a:gs pos="100000">
                    <a:schemeClr val="accent5">
                      <a:shade val="94000"/>
                      <a:lumMod val="88000"/>
                    </a:schemeClr>
                  </a:gs>
                </a:gsLst>
                <a:lin ang="5400000" scaled="0"/>
              </a:gradFill>
              <a:ln>
                <a:noFill/>
              </a:ln>
              <a:effectLst>
                <a:innerShdw blurRad="25400" dist="12700" dir="13500000">
                  <a:srgbClr val="000000">
                    <a:alpha val="45000"/>
                  </a:srgbClr>
                </a:innerShdw>
              </a:effectLst>
              <a:sp3d/>
            </c:spPr>
            <c:extLst>
              <c:ext xmlns:c16="http://schemas.microsoft.com/office/drawing/2014/chart" uri="{C3380CC4-5D6E-409C-BE32-E72D297353CC}">
                <c16:uniqueId val="{00000009-4DC7-451D-87DD-34FA223FF507}"/>
              </c:ext>
            </c:extLst>
          </c:dPt>
          <c:dLbls>
            <c:dLbl>
              <c:idx val="0"/>
              <c:tx>
                <c:rich>
                  <a:bodyPr/>
                  <a:lstStyle/>
                  <a:p>
                    <a:fld id="{7167747A-056E-4323-B6C6-033156FD6FBF}" type="VALUE">
                      <a:rPr lang="en-US">
                        <a:solidFill>
                          <a:sysClr val="windowText" lastClr="000000"/>
                        </a:solidFill>
                      </a:rPr>
                      <a:pPr/>
                      <a:t>[VALEUR]</a:t>
                    </a:fld>
                    <a:r>
                      <a:rPr lang="en-US" baseline="0">
                        <a:solidFill>
                          <a:sysClr val="windowText" lastClr="000000"/>
                        </a:solidFill>
                      </a:rPr>
                      <a:t>; </a:t>
                    </a:r>
                    <a:fld id="{9E7F2036-B4A8-4781-B5DC-E53E1292CE3F}" type="PERCENTAGE">
                      <a:rPr lang="en-US" baseline="0">
                        <a:solidFill>
                          <a:sysClr val="windowText" lastClr="000000"/>
                        </a:solidFill>
                      </a:rPr>
                      <a:pPr/>
                      <a:t>[POURCENTAGE]</a:t>
                    </a:fld>
                    <a:endParaRPr lang="en-US" baseline="0">
                      <a:solidFill>
                        <a:sysClr val="windowText" lastClr="000000"/>
                      </a:solidFill>
                    </a:endParaRP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DC7-451D-87DD-34FA223FF507}"/>
                </c:ext>
              </c:extLst>
            </c:dLbl>
            <c:dLbl>
              <c:idx val="1"/>
              <c:tx>
                <c:rich>
                  <a:bodyPr/>
                  <a:lstStyle/>
                  <a:p>
                    <a:fld id="{36B35EBF-F263-4F05-9CD2-2D4CB2A12901}" type="VALUE">
                      <a:rPr lang="en-US">
                        <a:solidFill>
                          <a:sysClr val="windowText" lastClr="000000"/>
                        </a:solidFill>
                      </a:rPr>
                      <a:pPr/>
                      <a:t>[VALEUR]</a:t>
                    </a:fld>
                    <a:r>
                      <a:rPr lang="en-US" baseline="0">
                        <a:solidFill>
                          <a:sysClr val="windowText" lastClr="000000"/>
                        </a:solidFill>
                      </a:rPr>
                      <a:t>; </a:t>
                    </a:r>
                    <a:fld id="{585FF288-EF3B-4699-A843-B33A2FB86A5E}" type="PERCENTAGE">
                      <a:rPr lang="en-US" baseline="0">
                        <a:solidFill>
                          <a:sysClr val="windowText" lastClr="000000"/>
                        </a:solidFill>
                      </a:rPr>
                      <a:pPr/>
                      <a:t>[POURCENTAGE]</a:t>
                    </a:fld>
                    <a:endParaRPr lang="en-US" baseline="0">
                      <a:solidFill>
                        <a:sysClr val="windowText" lastClr="000000"/>
                      </a:solidFill>
                    </a:endParaRP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DC7-451D-87DD-34FA223FF507}"/>
                </c:ext>
              </c:extLst>
            </c:dLbl>
            <c:dLbl>
              <c:idx val="2"/>
              <c:tx>
                <c:rich>
                  <a:bodyPr/>
                  <a:lstStyle/>
                  <a:p>
                    <a:fld id="{89E641FF-1539-4F1D-9A13-E629E0A7B98E}" type="VALUE">
                      <a:rPr lang="en-US">
                        <a:solidFill>
                          <a:sysClr val="windowText" lastClr="000000"/>
                        </a:solidFill>
                      </a:rPr>
                      <a:pPr/>
                      <a:t>[VALEUR]</a:t>
                    </a:fld>
                    <a:r>
                      <a:rPr lang="en-US" baseline="0">
                        <a:solidFill>
                          <a:sysClr val="windowText" lastClr="000000"/>
                        </a:solidFill>
                      </a:rPr>
                      <a:t>; </a:t>
                    </a:r>
                    <a:fld id="{23C04D44-38D0-447C-8F0E-59E6CBB950C6}" type="PERCENTAGE">
                      <a:rPr lang="en-US" baseline="0">
                        <a:solidFill>
                          <a:sysClr val="windowText" lastClr="000000"/>
                        </a:solidFill>
                      </a:rPr>
                      <a:pPr/>
                      <a:t>[POURCENTAGE]</a:t>
                    </a:fld>
                    <a:endParaRPr lang="en-US" baseline="0">
                      <a:solidFill>
                        <a:sysClr val="windowText" lastClr="000000"/>
                      </a:solidFill>
                    </a:endParaRP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DC7-451D-87DD-34FA223FF507}"/>
                </c:ext>
              </c:extLst>
            </c:dLbl>
            <c:dLbl>
              <c:idx val="3"/>
              <c:tx>
                <c:rich>
                  <a:bodyPr/>
                  <a:lstStyle/>
                  <a:p>
                    <a:fld id="{33D174E9-A43A-4305-B14B-5A73C48FCBB9}" type="VALUE">
                      <a:rPr lang="en-US">
                        <a:solidFill>
                          <a:sysClr val="windowText" lastClr="000000"/>
                        </a:solidFill>
                      </a:rPr>
                      <a:pPr/>
                      <a:t>[VALEUR]</a:t>
                    </a:fld>
                    <a:r>
                      <a:rPr lang="en-US" baseline="0">
                        <a:solidFill>
                          <a:sysClr val="windowText" lastClr="000000"/>
                        </a:solidFill>
                      </a:rPr>
                      <a:t>; </a:t>
                    </a:r>
                    <a:fld id="{D60291A0-880A-445E-B179-A1863AEF3341}" type="PERCENTAGE">
                      <a:rPr lang="en-US" baseline="0">
                        <a:solidFill>
                          <a:sysClr val="windowText" lastClr="000000"/>
                        </a:solidFill>
                      </a:rPr>
                      <a:pPr/>
                      <a:t>[POURCENTAGE]</a:t>
                    </a:fld>
                    <a:endParaRPr lang="en-US" baseline="0">
                      <a:solidFill>
                        <a:sysClr val="windowText" lastClr="000000"/>
                      </a:solidFill>
                    </a:endParaRP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DC7-451D-87DD-34FA223FF507}"/>
                </c:ext>
              </c:extLst>
            </c:dLbl>
            <c:dLbl>
              <c:idx val="4"/>
              <c:tx>
                <c:rich>
                  <a:bodyPr/>
                  <a:lstStyle/>
                  <a:p>
                    <a:fld id="{21195DE1-AF96-45E3-A998-01A0F031AEED}" type="VALUE">
                      <a:rPr lang="en-US">
                        <a:solidFill>
                          <a:sysClr val="windowText" lastClr="000000"/>
                        </a:solidFill>
                      </a:rPr>
                      <a:pPr/>
                      <a:t>[VALEUR]</a:t>
                    </a:fld>
                    <a:r>
                      <a:rPr lang="en-US" baseline="0">
                        <a:solidFill>
                          <a:sysClr val="windowText" lastClr="000000"/>
                        </a:solidFill>
                      </a:rPr>
                      <a:t>; </a:t>
                    </a:r>
                    <a:fld id="{5AD19CC0-9552-433E-8A0C-F17E072A5673}" type="PERCENTAGE">
                      <a:rPr lang="en-US" baseline="0">
                        <a:solidFill>
                          <a:sysClr val="windowText" lastClr="000000"/>
                        </a:solidFill>
                      </a:rPr>
                      <a:pPr/>
                      <a:t>[POURCENTAGE]</a:t>
                    </a:fld>
                    <a:endParaRPr lang="en-US" baseline="0">
                      <a:solidFill>
                        <a:sysClr val="windowText" lastClr="000000"/>
                      </a:solidFill>
                    </a:endParaRPr>
                  </a:p>
                </c:rich>
              </c:tx>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DC7-451D-87DD-34FA223FF50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2"/>
                    </a:solidFill>
                    <a:latin typeface="+mn-lt"/>
                    <a:ea typeface="+mn-ea"/>
                    <a:cs typeface="+mn-cs"/>
                  </a:defRPr>
                </a:pPr>
                <a:endParaRPr lang="de-DE"/>
              </a:p>
            </c:txPr>
            <c:dLblPos val="bestFit"/>
            <c:showLegendKey val="0"/>
            <c:showVal val="1"/>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Employees!$C$9:$C$13</c:f>
              <c:strCache>
                <c:ptCount val="5"/>
                <c:pt idx="0">
                  <c:v>1-5 employees</c:v>
                </c:pt>
                <c:pt idx="1">
                  <c:v>6-10 employees</c:v>
                </c:pt>
                <c:pt idx="2">
                  <c:v>11-20 employees</c:v>
                </c:pt>
                <c:pt idx="3">
                  <c:v>21-50 employees</c:v>
                </c:pt>
                <c:pt idx="4">
                  <c:v>over 50 employees</c:v>
                </c:pt>
              </c:strCache>
            </c:strRef>
          </c:cat>
          <c:val>
            <c:numRef>
              <c:f>Employees!$B$9:$B$13</c:f>
              <c:numCache>
                <c:formatCode>0</c:formatCode>
                <c:ptCount val="5"/>
                <c:pt idx="0">
                  <c:v>8</c:v>
                </c:pt>
                <c:pt idx="1">
                  <c:v>17</c:v>
                </c:pt>
                <c:pt idx="2">
                  <c:v>6</c:v>
                </c:pt>
                <c:pt idx="3">
                  <c:v>9</c:v>
                </c:pt>
                <c:pt idx="4">
                  <c:v>7</c:v>
                </c:pt>
              </c:numCache>
            </c:numRef>
          </c:val>
          <c:extLst>
            <c:ext xmlns:c16="http://schemas.microsoft.com/office/drawing/2014/chart" uri="{C3380CC4-5D6E-409C-BE32-E72D297353CC}">
              <c16:uniqueId val="{0000000A-4DC7-451D-87DD-34FA223FF507}"/>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1.9076567275928189E-2"/>
          <c:y val="0.84292669326965297"/>
          <c:w val="0.98092343272407179"/>
          <c:h val="0.13721877634079963"/>
        </c:manualLayout>
      </c:layout>
      <c:overlay val="0"/>
      <c:spPr>
        <a:solidFill>
          <a:schemeClr val="bg1"/>
        </a:solidFill>
        <a:ln>
          <a:noFill/>
        </a:ln>
        <a:effectLst/>
      </c:spPr>
      <c:txPr>
        <a:bodyPr rot="0" spcFirstLastPara="1" vertOverflow="ellipsis" vert="horz" wrap="square" anchor="ctr" anchorCtr="1"/>
        <a:lstStyle/>
        <a:p>
          <a:pPr rtl="0">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Geographical coordinates assigned to every address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9"/>
              <c:layout/>
              <c:tx>
                <c:rich>
                  <a:bodyPr/>
                  <a:lstStyle/>
                  <a:p>
                    <a:fld id="{2490AD1E-BAC8-43FD-BF02-D1792E99674F}"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A1B6-4861-8F28-C5F8FC054F77}"/>
                </c:ext>
              </c:extLst>
            </c:dLbl>
            <c:dLbl>
              <c:idx val="10"/>
              <c:layout/>
              <c:tx>
                <c:rich>
                  <a:bodyPr/>
                  <a:lstStyle/>
                  <a:p>
                    <a:fld id="{1689F04C-D835-4ACB-BE61-8A3E7970E39B}"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A1B6-4861-8F28-C5F8FC054F7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'Future Plans'!$F$5:$F$15</c:f>
              <c:strCache>
                <c:ptCount val="11"/>
                <c:pt idx="0">
                  <c:v>Planning and governance</c:v>
                </c:pt>
                <c:pt idx="1">
                  <c:v>Coverage</c:v>
                </c:pt>
                <c:pt idx="2">
                  <c:v>Survey frame methodology</c:v>
                </c:pt>
                <c:pt idx="3">
                  <c:v>Others</c:v>
                </c:pt>
                <c:pt idx="4">
                  <c:v>Dissemination</c:v>
                </c:pt>
                <c:pt idx="5">
                  <c:v>IT considerations</c:v>
                </c:pt>
                <c:pt idx="6">
                  <c:v>Roles of the SBR</c:v>
                </c:pt>
                <c:pt idx="7">
                  <c:v>Units</c:v>
                </c:pt>
                <c:pt idx="8">
                  <c:v>Data sources</c:v>
                </c:pt>
                <c:pt idx="9">
                  <c:v>Quality</c:v>
                </c:pt>
                <c:pt idx="10">
                  <c:v>Maintenance</c:v>
                </c:pt>
              </c:strCache>
            </c:strRef>
          </c:cat>
          <c:val>
            <c:numRef>
              <c:f>'Future Plans'!$G$5:$G$15</c:f>
              <c:numCache>
                <c:formatCode>General</c:formatCode>
                <c:ptCount val="11"/>
                <c:pt idx="0">
                  <c:v>3</c:v>
                </c:pt>
                <c:pt idx="1">
                  <c:v>4</c:v>
                </c:pt>
                <c:pt idx="2">
                  <c:v>5</c:v>
                </c:pt>
                <c:pt idx="3">
                  <c:v>5</c:v>
                </c:pt>
                <c:pt idx="4">
                  <c:v>7</c:v>
                </c:pt>
                <c:pt idx="5">
                  <c:v>11</c:v>
                </c:pt>
                <c:pt idx="6">
                  <c:v>12</c:v>
                </c:pt>
                <c:pt idx="7">
                  <c:v>12</c:v>
                </c:pt>
                <c:pt idx="8">
                  <c:v>12</c:v>
                </c:pt>
                <c:pt idx="9">
                  <c:v>15</c:v>
                </c:pt>
                <c:pt idx="10">
                  <c:v>20</c:v>
                </c:pt>
              </c:numCache>
            </c:numRef>
          </c:val>
          <c:extLst>
            <c:ext xmlns:c16="http://schemas.microsoft.com/office/drawing/2014/chart" uri="{C3380CC4-5D6E-409C-BE32-E72D297353CC}">
              <c16:uniqueId val="{00000000-A1B6-4861-8F28-C5F8FC054F77}"/>
            </c:ext>
          </c:extLst>
        </c:ser>
        <c:dLbls>
          <c:dLblPos val="outEnd"/>
          <c:showLegendKey val="0"/>
          <c:showVal val="1"/>
          <c:showCatName val="0"/>
          <c:showSerName val="0"/>
          <c:showPercent val="0"/>
          <c:showBubbleSize val="0"/>
        </c:dLbls>
        <c:gapWidth val="182"/>
        <c:axId val="447424944"/>
        <c:axId val="447421336"/>
      </c:barChart>
      <c:catAx>
        <c:axId val="44742494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47421336"/>
        <c:crosses val="autoZero"/>
        <c:auto val="1"/>
        <c:lblAlgn val="ctr"/>
        <c:lblOffset val="100"/>
        <c:noMultiLvlLbl val="0"/>
      </c:catAx>
      <c:valAx>
        <c:axId val="4474213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47424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Geographical coordinates assigned to every address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8"/>
              <c:layout/>
              <c:tx>
                <c:rich>
                  <a:bodyPr/>
                  <a:lstStyle/>
                  <a:p>
                    <a:fld id="{A8F2CAF8-B64F-485B-A839-5ABB55DFF2CE}"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D674-46A7-B415-3F83D6C50D4D}"/>
                </c:ext>
              </c:extLst>
            </c:dLbl>
            <c:dLbl>
              <c:idx val="9"/>
              <c:layout/>
              <c:tx>
                <c:rich>
                  <a:bodyPr/>
                  <a:lstStyle/>
                  <a:p>
                    <a:fld id="{7E9D2B68-5518-431B-B9C8-96214A30E1E6}"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D674-46A7-B415-3F83D6C50D4D}"/>
                </c:ext>
              </c:extLst>
            </c:dLbl>
            <c:dLbl>
              <c:idx val="10"/>
              <c:layout/>
              <c:tx>
                <c:rich>
                  <a:bodyPr/>
                  <a:lstStyle/>
                  <a:p>
                    <a:fld id="{B8C6A173-3B5C-42D3-ADA0-BE4A540E0B7F}" type="VALUE">
                      <a:rPr lang="en-US">
                        <a:solidFill>
                          <a:srgbClr val="FF0000"/>
                        </a:solidFill>
                      </a:rPr>
                      <a:pPr/>
                      <a:t>[VALEUR]</a:t>
                    </a:fld>
                    <a:endParaRPr lang="en-GB"/>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D674-46A7-B415-3F83D6C50D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'Main Challenges'!$F$5:$F$15</c:f>
              <c:strCache>
                <c:ptCount val="11"/>
                <c:pt idx="0">
                  <c:v>Survey frame methodology</c:v>
                </c:pt>
                <c:pt idx="1">
                  <c:v>Dissemination</c:v>
                </c:pt>
                <c:pt idx="2">
                  <c:v>Others</c:v>
                </c:pt>
                <c:pt idx="3">
                  <c:v>Coverage</c:v>
                </c:pt>
                <c:pt idx="4">
                  <c:v>Maintenance</c:v>
                </c:pt>
                <c:pt idx="5">
                  <c:v>Quality</c:v>
                </c:pt>
                <c:pt idx="6">
                  <c:v>Planning and governance</c:v>
                </c:pt>
                <c:pt idx="7">
                  <c:v>Data sources</c:v>
                </c:pt>
                <c:pt idx="8">
                  <c:v>IT considerations</c:v>
                </c:pt>
                <c:pt idx="9">
                  <c:v>Units</c:v>
                </c:pt>
                <c:pt idx="10">
                  <c:v>Roles of the SBR</c:v>
                </c:pt>
              </c:strCache>
            </c:strRef>
          </c:cat>
          <c:val>
            <c:numRef>
              <c:f>'Main Challenges'!$G$5:$G$15</c:f>
              <c:numCache>
                <c:formatCode>General</c:formatCode>
                <c:ptCount val="11"/>
                <c:pt idx="0">
                  <c:v>0</c:v>
                </c:pt>
                <c:pt idx="1">
                  <c:v>3</c:v>
                </c:pt>
                <c:pt idx="2">
                  <c:v>5</c:v>
                </c:pt>
                <c:pt idx="3">
                  <c:v>6</c:v>
                </c:pt>
                <c:pt idx="4">
                  <c:v>6</c:v>
                </c:pt>
                <c:pt idx="5">
                  <c:v>6</c:v>
                </c:pt>
                <c:pt idx="6">
                  <c:v>8</c:v>
                </c:pt>
                <c:pt idx="7">
                  <c:v>12</c:v>
                </c:pt>
                <c:pt idx="8">
                  <c:v>13</c:v>
                </c:pt>
                <c:pt idx="9">
                  <c:v>14</c:v>
                </c:pt>
                <c:pt idx="10">
                  <c:v>21</c:v>
                </c:pt>
              </c:numCache>
            </c:numRef>
          </c:val>
          <c:extLst>
            <c:ext xmlns:c16="http://schemas.microsoft.com/office/drawing/2014/chart" uri="{C3380CC4-5D6E-409C-BE32-E72D297353CC}">
              <c16:uniqueId val="{00000000-D674-46A7-B415-3F83D6C50D4D}"/>
            </c:ext>
          </c:extLst>
        </c:ser>
        <c:dLbls>
          <c:dLblPos val="outEnd"/>
          <c:showLegendKey val="0"/>
          <c:showVal val="1"/>
          <c:showCatName val="0"/>
          <c:showSerName val="0"/>
          <c:showPercent val="0"/>
          <c:showBubbleSize val="0"/>
        </c:dLbls>
        <c:gapWidth val="182"/>
        <c:axId val="578940352"/>
        <c:axId val="578944288"/>
      </c:barChart>
      <c:catAx>
        <c:axId val="578940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78944288"/>
        <c:crosses val="autoZero"/>
        <c:auto val="1"/>
        <c:lblAlgn val="ctr"/>
        <c:lblOffset val="100"/>
        <c:noMultiLvlLbl val="0"/>
      </c:catAx>
      <c:valAx>
        <c:axId val="578944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78940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tint val="98000"/>
                      <a:hueMod val="94000"/>
                      <a:satMod val="130000"/>
                      <a:lumMod val="128000"/>
                    </a:schemeClr>
                  </a:gs>
                  <a:gs pos="100000">
                    <a:schemeClr val="accent1">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extLst>
              <c:ext xmlns:c16="http://schemas.microsoft.com/office/drawing/2014/chart" uri="{C3380CC4-5D6E-409C-BE32-E72D297353CC}">
                <c16:uniqueId val="{00000001-6044-4B56-83B2-93B8A860B98A}"/>
              </c:ext>
            </c:extLst>
          </c:dPt>
          <c:dPt>
            <c:idx val="1"/>
            <c:bubble3D val="0"/>
            <c:spPr>
              <a:gradFill rotWithShape="1">
                <a:gsLst>
                  <a:gs pos="0">
                    <a:schemeClr val="accent2">
                      <a:tint val="98000"/>
                      <a:hueMod val="94000"/>
                      <a:satMod val="130000"/>
                      <a:lumMod val="128000"/>
                    </a:schemeClr>
                  </a:gs>
                  <a:gs pos="100000">
                    <a:schemeClr val="accent2">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extLst>
              <c:ext xmlns:c16="http://schemas.microsoft.com/office/drawing/2014/chart" uri="{C3380CC4-5D6E-409C-BE32-E72D297353CC}">
                <c16:uniqueId val="{00000003-6044-4B56-83B2-93B8A860B98A}"/>
              </c:ext>
            </c:extLst>
          </c:dPt>
          <c:dPt>
            <c:idx val="2"/>
            <c:bubble3D val="0"/>
            <c:spPr>
              <a:gradFill rotWithShape="1">
                <a:gsLst>
                  <a:gs pos="0">
                    <a:schemeClr val="accent3">
                      <a:tint val="98000"/>
                      <a:hueMod val="94000"/>
                      <a:satMod val="130000"/>
                      <a:lumMod val="128000"/>
                    </a:schemeClr>
                  </a:gs>
                  <a:gs pos="100000">
                    <a:schemeClr val="accent3">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c:spPr>
            <c:extLst>
              <c:ext xmlns:c16="http://schemas.microsoft.com/office/drawing/2014/chart" uri="{C3380CC4-5D6E-409C-BE32-E72D297353CC}">
                <c16:uniqueId val="{00000005-6044-4B56-83B2-93B8A860B98A}"/>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'Re-Eng'!$F$4:$F$7</c:f>
              <c:strCache>
                <c:ptCount val="3"/>
                <c:pt idx="0">
                  <c:v>2000-2010</c:v>
                </c:pt>
                <c:pt idx="1">
                  <c:v>2011-2015</c:v>
                </c:pt>
                <c:pt idx="2">
                  <c:v>2016-now</c:v>
                </c:pt>
              </c:strCache>
            </c:strRef>
          </c:cat>
          <c:val>
            <c:numRef>
              <c:f>'Re-Eng'!$E$4:$E$7</c:f>
              <c:numCache>
                <c:formatCode>General</c:formatCode>
                <c:ptCount val="3"/>
                <c:pt idx="0">
                  <c:v>10</c:v>
                </c:pt>
                <c:pt idx="1">
                  <c:v>11</c:v>
                </c:pt>
                <c:pt idx="2">
                  <c:v>22</c:v>
                </c:pt>
              </c:numCache>
            </c:numRef>
          </c:val>
          <c:extLst>
            <c:ext xmlns:c16="http://schemas.microsoft.com/office/drawing/2014/chart" uri="{C3380CC4-5D6E-409C-BE32-E72D297353CC}">
              <c16:uniqueId val="{00000006-6044-4B56-83B2-93B8A860B98A}"/>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600" b="1" i="0" u="none" strike="noStrike" kern="1200" baseline="0">
                <a:solidFill>
                  <a:schemeClr val="tx2"/>
                </a:solidFill>
                <a:latin typeface="+mn-lt"/>
                <a:ea typeface="+mn-ea"/>
                <a:cs typeface="+mn-cs"/>
              </a:defRPr>
            </a:pPr>
            <a:r>
              <a:rPr lang="en-US" dirty="0"/>
              <a:t>Number of active enterprises or legal units in the SBR end of 2018</a:t>
            </a:r>
          </a:p>
        </c:rich>
      </c:tx>
      <c:layout>
        <c:manualLayout>
          <c:xMode val="edge"/>
          <c:yMode val="edge"/>
          <c:x val="0.16854155730533682"/>
          <c:y val="4.6296296296296294E-2"/>
        </c:manualLayout>
      </c:layout>
      <c:overlay val="0"/>
      <c:spPr>
        <a:noFill/>
        <a:ln>
          <a:noFill/>
        </a:ln>
        <a:effectLst/>
      </c:spPr>
      <c:txPr>
        <a:bodyPr rot="0" spcFirstLastPara="1" vertOverflow="ellipsis" vert="horz" wrap="square" anchor="t"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Number of employees in the register unit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rtl="0">
            <a:defRPr sz="1100" b="0" i="0" u="none" strike="noStrike" kern="1200" baseline="0">
              <a:solidFill>
                <a:schemeClr val="tx2"/>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Year of the last </a:t>
            </a:r>
            <a:r>
              <a:rPr lang="en-US" dirty="0" smtClean="0"/>
              <a:t>re-engineering</a:t>
            </a:r>
            <a:endParaRPr lang="en-US"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manualLayout>
          <c:xMode val="edge"/>
          <c:yMode val="edge"/>
          <c:x val="4.8905949256342958E-2"/>
          <c:y val="0.74884878973461655"/>
          <c:w val="0.90218810148731399"/>
          <c:h val="0.2233734324876057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0.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189" cy="498003"/>
          </a:xfrm>
          <a:prstGeom prst="rect">
            <a:avLst/>
          </a:prstGeom>
        </p:spPr>
        <p:txBody>
          <a:bodyPr vert="horz" lIns="91577" tIns="45789" rIns="91577" bIns="45789" rtlCol="0"/>
          <a:lstStyle>
            <a:lvl1pPr algn="l">
              <a:defRPr sz="1200"/>
            </a:lvl1pPr>
          </a:lstStyle>
          <a:p>
            <a:endParaRPr lang="en-US"/>
          </a:p>
        </p:txBody>
      </p:sp>
      <p:sp>
        <p:nvSpPr>
          <p:cNvPr id="3" name="Espace réservé de la date 2"/>
          <p:cNvSpPr>
            <a:spLocks noGrp="1"/>
          </p:cNvSpPr>
          <p:nvPr>
            <p:ph type="dt" sz="quarter" idx="1"/>
          </p:nvPr>
        </p:nvSpPr>
        <p:spPr>
          <a:xfrm>
            <a:off x="3849899" y="0"/>
            <a:ext cx="2946189" cy="498003"/>
          </a:xfrm>
          <a:prstGeom prst="rect">
            <a:avLst/>
          </a:prstGeom>
        </p:spPr>
        <p:txBody>
          <a:bodyPr vert="horz" lIns="91577" tIns="45789" rIns="91577" bIns="45789" rtlCol="0"/>
          <a:lstStyle>
            <a:lvl1pPr algn="r">
              <a:defRPr sz="1200"/>
            </a:lvl1pPr>
          </a:lstStyle>
          <a:p>
            <a:fld id="{A4BA5A67-E82C-4157-BC67-7A431FA72B18}" type="datetimeFigureOut">
              <a:rPr lang="en-US" smtClean="0"/>
              <a:t>9/18/2019</a:t>
            </a:fld>
            <a:endParaRPr lang="en-US"/>
          </a:p>
        </p:txBody>
      </p:sp>
      <p:sp>
        <p:nvSpPr>
          <p:cNvPr id="4" name="Espace réservé du pied de page 3"/>
          <p:cNvSpPr>
            <a:spLocks noGrp="1"/>
          </p:cNvSpPr>
          <p:nvPr>
            <p:ph type="ftr" sz="quarter" idx="2"/>
          </p:nvPr>
        </p:nvSpPr>
        <p:spPr>
          <a:xfrm>
            <a:off x="1" y="9430224"/>
            <a:ext cx="2946189" cy="498002"/>
          </a:xfrm>
          <a:prstGeom prst="rect">
            <a:avLst/>
          </a:prstGeom>
        </p:spPr>
        <p:txBody>
          <a:bodyPr vert="horz" lIns="91577" tIns="45789" rIns="91577" bIns="45789"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49899" y="9430224"/>
            <a:ext cx="2946189" cy="498002"/>
          </a:xfrm>
          <a:prstGeom prst="rect">
            <a:avLst/>
          </a:prstGeom>
        </p:spPr>
        <p:txBody>
          <a:bodyPr vert="horz" lIns="91577" tIns="45789" rIns="91577" bIns="45789" rtlCol="0" anchor="b"/>
          <a:lstStyle>
            <a:lvl1pPr algn="r">
              <a:defRPr sz="1200"/>
            </a:lvl1pPr>
          </a:lstStyle>
          <a:p>
            <a:fld id="{B2FFD398-B1E6-49F0-BAC1-C6E621EFE92C}" type="slidenum">
              <a:rPr lang="en-US" smtClean="0"/>
              <a:t>‹N°›</a:t>
            </a:fld>
            <a:endParaRPr lang="en-US"/>
          </a:p>
        </p:txBody>
      </p:sp>
    </p:spTree>
    <p:extLst>
      <p:ext uri="{BB962C8B-B14F-4D97-AF65-F5344CB8AC3E}">
        <p14:creationId xmlns:p14="http://schemas.microsoft.com/office/powerpoint/2010/main" val="1134466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8135"/>
          </a:xfrm>
          <a:prstGeom prst="rect">
            <a:avLst/>
          </a:prstGeom>
        </p:spPr>
        <p:txBody>
          <a:bodyPr vert="horz" lIns="91577" tIns="45789" rIns="91577" bIns="45789" rtlCol="0"/>
          <a:lstStyle>
            <a:lvl1pPr algn="l">
              <a:defRPr sz="1200"/>
            </a:lvl1pPr>
          </a:lstStyle>
          <a:p>
            <a:endParaRPr lang="de-CH"/>
          </a:p>
        </p:txBody>
      </p:sp>
      <p:sp>
        <p:nvSpPr>
          <p:cNvPr id="3" name="Datumsplatzhalter 2"/>
          <p:cNvSpPr>
            <a:spLocks noGrp="1"/>
          </p:cNvSpPr>
          <p:nvPr>
            <p:ph type="dt" idx="1"/>
          </p:nvPr>
        </p:nvSpPr>
        <p:spPr>
          <a:xfrm>
            <a:off x="3850446" y="0"/>
            <a:ext cx="2945659" cy="498135"/>
          </a:xfrm>
          <a:prstGeom prst="rect">
            <a:avLst/>
          </a:prstGeom>
        </p:spPr>
        <p:txBody>
          <a:bodyPr vert="horz" lIns="91577" tIns="45789" rIns="91577" bIns="45789" rtlCol="0"/>
          <a:lstStyle>
            <a:lvl1pPr algn="r">
              <a:defRPr sz="1200"/>
            </a:lvl1pPr>
          </a:lstStyle>
          <a:p>
            <a:fld id="{EF9438F2-30E6-491A-99A3-B3482BC527F1}" type="datetimeFigureOut">
              <a:rPr lang="de-CH" smtClean="0"/>
              <a:t>18.09.2019</a:t>
            </a:fld>
            <a:endParaRPr lang="de-CH"/>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577" tIns="45789" rIns="91577" bIns="45789" rtlCol="0" anchor="ctr"/>
          <a:lstStyle/>
          <a:p>
            <a:endParaRPr lang="de-CH"/>
          </a:p>
        </p:txBody>
      </p:sp>
      <p:sp>
        <p:nvSpPr>
          <p:cNvPr id="5" name="Notizenplatzhalter 4"/>
          <p:cNvSpPr>
            <a:spLocks noGrp="1"/>
          </p:cNvSpPr>
          <p:nvPr>
            <p:ph type="body" sz="quarter" idx="3"/>
          </p:nvPr>
        </p:nvSpPr>
        <p:spPr>
          <a:xfrm>
            <a:off x="679768" y="4777959"/>
            <a:ext cx="5438140" cy="3909239"/>
          </a:xfrm>
          <a:prstGeom prst="rect">
            <a:avLst/>
          </a:prstGeom>
        </p:spPr>
        <p:txBody>
          <a:bodyPr vert="horz" lIns="91577" tIns="45789" rIns="91577" bIns="45789"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2" y="9430092"/>
            <a:ext cx="2945659" cy="498134"/>
          </a:xfrm>
          <a:prstGeom prst="rect">
            <a:avLst/>
          </a:prstGeom>
        </p:spPr>
        <p:txBody>
          <a:bodyPr vert="horz" lIns="91577" tIns="45789" rIns="91577" bIns="45789" rtlCol="0" anchor="b"/>
          <a:lstStyle>
            <a:lvl1pPr algn="l">
              <a:defRPr sz="1200"/>
            </a:lvl1pPr>
          </a:lstStyle>
          <a:p>
            <a:endParaRPr lang="de-CH"/>
          </a:p>
        </p:txBody>
      </p:sp>
      <p:sp>
        <p:nvSpPr>
          <p:cNvPr id="7" name="Foliennummernplatzhalter 6"/>
          <p:cNvSpPr>
            <a:spLocks noGrp="1"/>
          </p:cNvSpPr>
          <p:nvPr>
            <p:ph type="sldNum" sz="quarter" idx="5"/>
          </p:nvPr>
        </p:nvSpPr>
        <p:spPr>
          <a:xfrm>
            <a:off x="3850446" y="9430092"/>
            <a:ext cx="2945659" cy="498134"/>
          </a:xfrm>
          <a:prstGeom prst="rect">
            <a:avLst/>
          </a:prstGeom>
        </p:spPr>
        <p:txBody>
          <a:bodyPr vert="horz" lIns="91577" tIns="45789" rIns="91577" bIns="45789" rtlCol="0" anchor="b"/>
          <a:lstStyle>
            <a:lvl1pPr algn="r">
              <a:defRPr sz="1200"/>
            </a:lvl1pPr>
          </a:lstStyle>
          <a:p>
            <a:fld id="{ED1FD653-2284-4F75-BB76-5289AE94618D}" type="slidenum">
              <a:rPr lang="de-CH" smtClean="0"/>
              <a:t>‹N°›</a:t>
            </a:fld>
            <a:endParaRPr lang="de-CH"/>
          </a:p>
        </p:txBody>
      </p:sp>
    </p:spTree>
    <p:extLst>
      <p:ext uri="{BB962C8B-B14F-4D97-AF65-F5344CB8AC3E}">
        <p14:creationId xmlns:p14="http://schemas.microsoft.com/office/powerpoint/2010/main" val="158771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065600" y="1900799"/>
            <a:ext cx="10425600" cy="1281601"/>
          </a:xfrm>
        </p:spPr>
        <p:txBody>
          <a:bodyPr anchor="t"/>
          <a:lstStyle>
            <a:lvl1pPr algn="l">
              <a:lnSpc>
                <a:spcPts val="4400"/>
              </a:lnSpc>
              <a:defRPr sz="4000"/>
            </a:lvl1pPr>
          </a:lstStyle>
          <a:p>
            <a:r>
              <a:rPr lang="fr-FR" smtClean="0"/>
              <a:t>Modifiez le style du titre</a:t>
            </a:r>
            <a:endParaRPr lang="de-CH" dirty="0"/>
          </a:p>
        </p:txBody>
      </p:sp>
      <p:sp>
        <p:nvSpPr>
          <p:cNvPr id="3" name="Subtitle 2"/>
          <p:cNvSpPr>
            <a:spLocks noGrp="1"/>
          </p:cNvSpPr>
          <p:nvPr>
            <p:ph type="subTitle" idx="1"/>
          </p:nvPr>
        </p:nvSpPr>
        <p:spPr>
          <a:xfrm>
            <a:off x="1065600" y="3434400"/>
            <a:ext cx="10425600" cy="1845000"/>
          </a:xfrm>
        </p:spPr>
        <p:txBody>
          <a:bodyPr>
            <a:normAutofit/>
          </a:bodyPr>
          <a:lstStyle>
            <a:lvl1pPr marL="0" marR="0" indent="0" algn="l" defTabSz="914400" rtl="0" eaLnBrk="1" fontAlgn="auto" latinLnBrk="0" hangingPunct="1">
              <a:lnSpc>
                <a:spcPts val="3600"/>
              </a:lnSpc>
              <a:spcBef>
                <a:spcPts val="0"/>
              </a:spcBef>
              <a:spcAft>
                <a:spcPts val="1200"/>
              </a:spcAft>
              <a:buClrTx/>
              <a:buSzTx/>
              <a:buFont typeface="Wingdings" panose="05000000000000000000" pitchFamily="2" charset="2"/>
              <a:buNone/>
              <a:tabLst/>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3600"/>
              </a:lnSpc>
              <a:spcBef>
                <a:spcPts val="0"/>
              </a:spcBef>
              <a:spcAft>
                <a:spcPts val="1200"/>
              </a:spcAft>
              <a:buClrTx/>
              <a:buSzTx/>
              <a:buFont typeface="Wingdings" panose="05000000000000000000" pitchFamily="2" charset="2"/>
              <a:buNone/>
              <a:tabLst/>
              <a:defRPr/>
            </a:pPr>
            <a:r>
              <a:rPr lang="fr-FR" smtClean="0"/>
              <a:t>Modifier le style des sous-titres du masque</a:t>
            </a:r>
            <a:endParaRPr lang="de-CH" dirty="0"/>
          </a:p>
        </p:txBody>
      </p:sp>
      <p:sp>
        <p:nvSpPr>
          <p:cNvPr id="4" name="Fußzeilenplatzhalter 3"/>
          <p:cNvSpPr>
            <a:spLocks noGrp="1"/>
          </p:cNvSpPr>
          <p:nvPr>
            <p:ph type="ftr" sz="quarter" idx="10"/>
          </p:nvPr>
        </p:nvSpPr>
        <p:spPr/>
        <p:txBody>
          <a:bodyPr/>
          <a:lstStyle/>
          <a:p>
            <a:r>
              <a:rPr lang="de-CH" smtClean="0"/>
              <a:t>Name Referent/in, Organisationseinheit / Projekt  |  Titel der Präsentation  |  Anlass  |  Datum</a:t>
            </a:r>
            <a:endParaRPr lang="de-CH" dirty="0"/>
          </a:p>
        </p:txBody>
      </p:sp>
      <p:sp>
        <p:nvSpPr>
          <p:cNvPr id="5" name="Foliennummernplatzhalter 4"/>
          <p:cNvSpPr>
            <a:spLocks noGrp="1"/>
          </p:cNvSpPr>
          <p:nvPr>
            <p:ph type="sldNum" sz="quarter" idx="11"/>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6158430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Text 1-spalti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59275" y="1426032"/>
            <a:ext cx="10431925" cy="885600"/>
          </a:xfrm>
        </p:spPr>
        <p:txBody>
          <a:bodyPr/>
          <a:lstStyle>
            <a:lvl1pPr>
              <a:defRPr sz="3000"/>
            </a:lvl1pPr>
          </a:lstStyle>
          <a:p>
            <a:r>
              <a:rPr lang="de-DE" dirty="0" smtClean="0"/>
              <a:t>Titel durch Klicken einfügen</a:t>
            </a:r>
            <a:endParaRPr lang="de-CH" dirty="0"/>
          </a:p>
        </p:txBody>
      </p:sp>
      <p:sp>
        <p:nvSpPr>
          <p:cNvPr id="3" name="Content Placeholder 2"/>
          <p:cNvSpPr>
            <a:spLocks noGrp="1"/>
          </p:cNvSpPr>
          <p:nvPr>
            <p:ph idx="1"/>
          </p:nvPr>
        </p:nvSpPr>
        <p:spPr>
          <a:xfrm>
            <a:off x="1063636" y="2492375"/>
            <a:ext cx="10427564" cy="3556507"/>
          </a:xfrm>
        </p:spPr>
        <p:txBody>
          <a:bodyPr/>
          <a:lstStyle>
            <a:lvl1pPr>
              <a:lnSpc>
                <a:spcPts val="3100"/>
              </a:lnSpc>
              <a:defRPr sz="2700"/>
            </a:lvl1pPr>
            <a:lvl2pPr>
              <a:lnSpc>
                <a:spcPts val="2800"/>
              </a:lnSpc>
              <a:defRPr/>
            </a:lvl2pPr>
            <a:lvl3pPr marL="536575" indent="-176213">
              <a:lnSpc>
                <a:spcPts val="2400"/>
              </a:lnSpc>
              <a:defRPr/>
            </a:lvl3pPr>
            <a:lvl4pPr marL="895350" indent="-176213">
              <a:lnSpc>
                <a:spcPts val="2200"/>
              </a:lnSpc>
              <a:defRPr/>
            </a:lvl4pPr>
            <a:lvl5pPr marL="1255713" indent="-176213">
              <a:lnSpc>
                <a:spcPts val="2200"/>
              </a:lnSpc>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CH" dirty="0"/>
          </a:p>
        </p:txBody>
      </p:sp>
      <p:sp>
        <p:nvSpPr>
          <p:cNvPr id="4" name="Fußzeilenplatzhalter 3"/>
          <p:cNvSpPr>
            <a:spLocks noGrp="1"/>
          </p:cNvSpPr>
          <p:nvPr>
            <p:ph type="ftr" sz="quarter" idx="10"/>
          </p:nvPr>
        </p:nvSpPr>
        <p:spPr/>
        <p:txBody>
          <a:bodyPr/>
          <a:lstStyle/>
          <a:p>
            <a:r>
              <a:rPr lang="de-CH" smtClean="0"/>
              <a:t>Name Referent/in, Organisationseinheit / Projekt  |  Titel der Präsentation  |  Anlass  |  Datum</a:t>
            </a:r>
            <a:endParaRPr lang="de-CH" dirty="0"/>
          </a:p>
        </p:txBody>
      </p:sp>
      <p:sp>
        <p:nvSpPr>
          <p:cNvPr id="5" name="Foliennummernplatzhalter 4"/>
          <p:cNvSpPr>
            <a:spLocks noGrp="1"/>
          </p:cNvSpPr>
          <p:nvPr>
            <p:ph type="sldNum" sz="quarter" idx="11"/>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16627927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Text 2-spalti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smtClean="0"/>
              <a:t>Titel durch Klicken einfügen</a:t>
            </a:r>
            <a:endParaRPr lang="de-CH" dirty="0"/>
          </a:p>
        </p:txBody>
      </p:sp>
      <p:sp>
        <p:nvSpPr>
          <p:cNvPr id="7" name="Content Placeholder 2"/>
          <p:cNvSpPr>
            <a:spLocks noGrp="1"/>
          </p:cNvSpPr>
          <p:nvPr>
            <p:ph idx="1"/>
          </p:nvPr>
        </p:nvSpPr>
        <p:spPr>
          <a:xfrm>
            <a:off x="1063636" y="2492375"/>
            <a:ext cx="4852977" cy="3556507"/>
          </a:xfrm>
        </p:spPr>
        <p:txBody>
          <a:bodyPr/>
          <a:lstStyle>
            <a:lvl1pPr>
              <a:lnSpc>
                <a:spcPts val="3100"/>
              </a:lnSpc>
              <a:defRPr sz="2700"/>
            </a:lvl1pPr>
            <a:lvl2pPr>
              <a:lnSpc>
                <a:spcPts val="2800"/>
              </a:lnSpc>
              <a:defRPr/>
            </a:lvl2pPr>
            <a:lvl3pPr marL="536575" indent="-176213">
              <a:lnSpc>
                <a:spcPts val="2400"/>
              </a:lnSpc>
              <a:defRPr/>
            </a:lvl3pPr>
            <a:lvl4pPr marL="895350" indent="-176213">
              <a:lnSpc>
                <a:spcPts val="2200"/>
              </a:lnSpc>
              <a:defRPr/>
            </a:lvl4pPr>
            <a:lvl5pPr marL="1255713" indent="-176213">
              <a:lnSpc>
                <a:spcPts val="2200"/>
              </a:lnSpc>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CH" dirty="0"/>
          </a:p>
        </p:txBody>
      </p:sp>
      <p:sp>
        <p:nvSpPr>
          <p:cNvPr id="9" name="Content Placeholder 2"/>
          <p:cNvSpPr>
            <a:spLocks noGrp="1"/>
          </p:cNvSpPr>
          <p:nvPr>
            <p:ph idx="10"/>
          </p:nvPr>
        </p:nvSpPr>
        <p:spPr>
          <a:xfrm>
            <a:off x="6638223" y="2492375"/>
            <a:ext cx="4852977" cy="3556507"/>
          </a:xfrm>
        </p:spPr>
        <p:txBody>
          <a:bodyPr/>
          <a:lstStyle>
            <a:lvl1pPr>
              <a:lnSpc>
                <a:spcPts val="3100"/>
              </a:lnSpc>
              <a:defRPr sz="2700"/>
            </a:lvl1pPr>
            <a:lvl2pPr>
              <a:lnSpc>
                <a:spcPts val="2800"/>
              </a:lnSpc>
              <a:defRPr/>
            </a:lvl2pPr>
            <a:lvl3pPr marL="536575" indent="-176213">
              <a:lnSpc>
                <a:spcPts val="2400"/>
              </a:lnSpc>
              <a:defRPr/>
            </a:lvl3pPr>
            <a:lvl4pPr marL="895350" indent="-176213">
              <a:lnSpc>
                <a:spcPts val="2200"/>
              </a:lnSpc>
              <a:defRPr/>
            </a:lvl4pPr>
            <a:lvl5pPr marL="1255713" indent="-176213">
              <a:lnSpc>
                <a:spcPts val="2200"/>
              </a:lnSpc>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CH" dirty="0"/>
          </a:p>
        </p:txBody>
      </p:sp>
      <p:sp>
        <p:nvSpPr>
          <p:cNvPr id="3" name="Fußzeilenplatzhalter 2"/>
          <p:cNvSpPr>
            <a:spLocks noGrp="1"/>
          </p:cNvSpPr>
          <p:nvPr>
            <p:ph type="ftr" sz="quarter" idx="11"/>
          </p:nvPr>
        </p:nvSpPr>
        <p:spPr/>
        <p:txBody>
          <a:bodyPr/>
          <a:lstStyle/>
          <a:p>
            <a:r>
              <a:rPr lang="de-CH" smtClean="0"/>
              <a:t>Name Referent/in, Organisationseinheit / Projekt  |  Titel der Präsentation  |  Anlass  |  Datum</a:t>
            </a:r>
            <a:endParaRPr lang="de-CH" dirty="0"/>
          </a:p>
        </p:txBody>
      </p:sp>
      <p:sp>
        <p:nvSpPr>
          <p:cNvPr id="4" name="Foliennummernplatzhalter 3"/>
          <p:cNvSpPr>
            <a:spLocks noGrp="1"/>
          </p:cNvSpPr>
          <p:nvPr>
            <p:ph type="sldNum" sz="quarter" idx="12"/>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3315971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links Text, rechts Graf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smtClean="0"/>
              <a:t>Titel durch Klicken einfügen</a:t>
            </a:r>
            <a:endParaRPr lang="de-CH" dirty="0"/>
          </a:p>
        </p:txBody>
      </p:sp>
      <p:sp>
        <p:nvSpPr>
          <p:cNvPr id="6" name="Content Placeholder 2"/>
          <p:cNvSpPr>
            <a:spLocks noGrp="1"/>
          </p:cNvSpPr>
          <p:nvPr>
            <p:ph idx="12" hasCustomPrompt="1"/>
          </p:nvPr>
        </p:nvSpPr>
        <p:spPr>
          <a:xfrm>
            <a:off x="6455664" y="2498471"/>
            <a:ext cx="5035536" cy="3138026"/>
          </a:xfrm>
        </p:spPr>
        <p:txBody>
          <a:bodyPr>
            <a:normAutofit/>
          </a:bodyPr>
          <a:lstStyle>
            <a:lvl1pPr>
              <a:lnSpc>
                <a:spcPts val="2200"/>
              </a:lnSpc>
              <a:spcAft>
                <a:spcPts val="0"/>
              </a:spcAft>
              <a:defRPr sz="1800"/>
            </a:lvl1pPr>
          </a:lstStyle>
          <a:p>
            <a:pPr lvl="0"/>
            <a:r>
              <a:rPr lang="de-DE" dirty="0" smtClean="0"/>
              <a:t>Bild / Grafik</a:t>
            </a:r>
            <a:endParaRPr lang="de-CH" dirty="0"/>
          </a:p>
        </p:txBody>
      </p:sp>
      <p:sp>
        <p:nvSpPr>
          <p:cNvPr id="7" name="Content Placeholder 2"/>
          <p:cNvSpPr>
            <a:spLocks noGrp="1"/>
          </p:cNvSpPr>
          <p:nvPr>
            <p:ph idx="13" hasCustomPrompt="1"/>
          </p:nvPr>
        </p:nvSpPr>
        <p:spPr>
          <a:xfrm>
            <a:off x="6456864" y="5767199"/>
            <a:ext cx="5035536" cy="292223"/>
          </a:xfrm>
        </p:spPr>
        <p:txBody>
          <a:bodyPr>
            <a:normAutofit/>
          </a:bodyPr>
          <a:lstStyle>
            <a:lvl1pPr>
              <a:lnSpc>
                <a:spcPts val="2200"/>
              </a:lnSpc>
              <a:spcAft>
                <a:spcPts val="0"/>
              </a:spcAft>
              <a:defRPr sz="1800"/>
            </a:lvl1pPr>
          </a:lstStyle>
          <a:p>
            <a:pPr lvl="0"/>
            <a:r>
              <a:rPr lang="de-DE" dirty="0" smtClean="0"/>
              <a:t>Legende</a:t>
            </a:r>
            <a:endParaRPr lang="de-CH" dirty="0"/>
          </a:p>
        </p:txBody>
      </p:sp>
      <p:sp>
        <p:nvSpPr>
          <p:cNvPr id="9" name="Content Placeholder 2"/>
          <p:cNvSpPr>
            <a:spLocks noGrp="1"/>
          </p:cNvSpPr>
          <p:nvPr>
            <p:ph idx="1"/>
          </p:nvPr>
        </p:nvSpPr>
        <p:spPr>
          <a:xfrm>
            <a:off x="1063636" y="2498471"/>
            <a:ext cx="4852977" cy="3556507"/>
          </a:xfrm>
        </p:spPr>
        <p:txBody>
          <a:bodyPr/>
          <a:lstStyle>
            <a:lvl1pPr>
              <a:lnSpc>
                <a:spcPts val="3100"/>
              </a:lnSpc>
              <a:defRPr sz="2700"/>
            </a:lvl1pPr>
            <a:lvl2pPr>
              <a:lnSpc>
                <a:spcPts val="2800"/>
              </a:lnSpc>
              <a:defRPr/>
            </a:lvl2pPr>
            <a:lvl3pPr marL="536575" indent="-176213">
              <a:lnSpc>
                <a:spcPts val="2400"/>
              </a:lnSpc>
              <a:defRPr/>
            </a:lvl3pPr>
            <a:lvl4pPr marL="895350" indent="-176213">
              <a:lnSpc>
                <a:spcPts val="2200"/>
              </a:lnSpc>
              <a:defRPr/>
            </a:lvl4pPr>
            <a:lvl5pPr marL="1255713" indent="-176213">
              <a:lnSpc>
                <a:spcPts val="2200"/>
              </a:lnSpc>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de-CH" dirty="0"/>
          </a:p>
        </p:txBody>
      </p:sp>
      <p:sp>
        <p:nvSpPr>
          <p:cNvPr id="3" name="Fußzeilenplatzhalter 2"/>
          <p:cNvSpPr>
            <a:spLocks noGrp="1"/>
          </p:cNvSpPr>
          <p:nvPr>
            <p:ph type="ftr" sz="quarter" idx="14"/>
          </p:nvPr>
        </p:nvSpPr>
        <p:spPr/>
        <p:txBody>
          <a:bodyPr/>
          <a:lstStyle/>
          <a:p>
            <a:r>
              <a:rPr lang="de-CH" smtClean="0"/>
              <a:t>Name Referent/in, Organisationseinheit / Projekt  |  Titel der Präsentation  |  Anlass  |  Datum</a:t>
            </a:r>
            <a:endParaRPr lang="de-CH" dirty="0"/>
          </a:p>
        </p:txBody>
      </p:sp>
      <p:sp>
        <p:nvSpPr>
          <p:cNvPr id="4" name="Foliennummernplatzhalter 3"/>
          <p:cNvSpPr>
            <a:spLocks noGrp="1"/>
          </p:cNvSpPr>
          <p:nvPr>
            <p:ph type="sldNum" sz="quarter" idx="15"/>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1172449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Grafiken links und rech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smtClean="0"/>
              <a:t>Titel durch Klicken einfügen</a:t>
            </a:r>
            <a:endParaRPr lang="de-CH" dirty="0"/>
          </a:p>
        </p:txBody>
      </p:sp>
      <p:sp>
        <p:nvSpPr>
          <p:cNvPr id="6" name="Content Placeholder 2"/>
          <p:cNvSpPr>
            <a:spLocks noGrp="1"/>
          </p:cNvSpPr>
          <p:nvPr>
            <p:ph idx="12" hasCustomPrompt="1"/>
          </p:nvPr>
        </p:nvSpPr>
        <p:spPr>
          <a:xfrm>
            <a:off x="6455664" y="2492375"/>
            <a:ext cx="5035536" cy="3138026"/>
          </a:xfrm>
        </p:spPr>
        <p:txBody>
          <a:bodyPr>
            <a:normAutofit/>
          </a:bodyPr>
          <a:lstStyle>
            <a:lvl1pPr>
              <a:lnSpc>
                <a:spcPts val="2200"/>
              </a:lnSpc>
              <a:spcAft>
                <a:spcPts val="0"/>
              </a:spcAft>
              <a:defRPr sz="1800"/>
            </a:lvl1pPr>
          </a:lstStyle>
          <a:p>
            <a:pPr lvl="0"/>
            <a:r>
              <a:rPr lang="de-DE" dirty="0" smtClean="0"/>
              <a:t>Bild / Grafik</a:t>
            </a:r>
            <a:endParaRPr lang="de-CH" dirty="0"/>
          </a:p>
        </p:txBody>
      </p:sp>
      <p:sp>
        <p:nvSpPr>
          <p:cNvPr id="7" name="Content Placeholder 2"/>
          <p:cNvSpPr>
            <a:spLocks noGrp="1"/>
          </p:cNvSpPr>
          <p:nvPr>
            <p:ph idx="13" hasCustomPrompt="1"/>
          </p:nvPr>
        </p:nvSpPr>
        <p:spPr>
          <a:xfrm>
            <a:off x="6456864" y="5767199"/>
            <a:ext cx="5035536" cy="292223"/>
          </a:xfrm>
        </p:spPr>
        <p:txBody>
          <a:bodyPr>
            <a:normAutofit/>
          </a:bodyPr>
          <a:lstStyle>
            <a:lvl1pPr>
              <a:lnSpc>
                <a:spcPts val="2200"/>
              </a:lnSpc>
              <a:spcAft>
                <a:spcPts val="0"/>
              </a:spcAft>
              <a:defRPr sz="1800"/>
            </a:lvl1pPr>
          </a:lstStyle>
          <a:p>
            <a:pPr lvl="0"/>
            <a:r>
              <a:rPr lang="de-DE" dirty="0" smtClean="0"/>
              <a:t>Legende</a:t>
            </a:r>
            <a:endParaRPr lang="de-CH" dirty="0"/>
          </a:p>
        </p:txBody>
      </p:sp>
      <p:sp>
        <p:nvSpPr>
          <p:cNvPr id="8" name="Content Placeholder 2"/>
          <p:cNvSpPr>
            <a:spLocks noGrp="1"/>
          </p:cNvSpPr>
          <p:nvPr>
            <p:ph idx="14" hasCustomPrompt="1"/>
          </p:nvPr>
        </p:nvSpPr>
        <p:spPr>
          <a:xfrm>
            <a:off x="1059264" y="2492375"/>
            <a:ext cx="4859952" cy="3138026"/>
          </a:xfrm>
        </p:spPr>
        <p:txBody>
          <a:bodyPr>
            <a:normAutofit/>
          </a:bodyPr>
          <a:lstStyle>
            <a:lvl1pPr>
              <a:lnSpc>
                <a:spcPts val="2200"/>
              </a:lnSpc>
              <a:spcAft>
                <a:spcPts val="0"/>
              </a:spcAft>
              <a:defRPr sz="1800"/>
            </a:lvl1pPr>
          </a:lstStyle>
          <a:p>
            <a:pPr lvl="0"/>
            <a:r>
              <a:rPr lang="de-DE" dirty="0" smtClean="0"/>
              <a:t>Bild / Grafik</a:t>
            </a:r>
            <a:endParaRPr lang="de-CH" dirty="0"/>
          </a:p>
        </p:txBody>
      </p:sp>
      <p:sp>
        <p:nvSpPr>
          <p:cNvPr id="9" name="Content Placeholder 2"/>
          <p:cNvSpPr>
            <a:spLocks noGrp="1"/>
          </p:cNvSpPr>
          <p:nvPr>
            <p:ph idx="15" hasCustomPrompt="1"/>
          </p:nvPr>
        </p:nvSpPr>
        <p:spPr>
          <a:xfrm>
            <a:off x="1060464" y="5767199"/>
            <a:ext cx="4858752" cy="292223"/>
          </a:xfrm>
        </p:spPr>
        <p:txBody>
          <a:bodyPr>
            <a:normAutofit/>
          </a:bodyPr>
          <a:lstStyle>
            <a:lvl1pPr>
              <a:lnSpc>
                <a:spcPts val="2200"/>
              </a:lnSpc>
              <a:spcAft>
                <a:spcPts val="0"/>
              </a:spcAft>
              <a:defRPr sz="1800"/>
            </a:lvl1pPr>
          </a:lstStyle>
          <a:p>
            <a:pPr lvl="0"/>
            <a:r>
              <a:rPr lang="de-DE" dirty="0" smtClean="0"/>
              <a:t>Legende</a:t>
            </a:r>
            <a:endParaRPr lang="de-CH" dirty="0"/>
          </a:p>
        </p:txBody>
      </p:sp>
      <p:sp>
        <p:nvSpPr>
          <p:cNvPr id="3" name="Fußzeilenplatzhalter 2"/>
          <p:cNvSpPr>
            <a:spLocks noGrp="1"/>
          </p:cNvSpPr>
          <p:nvPr>
            <p:ph type="ftr" sz="quarter" idx="16"/>
          </p:nvPr>
        </p:nvSpPr>
        <p:spPr/>
        <p:txBody>
          <a:bodyPr/>
          <a:lstStyle/>
          <a:p>
            <a:r>
              <a:rPr lang="de-CH" smtClean="0"/>
              <a:t>Name Referent/in, Organisationseinheit / Projekt  |  Titel der Präsentation  |  Anlass  |  Datum</a:t>
            </a:r>
            <a:endParaRPr lang="de-CH" dirty="0"/>
          </a:p>
        </p:txBody>
      </p:sp>
      <p:sp>
        <p:nvSpPr>
          <p:cNvPr id="4" name="Foliennummernplatzhalter 3"/>
          <p:cNvSpPr>
            <a:spLocks noGrp="1"/>
          </p:cNvSpPr>
          <p:nvPr>
            <p:ph type="sldNum" sz="quarter" idx="17"/>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14775876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Grafik ganze Bre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smtClean="0"/>
              <a:t>Titel durch Klicken einfügen</a:t>
            </a:r>
            <a:endParaRPr lang="de-CH" dirty="0"/>
          </a:p>
        </p:txBody>
      </p:sp>
      <p:sp>
        <p:nvSpPr>
          <p:cNvPr id="8" name="Content Placeholder 2"/>
          <p:cNvSpPr>
            <a:spLocks noGrp="1"/>
          </p:cNvSpPr>
          <p:nvPr>
            <p:ph idx="14" hasCustomPrompt="1"/>
          </p:nvPr>
        </p:nvSpPr>
        <p:spPr>
          <a:xfrm>
            <a:off x="1059264" y="2492375"/>
            <a:ext cx="10431936" cy="3138026"/>
          </a:xfrm>
        </p:spPr>
        <p:txBody>
          <a:bodyPr>
            <a:normAutofit/>
          </a:bodyPr>
          <a:lstStyle>
            <a:lvl1pPr>
              <a:lnSpc>
                <a:spcPts val="2200"/>
              </a:lnSpc>
              <a:spcAft>
                <a:spcPts val="0"/>
              </a:spcAft>
              <a:defRPr sz="1800"/>
            </a:lvl1pPr>
          </a:lstStyle>
          <a:p>
            <a:pPr lvl="0"/>
            <a:r>
              <a:rPr lang="de-DE" dirty="0" smtClean="0"/>
              <a:t>Bild / Grafik</a:t>
            </a:r>
            <a:endParaRPr lang="de-CH" dirty="0"/>
          </a:p>
        </p:txBody>
      </p:sp>
      <p:sp>
        <p:nvSpPr>
          <p:cNvPr id="9" name="Content Placeholder 2"/>
          <p:cNvSpPr>
            <a:spLocks noGrp="1"/>
          </p:cNvSpPr>
          <p:nvPr>
            <p:ph idx="15" hasCustomPrompt="1"/>
          </p:nvPr>
        </p:nvSpPr>
        <p:spPr>
          <a:xfrm>
            <a:off x="1060464" y="5767199"/>
            <a:ext cx="10491456" cy="292223"/>
          </a:xfrm>
        </p:spPr>
        <p:txBody>
          <a:bodyPr>
            <a:normAutofit/>
          </a:bodyPr>
          <a:lstStyle>
            <a:lvl1pPr>
              <a:lnSpc>
                <a:spcPts val="2200"/>
              </a:lnSpc>
              <a:spcAft>
                <a:spcPts val="0"/>
              </a:spcAft>
              <a:defRPr sz="1800"/>
            </a:lvl1pPr>
          </a:lstStyle>
          <a:p>
            <a:pPr lvl="0"/>
            <a:r>
              <a:rPr lang="de-DE" dirty="0" smtClean="0"/>
              <a:t>Legende</a:t>
            </a:r>
            <a:endParaRPr lang="de-CH" dirty="0"/>
          </a:p>
        </p:txBody>
      </p:sp>
      <p:sp>
        <p:nvSpPr>
          <p:cNvPr id="3" name="Fußzeilenplatzhalter 2"/>
          <p:cNvSpPr>
            <a:spLocks noGrp="1"/>
          </p:cNvSpPr>
          <p:nvPr>
            <p:ph type="ftr" sz="quarter" idx="16"/>
          </p:nvPr>
        </p:nvSpPr>
        <p:spPr/>
        <p:txBody>
          <a:bodyPr/>
          <a:lstStyle/>
          <a:p>
            <a:r>
              <a:rPr lang="de-CH" smtClean="0"/>
              <a:t>Name Referent/in, Organisationseinheit / Projekt  |  Titel der Präsentation  |  Anlass  |  Datum</a:t>
            </a:r>
            <a:endParaRPr lang="de-CH" dirty="0"/>
          </a:p>
        </p:txBody>
      </p:sp>
      <p:sp>
        <p:nvSpPr>
          <p:cNvPr id="4" name="Foliennummernplatzhalter 3"/>
          <p:cNvSpPr>
            <a:spLocks noGrp="1"/>
          </p:cNvSpPr>
          <p:nvPr>
            <p:ph type="sldNum" sz="quarter" idx="17"/>
          </p:nvPr>
        </p:nvSpPr>
        <p:spPr/>
        <p:txBody>
          <a:body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28457230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9275" y="1419936"/>
            <a:ext cx="10431925" cy="461665"/>
          </a:xfrm>
          <a:prstGeom prst="rect">
            <a:avLst/>
          </a:prstGeom>
        </p:spPr>
        <p:txBody>
          <a:bodyPr vert="horz" lIns="0" tIns="0" rIns="0" bIns="0" rtlCol="0" anchor="t" anchorCtr="0">
            <a:spAutoFit/>
          </a:bodyPr>
          <a:lstStyle/>
          <a:p>
            <a:r>
              <a:rPr lang="de-DE" dirty="0" smtClean="0"/>
              <a:t>Formatvorlage des Titels durch Klicken bearbeiten</a:t>
            </a:r>
            <a:endParaRPr lang="de-CH" dirty="0"/>
          </a:p>
        </p:txBody>
      </p:sp>
      <p:sp>
        <p:nvSpPr>
          <p:cNvPr id="3" name="Text Placeholder 2"/>
          <p:cNvSpPr>
            <a:spLocks noGrp="1"/>
          </p:cNvSpPr>
          <p:nvPr>
            <p:ph type="body" idx="1"/>
          </p:nvPr>
        </p:nvSpPr>
        <p:spPr>
          <a:xfrm>
            <a:off x="1059275" y="2492375"/>
            <a:ext cx="10427564" cy="1015150"/>
          </a:xfrm>
          <a:prstGeom prst="rect">
            <a:avLst/>
          </a:prstGeom>
        </p:spPr>
        <p:txBody>
          <a:bodyPr vert="horz" lIns="0" tIns="0" rIns="0" bIns="0" rtlCol="0">
            <a:spAutoFit/>
          </a:bodyPr>
          <a:lstStyle/>
          <a:p>
            <a:pPr marL="0" marR="0" lvl="0" indent="0" algn="l" defTabSz="914400" rtl="0" eaLnBrk="1" fontAlgn="auto" latinLnBrk="0" hangingPunct="1">
              <a:lnSpc>
                <a:spcPct val="90000"/>
              </a:lnSpc>
              <a:spcBef>
                <a:spcPts val="0"/>
              </a:spcBef>
              <a:spcAft>
                <a:spcPts val="1800"/>
              </a:spcAft>
              <a:buClrTx/>
              <a:buSzTx/>
              <a:buFont typeface="Wingdings" panose="05000000000000000000" pitchFamily="2" charset="2"/>
              <a:buNone/>
              <a:tabLst/>
              <a:defRPr/>
            </a:pPr>
            <a:r>
              <a:rPr lang="de-DE" dirty="0" smtClean="0"/>
              <a:t>Formatvorlage des Untertitels durch Klicken bearbeiten</a:t>
            </a:r>
            <a:endParaRPr lang="de-CH" dirty="0" smtClean="0"/>
          </a:p>
          <a:p>
            <a:pPr marL="0" indent="0">
              <a:buNone/>
            </a:pPr>
            <a:endParaRPr lang="de-DE" sz="3200" dirty="0" smtClean="0"/>
          </a:p>
        </p:txBody>
      </p:sp>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20161" y="3263935"/>
            <a:ext cx="1929388" cy="853442"/>
          </a:xfrm>
          <a:prstGeom prst="rect">
            <a:avLst/>
          </a:prstGeom>
        </p:spPr>
      </p:pic>
      <p:cxnSp>
        <p:nvCxnSpPr>
          <p:cNvPr id="14" name="Gerader Verbinder 13"/>
          <p:cNvCxnSpPr/>
          <p:nvPr userDrawn="1"/>
        </p:nvCxnSpPr>
        <p:spPr>
          <a:xfrm>
            <a:off x="0" y="6319229"/>
            <a:ext cx="12192000" cy="1381"/>
          </a:xfrm>
          <a:prstGeom prst="line">
            <a:avLst/>
          </a:prstGeom>
          <a:ln w="12700" cap="rnd">
            <a:solidFill>
              <a:schemeClr val="accent5">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225456" cy="1018032"/>
          </a:xfrm>
          <a:prstGeom prst="rect">
            <a:avLst/>
          </a:prstGeom>
        </p:spPr>
      </p:pic>
      <p:sp>
        <p:nvSpPr>
          <p:cNvPr id="5" name="Fußzeilenplatzhalter 4"/>
          <p:cNvSpPr>
            <a:spLocks noGrp="1"/>
          </p:cNvSpPr>
          <p:nvPr>
            <p:ph type="ftr" sz="quarter" idx="3"/>
          </p:nvPr>
        </p:nvSpPr>
        <p:spPr>
          <a:xfrm>
            <a:off x="1059275" y="6401349"/>
            <a:ext cx="9359125" cy="231925"/>
          </a:xfrm>
          <a:prstGeom prst="rect">
            <a:avLst/>
          </a:prstGeom>
        </p:spPr>
        <p:txBody>
          <a:bodyPr vert="horz" lIns="0" tIns="0" rIns="0" bIns="45720" rtlCol="0" anchor="t" anchorCtr="0"/>
          <a:lstStyle>
            <a:lvl1pPr algn="l">
              <a:defRPr sz="800">
                <a:solidFill>
                  <a:schemeClr val="accent5">
                    <a:lumMod val="60000"/>
                    <a:lumOff val="40000"/>
                  </a:schemeClr>
                </a:solidFill>
              </a:defRPr>
            </a:lvl1pPr>
          </a:lstStyle>
          <a:p>
            <a:r>
              <a:rPr lang="de-CH" dirty="0" smtClean="0"/>
              <a:t>Name Referent/in, Organisationseinheit / Projekt  |  Titel der Präsentation  |  Anlass  |  Datum</a:t>
            </a:r>
            <a:endParaRPr lang="de-CH" dirty="0"/>
          </a:p>
        </p:txBody>
      </p:sp>
      <p:sp>
        <p:nvSpPr>
          <p:cNvPr id="7" name="Foliennummernplatzhalter 6"/>
          <p:cNvSpPr>
            <a:spLocks noGrp="1"/>
          </p:cNvSpPr>
          <p:nvPr>
            <p:ph type="sldNum" sz="quarter" idx="4"/>
          </p:nvPr>
        </p:nvSpPr>
        <p:spPr>
          <a:xfrm>
            <a:off x="10605599" y="6405647"/>
            <a:ext cx="881239" cy="227628"/>
          </a:xfrm>
          <a:prstGeom prst="rect">
            <a:avLst/>
          </a:prstGeom>
        </p:spPr>
        <p:txBody>
          <a:bodyPr vert="horz" lIns="0" tIns="0" rIns="0" bIns="45720" rtlCol="0" anchor="t" anchorCtr="0"/>
          <a:lstStyle>
            <a:lvl1pPr algn="r">
              <a:defRPr sz="800">
                <a:solidFill>
                  <a:schemeClr val="accent5">
                    <a:lumMod val="60000"/>
                    <a:lumOff val="40000"/>
                  </a:schemeClr>
                </a:solidFill>
              </a:defRPr>
            </a:lvl1pPr>
          </a:lstStyle>
          <a:p>
            <a:fld id="{7376A5A3-8F85-406F-8E5A-90FF9E31E9F2}" type="slidenum">
              <a:rPr lang="de-CH" smtClean="0"/>
              <a:pPr/>
              <a:t>‹N°›</a:t>
            </a:fld>
            <a:endParaRPr lang="de-CH" dirty="0"/>
          </a:p>
        </p:txBody>
      </p:sp>
    </p:spTree>
    <p:extLst>
      <p:ext uri="{BB962C8B-B14F-4D97-AF65-F5344CB8AC3E}">
        <p14:creationId xmlns:p14="http://schemas.microsoft.com/office/powerpoint/2010/main" val="3022490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 id="2147483660" r:id="rId5"/>
    <p:sldLayoutId id="2147483661" r:id="rId6"/>
  </p:sldLayoutIdLst>
  <p:timing>
    <p:tnLst>
      <p:par>
        <p:cTn id="1" dur="indefinite" restart="never" nodeType="tmRoot"/>
      </p:par>
    </p:tnLst>
  </p:timing>
  <p:hf hdr="0" dt="0"/>
  <p:txStyles>
    <p:titleStyle>
      <a:lvl1pPr algn="l" defTabSz="914400" rtl="0" eaLnBrk="1" latinLnBrk="0" hangingPunct="1">
        <a:lnSpc>
          <a:spcPts val="3600"/>
        </a:lnSpc>
        <a:spcBef>
          <a:spcPct val="0"/>
        </a:spcBef>
        <a:buNone/>
        <a:defRPr sz="3000" b="1" kern="1200" baseline="0">
          <a:solidFill>
            <a:schemeClr val="accent5">
              <a:lumMod val="60000"/>
              <a:lumOff val="40000"/>
            </a:schemeClr>
          </a:solidFill>
          <a:latin typeface="+mn-lt"/>
          <a:ea typeface="+mj-ea"/>
          <a:cs typeface="+mj-cs"/>
        </a:defRPr>
      </a:lvl1pPr>
    </p:titleStyle>
    <p:bodyStyle>
      <a:lvl1pPr marL="0" marR="0" indent="0" algn="l" defTabSz="914400" rtl="0" eaLnBrk="1" fontAlgn="auto" latinLnBrk="0" hangingPunct="1">
        <a:lnSpc>
          <a:spcPts val="3200"/>
        </a:lnSpc>
        <a:spcBef>
          <a:spcPts val="0"/>
        </a:spcBef>
        <a:spcAft>
          <a:spcPts val="1200"/>
        </a:spcAft>
        <a:buClrTx/>
        <a:buSzTx/>
        <a:buFont typeface="Wingdings" panose="05000000000000000000" pitchFamily="2" charset="2"/>
        <a:buNone/>
        <a:tabLst/>
        <a:defRPr sz="2700"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570" userDrawn="1">
          <p15:clr>
            <a:srgbClr val="F26B43"/>
          </p15:clr>
        </p15:guide>
        <p15:guide id="2" pos="372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 Id="rId5" Type="http://schemas.openxmlformats.org/officeDocument/2006/relationships/chart" Target="../charts/chart25.xml"/><Relationship Id="rId4" Type="http://schemas.openxmlformats.org/officeDocument/2006/relationships/chart" Target="../charts/chart24.xml"/></Relationships>
</file>

<file path=ppt/slides/_rels/slide11.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 Id="rId5" Type="http://schemas.openxmlformats.org/officeDocument/2006/relationships/chart" Target="../charts/chart29.xml"/><Relationship Id="rId4" Type="http://schemas.openxmlformats.org/officeDocument/2006/relationships/chart" Target="../charts/chart28.xml"/></Relationships>
</file>

<file path=ppt/slides/_rels/slide1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2.xml"/><Relationship Id="rId5" Type="http://schemas.openxmlformats.org/officeDocument/2006/relationships/chart" Target="../charts/chart33.xml"/><Relationship Id="rId4" Type="http://schemas.openxmlformats.org/officeDocument/2006/relationships/chart" Target="../charts/chart32.xml"/></Relationships>
</file>

<file path=ppt/slides/_rels/slide13.xml.rels><?xml version="1.0" encoding="UTF-8" standalone="yes"?>
<Relationships xmlns="http://schemas.openxmlformats.org/package/2006/relationships"><Relationship Id="rId3" Type="http://schemas.openxmlformats.org/officeDocument/2006/relationships/chart" Target="../charts/chart35.xml"/><Relationship Id="rId7" Type="http://schemas.openxmlformats.org/officeDocument/2006/relationships/chart" Target="../charts/chart39.xml"/><Relationship Id="rId2" Type="http://schemas.openxmlformats.org/officeDocument/2006/relationships/chart" Target="../charts/chart34.xml"/><Relationship Id="rId1" Type="http://schemas.openxmlformats.org/officeDocument/2006/relationships/slideLayout" Target="../slideLayouts/slideLayout2.xml"/><Relationship Id="rId6" Type="http://schemas.openxmlformats.org/officeDocument/2006/relationships/chart" Target="../charts/chart38.xml"/><Relationship Id="rId5" Type="http://schemas.openxmlformats.org/officeDocument/2006/relationships/chart" Target="../charts/chart37.xml"/><Relationship Id="rId4" Type="http://schemas.openxmlformats.org/officeDocument/2006/relationships/chart" Target="../charts/chart36.xml"/></Relationships>
</file>

<file path=ppt/slides/_rels/slide14.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2.xml"/><Relationship Id="rId5" Type="http://schemas.openxmlformats.org/officeDocument/2006/relationships/chart" Target="../charts/chart43.xml"/><Relationship Id="rId4" Type="http://schemas.openxmlformats.org/officeDocument/2006/relationships/chart" Target="../charts/chart42.xml"/></Relationships>
</file>

<file path=ppt/slides/_rels/slide15.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2.xml"/><Relationship Id="rId5" Type="http://schemas.openxmlformats.org/officeDocument/2006/relationships/chart" Target="../charts/chart47.xml"/><Relationship Id="rId4" Type="http://schemas.openxmlformats.org/officeDocument/2006/relationships/chart" Target="../charts/chart46.xml"/></Relationships>
</file>

<file path=ppt/slides/_rels/slide16.xml.rels><?xml version="1.0" encoding="UTF-8" standalone="yes"?>
<Relationships xmlns="http://schemas.openxmlformats.org/package/2006/relationships"><Relationship Id="rId3" Type="http://schemas.openxmlformats.org/officeDocument/2006/relationships/chart" Target="../charts/chart49.xml"/><Relationship Id="rId7" Type="http://schemas.openxmlformats.org/officeDocument/2006/relationships/chart" Target="../charts/chart53.xml"/><Relationship Id="rId2" Type="http://schemas.openxmlformats.org/officeDocument/2006/relationships/chart" Target="../charts/chart48.xml"/><Relationship Id="rId1" Type="http://schemas.openxmlformats.org/officeDocument/2006/relationships/slideLayout" Target="../slideLayouts/slideLayout2.xml"/><Relationship Id="rId6" Type="http://schemas.openxmlformats.org/officeDocument/2006/relationships/chart" Target="../charts/chart52.xml"/><Relationship Id="rId5" Type="http://schemas.openxmlformats.org/officeDocument/2006/relationships/chart" Target="../charts/chart51.xml"/><Relationship Id="rId4" Type="http://schemas.openxmlformats.org/officeDocument/2006/relationships/chart" Target="../charts/chart50.xml"/></Relationships>
</file>

<file path=ppt/slides/_rels/slide17.xml.rels><?xml version="1.0" encoding="UTF-8" standalone="yes"?>
<Relationships xmlns="http://schemas.openxmlformats.org/package/2006/relationships"><Relationship Id="rId3" Type="http://schemas.openxmlformats.org/officeDocument/2006/relationships/chart" Target="../charts/chart55.xml"/><Relationship Id="rId2" Type="http://schemas.openxmlformats.org/officeDocument/2006/relationships/chart" Target="../charts/chart54.xml"/><Relationship Id="rId1" Type="http://schemas.openxmlformats.org/officeDocument/2006/relationships/slideLayout" Target="../slideLayouts/slideLayout2.xml"/><Relationship Id="rId5" Type="http://schemas.openxmlformats.org/officeDocument/2006/relationships/chart" Target="../charts/chart57.xml"/><Relationship Id="rId4" Type="http://schemas.openxmlformats.org/officeDocument/2006/relationships/chart" Target="../charts/chart56.xml"/></Relationships>
</file>

<file path=ppt/slides/_rels/slide18.xml.rels><?xml version="1.0" encoding="UTF-8" standalone="yes"?>
<Relationships xmlns="http://schemas.openxmlformats.org/package/2006/relationships"><Relationship Id="rId3" Type="http://schemas.openxmlformats.org/officeDocument/2006/relationships/chart" Target="../charts/chart59.xml"/><Relationship Id="rId2" Type="http://schemas.openxmlformats.org/officeDocument/2006/relationships/chart" Target="../charts/chart58.xml"/><Relationship Id="rId1" Type="http://schemas.openxmlformats.org/officeDocument/2006/relationships/slideLayout" Target="../slideLayouts/slideLayout2.xml"/><Relationship Id="rId5" Type="http://schemas.openxmlformats.org/officeDocument/2006/relationships/chart" Target="../charts/chart61.xml"/><Relationship Id="rId4" Type="http://schemas.openxmlformats.org/officeDocument/2006/relationships/chart" Target="../charts/chart60.xml"/></Relationships>
</file>

<file path=ppt/slides/_rels/slide19.xml.rels><?xml version="1.0" encoding="UTF-8" standalone="yes"?>
<Relationships xmlns="http://schemas.openxmlformats.org/package/2006/relationships"><Relationship Id="rId3" Type="http://schemas.openxmlformats.org/officeDocument/2006/relationships/chart" Target="../charts/chart63.xml"/><Relationship Id="rId2" Type="http://schemas.openxmlformats.org/officeDocument/2006/relationships/chart" Target="../charts/chart62.xml"/><Relationship Id="rId1" Type="http://schemas.openxmlformats.org/officeDocument/2006/relationships/slideLayout" Target="../slideLayouts/slideLayout2.xml"/><Relationship Id="rId5" Type="http://schemas.openxmlformats.org/officeDocument/2006/relationships/chart" Target="../charts/chart65.xml"/><Relationship Id="rId4" Type="http://schemas.openxmlformats.org/officeDocument/2006/relationships/chart" Target="../charts/chart6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7.xml"/><Relationship Id="rId2" Type="http://schemas.openxmlformats.org/officeDocument/2006/relationships/chart" Target="../charts/chart66.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chart" Target="../charts/chart69.xml"/><Relationship Id="rId4" Type="http://schemas.openxmlformats.org/officeDocument/2006/relationships/chart" Target="../charts/chart68.xml"/></Relationships>
</file>

<file path=ppt/slides/_rels/slide21.xml.rels><?xml version="1.0" encoding="UTF-8" standalone="yes"?>
<Relationships xmlns="http://schemas.openxmlformats.org/package/2006/relationships"><Relationship Id="rId3" Type="http://schemas.openxmlformats.org/officeDocument/2006/relationships/chart" Target="../charts/chart71.xml"/><Relationship Id="rId2" Type="http://schemas.openxmlformats.org/officeDocument/2006/relationships/chart" Target="../charts/chart70.xml"/><Relationship Id="rId1" Type="http://schemas.openxmlformats.org/officeDocument/2006/relationships/slideLayout" Target="../slideLayouts/slideLayout2.xml"/><Relationship Id="rId5" Type="http://schemas.openxmlformats.org/officeDocument/2006/relationships/chart" Target="../charts/chart73.xml"/><Relationship Id="rId4" Type="http://schemas.openxmlformats.org/officeDocument/2006/relationships/chart" Target="../charts/chart72.xml"/></Relationships>
</file>

<file path=ppt/slides/_rels/slide22.xml.rels><?xml version="1.0" encoding="UTF-8" standalone="yes"?>
<Relationships xmlns="http://schemas.openxmlformats.org/package/2006/relationships"><Relationship Id="rId3" Type="http://schemas.openxmlformats.org/officeDocument/2006/relationships/chart" Target="../charts/chart75.xml"/><Relationship Id="rId2" Type="http://schemas.openxmlformats.org/officeDocument/2006/relationships/chart" Target="../charts/chart74.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chart" Target="../charts/chart7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chart" Target="../charts/chart16.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9275" y="2092910"/>
            <a:ext cx="10425600" cy="3965124"/>
          </a:xfrm>
        </p:spPr>
        <p:txBody>
          <a:bodyPr/>
          <a:lstStyle/>
          <a:p>
            <a:pPr>
              <a:lnSpc>
                <a:spcPts val="2800"/>
              </a:lnSpc>
            </a:pPr>
            <a:r>
              <a:rPr lang="en-GB" sz="3600" dirty="0" smtClean="0"/>
              <a:t>Special session on CPRs 2018</a:t>
            </a:r>
            <a:r>
              <a:rPr lang="en-GB" dirty="0"/>
              <a:t/>
            </a:r>
            <a:br>
              <a:rPr lang="en-GB" dirty="0"/>
            </a:br>
            <a:r>
              <a:rPr lang="en-GB" dirty="0" smtClean="0"/>
              <a:t/>
            </a:r>
            <a:br>
              <a:rPr lang="en-GB" dirty="0" smtClean="0"/>
            </a:br>
            <a:r>
              <a:rPr lang="en-GB" dirty="0"/>
              <a:t/>
            </a:r>
            <a:br>
              <a:rPr lang="en-GB" dirty="0"/>
            </a:br>
            <a:r>
              <a:rPr lang="en-GB" sz="3600" dirty="0"/>
              <a:t>Summary of the outcome of the</a:t>
            </a:r>
            <a:br>
              <a:rPr lang="en-GB" sz="3600" dirty="0"/>
            </a:br>
            <a:r>
              <a:rPr lang="en-GB" sz="3600" dirty="0"/>
              <a:t/>
            </a:r>
            <a:br>
              <a:rPr lang="en-GB" sz="3600" dirty="0"/>
            </a:br>
            <a:r>
              <a:rPr lang="en-GB" sz="3600" dirty="0"/>
              <a:t>Country Progress Reports </a:t>
            </a:r>
            <a:r>
              <a:rPr lang="en-GB" sz="3600" dirty="0" smtClean="0"/>
              <a:t>2018</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2000" dirty="0" smtClean="0">
                <a:solidFill>
                  <a:schemeClr val="tx1"/>
                </a:solidFill>
              </a:rPr>
              <a:t>Meeting of the Group of Experts on SBR, 30 September – 2 October, Geneva </a:t>
            </a:r>
            <a:br>
              <a:rPr lang="en-GB" sz="2000" dirty="0" smtClean="0">
                <a:solidFill>
                  <a:schemeClr val="tx1"/>
                </a:solidFill>
              </a:rPr>
            </a:br>
            <a:r>
              <a:rPr lang="en-GB" sz="2000" dirty="0" smtClean="0">
                <a:solidFill>
                  <a:schemeClr val="tx1"/>
                </a:solidFill>
              </a:rPr>
              <a:t>Claude Macchi, Swiss Federal Statistical Office FSO</a:t>
            </a:r>
            <a:endParaRPr lang="de-CH" sz="3600" dirty="0">
              <a:solidFill>
                <a:schemeClr val="tx1"/>
              </a:solidFill>
            </a:endParaRPr>
          </a:p>
        </p:txBody>
      </p:sp>
      <p:sp>
        <p:nvSpPr>
          <p:cNvPr id="4" name="Fußzeilenplatzhalter 3"/>
          <p:cNvSpPr>
            <a:spLocks noGrp="1"/>
          </p:cNvSpPr>
          <p:nvPr>
            <p:ph type="ftr" sz="quarter" idx="10"/>
          </p:nvPr>
        </p:nvSpPr>
        <p:spPr/>
        <p:txBody>
          <a:bodyPr/>
          <a:lstStyle/>
          <a:p>
            <a:r>
              <a:rPr lang="de-CH" dirty="0" smtClean="0"/>
              <a:t>Claude Macchi, Swiss Federal Statistical Office |  Summary </a:t>
            </a:r>
            <a:r>
              <a:rPr lang="de-CH" dirty="0" err="1" smtClean="0"/>
              <a:t>of</a:t>
            </a:r>
            <a:r>
              <a:rPr lang="de-CH" dirty="0" smtClean="0"/>
              <a:t> </a:t>
            </a:r>
            <a:r>
              <a:rPr lang="de-CH" dirty="0" err="1" smtClean="0"/>
              <a:t>the</a:t>
            </a:r>
            <a:r>
              <a:rPr lang="de-CH" dirty="0" smtClean="0"/>
              <a:t> CPRs 2018 </a:t>
            </a:r>
            <a:endParaRPr lang="de-CH" dirty="0"/>
          </a:p>
        </p:txBody>
      </p:sp>
      <p:sp>
        <p:nvSpPr>
          <p:cNvPr id="5" name="Foliennummernplatzhalter 4"/>
          <p:cNvSpPr>
            <a:spLocks noGrp="1"/>
          </p:cNvSpPr>
          <p:nvPr>
            <p:ph type="sldNum" sz="quarter" idx="11"/>
          </p:nvPr>
        </p:nvSpPr>
        <p:spPr/>
        <p:txBody>
          <a:bodyPr/>
          <a:lstStyle/>
          <a:p>
            <a:fld id="{7376A5A3-8F85-406F-8E5A-90FF9E31E9F2}" type="slidenum">
              <a:rPr lang="de-CH" smtClean="0"/>
              <a:pPr/>
              <a:t>1</a:t>
            </a:fld>
            <a:endParaRPr lang="de-CH" dirty="0"/>
          </a:p>
        </p:txBody>
      </p:sp>
    </p:spTree>
    <p:extLst>
      <p:ext uri="{BB962C8B-B14F-4D97-AF65-F5344CB8AC3E}">
        <p14:creationId xmlns:p14="http://schemas.microsoft.com/office/powerpoint/2010/main" val="4161525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Progress </a:t>
            </a:r>
            <a:r>
              <a:rPr lang="en-US" dirty="0"/>
              <a:t>and Developments in the Past </a:t>
            </a:r>
            <a:r>
              <a:rPr lang="en-US" dirty="0" smtClean="0"/>
              <a:t>Year (2/4)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10</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955815" y="2465198"/>
            <a:ext cx="10638844" cy="3416320"/>
          </a:xfrm>
          <a:prstGeom prst="rect">
            <a:avLst/>
          </a:prstGeom>
          <a:noFill/>
        </p:spPr>
        <p:txBody>
          <a:bodyPr wrap="square" rtlCol="0">
            <a:spAutoFit/>
          </a:bodyPr>
          <a:lstStyle/>
          <a:p>
            <a:r>
              <a:rPr lang="en-GB" b="1" dirty="0" smtClean="0"/>
              <a:t>Units</a:t>
            </a:r>
          </a:p>
          <a:p>
            <a:endParaRPr lang="en-GB" dirty="0" smtClean="0"/>
          </a:p>
          <a:p>
            <a:r>
              <a:rPr lang="en-GB" dirty="0" smtClean="0"/>
              <a:t>2 subjects were mentioned most frequently: profiling and implementation of the Enterprise unit</a:t>
            </a:r>
          </a:p>
          <a:p>
            <a:endParaRPr lang="en-GB" dirty="0" smtClean="0"/>
          </a:p>
          <a:p>
            <a:pPr marL="285750" indent="-285750">
              <a:buFontTx/>
              <a:buChar char="-"/>
            </a:pPr>
            <a:r>
              <a:rPr lang="en-US" dirty="0"/>
              <a:t>Profiling of multinational enterprise </a:t>
            </a:r>
            <a:r>
              <a:rPr lang="en-US" dirty="0" smtClean="0"/>
              <a:t>groups</a:t>
            </a:r>
          </a:p>
          <a:p>
            <a:pPr marL="285750" indent="-285750">
              <a:buFontTx/>
              <a:buChar char="-"/>
            </a:pPr>
            <a:r>
              <a:rPr lang="en-US" dirty="0"/>
              <a:t>Profiling of statistical units Enterprise </a:t>
            </a:r>
            <a:endParaRPr lang="en-US" dirty="0" smtClean="0"/>
          </a:p>
          <a:p>
            <a:pPr marL="285750" indent="-285750">
              <a:buFontTx/>
              <a:buChar char="-"/>
            </a:pPr>
            <a:r>
              <a:rPr lang="en-US" dirty="0"/>
              <a:t>Enterprise groups and profiling: </a:t>
            </a:r>
            <a:r>
              <a:rPr lang="en-US" dirty="0" smtClean="0"/>
              <a:t>Analyzed </a:t>
            </a:r>
            <a:r>
              <a:rPr lang="en-US" dirty="0"/>
              <a:t>structure of national large and complex enterprises</a:t>
            </a:r>
            <a:endParaRPr lang="en-US" dirty="0" smtClean="0"/>
          </a:p>
          <a:p>
            <a:pPr marL="285750" indent="-285750">
              <a:buFontTx/>
              <a:buChar char="-"/>
            </a:pPr>
            <a:r>
              <a:rPr lang="en-US" dirty="0"/>
              <a:t>New organization for profiling activity: The EGR-Profiling Team was set-up</a:t>
            </a:r>
            <a:r>
              <a:rPr lang="en-US" dirty="0" smtClean="0"/>
              <a:t>.</a:t>
            </a:r>
          </a:p>
          <a:p>
            <a:pPr marL="285750" indent="-285750">
              <a:buFontTx/>
              <a:buChar char="-"/>
            </a:pPr>
            <a:r>
              <a:rPr lang="en-US" dirty="0"/>
              <a:t>Statistical Enterprise and automated </a:t>
            </a:r>
            <a:r>
              <a:rPr lang="en-US" dirty="0" smtClean="0"/>
              <a:t>Profiling</a:t>
            </a:r>
          </a:p>
          <a:p>
            <a:pPr marL="285750" indent="-285750">
              <a:buFontTx/>
              <a:buChar char="-"/>
            </a:pPr>
            <a:r>
              <a:rPr lang="en-US" dirty="0"/>
              <a:t>The unit Enterprise Group was fully implemented  in SBR</a:t>
            </a:r>
            <a:r>
              <a:rPr lang="en-US" dirty="0" smtClean="0"/>
              <a:t>.</a:t>
            </a:r>
          </a:p>
          <a:p>
            <a:pPr marL="285750" indent="-285750">
              <a:buFontTx/>
              <a:buChar char="-"/>
            </a:pPr>
            <a:r>
              <a:rPr lang="en-US" dirty="0"/>
              <a:t>Preparations for the implementation of Enterprise </a:t>
            </a:r>
            <a:r>
              <a:rPr lang="en-US" dirty="0" smtClean="0"/>
              <a:t>Groups</a:t>
            </a:r>
          </a:p>
          <a:p>
            <a:pPr marL="285750" indent="-285750">
              <a:buFontTx/>
              <a:buChar char="-"/>
            </a:pPr>
            <a:r>
              <a:rPr lang="en-US" dirty="0" smtClean="0"/>
              <a:t>Profiling </a:t>
            </a:r>
            <a:r>
              <a:rPr lang="en-US" dirty="0"/>
              <a:t>and creating Enterprises for 25 of the largest groups </a:t>
            </a:r>
            <a:r>
              <a:rPr lang="en-US" dirty="0" smtClean="0"/>
              <a:t>in the country</a:t>
            </a:r>
          </a:p>
        </p:txBody>
      </p:sp>
    </p:spTree>
    <p:extLst>
      <p:ext uri="{BB962C8B-B14F-4D97-AF65-F5344CB8AC3E}">
        <p14:creationId xmlns:p14="http://schemas.microsoft.com/office/powerpoint/2010/main" val="2119989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Progress </a:t>
            </a:r>
            <a:r>
              <a:rPr lang="en-US" dirty="0"/>
              <a:t>and Developments in the Past </a:t>
            </a:r>
            <a:r>
              <a:rPr lang="en-US" dirty="0" smtClean="0"/>
              <a:t>Year (3/4)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11</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526515"/>
            <a:ext cx="10638844" cy="2862322"/>
          </a:xfrm>
          <a:prstGeom prst="rect">
            <a:avLst/>
          </a:prstGeom>
          <a:noFill/>
        </p:spPr>
        <p:txBody>
          <a:bodyPr wrap="square" rtlCol="0">
            <a:spAutoFit/>
          </a:bodyPr>
          <a:lstStyle/>
          <a:p>
            <a:r>
              <a:rPr lang="en-GB" b="1" dirty="0" smtClean="0"/>
              <a:t>Maintenance</a:t>
            </a:r>
          </a:p>
          <a:p>
            <a:endParaRPr lang="en-GB" b="1" dirty="0"/>
          </a:p>
          <a:p>
            <a:r>
              <a:rPr lang="en-GB" dirty="0"/>
              <a:t>As well as </a:t>
            </a:r>
            <a:r>
              <a:rPr lang="en-GB" dirty="0" smtClean="0"/>
              <a:t>updating and maintaining the SBR, a lot of improvements and modernisations were mentioned in the PCRs:</a:t>
            </a:r>
          </a:p>
          <a:p>
            <a:endParaRPr lang="en-GB" dirty="0"/>
          </a:p>
          <a:p>
            <a:pPr marL="285750" indent="-285750">
              <a:buFontTx/>
              <a:buChar char="-"/>
            </a:pPr>
            <a:r>
              <a:rPr lang="en-GB" dirty="0" smtClean="0"/>
              <a:t>Development of an e-form for profiling</a:t>
            </a:r>
          </a:p>
          <a:p>
            <a:pPr marL="285750" indent="-285750">
              <a:buFontTx/>
              <a:buChar char="-"/>
            </a:pPr>
            <a:r>
              <a:rPr lang="en-GB" dirty="0" smtClean="0"/>
              <a:t>Modernization initiatives</a:t>
            </a:r>
          </a:p>
          <a:p>
            <a:pPr marL="285750" indent="-285750">
              <a:buFontTx/>
              <a:buChar char="-"/>
            </a:pPr>
            <a:r>
              <a:rPr lang="en-GB" dirty="0" smtClean="0"/>
              <a:t>New platform for exchange of data </a:t>
            </a:r>
          </a:p>
          <a:p>
            <a:pPr marL="285750" indent="-285750">
              <a:buFontTx/>
              <a:buChar char="-"/>
            </a:pPr>
            <a:r>
              <a:rPr lang="en-GB" dirty="0" smtClean="0"/>
              <a:t>Introduction of a unique identification number</a:t>
            </a:r>
            <a:endParaRPr lang="en-GB" dirty="0"/>
          </a:p>
          <a:p>
            <a:endParaRPr lang="en-GB" dirty="0" smtClean="0"/>
          </a:p>
        </p:txBody>
      </p:sp>
    </p:spTree>
    <p:extLst>
      <p:ext uri="{BB962C8B-B14F-4D97-AF65-F5344CB8AC3E}">
        <p14:creationId xmlns:p14="http://schemas.microsoft.com/office/powerpoint/2010/main" val="313394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Progress </a:t>
            </a:r>
            <a:r>
              <a:rPr lang="en-US" dirty="0"/>
              <a:t>and Developments in the Past </a:t>
            </a:r>
            <a:r>
              <a:rPr lang="en-US" dirty="0" smtClean="0"/>
              <a:t>Year (4/4)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12</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277134"/>
            <a:ext cx="10638844" cy="3970318"/>
          </a:xfrm>
          <a:prstGeom prst="rect">
            <a:avLst/>
          </a:prstGeom>
          <a:noFill/>
        </p:spPr>
        <p:txBody>
          <a:bodyPr wrap="square" rtlCol="0">
            <a:spAutoFit/>
          </a:bodyPr>
          <a:lstStyle/>
          <a:p>
            <a:r>
              <a:rPr lang="en-GB" b="1" dirty="0"/>
              <a:t>Roles of the </a:t>
            </a:r>
            <a:r>
              <a:rPr lang="en-GB" b="1" dirty="0" smtClean="0"/>
              <a:t>SBR</a:t>
            </a:r>
          </a:p>
          <a:p>
            <a:endParaRPr lang="en-GB" dirty="0" smtClean="0"/>
          </a:p>
          <a:p>
            <a:pPr marL="285750" indent="-285750">
              <a:buFontTx/>
              <a:buChar char="-"/>
            </a:pPr>
            <a:r>
              <a:rPr lang="en-US" dirty="0" smtClean="0"/>
              <a:t>Establishment of Business Demography statistics </a:t>
            </a:r>
          </a:p>
          <a:p>
            <a:pPr marL="285750" indent="-285750">
              <a:buFontTx/>
              <a:buChar char="-"/>
            </a:pPr>
            <a:r>
              <a:rPr lang="en-US" dirty="0" smtClean="0"/>
              <a:t>Improved data model so it is now possible to use several input sources for creating and maintenance of groups</a:t>
            </a:r>
          </a:p>
          <a:p>
            <a:pPr marL="285750" indent="-285750">
              <a:buFontTx/>
              <a:buChar char="-"/>
            </a:pPr>
            <a:r>
              <a:rPr lang="en-US" dirty="0" smtClean="0"/>
              <a:t>Implementation of connection with the Register of Addresses</a:t>
            </a:r>
          </a:p>
          <a:p>
            <a:pPr marL="285750" indent="-285750">
              <a:buFontTx/>
              <a:buChar char="-"/>
            </a:pPr>
            <a:r>
              <a:rPr lang="en-US" dirty="0" smtClean="0"/>
              <a:t>A profiling unit has been set up to profile large and complex enterprises that have a major influence on Business Statistics. The long term aim of this unit is to conduct profiling and take over the collection of surveys from all survey areas in relation to the top 250 enterprises.</a:t>
            </a:r>
          </a:p>
          <a:p>
            <a:pPr marL="285750" indent="-285750">
              <a:buFontTx/>
              <a:buChar char="-"/>
            </a:pPr>
            <a:r>
              <a:rPr lang="en-US" dirty="0" smtClean="0"/>
              <a:t>The BR provides the initial directory for gathering the 2019 Economic Censuses and it identified specifically the establishments and firms that are part of the "Business Priority Group".</a:t>
            </a:r>
          </a:p>
          <a:p>
            <a:pPr marL="285750" indent="-285750">
              <a:buFontTx/>
              <a:buChar char="-"/>
            </a:pPr>
            <a:r>
              <a:rPr lang="en-US" dirty="0" smtClean="0"/>
              <a:t>Local Units are considered as a part of the enterprise in the system of institutional business statistics and not as functional units with their own characteristics.</a:t>
            </a:r>
          </a:p>
          <a:p>
            <a:pPr marL="285750" indent="-285750">
              <a:buFontTx/>
              <a:buChar char="-"/>
            </a:pPr>
            <a:r>
              <a:rPr lang="en-US" dirty="0" smtClean="0"/>
              <a:t>Work to reduce the response burden has been done.</a:t>
            </a:r>
          </a:p>
        </p:txBody>
      </p:sp>
    </p:spTree>
    <p:extLst>
      <p:ext uri="{BB962C8B-B14F-4D97-AF65-F5344CB8AC3E}">
        <p14:creationId xmlns:p14="http://schemas.microsoft.com/office/powerpoint/2010/main" val="4144529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Future Plans (1/3)</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13</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aphique 13"/>
          <p:cNvGraphicFramePr>
            <a:graphicFrameLocks/>
          </p:cNvGraphicFramePr>
          <p:nvPr>
            <p:extLst>
              <p:ext uri="{D42A27DB-BD31-4B8C-83A1-F6EECF244321}">
                <p14:modId xmlns:p14="http://schemas.microsoft.com/office/powerpoint/2010/main" val="316813291"/>
              </p:ext>
            </p:extLst>
          </p:nvPr>
        </p:nvGraphicFramePr>
        <p:xfrm>
          <a:off x="1059272" y="2005835"/>
          <a:ext cx="9745575" cy="34206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Graphique 10"/>
          <p:cNvGraphicFramePr>
            <a:graphicFrameLocks/>
          </p:cNvGraphicFramePr>
          <p:nvPr>
            <p:extLst>
              <p:ext uri="{D42A27DB-BD31-4B8C-83A1-F6EECF244321}">
                <p14:modId xmlns:p14="http://schemas.microsoft.com/office/powerpoint/2010/main" val="2261571996"/>
              </p:ext>
            </p:extLst>
          </p:nvPr>
        </p:nvGraphicFramePr>
        <p:xfrm>
          <a:off x="1059271" y="2057400"/>
          <a:ext cx="7322729" cy="374381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31473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Future Plans (2/3)</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14</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526515"/>
            <a:ext cx="10638844" cy="2585323"/>
          </a:xfrm>
          <a:prstGeom prst="rect">
            <a:avLst/>
          </a:prstGeom>
          <a:noFill/>
        </p:spPr>
        <p:txBody>
          <a:bodyPr wrap="square" rtlCol="0">
            <a:spAutoFit/>
          </a:bodyPr>
          <a:lstStyle/>
          <a:p>
            <a:r>
              <a:rPr lang="en-GB" b="1" dirty="0" smtClean="0"/>
              <a:t>Maintenance</a:t>
            </a:r>
          </a:p>
          <a:p>
            <a:endParaRPr lang="en-GB" dirty="0" smtClean="0"/>
          </a:p>
          <a:p>
            <a:r>
              <a:rPr lang="en-GB" dirty="0"/>
              <a:t>The PCRs mentioned mostly the updating and maintaining the SBR. Here are some additional key words used in the descriptions:</a:t>
            </a:r>
          </a:p>
          <a:p>
            <a:endParaRPr lang="en-GB" dirty="0"/>
          </a:p>
          <a:p>
            <a:pPr marL="285750" indent="-285750">
              <a:buFontTx/>
              <a:buChar char="-"/>
            </a:pPr>
            <a:r>
              <a:rPr lang="en-US" dirty="0"/>
              <a:t>Improve the quality of our web-based interface</a:t>
            </a:r>
          </a:p>
          <a:p>
            <a:pPr marL="285750" indent="-285750">
              <a:buFontTx/>
              <a:buChar char="-"/>
            </a:pPr>
            <a:r>
              <a:rPr lang="en-US" dirty="0"/>
              <a:t>Ensure full compliance with international standards and recommendations</a:t>
            </a:r>
          </a:p>
          <a:p>
            <a:pPr marL="285750" indent="-285750">
              <a:buFontTx/>
              <a:buChar char="-"/>
            </a:pPr>
            <a:r>
              <a:rPr lang="en-US" dirty="0"/>
              <a:t>Enlarged functionalities for the maintenance of enterprise groups</a:t>
            </a:r>
          </a:p>
          <a:p>
            <a:pPr marL="285750" indent="-285750">
              <a:buFontTx/>
              <a:buChar char="-"/>
            </a:pPr>
            <a:r>
              <a:rPr lang="en-US" dirty="0"/>
              <a:t>Improving statistical processes regarding the </a:t>
            </a:r>
            <a:r>
              <a:rPr lang="en-US" dirty="0" smtClean="0"/>
              <a:t>EGR</a:t>
            </a:r>
            <a:endParaRPr lang="en-US" dirty="0"/>
          </a:p>
        </p:txBody>
      </p:sp>
    </p:spTree>
    <p:extLst>
      <p:ext uri="{BB962C8B-B14F-4D97-AF65-F5344CB8AC3E}">
        <p14:creationId xmlns:p14="http://schemas.microsoft.com/office/powerpoint/2010/main" val="900492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Future Plans (3/3)</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15</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164565"/>
            <a:ext cx="10638844" cy="3139321"/>
          </a:xfrm>
          <a:prstGeom prst="rect">
            <a:avLst/>
          </a:prstGeom>
          <a:noFill/>
        </p:spPr>
        <p:txBody>
          <a:bodyPr wrap="square" rtlCol="0">
            <a:spAutoFit/>
          </a:bodyPr>
          <a:lstStyle/>
          <a:p>
            <a:r>
              <a:rPr lang="en-GB" b="1" dirty="0" smtClean="0"/>
              <a:t>Quality</a:t>
            </a:r>
          </a:p>
          <a:p>
            <a:endParaRPr lang="en-GB" dirty="0" smtClean="0"/>
          </a:p>
          <a:p>
            <a:pPr marL="285750" indent="-285750">
              <a:buFontTx/>
              <a:buChar char="-"/>
            </a:pPr>
            <a:r>
              <a:rPr lang="en-US" dirty="0" smtClean="0"/>
              <a:t>Preparations </a:t>
            </a:r>
            <a:r>
              <a:rPr lang="en-US" dirty="0"/>
              <a:t>for an update/revision of NACE and its national </a:t>
            </a:r>
            <a:r>
              <a:rPr lang="en-US" dirty="0" smtClean="0"/>
              <a:t>extension</a:t>
            </a:r>
          </a:p>
          <a:p>
            <a:pPr marL="285750" indent="-285750">
              <a:buFontTx/>
              <a:buChar char="-"/>
            </a:pPr>
            <a:r>
              <a:rPr lang="en-US" dirty="0"/>
              <a:t>ISIC revision</a:t>
            </a:r>
          </a:p>
          <a:p>
            <a:pPr marL="285750" indent="-285750">
              <a:buFontTx/>
              <a:buChar char="-"/>
            </a:pPr>
            <a:r>
              <a:rPr lang="en-US" dirty="0" smtClean="0"/>
              <a:t>Continue </a:t>
            </a:r>
            <a:r>
              <a:rPr lang="en-US" dirty="0"/>
              <a:t>Computer-assisted telephone interviewing (CATI) survey regular basis; </a:t>
            </a:r>
            <a:r>
              <a:rPr lang="en-US" dirty="0" smtClean="0"/>
              <a:t>works </a:t>
            </a:r>
            <a:r>
              <a:rPr lang="en-US" dirty="0"/>
              <a:t>with owners of administrative data </a:t>
            </a:r>
            <a:r>
              <a:rPr lang="en-US" dirty="0" smtClean="0"/>
              <a:t>sources </a:t>
            </a:r>
            <a:r>
              <a:rPr lang="en-US" dirty="0"/>
              <a:t>and use more and more alternative administrative sources for maintenance of business </a:t>
            </a:r>
            <a:r>
              <a:rPr lang="en-US" dirty="0" smtClean="0"/>
              <a:t>register</a:t>
            </a:r>
            <a:endParaRPr lang="en-US" dirty="0"/>
          </a:p>
          <a:p>
            <a:pPr marL="285750" indent="-285750">
              <a:buFontTx/>
              <a:buChar char="-"/>
            </a:pPr>
            <a:r>
              <a:rPr lang="en-US" dirty="0" smtClean="0"/>
              <a:t>Conducting </a:t>
            </a:r>
            <a:r>
              <a:rPr lang="en-US" dirty="0"/>
              <a:t>the Economic Census </a:t>
            </a:r>
            <a:r>
              <a:rPr lang="en-US" dirty="0" smtClean="0"/>
              <a:t>2019</a:t>
            </a:r>
          </a:p>
          <a:p>
            <a:pPr marL="285750" indent="-285750">
              <a:buFontTx/>
              <a:buChar char="-"/>
            </a:pPr>
            <a:r>
              <a:rPr lang="fr-CH" dirty="0" err="1" smtClean="0"/>
              <a:t>Profiling</a:t>
            </a:r>
            <a:endParaRPr lang="fr-CH" dirty="0" smtClean="0"/>
          </a:p>
          <a:p>
            <a:pPr marL="285750" indent="-285750">
              <a:buFontTx/>
              <a:buChar char="-"/>
            </a:pPr>
            <a:r>
              <a:rPr lang="en-US" dirty="0" smtClean="0"/>
              <a:t>Continuation </a:t>
            </a:r>
            <a:r>
              <a:rPr lang="en-US" dirty="0"/>
              <a:t>of works on </a:t>
            </a:r>
            <a:r>
              <a:rPr lang="en-US" dirty="0" smtClean="0"/>
              <a:t>determining </a:t>
            </a:r>
            <a:r>
              <a:rPr lang="en-US" dirty="0"/>
              <a:t>the institutional </a:t>
            </a:r>
            <a:r>
              <a:rPr lang="en-US" dirty="0" smtClean="0"/>
              <a:t>sector</a:t>
            </a:r>
          </a:p>
          <a:p>
            <a:pPr marL="285750" indent="-285750">
              <a:buFontTx/>
              <a:buChar char="-"/>
            </a:pPr>
            <a:r>
              <a:rPr lang="en-US" dirty="0"/>
              <a:t>Further improvements to EGR quality</a:t>
            </a:r>
            <a:endParaRPr lang="en-US" dirty="0" smtClean="0"/>
          </a:p>
        </p:txBody>
      </p:sp>
    </p:spTree>
    <p:extLst>
      <p:ext uri="{BB962C8B-B14F-4D97-AF65-F5344CB8AC3E}">
        <p14:creationId xmlns:p14="http://schemas.microsoft.com/office/powerpoint/2010/main" val="1177960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Main Challenges (1/4)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16</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aphique 13"/>
          <p:cNvGraphicFramePr>
            <a:graphicFrameLocks/>
          </p:cNvGraphicFramePr>
          <p:nvPr>
            <p:extLst>
              <p:ext uri="{D42A27DB-BD31-4B8C-83A1-F6EECF244321}">
                <p14:modId xmlns:p14="http://schemas.microsoft.com/office/powerpoint/2010/main" val="316813291"/>
              </p:ext>
            </p:extLst>
          </p:nvPr>
        </p:nvGraphicFramePr>
        <p:xfrm>
          <a:off x="1059272" y="2005835"/>
          <a:ext cx="9745575" cy="34206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Graphique 10"/>
          <p:cNvGraphicFramePr>
            <a:graphicFrameLocks/>
          </p:cNvGraphicFramePr>
          <p:nvPr>
            <p:extLst>
              <p:ext uri="{D42A27DB-BD31-4B8C-83A1-F6EECF244321}">
                <p14:modId xmlns:p14="http://schemas.microsoft.com/office/powerpoint/2010/main" val="310763443"/>
              </p:ext>
            </p:extLst>
          </p:nvPr>
        </p:nvGraphicFramePr>
        <p:xfrm>
          <a:off x="1059272" y="2057400"/>
          <a:ext cx="7322728" cy="391828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56300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Main Challenges (2/4)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17</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108959"/>
            <a:ext cx="10638844" cy="4524315"/>
          </a:xfrm>
          <a:prstGeom prst="rect">
            <a:avLst/>
          </a:prstGeom>
          <a:noFill/>
        </p:spPr>
        <p:txBody>
          <a:bodyPr wrap="square" rtlCol="0">
            <a:spAutoFit/>
          </a:bodyPr>
          <a:lstStyle/>
          <a:p>
            <a:r>
              <a:rPr lang="en-GB" b="1" dirty="0" smtClean="0"/>
              <a:t>Roles of the SBR</a:t>
            </a:r>
          </a:p>
          <a:p>
            <a:endParaRPr lang="en-GB" b="1" dirty="0"/>
          </a:p>
          <a:p>
            <a:pPr marL="285750" indent="-285750">
              <a:buFontTx/>
              <a:buChar char="-"/>
            </a:pPr>
            <a:r>
              <a:rPr lang="en-US" dirty="0" smtClean="0"/>
              <a:t>Introduction </a:t>
            </a:r>
            <a:r>
              <a:rPr lang="en-US" dirty="0"/>
              <a:t>of geographical coordinates in the Statistical </a:t>
            </a:r>
            <a:r>
              <a:rPr lang="en-US" dirty="0" smtClean="0"/>
              <a:t>Register</a:t>
            </a:r>
          </a:p>
          <a:p>
            <a:pPr marL="285750" indent="-285750">
              <a:buFontTx/>
              <a:buChar char="-"/>
            </a:pPr>
            <a:r>
              <a:rPr lang="en-US" dirty="0"/>
              <a:t>Finding improved ways of integrating and using administrative and other non-survey </a:t>
            </a:r>
            <a:r>
              <a:rPr lang="en-US" dirty="0" smtClean="0"/>
              <a:t>data</a:t>
            </a:r>
          </a:p>
          <a:p>
            <a:pPr marL="285750" indent="-285750">
              <a:buFontTx/>
              <a:buChar char="-"/>
            </a:pPr>
            <a:r>
              <a:rPr lang="en-US" dirty="0" smtClean="0"/>
              <a:t>Building </a:t>
            </a:r>
            <a:r>
              <a:rPr lang="en-US" dirty="0"/>
              <a:t>data matching and integration tools that create a more standardized and efficient means of introducing new data </a:t>
            </a:r>
            <a:endParaRPr lang="en-US" dirty="0" smtClean="0"/>
          </a:p>
          <a:p>
            <a:pPr marL="285750" indent="-285750">
              <a:buFontTx/>
              <a:buChar char="-"/>
            </a:pPr>
            <a:r>
              <a:rPr lang="en-US" dirty="0" smtClean="0"/>
              <a:t>Integrating </a:t>
            </a:r>
            <a:r>
              <a:rPr lang="en-US" dirty="0"/>
              <a:t>the BR program into a broader program of registers that also includes social </a:t>
            </a:r>
            <a:r>
              <a:rPr lang="en-US" dirty="0" smtClean="0"/>
              <a:t>registers</a:t>
            </a:r>
          </a:p>
          <a:p>
            <a:pPr marL="285750" indent="-285750">
              <a:buFontTx/>
              <a:buChar char="-"/>
            </a:pPr>
            <a:r>
              <a:rPr lang="fr-CH" dirty="0" smtClean="0"/>
              <a:t>FATS</a:t>
            </a:r>
          </a:p>
          <a:p>
            <a:pPr marL="285750" indent="-285750">
              <a:buFontTx/>
              <a:buChar char="-"/>
            </a:pPr>
            <a:r>
              <a:rPr lang="en-GB" dirty="0" smtClean="0"/>
              <a:t>Understanding</a:t>
            </a:r>
            <a:r>
              <a:rPr lang="en-US" dirty="0" smtClean="0"/>
              <a:t> </a:t>
            </a:r>
            <a:r>
              <a:rPr lang="en-US" dirty="0"/>
              <a:t>and implementing changes faced via </a:t>
            </a:r>
            <a:r>
              <a:rPr lang="en-US" dirty="0" smtClean="0"/>
              <a:t>FRIBS</a:t>
            </a:r>
          </a:p>
          <a:p>
            <a:pPr marL="285750" indent="-285750">
              <a:buFontTx/>
              <a:buChar char="-"/>
            </a:pPr>
            <a:r>
              <a:rPr lang="en-US" dirty="0"/>
              <a:t>Development of the national SBR and the </a:t>
            </a:r>
            <a:r>
              <a:rPr lang="en-US" dirty="0" err="1"/>
              <a:t>EuroGroups</a:t>
            </a:r>
            <a:r>
              <a:rPr lang="en-US" dirty="0"/>
              <a:t> Register under the scope of the European System of Interoperable Business Registers (ESBRs</a:t>
            </a:r>
            <a:r>
              <a:rPr lang="en-US" dirty="0" smtClean="0"/>
              <a:t>)</a:t>
            </a:r>
          </a:p>
          <a:p>
            <a:pPr marL="285750" indent="-285750">
              <a:buFontTx/>
              <a:buChar char="-"/>
            </a:pPr>
            <a:r>
              <a:rPr lang="en-US" dirty="0" smtClean="0"/>
              <a:t>Lack</a:t>
            </a:r>
            <a:r>
              <a:rPr lang="fr-CH" dirty="0" smtClean="0"/>
              <a:t> of ressources</a:t>
            </a:r>
          </a:p>
          <a:p>
            <a:pPr marL="285750" indent="-285750">
              <a:buFontTx/>
              <a:buChar char="-"/>
            </a:pPr>
            <a:r>
              <a:rPr lang="en-US" dirty="0"/>
              <a:t>The Business Register (BR) serves many roles beyond being a sampling frame and administrative records repository.  It is also the operational control system for the Economic Census (EC), the central repository of captured EC data, and the source of key data products</a:t>
            </a:r>
            <a:endParaRPr lang="en-GB" dirty="0" smtClean="0"/>
          </a:p>
          <a:p>
            <a:endParaRPr lang="en-GB" dirty="0" smtClean="0"/>
          </a:p>
        </p:txBody>
      </p:sp>
    </p:spTree>
    <p:extLst>
      <p:ext uri="{BB962C8B-B14F-4D97-AF65-F5344CB8AC3E}">
        <p14:creationId xmlns:p14="http://schemas.microsoft.com/office/powerpoint/2010/main" val="1398333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Main Challenges (3/4)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18</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526515"/>
            <a:ext cx="10638844" cy="2862322"/>
          </a:xfrm>
          <a:prstGeom prst="rect">
            <a:avLst/>
          </a:prstGeom>
          <a:noFill/>
        </p:spPr>
        <p:txBody>
          <a:bodyPr wrap="square" rtlCol="0">
            <a:spAutoFit/>
          </a:bodyPr>
          <a:lstStyle/>
          <a:p>
            <a:r>
              <a:rPr lang="en-GB" b="1" dirty="0" smtClean="0"/>
              <a:t>Units</a:t>
            </a:r>
          </a:p>
          <a:p>
            <a:endParaRPr lang="en-GB" b="1" dirty="0"/>
          </a:p>
          <a:p>
            <a:pPr marL="285750" indent="-285750">
              <a:buFontTx/>
              <a:buChar char="-"/>
            </a:pPr>
            <a:r>
              <a:rPr lang="en-US" dirty="0"/>
              <a:t>Implementation of the Enterprise </a:t>
            </a:r>
            <a:r>
              <a:rPr lang="en-US" dirty="0" smtClean="0"/>
              <a:t>definition</a:t>
            </a:r>
          </a:p>
          <a:p>
            <a:pPr marL="285750" indent="-285750">
              <a:buFontTx/>
              <a:buChar char="-"/>
            </a:pPr>
            <a:r>
              <a:rPr lang="en-US" dirty="0" smtClean="0"/>
              <a:t>Updated </a:t>
            </a:r>
            <a:r>
              <a:rPr lang="en-US" dirty="0"/>
              <a:t>and maintained Enterprise Group </a:t>
            </a:r>
            <a:r>
              <a:rPr lang="en-US" dirty="0" smtClean="0"/>
              <a:t>Register</a:t>
            </a:r>
          </a:p>
          <a:p>
            <a:pPr marL="285750" indent="-285750">
              <a:buFontTx/>
              <a:buChar char="-"/>
            </a:pPr>
            <a:r>
              <a:rPr lang="fr-CH" dirty="0" err="1" smtClean="0"/>
              <a:t>Profiling</a:t>
            </a:r>
            <a:endParaRPr lang="fr-CH" dirty="0" smtClean="0"/>
          </a:p>
          <a:p>
            <a:pPr marL="285750" indent="-285750">
              <a:buFontTx/>
              <a:buChar char="-"/>
            </a:pPr>
            <a:r>
              <a:rPr lang="fr-CH" dirty="0" smtClean="0"/>
              <a:t>FRIBS</a:t>
            </a:r>
          </a:p>
          <a:p>
            <a:pPr marL="285750" indent="-285750">
              <a:buFontTx/>
              <a:buChar char="-"/>
            </a:pPr>
            <a:r>
              <a:rPr lang="en-GB" dirty="0"/>
              <a:t>Delineation of complex </a:t>
            </a:r>
            <a:r>
              <a:rPr lang="en-GB" dirty="0" smtClean="0"/>
              <a:t>enterprises</a:t>
            </a:r>
          </a:p>
          <a:p>
            <a:pPr marL="285750" indent="-285750">
              <a:buFontTx/>
              <a:buChar char="-"/>
            </a:pPr>
            <a:r>
              <a:rPr lang="en-GB" dirty="0" smtClean="0"/>
              <a:t>Enterprise and local unit definition</a:t>
            </a:r>
          </a:p>
          <a:p>
            <a:pPr marL="285750" indent="-285750">
              <a:buFontTx/>
              <a:buChar char="-"/>
            </a:pPr>
            <a:r>
              <a:rPr lang="en-GB" dirty="0"/>
              <a:t>Kind of Activity Units</a:t>
            </a:r>
            <a:endParaRPr lang="en-GB" dirty="0" smtClean="0"/>
          </a:p>
          <a:p>
            <a:endParaRPr lang="en-GB" dirty="0" smtClean="0"/>
          </a:p>
        </p:txBody>
      </p:sp>
    </p:spTree>
    <p:extLst>
      <p:ext uri="{BB962C8B-B14F-4D97-AF65-F5344CB8AC3E}">
        <p14:creationId xmlns:p14="http://schemas.microsoft.com/office/powerpoint/2010/main" val="3014986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Main Challenges (4/4)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19</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526515"/>
            <a:ext cx="10638844" cy="3139321"/>
          </a:xfrm>
          <a:prstGeom prst="rect">
            <a:avLst/>
          </a:prstGeom>
          <a:noFill/>
        </p:spPr>
        <p:txBody>
          <a:bodyPr wrap="square" rtlCol="0">
            <a:spAutoFit/>
          </a:bodyPr>
          <a:lstStyle/>
          <a:p>
            <a:r>
              <a:rPr lang="en-GB" b="1" dirty="0" smtClean="0"/>
              <a:t>IT Considerations</a:t>
            </a:r>
          </a:p>
          <a:p>
            <a:endParaRPr lang="en-GB" b="1" dirty="0"/>
          </a:p>
          <a:p>
            <a:pPr marL="285750" indent="-285750">
              <a:buFontTx/>
              <a:buChar char="-"/>
            </a:pPr>
            <a:r>
              <a:rPr lang="en-US" dirty="0" smtClean="0"/>
              <a:t>Using data model </a:t>
            </a:r>
            <a:r>
              <a:rPr lang="en-US" dirty="0"/>
              <a:t>and interface of SBR by internal users and </a:t>
            </a:r>
            <a:r>
              <a:rPr lang="en-US" dirty="0" smtClean="0"/>
              <a:t>automatically update </a:t>
            </a:r>
            <a:r>
              <a:rPr lang="en-US" dirty="0"/>
              <a:t>will create a live </a:t>
            </a:r>
            <a:r>
              <a:rPr lang="en-US" dirty="0" smtClean="0"/>
              <a:t>register</a:t>
            </a:r>
          </a:p>
          <a:p>
            <a:pPr marL="285750" indent="-285750">
              <a:buFontTx/>
              <a:buChar char="-"/>
            </a:pPr>
            <a:r>
              <a:rPr lang="en-GB" dirty="0"/>
              <a:t>Software product </a:t>
            </a:r>
            <a:r>
              <a:rPr lang="en-GB" dirty="0" smtClean="0"/>
              <a:t>development</a:t>
            </a:r>
          </a:p>
          <a:p>
            <a:pPr marL="285750" indent="-285750">
              <a:buFontTx/>
              <a:buChar char="-"/>
            </a:pPr>
            <a:r>
              <a:rPr lang="en-US" dirty="0"/>
              <a:t>Re-engineering of the SBR technical </a:t>
            </a:r>
            <a:r>
              <a:rPr lang="en-US" dirty="0" smtClean="0"/>
              <a:t>environment</a:t>
            </a:r>
            <a:endParaRPr lang="en-US" dirty="0"/>
          </a:p>
          <a:p>
            <a:pPr marL="285750" indent="-285750">
              <a:buFontTx/>
              <a:buChar char="-"/>
            </a:pPr>
            <a:r>
              <a:rPr lang="en-US" dirty="0"/>
              <a:t>Online system for statistical data </a:t>
            </a:r>
            <a:r>
              <a:rPr lang="en-US" dirty="0" smtClean="0"/>
              <a:t>collection</a:t>
            </a:r>
          </a:p>
          <a:p>
            <a:pPr marL="285750" indent="-285750">
              <a:buFontTx/>
              <a:buChar char="-"/>
            </a:pPr>
            <a:r>
              <a:rPr lang="en-US" dirty="0" smtClean="0"/>
              <a:t>Re-engineering </a:t>
            </a:r>
            <a:r>
              <a:rPr lang="en-US" dirty="0"/>
              <a:t>of the new business </a:t>
            </a:r>
            <a:r>
              <a:rPr lang="en-US" dirty="0" smtClean="0"/>
              <a:t>register</a:t>
            </a:r>
          </a:p>
          <a:p>
            <a:pPr marL="285750" indent="-285750">
              <a:buFontTx/>
              <a:buChar char="-"/>
            </a:pPr>
            <a:r>
              <a:rPr lang="en-US" dirty="0"/>
              <a:t>Implementation of new IT communication platform of the national company </a:t>
            </a:r>
            <a:r>
              <a:rPr lang="en-US" dirty="0" smtClean="0"/>
              <a:t>registration</a:t>
            </a:r>
          </a:p>
          <a:p>
            <a:pPr marL="285750" indent="-285750">
              <a:buFontTx/>
              <a:buChar char="-"/>
            </a:pPr>
            <a:r>
              <a:rPr lang="en-US" dirty="0"/>
              <a:t>Changing of the IT platform of production of the frame of foreign trade </a:t>
            </a:r>
            <a:r>
              <a:rPr lang="en-US" dirty="0" smtClean="0"/>
              <a:t>statistics</a:t>
            </a:r>
            <a:endParaRPr lang="en-GB" dirty="0" smtClean="0"/>
          </a:p>
          <a:p>
            <a:endParaRPr lang="en-GB" dirty="0" smtClean="0"/>
          </a:p>
        </p:txBody>
      </p:sp>
    </p:spTree>
    <p:extLst>
      <p:ext uri="{BB962C8B-B14F-4D97-AF65-F5344CB8AC3E}">
        <p14:creationId xmlns:p14="http://schemas.microsoft.com/office/powerpoint/2010/main" val="178643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Contents</a:t>
            </a:r>
            <a:endParaRPr lang="en-US" dirty="0"/>
          </a:p>
        </p:txBody>
      </p:sp>
      <p:sp>
        <p:nvSpPr>
          <p:cNvPr id="3" name="Espace réservé du contenu 2"/>
          <p:cNvSpPr>
            <a:spLocks noGrp="1"/>
          </p:cNvSpPr>
          <p:nvPr>
            <p:ph idx="1"/>
          </p:nvPr>
        </p:nvSpPr>
        <p:spPr>
          <a:xfrm>
            <a:off x="1063636" y="2492375"/>
            <a:ext cx="10427564" cy="3552254"/>
          </a:xfrm>
        </p:spPr>
        <p:txBody>
          <a:bodyPr/>
          <a:lstStyle/>
          <a:p>
            <a:pPr marL="514350" indent="-514350">
              <a:buFont typeface="+mj-lt"/>
              <a:buAutoNum type="arabicPeriod"/>
            </a:pPr>
            <a:r>
              <a:rPr lang="en-US" dirty="0" smtClean="0"/>
              <a:t>Country </a:t>
            </a:r>
            <a:r>
              <a:rPr lang="en-US" dirty="0"/>
              <a:t>progress reports received</a:t>
            </a:r>
          </a:p>
          <a:p>
            <a:pPr marL="514350" indent="-514350">
              <a:buFont typeface="+mj-lt"/>
              <a:buAutoNum type="arabicPeriod"/>
            </a:pPr>
            <a:r>
              <a:rPr lang="en-US" dirty="0" smtClean="0"/>
              <a:t>Organization, Population and Usage of the Statistical Business Register</a:t>
            </a:r>
          </a:p>
          <a:p>
            <a:pPr marL="514350" indent="-514350">
              <a:buFont typeface="+mj-lt"/>
              <a:buAutoNum type="arabicPeriod"/>
            </a:pPr>
            <a:r>
              <a:rPr lang="fr-CH" dirty="0" smtClean="0"/>
              <a:t>Progress and </a:t>
            </a:r>
            <a:r>
              <a:rPr lang="en-GB" dirty="0" smtClean="0"/>
              <a:t>Developments</a:t>
            </a:r>
            <a:r>
              <a:rPr lang="fr-CH" dirty="0" smtClean="0"/>
              <a:t> in the </a:t>
            </a:r>
            <a:r>
              <a:rPr lang="fr-CH" dirty="0" err="1" smtClean="0"/>
              <a:t>Past</a:t>
            </a:r>
            <a:r>
              <a:rPr lang="fr-CH" dirty="0" smtClean="0"/>
              <a:t> </a:t>
            </a:r>
            <a:r>
              <a:rPr lang="fr-CH" dirty="0" err="1" smtClean="0"/>
              <a:t>Year</a:t>
            </a:r>
            <a:endParaRPr lang="fr-CH" dirty="0" smtClean="0"/>
          </a:p>
          <a:p>
            <a:pPr marL="514350" indent="-514350">
              <a:buFont typeface="+mj-lt"/>
              <a:buAutoNum type="arabicPeriod"/>
            </a:pPr>
            <a:r>
              <a:rPr lang="fr-CH" dirty="0" smtClean="0"/>
              <a:t>Future Plans</a:t>
            </a:r>
            <a:endParaRPr lang="en-US" dirty="0"/>
          </a:p>
          <a:p>
            <a:pPr marL="514350" indent="-514350">
              <a:buFont typeface="+mj-lt"/>
              <a:buAutoNum type="arabicPeriod"/>
            </a:pPr>
            <a:r>
              <a:rPr lang="fr-CH" dirty="0" smtClean="0"/>
              <a:t>Main Challenges</a:t>
            </a:r>
            <a:endParaRPr lang="en-US" dirty="0" smtClean="0"/>
          </a:p>
          <a:p>
            <a:pPr marL="514350" indent="-514350">
              <a:buFont typeface="+mj-lt"/>
              <a:buAutoNum type="arabicPeriod"/>
            </a:pPr>
            <a:r>
              <a:rPr lang="en-US" dirty="0" smtClean="0"/>
              <a:t>Conclusions</a:t>
            </a:r>
            <a:endParaRPr lang="de-CH"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2</a:t>
            </a:fld>
            <a:endParaRPr lang="de-CH" dirty="0"/>
          </a:p>
        </p:txBody>
      </p:sp>
    </p:spTree>
    <p:extLst>
      <p:ext uri="{BB962C8B-B14F-4D97-AF65-F5344CB8AC3E}">
        <p14:creationId xmlns:p14="http://schemas.microsoft.com/office/powerpoint/2010/main" val="3560406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Conclusions (1/2)</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20</a:t>
            </a:fld>
            <a:endParaRPr lang="de-CH" dirty="0"/>
          </a:p>
        </p:txBody>
      </p:sp>
      <p:graphicFrame>
        <p:nvGraphicFramePr>
          <p:cNvPr id="8" name="Espace réservé du contenu 7"/>
          <p:cNvGraphicFramePr>
            <a:graphicFrameLocks noGrp="1"/>
          </p:cNvGraphicFramePr>
          <p:nvPr>
            <p:ph idx="1"/>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1044634671"/>
              </p:ext>
            </p:extLst>
          </p:nvPr>
        </p:nvGraphicFramePr>
        <p:xfrm>
          <a:off x="1059275" y="1949068"/>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986031" y="2633855"/>
            <a:ext cx="10740223" cy="3693319"/>
          </a:xfrm>
          <a:prstGeom prst="rect">
            <a:avLst/>
          </a:prstGeom>
          <a:noFill/>
        </p:spPr>
        <p:txBody>
          <a:bodyPr wrap="square" rtlCol="0">
            <a:spAutoFit/>
          </a:bodyPr>
          <a:lstStyle/>
          <a:p>
            <a:pPr marL="285750" indent="-285750">
              <a:buFont typeface="Arial" panose="020B0604020202020204" pitchFamily="34" charset="0"/>
              <a:buChar char="•"/>
            </a:pPr>
            <a:r>
              <a:rPr lang="en-GB" dirty="0" smtClean="0"/>
              <a:t>Lots of countries did not send a </a:t>
            </a:r>
            <a:r>
              <a:rPr lang="en-GB" dirty="0" smtClean="0">
                <a:hlinkClick r:id="rId6" action="ppaction://hlinksldjump"/>
              </a:rPr>
              <a:t>CPR</a:t>
            </a:r>
            <a:r>
              <a:rPr lang="en-GB" dirty="0" smtClean="0"/>
              <a:t>. </a:t>
            </a:r>
          </a:p>
          <a:p>
            <a:pPr marL="342900" indent="-34290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The number of SBR employees is often still quite low.</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Re-engineering and modernisation of SBRs in several NSI</a:t>
            </a:r>
          </a:p>
          <a:p>
            <a:endParaRPr lang="en-GB" dirty="0"/>
          </a:p>
          <a:p>
            <a:pPr marL="285750" indent="-285750">
              <a:buFont typeface="Arial" panose="020B0604020202020204" pitchFamily="34" charset="0"/>
              <a:buChar char="•"/>
            </a:pPr>
            <a:r>
              <a:rPr lang="en-GB" dirty="0" smtClean="0"/>
              <a:t>The use of geographical coordinates is increasing.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The treatment of multinational Enterprises in the SBRs is becoming one of the central activities.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Profiling is everywhere.  </a:t>
            </a:r>
          </a:p>
          <a:p>
            <a:r>
              <a:rPr lang="en-GB" dirty="0" smtClean="0"/>
              <a:t> </a:t>
            </a:r>
          </a:p>
          <a:p>
            <a:endParaRPr lang="en-GB" dirty="0" smtClean="0"/>
          </a:p>
        </p:txBody>
      </p:sp>
    </p:spTree>
    <p:extLst>
      <p:ext uri="{BB962C8B-B14F-4D97-AF65-F5344CB8AC3E}">
        <p14:creationId xmlns:p14="http://schemas.microsoft.com/office/powerpoint/2010/main" val="538718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Conclusions (2/2)</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21</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sp>
        <p:nvSpPr>
          <p:cNvPr id="13" name="ZoneTexte 12"/>
          <p:cNvSpPr txBox="1"/>
          <p:nvPr/>
        </p:nvSpPr>
        <p:spPr>
          <a:xfrm>
            <a:off x="1009817" y="2836363"/>
            <a:ext cx="10638844" cy="3139321"/>
          </a:xfrm>
          <a:prstGeom prst="rect">
            <a:avLst/>
          </a:prstGeom>
          <a:noFill/>
        </p:spPr>
        <p:txBody>
          <a:bodyPr wrap="square" rtlCol="0">
            <a:spAutoFit/>
          </a:bodyPr>
          <a:lstStyle/>
          <a:p>
            <a:pPr marL="285750" indent="-285750">
              <a:buFont typeface="Arial" panose="020B0604020202020204" pitchFamily="34" charset="0"/>
              <a:buChar char="•"/>
            </a:pPr>
            <a:r>
              <a:rPr lang="en-GB" dirty="0"/>
              <a:t>Constant quality improvement </a:t>
            </a:r>
            <a:r>
              <a:rPr lang="en-GB" dirty="0" smtClean="0"/>
              <a:t>efforts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Importance of communication and cooperation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Revision of the economic activities classifications (ISIC, NACE, national versions)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Implementation and research of new administrative data -&gt; BEPS ??</a:t>
            </a:r>
          </a:p>
          <a:p>
            <a:pPr marL="285750" indent="-285750">
              <a:buFont typeface="Arial" panose="020B0604020202020204" pitchFamily="34" charset="0"/>
              <a:buChar char="•"/>
            </a:pPr>
            <a:endParaRPr lang="en-GB" dirty="0"/>
          </a:p>
          <a:p>
            <a:r>
              <a:rPr lang="en-GB" dirty="0" smtClean="0"/>
              <a:t> </a:t>
            </a:r>
          </a:p>
          <a:p>
            <a:pPr marL="342900" indent="-342900">
              <a:buFont typeface="Arial" panose="020B0604020202020204" pitchFamily="34" charset="0"/>
              <a:buChar char="•"/>
            </a:pPr>
            <a:endParaRPr lang="fr-CH" b="1" dirty="0" smtClean="0"/>
          </a:p>
          <a:p>
            <a:endParaRPr lang="en-GB" dirty="0" smtClean="0"/>
          </a:p>
        </p:txBody>
      </p:sp>
    </p:spTree>
    <p:extLst>
      <p:ext uri="{BB962C8B-B14F-4D97-AF65-F5344CB8AC3E}">
        <p14:creationId xmlns:p14="http://schemas.microsoft.com/office/powerpoint/2010/main" val="3220312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22</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pic>
        <p:nvPicPr>
          <p:cNvPr id="11"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6160" y="1591025"/>
            <a:ext cx="6761043" cy="4225652"/>
          </a:xfrm>
          <a:prstGeom prst="rect">
            <a:avLst/>
          </a:prstGeom>
        </p:spPr>
      </p:pic>
    </p:spTree>
    <p:extLst>
      <p:ext uri="{BB962C8B-B14F-4D97-AF65-F5344CB8AC3E}">
        <p14:creationId xmlns:p14="http://schemas.microsoft.com/office/powerpoint/2010/main" val="1888100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Country </a:t>
            </a:r>
            <a:r>
              <a:rPr lang="fr-CH" dirty="0" err="1"/>
              <a:t>progress</a:t>
            </a:r>
            <a:r>
              <a:rPr lang="fr-CH" dirty="0"/>
              <a:t> </a:t>
            </a:r>
            <a:r>
              <a:rPr lang="fr-CH" dirty="0" smtClean="0"/>
              <a:t>reports </a:t>
            </a:r>
            <a:r>
              <a:rPr lang="fr-CH" dirty="0" err="1" smtClean="0"/>
              <a:t>received</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3</a:t>
            </a:fld>
            <a:endParaRPr lang="de-CH" dirty="0"/>
          </a:p>
        </p:txBody>
      </p:sp>
      <p:sp>
        <p:nvSpPr>
          <p:cNvPr id="9" name="ZoneTexte 8"/>
          <p:cNvSpPr txBox="1"/>
          <p:nvPr/>
        </p:nvSpPr>
        <p:spPr>
          <a:xfrm>
            <a:off x="1118799" y="5836255"/>
            <a:ext cx="3467616" cy="369332"/>
          </a:xfrm>
          <a:prstGeom prst="rect">
            <a:avLst/>
          </a:prstGeom>
          <a:noFill/>
        </p:spPr>
        <p:txBody>
          <a:bodyPr wrap="none" rtlCol="0">
            <a:spAutoFit/>
          </a:bodyPr>
          <a:lstStyle/>
          <a:p>
            <a:r>
              <a:rPr lang="fr-CH" dirty="0" smtClean="0"/>
              <a:t>47 </a:t>
            </a:r>
            <a:r>
              <a:rPr lang="fr-CH" dirty="0" err="1" smtClean="0"/>
              <a:t>CPRs</a:t>
            </a:r>
            <a:r>
              <a:rPr lang="fr-CH" dirty="0" smtClean="0"/>
              <a:t> </a:t>
            </a:r>
            <a:r>
              <a:rPr lang="fr-CH" dirty="0" err="1" smtClean="0"/>
              <a:t>were</a:t>
            </a:r>
            <a:r>
              <a:rPr lang="fr-CH" dirty="0" smtClean="0"/>
              <a:t> sent (49 in </a:t>
            </a:r>
            <a:r>
              <a:rPr lang="fr-CH" dirty="0" smtClean="0">
                <a:hlinkClick r:id="rId2" action="ppaction://hlinksldjump"/>
              </a:rPr>
              <a:t>2017</a:t>
            </a:r>
            <a:r>
              <a:rPr lang="fr-CH" dirty="0" smtClean="0"/>
              <a:t>)</a:t>
            </a:r>
            <a:endParaRPr lang="en-US" dirty="0"/>
          </a:p>
        </p:txBody>
      </p:sp>
      <p:pic>
        <p:nvPicPr>
          <p:cNvPr id="14" name="Espace réservé du contenu 13"/>
          <p:cNvPicPr>
            <a:picLocks noGrp="1" noChangeAspect="1"/>
          </p:cNvPicPr>
          <p:nvPr>
            <p:ph idx="1"/>
          </p:nvPr>
        </p:nvPicPr>
        <p:blipFill rotWithShape="1">
          <a:blip r:embed="rId3">
            <a:extLst>
              <a:ext uri="{28A0092B-C50C-407E-A947-70E740481C1C}">
                <a14:useLocalDpi xmlns:a14="http://schemas.microsoft.com/office/drawing/2010/main" val="0"/>
              </a:ext>
            </a:extLst>
          </a:blip>
          <a:srcRect l="11801" t="-447" r="8302" b="-1"/>
          <a:stretch/>
        </p:blipFill>
        <p:spPr>
          <a:xfrm>
            <a:off x="1800419" y="1887333"/>
            <a:ext cx="7329876" cy="3949287"/>
          </a:xfrm>
        </p:spPr>
      </p:pic>
    </p:spTree>
    <p:extLst>
      <p:ext uri="{BB962C8B-B14F-4D97-AF65-F5344CB8AC3E}">
        <p14:creationId xmlns:p14="http://schemas.microsoft.com/office/powerpoint/2010/main" val="385071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Country </a:t>
            </a:r>
            <a:r>
              <a:rPr lang="fr-CH" dirty="0" err="1"/>
              <a:t>progress</a:t>
            </a:r>
            <a:r>
              <a:rPr lang="fr-CH" dirty="0"/>
              <a:t> </a:t>
            </a:r>
            <a:r>
              <a:rPr lang="fr-CH" dirty="0" smtClean="0"/>
              <a:t>reports </a:t>
            </a:r>
            <a:r>
              <a:rPr lang="fr-CH" dirty="0" err="1" smtClean="0"/>
              <a:t>received</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4</a:t>
            </a:fld>
            <a:endParaRPr lang="de-CH" dirty="0"/>
          </a:p>
        </p:txBody>
      </p:sp>
      <p:pic>
        <p:nvPicPr>
          <p:cNvPr id="7" name="Espace réservé du contenu 6"/>
          <p:cNvPicPr>
            <a:picLocks noGrp="1" noChangeAspect="1"/>
          </p:cNvPicPr>
          <p:nvPr>
            <p:ph idx="1"/>
          </p:nvPr>
        </p:nvPicPr>
        <p:blipFill rotWithShape="1">
          <a:blip r:embed="rId2">
            <a:extLst>
              <a:ext uri="{28A0092B-C50C-407E-A947-70E740481C1C}">
                <a14:useLocalDpi xmlns:a14="http://schemas.microsoft.com/office/drawing/2010/main" val="0"/>
              </a:ext>
            </a:extLst>
          </a:blip>
          <a:srcRect l="4567" t="89" b="-1"/>
          <a:stretch/>
        </p:blipFill>
        <p:spPr>
          <a:xfrm>
            <a:off x="1779670" y="2000048"/>
            <a:ext cx="7330463" cy="3552825"/>
          </a:xfrm>
        </p:spPr>
      </p:pic>
    </p:spTree>
    <p:extLst>
      <p:ext uri="{BB962C8B-B14F-4D97-AF65-F5344CB8AC3E}">
        <p14:creationId xmlns:p14="http://schemas.microsoft.com/office/powerpoint/2010/main" val="1346397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Organisation, Population and Usage of the SBR</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5</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831955910"/>
              </p:ext>
            </p:extLst>
          </p:nvPr>
        </p:nvGraphicFramePr>
        <p:xfrm>
          <a:off x="105927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537108390"/>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3409377061"/>
              </p:ext>
            </p:extLst>
          </p:nvPr>
        </p:nvGraphicFramePr>
        <p:xfrm>
          <a:off x="1208400" y="2400007"/>
          <a:ext cx="9060873" cy="38379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85455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Organisation, Population and Usage of the SBR</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6</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78797208"/>
              </p:ext>
            </p:extLst>
          </p:nvPr>
        </p:nvGraphicFramePr>
        <p:xfrm>
          <a:off x="1141410"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phique 10"/>
          <p:cNvGraphicFramePr>
            <a:graphicFrameLocks/>
          </p:cNvGraphicFramePr>
          <p:nvPr>
            <p:extLst>
              <p:ext uri="{D42A27DB-BD31-4B8C-83A1-F6EECF244321}">
                <p14:modId xmlns:p14="http://schemas.microsoft.com/office/powerpoint/2010/main" val="1292523272"/>
              </p:ext>
            </p:extLst>
          </p:nvPr>
        </p:nvGraphicFramePr>
        <p:xfrm>
          <a:off x="1059275" y="2666057"/>
          <a:ext cx="9620917" cy="34476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1066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Organisation, Population and Usage of the SBR</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7</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phique 10"/>
          <p:cNvGraphicFramePr>
            <a:graphicFrameLocks/>
          </p:cNvGraphicFramePr>
          <p:nvPr>
            <p:extLst>
              <p:ext uri="{D42A27DB-BD31-4B8C-83A1-F6EECF244321}">
                <p14:modId xmlns:p14="http://schemas.microsoft.com/office/powerpoint/2010/main" val="4059860754"/>
              </p:ext>
            </p:extLst>
          </p:nvPr>
        </p:nvGraphicFramePr>
        <p:xfrm>
          <a:off x="1059275" y="2378736"/>
          <a:ext cx="9163717" cy="37438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9390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fr-CH" dirty="0" smtClean="0"/>
              <a:t>Organisation, Population and Usage of the SBR</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8</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aphique 10"/>
          <p:cNvGraphicFramePr>
            <a:graphicFrameLocks/>
          </p:cNvGraphicFramePr>
          <p:nvPr>
            <p:extLst>
              <p:ext uri="{D42A27DB-BD31-4B8C-83A1-F6EECF244321}">
                <p14:modId xmlns:p14="http://schemas.microsoft.com/office/powerpoint/2010/main" val="2474469645"/>
              </p:ext>
            </p:extLst>
          </p:nvPr>
        </p:nvGraphicFramePr>
        <p:xfrm>
          <a:off x="1017442" y="2665486"/>
          <a:ext cx="9639206" cy="339242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82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9275" y="1426032"/>
            <a:ext cx="10431925" cy="461665"/>
          </a:xfrm>
        </p:spPr>
        <p:txBody>
          <a:bodyPr/>
          <a:lstStyle/>
          <a:p>
            <a:r>
              <a:rPr lang="en-US" dirty="0" smtClean="0"/>
              <a:t>Progress </a:t>
            </a:r>
            <a:r>
              <a:rPr lang="en-US" dirty="0"/>
              <a:t>and Developments in the Past </a:t>
            </a:r>
            <a:r>
              <a:rPr lang="en-US" dirty="0" smtClean="0"/>
              <a:t>Year (1/4)</a:t>
            </a:r>
            <a:endParaRPr lang="en-US" dirty="0"/>
          </a:p>
        </p:txBody>
      </p:sp>
      <p:sp>
        <p:nvSpPr>
          <p:cNvPr id="4" name="Espace réservé du pied de page 3"/>
          <p:cNvSpPr>
            <a:spLocks noGrp="1"/>
          </p:cNvSpPr>
          <p:nvPr>
            <p:ph type="ftr" sz="quarter" idx="10"/>
          </p:nvPr>
        </p:nvSpPr>
        <p:spPr/>
        <p:txBody>
          <a:bodyPr/>
          <a:lstStyle/>
          <a:p>
            <a:r>
              <a:rPr lang="de-CH" dirty="0"/>
              <a:t>Claude Macchi, Swiss Federal Statistical Office |  Summary </a:t>
            </a:r>
            <a:r>
              <a:rPr lang="de-CH" dirty="0" err="1"/>
              <a:t>of</a:t>
            </a:r>
            <a:r>
              <a:rPr lang="de-CH" dirty="0"/>
              <a:t> </a:t>
            </a:r>
            <a:r>
              <a:rPr lang="de-CH" dirty="0" err="1"/>
              <a:t>the</a:t>
            </a:r>
            <a:r>
              <a:rPr lang="de-CH" dirty="0"/>
              <a:t> CPRs 2018 </a:t>
            </a:r>
          </a:p>
        </p:txBody>
      </p:sp>
      <p:sp>
        <p:nvSpPr>
          <p:cNvPr id="5" name="Espace réservé du numéro de diapositive 4"/>
          <p:cNvSpPr>
            <a:spLocks noGrp="1"/>
          </p:cNvSpPr>
          <p:nvPr>
            <p:ph type="sldNum" sz="quarter" idx="11"/>
          </p:nvPr>
        </p:nvSpPr>
        <p:spPr/>
        <p:txBody>
          <a:bodyPr/>
          <a:lstStyle/>
          <a:p>
            <a:fld id="{7376A5A3-8F85-406F-8E5A-90FF9E31E9F2}" type="slidenum">
              <a:rPr lang="de-CH" smtClean="0"/>
              <a:pPr/>
              <a:t>9</a:t>
            </a:fld>
            <a:endParaRPr lang="de-CH"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155060535"/>
              </p:ext>
            </p:extLst>
          </p:nvPr>
        </p:nvGraphicFramePr>
        <p:xfrm>
          <a:off x="1063625" y="2019631"/>
          <a:ext cx="10585036" cy="40287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phique 11"/>
          <p:cNvGraphicFramePr>
            <a:graphicFrameLocks/>
          </p:cNvGraphicFramePr>
          <p:nvPr>
            <p:extLst>
              <p:ext uri="{D42A27DB-BD31-4B8C-83A1-F6EECF244321}">
                <p14:modId xmlns:p14="http://schemas.microsoft.com/office/powerpoint/2010/main" val="3967188867"/>
              </p:ext>
            </p:extLst>
          </p:nvPr>
        </p:nvGraphicFramePr>
        <p:xfrm>
          <a:off x="1168842" y="2019631"/>
          <a:ext cx="9708542" cy="364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phique 8"/>
          <p:cNvGraphicFramePr>
            <a:graphicFrameLocks/>
          </p:cNvGraphicFramePr>
          <p:nvPr>
            <p:extLst>
              <p:ext uri="{D42A27DB-BD31-4B8C-83A1-F6EECF244321}">
                <p14:modId xmlns:p14="http://schemas.microsoft.com/office/powerpoint/2010/main" val="1543477886"/>
              </p:ext>
            </p:extLst>
          </p:nvPr>
        </p:nvGraphicFramePr>
        <p:xfrm>
          <a:off x="1059276" y="2057399"/>
          <a:ext cx="9969508" cy="3786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phique 9"/>
          <p:cNvGraphicFramePr>
            <a:graphicFrameLocks/>
          </p:cNvGraphicFramePr>
          <p:nvPr>
            <p:extLst>
              <p:ext uri="{D42A27DB-BD31-4B8C-83A1-F6EECF244321}">
                <p14:modId xmlns:p14="http://schemas.microsoft.com/office/powerpoint/2010/main" val="532988753"/>
              </p:ext>
            </p:extLst>
          </p:nvPr>
        </p:nvGraphicFramePr>
        <p:xfrm>
          <a:off x="1059275" y="2014942"/>
          <a:ext cx="8775189" cy="31101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aphique 13"/>
          <p:cNvGraphicFramePr>
            <a:graphicFrameLocks/>
          </p:cNvGraphicFramePr>
          <p:nvPr>
            <p:extLst>
              <p:ext uri="{D42A27DB-BD31-4B8C-83A1-F6EECF244321}">
                <p14:modId xmlns:p14="http://schemas.microsoft.com/office/powerpoint/2010/main" val="316813291"/>
              </p:ext>
            </p:extLst>
          </p:nvPr>
        </p:nvGraphicFramePr>
        <p:xfrm>
          <a:off x="1059272" y="2005835"/>
          <a:ext cx="9745575" cy="34206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Graphique 10"/>
          <p:cNvGraphicFramePr>
            <a:graphicFrameLocks/>
          </p:cNvGraphicFramePr>
          <p:nvPr>
            <p:extLst>
              <p:ext uri="{D42A27DB-BD31-4B8C-83A1-F6EECF244321}">
                <p14:modId xmlns:p14="http://schemas.microsoft.com/office/powerpoint/2010/main" val="3018707681"/>
              </p:ext>
            </p:extLst>
          </p:nvPr>
        </p:nvGraphicFramePr>
        <p:xfrm>
          <a:off x="1059272" y="2180747"/>
          <a:ext cx="8160928" cy="386762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804953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wuerfe_Powerpoint_Vorlagen_170915.pptx" id="{58F39CFA-76E1-4FED-86D2-8F9E9593A410}" vid="{B72BED1E-751D-495C-B07E-F0447193F8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record ref="">
    <f:field ref="objname" par="" edit="true" text="PowerPoint Vorlage BFS2017"/>
    <f:field ref="objsubject" par="" edit="true" text=""/>
    <f:field ref="objcreatedby" par="" text="Schulz, Thomas, tsc, BFS"/>
    <f:field ref="objcreatedat" par="" text="18.09.2017 20:04:03"/>
    <f:field ref="objchangedby" par="" text="Aeschbacher, Otto, Ae, BFS"/>
    <f:field ref="objmodifiedat" par="" text="05.04.2018 11:03:14"/>
    <f:field ref="doc_FSCFOLIO_1_1001_FieldDocumentNumber" par="" text=""/>
    <f:field ref="doc_FSCFOLIO_1_1001_FieldSubject" par="" edit="true" text=""/>
    <f:field ref="FSCFOLIO_1_1001_FieldCurrentUser" par="" text="Nathalie Cheseaux"/>
    <f:field ref="CCAPRECONFIG_15_1001_Objektname" par="" edit="true" text="PowerPoint Vorlage BFS2017"/>
    <f:field ref="CHPRECONFIG_1_1001_Objektname" par="" edit="true" text="PowerPoint Vorlage BFS2017"/>
  </f:record>
  <f:record inx="1" ref="">
    <f:field ref="CHPRECONFIG_1_1001_Anrede" par="" edit="true" text=""/>
    <f:field ref="CHPRECONFIG_1_1001_Titel" par="" edit="true" text=""/>
    <f:field ref="CHPRECONFIG_1_1001_Vorname" par="" edit="true" text=""/>
    <f:field ref="CHPRECONFIG_1_1001_Nachname" par="" edit="true" text=""/>
    <f:field ref="CHPRECONFIG_1_1001_Strasse" par="" text=""/>
    <f:field ref="CHPRECONFIG_1_1001_Postleitzahl" par="" text=""/>
    <f:field ref="CHPRECONFIG_1_1001_Ort" par="" text=""/>
    <f:field ref="EDICFG_15_1700_Postfach" par="" text=""/>
    <f:field ref="EDICFG_15_1700_Land" par="" text=""/>
    <f:field ref="EDICFG_15_1700_EMail" par="" text=""/>
    <f:field ref="EDICFG_15_1700_Firma" par="" text=""/>
    <f:field ref="EDICFG_15_1700_ZustellungAm" par="" text=""/>
    <f:field ref="EDICFG_15_1700_AnredePartner" par="" text=""/>
  </f:record>
  <f:display par="" text="...">
    <f:field ref="CHPRECONFIG_1_1001_Objektname" text="Classe d'objets"/>
    <f:field ref="objcreatedat" text="Créé le/à"/>
    <f:field ref="objcreatedby" text="Créé par"/>
    <f:field ref="objchangedby" text="Dernière modification apportée par"/>
    <f:field ref="objmodifiedat" text="Dernière modification le/à"/>
    <f:field ref="objname" text="Nom"/>
    <f:field ref="CCAPRECONFIG_15_1001_Objektname" text="Nom d'objet"/>
    <f:field ref="objsubject" text="Objet (une seule ligne)"/>
    <f:field ref="FSCFOLIO_1_1001_FieldCurrentUser" text="Utilisateur actuel"/>
  </f:display>
  <f:display par="" text="Publipostage">
    <f:field ref="doc_FSCFOLIO_1_1001_FieldDocumentNumber" text="Numéro de document"/>
    <f:field ref="doc_FSCFOLIO_1_1001_FieldSubject" text="Objet"/>
  </f:display>
  <f:display par="" text="Serialcontext &gt; Destinataires">
    <f:field ref="EDICFG_15_1700_ZustellungAm" text="AdrDate"/>
    <f:field ref="EDICFG_15_1700_Postfach" text="Case Postale"/>
    <f:field ref="EDICFG_15_1700_EMail" text="E-Mail"/>
    <f:field ref="EDICFG_15_1700_Firma" text="Firma"/>
    <f:field ref="CHPRECONFIG_1_1001_Anrede" text="Formule d'appel"/>
    <f:field ref="CHPRECONFIG_1_1001_Ort" text="Localité"/>
    <f:field ref="CHPRECONFIG_1_1001_Nachname" text="Nom"/>
    <f:field ref="CHPRECONFIG_1_1001_Postleitzahl" text="NPA"/>
    <f:field ref="EDICFG_15_1700_Land" text="Pays"/>
    <f:field ref="CHPRECONFIG_1_1001_Vorname" text="Prénom"/>
    <f:field ref="CHPRECONFIG_1_1001_Strasse" text="Rue"/>
    <f:field ref="EDICFG_15_1700_AnredePartner" text="Salutations"/>
    <f:field ref="CHPRECONFIG_1_1001_Titel" text="Titre"/>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PowerPoint_Vorlage_BFS2017</Template>
  <TotalTime>0</TotalTime>
  <Words>1652</Words>
  <Application>Microsoft Office PowerPoint</Application>
  <PresentationFormat>Grand écran</PresentationFormat>
  <Paragraphs>236</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Wingdings</vt:lpstr>
      <vt:lpstr>Thème Office</vt:lpstr>
      <vt:lpstr>Special session on CPRs 2018   Summary of the outcome of the  Country Progress Reports 2018    Meeting of the Group of Experts on SBR, 30 September – 2 October, Geneva  Claude Macchi, Swiss Federal Statistical Office FSO</vt:lpstr>
      <vt:lpstr>Contents</vt:lpstr>
      <vt:lpstr>Country progress reports received</vt:lpstr>
      <vt:lpstr>Country progress reports received</vt:lpstr>
      <vt:lpstr>Organisation, Population and Usage of the SBR</vt:lpstr>
      <vt:lpstr>Organisation, Population and Usage of the SBR</vt:lpstr>
      <vt:lpstr>Organisation, Population and Usage of the SBR</vt:lpstr>
      <vt:lpstr>Organisation, Population and Usage of the SBR</vt:lpstr>
      <vt:lpstr>Progress and Developments in the Past Year (1/4)</vt:lpstr>
      <vt:lpstr>Progress and Developments in the Past Year (2/4)</vt:lpstr>
      <vt:lpstr>Progress and Developments in the Past Year (3/4)</vt:lpstr>
      <vt:lpstr>Progress and Developments in the Past Year (4/4)</vt:lpstr>
      <vt:lpstr>Future Plans (1/3)</vt:lpstr>
      <vt:lpstr>Future Plans (2/3)</vt:lpstr>
      <vt:lpstr>Future Plans (3/3)</vt:lpstr>
      <vt:lpstr>Main Challenges (1/4)</vt:lpstr>
      <vt:lpstr>Main Challenges (2/4)</vt:lpstr>
      <vt:lpstr>Main Challenges (3/4)</vt:lpstr>
      <vt:lpstr>Main Challenges (4/4)</vt:lpstr>
      <vt:lpstr>Conclusions (1/2)</vt:lpstr>
      <vt:lpstr>Conclusions (2/2)</vt:lpstr>
      <vt:lpstr>Présentation PowerPoint</vt:lpstr>
    </vt:vector>
  </TitlesOfParts>
  <Company>Bundesverwaltung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Cheseaux-Boschung Nathalie BFS</dc:creator>
  <cp:lastModifiedBy>Macchi Claude BFS</cp:lastModifiedBy>
  <cp:revision>84</cp:revision>
  <cp:lastPrinted>2019-07-18T07:27:10Z</cp:lastPrinted>
  <dcterms:created xsi:type="dcterms:W3CDTF">2019-07-08T11:09:08Z</dcterms:created>
  <dcterms:modified xsi:type="dcterms:W3CDTF">2019-09-18T09:31:19Z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BSVTEMPL@102.1950:FileRespAmtstitel">
    <vt:lpwstr/>
  </property>
  <property fmtid="{D5CDD505-2E9C-101B-9397-08002B2CF9AE}" pid="3" name="FSC#BSVTEMPL@102.1950:FileRespAmtstitel_F">
    <vt:lpwstr/>
  </property>
  <property fmtid="{D5CDD505-2E9C-101B-9397-08002B2CF9AE}" pid="4" name="FSC#BSVTEMPL@102.1950:FileRespAmtstitel_I">
    <vt:lpwstr/>
  </property>
  <property fmtid="{D5CDD505-2E9C-101B-9397-08002B2CF9AE}" pid="5" name="FSC#BSVTEMPL@102.1950:FileRespAmtstitel_E">
    <vt:lpwstr/>
  </property>
  <property fmtid="{D5CDD505-2E9C-101B-9397-08002B2CF9AE}" pid="6" name="FSC#BSVTEMPL@102.1950:AssignmentName">
    <vt:lpwstr/>
  </property>
  <property fmtid="{D5CDD505-2E9C-101B-9397-08002B2CF9AE}" pid="7" name="FSC#BSVTEMPL@102.1950:BSVShortsign">
    <vt:lpwstr/>
  </property>
  <property fmtid="{D5CDD505-2E9C-101B-9397-08002B2CF9AE}" pid="8" name="FSC#BSVTEMPL@102.1950:DocumentID">
    <vt:lpwstr>72</vt:lpwstr>
  </property>
  <property fmtid="{D5CDD505-2E9C-101B-9397-08002B2CF9AE}" pid="9" name="FSC#BSVTEMPL@102.1950:Dossierref">
    <vt:lpwstr>211-7</vt:lpwstr>
  </property>
  <property fmtid="{D5CDD505-2E9C-101B-9397-08002B2CF9AE}" pid="10" name="FSC#BSVTEMPL@102.1950:Oursign">
    <vt:lpwstr>211-7 18.09.2017</vt:lpwstr>
  </property>
  <property fmtid="{D5CDD505-2E9C-101B-9397-08002B2CF9AE}" pid="11" name="FSC#BSVTEMPL@102.1950:EmpfName">
    <vt:lpwstr/>
  </property>
  <property fmtid="{D5CDD505-2E9C-101B-9397-08002B2CF9AE}" pid="12" name="FSC#BSVTEMPL@102.1950:EmpfOrt">
    <vt:lpwstr/>
  </property>
  <property fmtid="{D5CDD505-2E9C-101B-9397-08002B2CF9AE}" pid="13" name="FSC#BSVTEMPL@102.1950:EmpfPLZ">
    <vt:lpwstr/>
  </property>
  <property fmtid="{D5CDD505-2E9C-101B-9397-08002B2CF9AE}" pid="14" name="FSC#BSVTEMPL@102.1950:EmpfStrasse">
    <vt:lpwstr/>
  </property>
  <property fmtid="{D5CDD505-2E9C-101B-9397-08002B2CF9AE}" pid="15" name="FSC#BSVTEMPL@102.1950:FileRespEmail">
    <vt:lpwstr/>
  </property>
  <property fmtid="{D5CDD505-2E9C-101B-9397-08002B2CF9AE}" pid="16" name="FSC#BSVTEMPL@102.1950:FileRespFax">
    <vt:lpwstr/>
  </property>
  <property fmtid="{D5CDD505-2E9C-101B-9397-08002B2CF9AE}" pid="17" name="FSC#BSVTEMPL@102.1950:FileRespHome">
    <vt:lpwstr/>
  </property>
  <property fmtid="{D5CDD505-2E9C-101B-9397-08002B2CF9AE}" pid="18" name="FSC#BSVTEMPL@102.1950:FileRespStreet">
    <vt:lpwstr/>
  </property>
  <property fmtid="{D5CDD505-2E9C-101B-9397-08002B2CF9AE}" pid="19" name="FSC#BSVTEMPL@102.1950:FileRespTel">
    <vt:lpwstr/>
  </property>
  <property fmtid="{D5CDD505-2E9C-101B-9397-08002B2CF9AE}" pid="20" name="FSC#BSVTEMPL@102.1950:FileRespZipCode">
    <vt:lpwstr/>
  </property>
  <property fmtid="{D5CDD505-2E9C-101B-9397-08002B2CF9AE}" pid="21" name="FSC#BSVTEMPL@102.1950:NameFileResponsible">
    <vt:lpwstr/>
  </property>
  <property fmtid="{D5CDD505-2E9C-101B-9397-08002B2CF9AE}" pid="22" name="FSC#BSVTEMPL@102.1950:Shortsign">
    <vt:lpwstr/>
  </property>
  <property fmtid="{D5CDD505-2E9C-101B-9397-08002B2CF9AE}" pid="23" name="FSC#BSVTEMPL@102.1950:UserFunction">
    <vt:lpwstr/>
  </property>
  <property fmtid="{D5CDD505-2E9C-101B-9397-08002B2CF9AE}" pid="24" name="FSC#BSVTEMPL@102.1950:VornameNameFileResponsible">
    <vt:lpwstr/>
  </property>
  <property fmtid="{D5CDD505-2E9C-101B-9397-08002B2CF9AE}" pid="25" name="FSC#BSVTEMPL@102.1950:FileResponsible">
    <vt:lpwstr/>
  </property>
  <property fmtid="{D5CDD505-2E9C-101B-9397-08002B2CF9AE}" pid="26" name="FSC#BSVTEMPL@102.1950:FileRespOrg">
    <vt:lpwstr>Diffusion und Amtspublikationen, BFS</vt:lpwstr>
  </property>
  <property fmtid="{D5CDD505-2E9C-101B-9397-08002B2CF9AE}" pid="27" name="FSC#BSVTEMPL@102.1950:FileRespOrgHome">
    <vt:lpwstr>Neuchâtel</vt:lpwstr>
  </property>
  <property fmtid="{D5CDD505-2E9C-101B-9397-08002B2CF9AE}" pid="28" name="FSC#BSVTEMPL@102.1950:FileRespOrgStreet">
    <vt:lpwstr>Espace de l'Europe 10</vt:lpwstr>
  </property>
  <property fmtid="{D5CDD505-2E9C-101B-9397-08002B2CF9AE}" pid="29" name="FSC#BSVTEMPL@102.1950:FileRespOrgZipCode">
    <vt:lpwstr>2010</vt:lpwstr>
  </property>
  <property fmtid="{D5CDD505-2E9C-101B-9397-08002B2CF9AE}" pid="30" name="FSC#BSVTEMPL@102.1950:FileRespOU">
    <vt:lpwstr>Dissemination and Publications</vt:lpwstr>
  </property>
  <property fmtid="{D5CDD505-2E9C-101B-9397-08002B2CF9AE}" pid="31" name="FSC#BSVTEMPL@102.1950:Registrierdatum">
    <vt:lpwstr/>
  </property>
  <property fmtid="{D5CDD505-2E9C-101B-9397-08002B2CF9AE}" pid="32" name="FSC#BSVTEMPL@102.1950:RegPlanPos">
    <vt:lpwstr/>
  </property>
  <property fmtid="{D5CDD505-2E9C-101B-9397-08002B2CF9AE}" pid="33" name="FSC#BSVTEMPL@102.1950:ShortsignCreate">
    <vt:lpwstr>TSc</vt:lpwstr>
  </property>
  <property fmtid="{D5CDD505-2E9C-101B-9397-08002B2CF9AE}" pid="34" name="FSC#BSVTEMPL@102.1950:SubjectSubFile">
    <vt:lpwstr>PowerPoint Vorlage BFS2017_2</vt:lpwstr>
  </property>
  <property fmtid="{D5CDD505-2E9C-101B-9397-08002B2CF9AE}" pid="35" name="FSC#BSVTEMPL@102.1950:SubjectDocument">
    <vt:lpwstr/>
  </property>
  <property fmtid="{D5CDD505-2E9C-101B-9397-08002B2CF9AE}" pid="36" name="FSC#BSVTEMPL@102.1950:TitleDossier">
    <vt:lpwstr>Rédaction</vt:lpwstr>
  </property>
  <property fmtid="{D5CDD505-2E9C-101B-9397-08002B2CF9AE}" pid="37" name="FSC#BSVTEMPL@102.1950:ZusendungAm">
    <vt:lpwstr/>
  </property>
  <property fmtid="{D5CDD505-2E9C-101B-9397-08002B2CF9AE}" pid="38" name="FSC#EDICFG@15.1700:DossierrefSubFile">
    <vt:lpwstr>211-7/00001/00001</vt:lpwstr>
  </property>
  <property fmtid="{D5CDD505-2E9C-101B-9397-08002B2CF9AE}" pid="39" name="FSC#EDICFG@15.1700:UniqueSubFileNumber">
    <vt:lpwstr>20173818-0072</vt:lpwstr>
  </property>
  <property fmtid="{D5CDD505-2E9C-101B-9397-08002B2CF9AE}" pid="40" name="FSC#BSVTEMPL@102.1950:DocumentIDEnhanced">
    <vt:lpwstr>211-7 18.09.2017 Doknr: 72</vt:lpwstr>
  </property>
  <property fmtid="{D5CDD505-2E9C-101B-9397-08002B2CF9AE}" pid="41" name="FSC#EDICFG@15.1700:FileRespInitials">
    <vt:lpwstr/>
  </property>
  <property fmtid="{D5CDD505-2E9C-101B-9397-08002B2CF9AE}" pid="42" name="FSC#EDICFG@15.1700:FileRespOrgD">
    <vt:lpwstr>Diffusion und Amtspublikationen</vt:lpwstr>
  </property>
  <property fmtid="{D5CDD505-2E9C-101B-9397-08002B2CF9AE}" pid="43" name="FSC#EDICFG@15.1700:FileRespOrgF">
    <vt:lpwstr>Diffusion et publications</vt:lpwstr>
  </property>
  <property fmtid="{D5CDD505-2E9C-101B-9397-08002B2CF9AE}" pid="44" name="FSC#EDICFG@15.1700:FileRespOrgE">
    <vt:lpwstr>Dissemination and Publications</vt:lpwstr>
  </property>
  <property fmtid="{D5CDD505-2E9C-101B-9397-08002B2CF9AE}" pid="45" name="FSC#EDICFG@15.1700:FileRespOrgI">
    <vt:lpwstr>Diffusione e pubblicazioni</vt:lpwstr>
  </property>
  <property fmtid="{D5CDD505-2E9C-101B-9397-08002B2CF9AE}" pid="46" name="FSC#EDICFG@15.1700:FileResponsibleSalutation">
    <vt:lpwstr/>
  </property>
  <property fmtid="{D5CDD505-2E9C-101B-9397-08002B2CF9AE}" pid="47" name="FSC#EDICFG@15.1700:SignerLeft">
    <vt:lpwstr/>
  </property>
  <property fmtid="{D5CDD505-2E9C-101B-9397-08002B2CF9AE}" pid="48" name="FSC#EDICFG@15.1700:SignerLeftFunction">
    <vt:lpwstr/>
  </property>
  <property fmtid="{D5CDD505-2E9C-101B-9397-08002B2CF9AE}" pid="49" name="FSC#EDICFG@15.1700:SignerRight">
    <vt:lpwstr/>
  </property>
  <property fmtid="{D5CDD505-2E9C-101B-9397-08002B2CF9AE}" pid="50" name="FSC#EDICFG@15.1700:SignerRightFunction">
    <vt:lpwstr/>
  </property>
  <property fmtid="{D5CDD505-2E9C-101B-9397-08002B2CF9AE}" pid="51" name="FSC#COOELAK@1.1001:Subject">
    <vt:lpwstr/>
  </property>
  <property fmtid="{D5CDD505-2E9C-101B-9397-08002B2CF9AE}" pid="52" name="FSC#COOELAK@1.1001:FileReference">
    <vt:lpwstr/>
  </property>
  <property fmtid="{D5CDD505-2E9C-101B-9397-08002B2CF9AE}" pid="53" name="FSC#COOELAK@1.1001:FileRefYear">
    <vt:lpwstr>2013</vt:lpwstr>
  </property>
  <property fmtid="{D5CDD505-2E9C-101B-9397-08002B2CF9AE}" pid="54" name="FSC#COOELAK@1.1001:FileRefOrdinal">
    <vt:lpwstr>269</vt:lpwstr>
  </property>
  <property fmtid="{D5CDD505-2E9C-101B-9397-08002B2CF9AE}" pid="55" name="FSC#COOELAK@1.1001:FileRefOU">
    <vt:lpwstr>DIAM</vt:lpwstr>
  </property>
  <property fmtid="{D5CDD505-2E9C-101B-9397-08002B2CF9AE}" pid="56" name="FSC#COOELAK@1.1001:Organization">
    <vt:lpwstr/>
  </property>
  <property fmtid="{D5CDD505-2E9C-101B-9397-08002B2CF9AE}" pid="57" name="FSC#COOELAK@1.1001:Owner">
    <vt:lpwstr>Schulz Thomas</vt:lpwstr>
  </property>
  <property fmtid="{D5CDD505-2E9C-101B-9397-08002B2CF9AE}" pid="58" name="FSC#COOELAK@1.1001:OwnerExtension">
    <vt:lpwstr>+41 58 463 67 31</vt:lpwstr>
  </property>
  <property fmtid="{D5CDD505-2E9C-101B-9397-08002B2CF9AE}" pid="59" name="FSC#COOELAK@1.1001:OwnerFaxExtension">
    <vt:lpwstr>+41 58 463 65 88</vt:lpwstr>
  </property>
  <property fmtid="{D5CDD505-2E9C-101B-9397-08002B2CF9AE}" pid="60" name="FSC#COOELAK@1.1001:DispatchedBy">
    <vt:lpwstr/>
  </property>
  <property fmtid="{D5CDD505-2E9C-101B-9397-08002B2CF9AE}" pid="61" name="FSC#COOELAK@1.1001:DispatchedAt">
    <vt:lpwstr/>
  </property>
  <property fmtid="{D5CDD505-2E9C-101B-9397-08002B2CF9AE}" pid="62" name="FSC#COOELAK@1.1001:ApprovedBy">
    <vt:lpwstr/>
  </property>
  <property fmtid="{D5CDD505-2E9C-101B-9397-08002B2CF9AE}" pid="63" name="FSC#COOELAK@1.1001:ApprovedAt">
    <vt:lpwstr/>
  </property>
  <property fmtid="{D5CDD505-2E9C-101B-9397-08002B2CF9AE}" pid="64" name="FSC#COOELAK@1.1001:Department">
    <vt:lpwstr>Diffusion und Amtspublikationen, BFS</vt:lpwstr>
  </property>
  <property fmtid="{D5CDD505-2E9C-101B-9397-08002B2CF9AE}" pid="65" name="FSC#COOELAK@1.1001:CreatedAt">
    <vt:lpwstr>18.09.2017</vt:lpwstr>
  </property>
  <property fmtid="{D5CDD505-2E9C-101B-9397-08002B2CF9AE}" pid="66" name="FSC#COOELAK@1.1001:OU">
    <vt:lpwstr>Diffusion und Amtspublikationen, BFS</vt:lpwstr>
  </property>
  <property fmtid="{D5CDD505-2E9C-101B-9397-08002B2CF9AE}" pid="67" name="FSC#COOELAK@1.1001:Priority">
    <vt:lpwstr> ()</vt:lpwstr>
  </property>
  <property fmtid="{D5CDD505-2E9C-101B-9397-08002B2CF9AE}" pid="68" name="FSC#COOELAK@1.1001:ObjBarCode">
    <vt:lpwstr>*COO.2080.104.4.1066115*</vt:lpwstr>
  </property>
  <property fmtid="{D5CDD505-2E9C-101B-9397-08002B2CF9AE}" pid="69" name="FSC#COOELAK@1.1001:RefBarCode">
    <vt:lpwstr>*COO.2080.104.2.1066116*</vt:lpwstr>
  </property>
  <property fmtid="{D5CDD505-2E9C-101B-9397-08002B2CF9AE}" pid="70" name="FSC#COOELAK@1.1001:FileRefBarCode">
    <vt:lpwstr>*211-7*</vt:lpwstr>
  </property>
  <property fmtid="{D5CDD505-2E9C-101B-9397-08002B2CF9AE}" pid="71" name="FSC#COOELAK@1.1001:ExternalRef">
    <vt:lpwstr/>
  </property>
  <property fmtid="{D5CDD505-2E9C-101B-9397-08002B2CF9AE}" pid="72" name="FSC#COOELAK@1.1001:IncomingNumber">
    <vt:lpwstr/>
  </property>
  <property fmtid="{D5CDD505-2E9C-101B-9397-08002B2CF9AE}" pid="73" name="FSC#COOELAK@1.1001:IncomingSubject">
    <vt:lpwstr/>
  </property>
  <property fmtid="{D5CDD505-2E9C-101B-9397-08002B2CF9AE}" pid="74" name="FSC#COOELAK@1.1001:ProcessResponsible">
    <vt:lpwstr/>
  </property>
  <property fmtid="{D5CDD505-2E9C-101B-9397-08002B2CF9AE}" pid="75" name="FSC#COOELAK@1.1001:ProcessResponsiblePhone">
    <vt:lpwstr/>
  </property>
  <property fmtid="{D5CDD505-2E9C-101B-9397-08002B2CF9AE}" pid="76" name="FSC#COOELAK@1.1001:ProcessResponsibleMail">
    <vt:lpwstr/>
  </property>
  <property fmtid="{D5CDD505-2E9C-101B-9397-08002B2CF9AE}" pid="77" name="FSC#COOELAK@1.1001:ProcessResponsibleFax">
    <vt:lpwstr/>
  </property>
  <property fmtid="{D5CDD505-2E9C-101B-9397-08002B2CF9AE}" pid="78" name="FSC#COOELAK@1.1001:ApproverFirstName">
    <vt:lpwstr/>
  </property>
  <property fmtid="{D5CDD505-2E9C-101B-9397-08002B2CF9AE}" pid="79" name="FSC#COOELAK@1.1001:ApproverSurName">
    <vt:lpwstr/>
  </property>
  <property fmtid="{D5CDD505-2E9C-101B-9397-08002B2CF9AE}" pid="80" name="FSC#COOELAK@1.1001:ApproverTitle">
    <vt:lpwstr/>
  </property>
  <property fmtid="{D5CDD505-2E9C-101B-9397-08002B2CF9AE}" pid="81" name="FSC#COOELAK@1.1001:ExternalDate">
    <vt:lpwstr/>
  </property>
  <property fmtid="{D5CDD505-2E9C-101B-9397-08002B2CF9AE}" pid="82" name="FSC#COOELAK@1.1001:SettlementApprovedAt">
    <vt:lpwstr/>
  </property>
  <property fmtid="{D5CDD505-2E9C-101B-9397-08002B2CF9AE}" pid="83" name="FSC#COOELAK@1.1001:BaseNumber">
    <vt:lpwstr>211</vt:lpwstr>
  </property>
  <property fmtid="{D5CDD505-2E9C-101B-9397-08002B2CF9AE}" pid="84" name="FSC#COOELAK@1.1001:CurrentUserRolePos">
    <vt:lpwstr>Collaborateur, -trice spécialisé(e)</vt:lpwstr>
  </property>
  <property fmtid="{D5CDD505-2E9C-101B-9397-08002B2CF9AE}" pid="85" name="FSC#COOELAK@1.1001:CurrentUserEmail">
    <vt:lpwstr>nathalie.boschung@bfs.admin.ch</vt:lpwstr>
  </property>
  <property fmtid="{D5CDD505-2E9C-101B-9397-08002B2CF9AE}" pid="86" name="FSC#ELAKGOV@1.1001:PersonalSubjGender">
    <vt:lpwstr/>
  </property>
  <property fmtid="{D5CDD505-2E9C-101B-9397-08002B2CF9AE}" pid="87" name="FSC#ELAKGOV@1.1001:PersonalSubjFirstName">
    <vt:lpwstr/>
  </property>
  <property fmtid="{D5CDD505-2E9C-101B-9397-08002B2CF9AE}" pid="88" name="FSC#ELAKGOV@1.1001:PersonalSubjSurName">
    <vt:lpwstr/>
  </property>
  <property fmtid="{D5CDD505-2E9C-101B-9397-08002B2CF9AE}" pid="89" name="FSC#ELAKGOV@1.1001:PersonalSubjSalutation">
    <vt:lpwstr/>
  </property>
  <property fmtid="{D5CDD505-2E9C-101B-9397-08002B2CF9AE}" pid="90" name="FSC#ELAKGOV@1.1001:PersonalSubjAddress">
    <vt:lpwstr/>
  </property>
  <property fmtid="{D5CDD505-2E9C-101B-9397-08002B2CF9AE}" pid="91" name="FSC#ATSTATECFG@1.1001:Office">
    <vt:lpwstr/>
  </property>
  <property fmtid="{D5CDD505-2E9C-101B-9397-08002B2CF9AE}" pid="92" name="FSC#ATSTATECFG@1.1001:Agent">
    <vt:lpwstr/>
  </property>
  <property fmtid="{D5CDD505-2E9C-101B-9397-08002B2CF9AE}" pid="93" name="FSC#ATSTATECFG@1.1001:AgentPhone">
    <vt:lpwstr/>
  </property>
  <property fmtid="{D5CDD505-2E9C-101B-9397-08002B2CF9AE}" pid="94" name="FSC#ATSTATECFG@1.1001:DepartmentFax">
    <vt:lpwstr/>
  </property>
  <property fmtid="{D5CDD505-2E9C-101B-9397-08002B2CF9AE}" pid="95" name="FSC#ATSTATECFG@1.1001:DepartmentEmail">
    <vt:lpwstr>gever@bfs.admin.ch</vt:lpwstr>
  </property>
  <property fmtid="{D5CDD505-2E9C-101B-9397-08002B2CF9AE}" pid="96" name="FSC#ATSTATECFG@1.1001:SubfileDate">
    <vt:lpwstr/>
  </property>
  <property fmtid="{D5CDD505-2E9C-101B-9397-08002B2CF9AE}" pid="97" name="FSC#ATSTATECFG@1.1001:SubfileSubject">
    <vt:lpwstr>PowerPoint Vorlage BFS2017_2</vt:lpwstr>
  </property>
  <property fmtid="{D5CDD505-2E9C-101B-9397-08002B2CF9AE}" pid="98" name="FSC#ATSTATECFG@1.1001:DepartmentZipCode">
    <vt:lpwstr>2010</vt:lpwstr>
  </property>
  <property fmtid="{D5CDD505-2E9C-101B-9397-08002B2CF9AE}" pid="99" name="FSC#ATSTATECFG@1.1001:DepartmentCountry">
    <vt:lpwstr/>
  </property>
  <property fmtid="{D5CDD505-2E9C-101B-9397-08002B2CF9AE}" pid="100" name="FSC#ATSTATECFG@1.1001:DepartmentCity">
    <vt:lpwstr>Neuchâtel</vt:lpwstr>
  </property>
  <property fmtid="{D5CDD505-2E9C-101B-9397-08002B2CF9AE}" pid="101" name="FSC#ATSTATECFG@1.1001:DepartmentStreet">
    <vt:lpwstr>Espace de l'Europe 10</vt:lpwstr>
  </property>
  <property fmtid="{D5CDD505-2E9C-101B-9397-08002B2CF9AE}" pid="102" name="FSC#ATSTATECFG@1.1001:DepartmentDVR">
    <vt:lpwstr/>
  </property>
  <property fmtid="{D5CDD505-2E9C-101B-9397-08002B2CF9AE}" pid="103" name="FSC#ATSTATECFG@1.1001:DepartmentUID">
    <vt:lpwstr/>
  </property>
  <property fmtid="{D5CDD505-2E9C-101B-9397-08002B2CF9AE}" pid="104" name="FSC#ATSTATECFG@1.1001:SubfileReference">
    <vt:lpwstr>211-7/00001/00001</vt:lpwstr>
  </property>
  <property fmtid="{D5CDD505-2E9C-101B-9397-08002B2CF9AE}" pid="105" name="FSC#ATSTATECFG@1.1001:Clause">
    <vt:lpwstr/>
  </property>
  <property fmtid="{D5CDD505-2E9C-101B-9397-08002B2CF9AE}" pid="106" name="FSC#ATSTATECFG@1.1001:ApprovedSignature">
    <vt:lpwstr/>
  </property>
  <property fmtid="{D5CDD505-2E9C-101B-9397-08002B2CF9AE}" pid="107" name="FSC#ATSTATECFG@1.1001:BankAccount">
    <vt:lpwstr/>
  </property>
  <property fmtid="{D5CDD505-2E9C-101B-9397-08002B2CF9AE}" pid="108" name="FSC#ATSTATECFG@1.1001:BankAccountOwner">
    <vt:lpwstr/>
  </property>
  <property fmtid="{D5CDD505-2E9C-101B-9397-08002B2CF9AE}" pid="109" name="FSC#ATSTATECFG@1.1001:BankInstitute">
    <vt:lpwstr/>
  </property>
  <property fmtid="{D5CDD505-2E9C-101B-9397-08002B2CF9AE}" pid="110" name="FSC#ATSTATECFG@1.1001:BankAccountID">
    <vt:lpwstr/>
  </property>
  <property fmtid="{D5CDD505-2E9C-101B-9397-08002B2CF9AE}" pid="111" name="FSC#ATSTATECFG@1.1001:BankAccountIBAN">
    <vt:lpwstr/>
  </property>
  <property fmtid="{D5CDD505-2E9C-101B-9397-08002B2CF9AE}" pid="112" name="FSC#ATSTATECFG@1.1001:BankAccountBIC">
    <vt:lpwstr/>
  </property>
  <property fmtid="{D5CDD505-2E9C-101B-9397-08002B2CF9AE}" pid="113" name="FSC#ATSTATECFG@1.1001:BankName">
    <vt:lpwstr/>
  </property>
  <property fmtid="{D5CDD505-2E9C-101B-9397-08002B2CF9AE}" pid="114" name="FSC#COOSYSTEM@1.1:Container">
    <vt:lpwstr>COO.2080.104.4.1066115</vt:lpwstr>
  </property>
  <property fmtid="{D5CDD505-2E9C-101B-9397-08002B2CF9AE}" pid="115" name="FSC#FSCFOLIO@1.1001:docpropproject">
    <vt:lpwstr/>
  </property>
</Properties>
</file>