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92" r:id="rId4"/>
    <p:sldId id="325" r:id="rId5"/>
    <p:sldId id="293" r:id="rId6"/>
    <p:sldId id="323" r:id="rId7"/>
    <p:sldId id="259" r:id="rId8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2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1" cy="493633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1" cy="493633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r">
              <a:defRPr sz="1300"/>
            </a:lvl1pPr>
          </a:lstStyle>
          <a:p>
            <a:fld id="{A1BFCDEA-3457-411C-A7DF-3332F454EBC4}" type="datetimeFigureOut">
              <a:rPr lang="de-AT" smtClean="0"/>
              <a:pPr/>
              <a:t>27.08.2013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6" tIns="47413" rIns="94826" bIns="474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6"/>
            <a:ext cx="5486400" cy="4442698"/>
          </a:xfrm>
          <a:prstGeom prst="rect">
            <a:avLst/>
          </a:prstGeom>
        </p:spPr>
        <p:txBody>
          <a:bodyPr vert="horz" lIns="94826" tIns="47413" rIns="94826" bIns="4741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71801" cy="493633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377317"/>
            <a:ext cx="2971801" cy="493633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r">
              <a:defRPr sz="13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7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7328"/>
            <a:ext cx="8568952" cy="4525963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Tx/>
              <a:defRPr sz="28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buFont typeface="Symbol" pitchFamily="82" charset="2"/>
              <a:buChar char="-"/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buFont typeface="Courier New" pitchFamily="49" charset="0"/>
              <a:buChar char="o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fld id="{8F19BFEF-A78D-4B9C-8902-A21633B6E27D}" type="datetime3">
              <a:rPr lang="en-US" sz="1500" smtClean="0">
                <a:solidFill>
                  <a:srgbClr val="AE002C"/>
                </a:solidFill>
              </a:rPr>
              <a:pPr algn="r"/>
              <a:t>27 August 2013</a:t>
            </a:fld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27 August 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95536" y="2060848"/>
            <a:ext cx="30003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Norbert Rainer</a:t>
            </a:r>
          </a:p>
          <a:p>
            <a:pPr algn="r"/>
            <a:endParaRPr lang="en-US" sz="2000" b="1" dirty="0" smtClean="0">
              <a:solidFill>
                <a:srgbClr val="666666"/>
              </a:solidFill>
            </a:endParaRPr>
          </a:p>
          <a:p>
            <a:pPr algn="r"/>
            <a:endParaRPr lang="en-US" sz="2000" b="1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UNECE Meeting of the Group of Experts on Business Registers</a:t>
            </a:r>
          </a:p>
          <a:p>
            <a:pPr algn="r"/>
            <a:r>
              <a:rPr lang="en-US" dirty="0" smtClean="0">
                <a:solidFill>
                  <a:srgbClr val="666666"/>
                </a:solidFill>
              </a:rPr>
              <a:t>Geneva</a:t>
            </a:r>
          </a:p>
          <a:p>
            <a:pPr algn="r"/>
            <a:r>
              <a:rPr lang="en-US" dirty="0" smtClean="0">
                <a:solidFill>
                  <a:srgbClr val="666666"/>
                </a:solidFill>
              </a:rPr>
              <a:t>2-4 September 2013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563888" y="2194411"/>
            <a:ext cx="5256584" cy="830997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GB" sz="2400" b="1" dirty="0" smtClean="0"/>
              <a:t>Session 4: Draft Chapters of Guidelines for Statistical Business Registers</a:t>
            </a:r>
            <a:endParaRPr lang="en-GB" sz="2400" b="1" dirty="0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635896" y="3366284"/>
            <a:ext cx="525658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dirty="0" smtClean="0">
                <a:ln>
                  <a:noFill/>
                </a:ln>
                <a:solidFill>
                  <a:srgbClr val="AE00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GB" sz="3600" b="1" i="0" u="none" strike="noStrike" kern="1200" cap="none" spc="0" normalizeH="0" baseline="0" dirty="0">
              <a:ln>
                <a:noFill/>
              </a:ln>
              <a:solidFill>
                <a:srgbClr val="AE00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 (1)</a:t>
            </a:r>
            <a:endParaRPr lang="en-GB" b="1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683568" y="980728"/>
            <a:ext cx="7992888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3100" b="1" dirty="0" smtClean="0">
                <a:solidFill>
                  <a:srgbClr val="AE002C"/>
                </a:solidFill>
              </a:rPr>
              <a:t> </a:t>
            </a:r>
            <a:r>
              <a:rPr lang="en-GB" sz="3000" b="1" dirty="0" smtClean="0">
                <a:solidFill>
                  <a:srgbClr val="AE002C"/>
                </a:solidFill>
              </a:rPr>
              <a:t>Background   </a:t>
            </a:r>
            <a:r>
              <a:rPr lang="en-GB" sz="3300" b="1" dirty="0" smtClean="0">
                <a:solidFill>
                  <a:srgbClr val="AE002C"/>
                </a:solidFill>
              </a:rPr>
              <a:t> </a:t>
            </a:r>
            <a:r>
              <a:rPr lang="en-GB" sz="3000" b="1" dirty="0" smtClean="0">
                <a:solidFill>
                  <a:srgbClr val="AE002C"/>
                </a:solidFill>
              </a:rPr>
              <a:t> 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Growing demand for detailed and consistent business statistics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Increased role of SBR as the backbone in the production of business statistics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New roles of the SBR  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AE002C"/>
                </a:solidFill>
              </a:rPr>
              <a:t> </a:t>
            </a:r>
            <a:r>
              <a:rPr lang="en-GB" sz="3000" b="1" dirty="0" smtClean="0">
                <a:solidFill>
                  <a:srgbClr val="AE002C"/>
                </a:solidFill>
              </a:rPr>
              <a:t>Need for international guidance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Wiesbaden Group meetings and its steering group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Group of Experts on Business Registers: 2011 meeting  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AE002C"/>
                </a:solidFill>
              </a:rPr>
              <a:t> </a:t>
            </a:r>
            <a:r>
              <a:rPr lang="en-GB" sz="3000" b="1" dirty="0" smtClean="0">
                <a:solidFill>
                  <a:srgbClr val="AE002C"/>
                </a:solidFill>
              </a:rPr>
              <a:t>Mandate </a:t>
            </a:r>
            <a:r>
              <a:rPr lang="en-GB" sz="2200" b="1" dirty="0" smtClean="0">
                <a:solidFill>
                  <a:schemeClr val="tx1"/>
                </a:solidFill>
              </a:rPr>
              <a:t>(ECE/CES/BUR/2011/NOV/23 Rev.)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Task Force reports to the Conference of European Statisticians and its Bureau  </a:t>
            </a:r>
          </a:p>
          <a:p>
            <a:pPr lvl="1">
              <a:spcAft>
                <a:spcPts val="1200"/>
              </a:spcAft>
            </a:pPr>
            <a:endParaRPr lang="en-GB" sz="2800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GB" b="1" dirty="0">
              <a:solidFill>
                <a:srgbClr val="AE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 (2)</a:t>
            </a:r>
            <a:endParaRPr lang="en-GB" b="1" dirty="0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328592"/>
          </a:xfrm>
        </p:spPr>
        <p:txBody>
          <a:bodyPr>
            <a:noAutofit/>
          </a:bodyPr>
          <a:lstStyle/>
          <a:p>
            <a:pPr indent="-161925">
              <a:spcBef>
                <a:spcPts val="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AE002C"/>
                </a:solidFill>
              </a:rPr>
              <a:t>   Objectives (1)  </a:t>
            </a:r>
          </a:p>
          <a:p>
            <a:pPr marL="895350" lvl="1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Be targeted at both developed and less developed statistical system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Take into account existing materials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Address issues raised by the High-Level Group  for Strategic Development in Business Architecture in Statistics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Include country experiences and examples of good practices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Clarify typology, concepts and definitions, including on statistical units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Aft>
                <a:spcPts val="1200"/>
              </a:spcAft>
            </a:pPr>
            <a:endParaRPr lang="en-GB" sz="2800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GB" b="1" dirty="0">
              <a:solidFill>
                <a:srgbClr val="AE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 (3)</a:t>
            </a:r>
            <a:endParaRPr lang="en-GB" b="1" dirty="0"/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AE002C"/>
                </a:solidFill>
              </a:rPr>
              <a:t>   Objectives (2)  </a:t>
            </a:r>
          </a:p>
          <a:p>
            <a:pPr marL="895350" lvl="1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Provide practical guidance on core SBR issues, such as development and maintenance</a:t>
            </a:r>
          </a:p>
          <a:p>
            <a:pPr marL="895350" lvl="1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Provide guidance on the use of administrative sources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Provide guidance on how to combine survey and administrative data sources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Provide guidance and practical examples on how to use the SBR in its own right and in combination with other registers for the production of statistics</a:t>
            </a:r>
          </a:p>
          <a:p>
            <a:pPr marL="8953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Provide guidance and practical examples on the integration of business registers in the statistical production process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 lvl="1">
              <a:spcAft>
                <a:spcPts val="1200"/>
              </a:spcAft>
            </a:pPr>
            <a:endParaRPr lang="en-GB" sz="2800" b="1" dirty="0" smtClean="0">
              <a:solidFill>
                <a:srgbClr val="AE002C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GB" b="1" dirty="0" smtClean="0">
              <a:solidFill>
                <a:srgbClr val="AE002C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GB" b="1" dirty="0">
              <a:solidFill>
                <a:srgbClr val="AE00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 (4)</a:t>
            </a:r>
            <a:endParaRPr lang="en-GB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AE002C"/>
                </a:solidFill>
              </a:rPr>
              <a:t> </a:t>
            </a:r>
            <a:r>
              <a:rPr lang="en-GB" b="1" dirty="0" smtClean="0">
                <a:solidFill>
                  <a:srgbClr val="AE002C"/>
                </a:solidFill>
              </a:rPr>
              <a:t>Work done so far: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Creation of a Task Force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Drafting of an outline of the structure and content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Face-to-Face Task Force Meeting in September 2012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Presentation of the draft outline at the 23</a:t>
            </a:r>
            <a:r>
              <a:rPr lang="en-GB" sz="2000" b="1" baseline="50000" dirty="0" smtClean="0">
                <a:solidFill>
                  <a:schemeClr val="tx1"/>
                </a:solidFill>
              </a:rPr>
              <a:t>nd</a:t>
            </a:r>
            <a:r>
              <a:rPr lang="en-GB" b="1" dirty="0" smtClean="0">
                <a:solidFill>
                  <a:schemeClr val="tx1"/>
                </a:solidFill>
              </a:rPr>
              <a:t> Meeting of the Wiesbaden Group an Business Registers, September 2012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Drafting of the 1</a:t>
            </a:r>
            <a:r>
              <a:rPr lang="en-GB" b="1" baseline="40000" dirty="0" smtClean="0">
                <a:solidFill>
                  <a:schemeClr val="tx1"/>
                </a:solidFill>
              </a:rPr>
              <a:t>st</a:t>
            </a:r>
            <a:r>
              <a:rPr lang="en-GB" b="1" dirty="0" smtClean="0">
                <a:solidFill>
                  <a:schemeClr val="tx1"/>
                </a:solidFill>
              </a:rPr>
              <a:t> and 2</a:t>
            </a:r>
            <a:r>
              <a:rPr lang="en-GB" b="1" baseline="30000" dirty="0" smtClean="0">
                <a:solidFill>
                  <a:schemeClr val="tx1"/>
                </a:solidFill>
              </a:rPr>
              <a:t>nd</a:t>
            </a:r>
            <a:r>
              <a:rPr lang="en-GB" b="1" dirty="0" smtClean="0">
                <a:solidFill>
                  <a:schemeClr val="tx1"/>
                </a:solidFill>
              </a:rPr>
              <a:t> version of the single chapters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GB" b="1" dirty="0" smtClean="0">
                <a:solidFill>
                  <a:schemeClr val="tx1"/>
                </a:solidFill>
              </a:rPr>
              <a:t>Presentation of the 2</a:t>
            </a:r>
            <a:r>
              <a:rPr lang="en-GB" b="1" baseline="30000" dirty="0" smtClean="0">
                <a:solidFill>
                  <a:schemeClr val="tx1"/>
                </a:solidFill>
              </a:rPr>
              <a:t>nd</a:t>
            </a:r>
            <a:r>
              <a:rPr lang="en-GB" b="1" dirty="0" smtClean="0">
                <a:solidFill>
                  <a:schemeClr val="tx1"/>
                </a:solidFill>
              </a:rPr>
              <a:t> draft of the single chapters at this meeting by the lead authors 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 (5)</a:t>
            </a:r>
            <a:endParaRPr lang="en-GB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908720"/>
            <a:ext cx="7344816" cy="5760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b="1" dirty="0" smtClean="0">
                <a:solidFill>
                  <a:srgbClr val="AE002C"/>
                </a:solidFill>
              </a:rPr>
              <a:t>Distribution of Tasks: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1556792"/>
          <a:ext cx="8472264" cy="43376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24088"/>
                <a:gridCol w="2824088"/>
                <a:gridCol w="2824088"/>
              </a:tblGrid>
              <a:tr h="4392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Lead Author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Contributing</a:t>
                      </a:r>
                      <a:r>
                        <a:rPr lang="en-GB" dirty="0" smtClean="0"/>
                        <a:t> authors</a:t>
                      </a:r>
                      <a:endParaRPr lang="en-GB" dirty="0"/>
                    </a:p>
                  </a:txBody>
                  <a:tcPr anchor="ctr"/>
                </a:tc>
              </a:tr>
              <a:tr h="439249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1: Introduction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Austria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OECD</a:t>
                      </a:r>
                      <a:endParaRPr lang="en-GB" sz="1600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2: Roles of the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Netherlands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Italy, Mexico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3: Coverage of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Australia	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Italy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4 : Units in the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France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Chile, UNSD 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5: Characteristics of the units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France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Canada, Colombia, UNSD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6: Data sources for the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Brazil, Chile, Denmark, UNSD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7: Maintenance of the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Switzerland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Colombia, Egypt, Ukraine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Chp</a:t>
                      </a:r>
                      <a:r>
                        <a:rPr lang="en-GB" sz="1600" dirty="0" smtClean="0"/>
                        <a:t> 8: Quality of SBR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Italy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Switzerland, Denmark 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i="0" dirty="0" err="1" smtClean="0"/>
                        <a:t>Chp</a:t>
                      </a:r>
                      <a:r>
                        <a:rPr lang="en-GB" sz="1600" i="0" dirty="0" smtClean="0"/>
                        <a:t> 9: Establishment of SBR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Canada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Mexico</a:t>
                      </a:r>
                      <a:endParaRPr lang="en-GB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Glossary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Eurostat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17415"/>
            <a:ext cx="2866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Norbert Rainer </a:t>
            </a: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Guglgasse 13, 1110 Vienna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phone: +43 (1) 71128-7703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fax: +43 (1) 771128 -7053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norbert.rainer@statistik.gv.at </a:t>
            </a:r>
          </a:p>
          <a:p>
            <a:endParaRPr lang="en-US" sz="1500" i="1" dirty="0">
              <a:solidFill>
                <a:srgbClr val="AE002C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63888" y="2636912"/>
            <a:ext cx="520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AE002C"/>
                </a:solidFill>
              </a:rPr>
              <a:t>Thank you for your attention!</a:t>
            </a:r>
            <a:endParaRPr lang="en-GB" sz="3200" b="1" dirty="0">
              <a:solidFill>
                <a:srgbClr val="AE00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Bildschirmpräsentation (4:3)</PresentationFormat>
  <Paragraphs>95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Session 4: Draft Chapters of Guidelines for Statistical Business Registers</vt:lpstr>
      <vt:lpstr>Introduction (1)</vt:lpstr>
      <vt:lpstr>Introduction (2)</vt:lpstr>
      <vt:lpstr>Introduction (3)</vt:lpstr>
      <vt:lpstr>Introduction (4)</vt:lpstr>
      <vt:lpstr>Introduction (5)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RAINER Norbert</cp:lastModifiedBy>
  <cp:revision>238</cp:revision>
  <cp:lastPrinted>2013-08-27T13:20:17Z</cp:lastPrinted>
  <dcterms:created xsi:type="dcterms:W3CDTF">2011-01-18T14:17:10Z</dcterms:created>
  <dcterms:modified xsi:type="dcterms:W3CDTF">2013-08-27T13:21:48Z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-263561110</vt:i4>
  </property>
  <property fmtid="{D5CDD505-2E9C-101B-9397-08002B2CF9AE}" pid="4" name="_EmailSubject">
    <vt:lpwstr>BR Meeting</vt:lpwstr>
  </property>
  <property fmtid="{D5CDD505-2E9C-101B-9397-08002B2CF9AE}" pid="5" name="_AuthorEmail">
    <vt:lpwstr>Norbert.Rainer@statistik.gv.at</vt:lpwstr>
  </property>
  <property fmtid="{D5CDD505-2E9C-101B-9397-08002B2CF9AE}" pid="6" name="_AuthorEmailDisplayName">
    <vt:lpwstr>RAINER Norbert</vt:lpwstr>
  </property>
  <property fmtid="{D5CDD505-2E9C-101B-9397-08002B2CF9AE}" pid="7" name="_PreviousAdHocReviewCycleID">
    <vt:i4>646056397</vt:i4>
  </property>
</Properties>
</file>