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5" r:id="rId20"/>
    <p:sldId id="276" r:id="rId21"/>
    <p:sldId id="280" r:id="rId22"/>
    <p:sldId id="277" r:id="rId23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80823879" initials="N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D181E"/>
    <a:srgbClr val="F0F5FD"/>
    <a:srgbClr val="E8F0F8"/>
    <a:srgbClr val="E6E6E6"/>
    <a:srgbClr val="DDDDDD"/>
    <a:srgbClr val="C0C0C0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5" autoAdjust="0"/>
    <p:restoredTop sz="94693" autoAdjust="0"/>
  </p:normalViewPr>
  <p:slideViewPr>
    <p:cSldViewPr showGuides="1">
      <p:cViewPr varScale="1">
        <p:scale>
          <a:sx n="108" d="100"/>
          <a:sy n="108" d="100"/>
        </p:scale>
        <p:origin x="-1116" y="-96"/>
      </p:cViewPr>
      <p:guideLst>
        <p:guide orient="horz" pos="2160"/>
        <p:guide orient="horz" pos="1548"/>
        <p:guide orient="horz" pos="799"/>
        <p:guide orient="horz" pos="3339"/>
        <p:guide orient="horz" pos="3884"/>
        <p:guide pos="2880"/>
        <p:guide pos="81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940A32-AF0C-4FD9-B099-CC36188F327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E650ED-B4A1-491E-A2EB-BA8CFAC937F0}" type="slidenum">
              <a:rPr lang="de-CH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lnSpc>
                <a:spcPts val="6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</p:spPr>
        <p:txBody>
          <a:bodyPr/>
          <a:lstStyle>
            <a:lvl1pPr>
              <a:lnSpc>
                <a:spcPts val="3600"/>
              </a:lnSpc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23591" name="Picture 39" descr="Header_ppt_705-2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</p:spPr>
      </p:pic>
      <p:pic>
        <p:nvPicPr>
          <p:cNvPr id="23604" name="Picture 5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>
              <a:latin typeface="Arial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68413"/>
            <a:ext cx="74628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Der Titel kann einzeilig sein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Um den </a:t>
            </a:r>
            <a:r>
              <a:rPr lang="en-GB" dirty="0" err="1" smtClean="0"/>
              <a:t>Fliesstext</a:t>
            </a:r>
            <a:r>
              <a:rPr lang="en-GB" dirty="0" smtClean="0"/>
              <a:t> </a:t>
            </a:r>
            <a:r>
              <a:rPr lang="en-GB" dirty="0" err="1" smtClean="0"/>
              <a:t>übersichtlich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halten</a:t>
            </a:r>
            <a:r>
              <a:rPr lang="en-GB" dirty="0" smtClean="0"/>
              <a:t>, </a:t>
            </a:r>
            <a:r>
              <a:rPr lang="en-GB" dirty="0" err="1" smtClean="0"/>
              <a:t>sollten</a:t>
            </a:r>
            <a:r>
              <a:rPr lang="en-GB" dirty="0" smtClean="0"/>
              <a:t> </a:t>
            </a:r>
            <a:r>
              <a:rPr lang="en-GB" dirty="0" err="1" smtClean="0"/>
              <a:t>Abschnitte</a:t>
            </a:r>
            <a:r>
              <a:rPr lang="en-GB" dirty="0" smtClean="0"/>
              <a:t> </a:t>
            </a:r>
            <a:r>
              <a:rPr lang="en-GB" dirty="0" err="1" smtClean="0"/>
              <a:t>gemacht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. </a:t>
            </a:r>
            <a:r>
              <a:rPr lang="en-GB" dirty="0" err="1" smtClean="0"/>
              <a:t>Diese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 </a:t>
            </a:r>
            <a:r>
              <a:rPr lang="en-GB" dirty="0" err="1" smtClean="0"/>
              <a:t>zur</a:t>
            </a:r>
            <a:r>
              <a:rPr lang="en-GB" dirty="0" smtClean="0"/>
              <a:t> </a:t>
            </a:r>
            <a:r>
              <a:rPr lang="en-GB" dirty="0" err="1" smtClean="0"/>
              <a:t>besseren</a:t>
            </a:r>
            <a:r>
              <a:rPr lang="en-GB" dirty="0" smtClean="0"/>
              <a:t> </a:t>
            </a:r>
            <a:r>
              <a:rPr lang="en-GB" dirty="0" err="1" smtClean="0"/>
              <a:t>Lesbarkeit</a:t>
            </a:r>
            <a:r>
              <a:rPr lang="en-GB" dirty="0" smtClean="0"/>
              <a:t> </a:t>
            </a:r>
            <a:r>
              <a:rPr lang="en-GB" dirty="0" err="1" smtClean="0"/>
              <a:t>jeweils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Blindzeile</a:t>
            </a:r>
            <a:r>
              <a:rPr lang="en-GB" dirty="0" smtClean="0"/>
              <a:t> </a:t>
            </a:r>
            <a:r>
              <a:rPr lang="en-GB" dirty="0" err="1" smtClean="0"/>
              <a:t>getrennt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Vorlagentextes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Erste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1200"/>
              </a:lnSpc>
              <a:spcBef>
                <a:spcPct val="50000"/>
              </a:spcBef>
            </a:pPr>
            <a:fld id="{2051D258-2CFE-4705-8061-B561377DB4E2}" type="slidenum">
              <a:rPr lang="de-CH" sz="900">
                <a:latin typeface="Arial" charset="0"/>
              </a:rPr>
              <a:pPr algn="r">
                <a:lnSpc>
                  <a:spcPts val="1200"/>
                </a:lnSpc>
                <a:spcBef>
                  <a:spcPct val="50000"/>
                </a:spcBef>
              </a:pPr>
              <a:t>‹#›</a:t>
            </a:fld>
            <a:r>
              <a:rPr lang="de-CH" sz="900">
                <a:latin typeface="Arial" charset="0"/>
              </a:rPr>
              <a:t> </a:t>
            </a:r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1225550" y="6140450"/>
            <a:ext cx="7232650" cy="4318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sz="900" b="1" dirty="0" smtClean="0">
                <a:latin typeface="Arial" charset="0"/>
              </a:rPr>
              <a:t>The revision of the codification of the economic activities in the Swiss Business Register</a:t>
            </a:r>
            <a:r>
              <a:rPr lang="en-US" sz="900" dirty="0">
                <a:latin typeface="Arial" charset="0"/>
              </a:rPr>
              <a:t/>
            </a:r>
            <a:br>
              <a:rPr lang="en-US" sz="900" dirty="0">
                <a:latin typeface="Arial" charset="0"/>
              </a:rPr>
            </a:br>
            <a:r>
              <a:rPr lang="en-US" sz="900" dirty="0" smtClean="0">
                <a:latin typeface="Arial" charset="0"/>
              </a:rPr>
              <a:t>Claude</a:t>
            </a:r>
            <a:r>
              <a:rPr lang="en-US" sz="900" baseline="0" dirty="0" smtClean="0">
                <a:latin typeface="Arial" charset="0"/>
              </a:rPr>
              <a:t> Macchi , Federal Statistical Office FSO</a:t>
            </a:r>
            <a:endParaRPr lang="de-CH" sz="900" dirty="0">
              <a:latin typeface="Arial" charset="0"/>
            </a:endParaRPr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1070" name="Picture 46" descr="Header_ppt_705-2-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000000"/>
        </a:buClr>
        <a:buChar char="•"/>
        <a:defRPr sz="2100">
          <a:solidFill>
            <a:schemeClr val="tx1"/>
          </a:solidFill>
          <a:latin typeface="+mn-lt"/>
        </a:defRPr>
      </a:lvl2pPr>
      <a:lvl3pPr marL="357188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3pPr>
      <a:lvl4pPr marL="536575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4pPr>
      <a:lvl5pPr marL="7207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5pPr>
      <a:lvl6pPr marL="11779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6pPr>
      <a:lvl7pPr marL="16351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7pPr>
      <a:lvl8pPr marL="20923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8pPr>
      <a:lvl9pPr marL="25495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bb.bfs.admin.ch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bb2008.bfs.admin.ch/?lang=en" TargetMode="External"/><Relationship Id="rId2" Type="http://schemas.openxmlformats.org/officeDocument/2006/relationships/hyperlink" Target="http://www.bfs.admin.ch/bfs/portal/en/index/infothek/nomenklaturen/blank/blank/noga0/revision_noga_2007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1988840"/>
            <a:ext cx="7560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mtClean="0">
                <a:latin typeface="+mj-lt"/>
              </a:rPr>
              <a:t>The revision of the codification of the economic activities in the Swiss Business Register</a:t>
            </a:r>
          </a:p>
          <a:p>
            <a:endParaRPr lang="en-GB" sz="2800" smtClean="0">
              <a:latin typeface="+mj-lt"/>
            </a:endParaRPr>
          </a:p>
          <a:p>
            <a:r>
              <a:rPr lang="en-GB" sz="2000" b="1" smtClean="0">
                <a:latin typeface="+mj-lt"/>
              </a:rPr>
              <a:t>Session 2 – Quality of the statsitical Business Registers     </a:t>
            </a:r>
            <a:endParaRPr lang="en-GB" sz="2000" b="1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5517232"/>
            <a:ext cx="71896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latin typeface="+mj-lt"/>
              </a:rPr>
              <a:t>Claude Macchi, Federal Statistical Office FSO</a:t>
            </a:r>
          </a:p>
          <a:p>
            <a:endParaRPr lang="en-GB" sz="600" smtClean="0">
              <a:latin typeface="+mj-lt"/>
            </a:endParaRPr>
          </a:p>
          <a:p>
            <a:r>
              <a:rPr lang="en-GB" sz="2000" smtClean="0">
                <a:latin typeface="+mj-lt"/>
              </a:rPr>
              <a:t>Group of Experts on Business Registers, Geneva, 03.09.2013</a:t>
            </a:r>
            <a:endParaRPr lang="en-GB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What about the quality of the codification of units in BUR?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852936"/>
            <a:ext cx="7390830" cy="3240360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Monthly samples of 500 units between July 2009 and August 2010 (based on a total population of 640’000 </a:t>
            </a:r>
            <a:r>
              <a:rPr lang="en-US" dirty="0" smtClean="0"/>
              <a:t>local units, </a:t>
            </a:r>
            <a:r>
              <a:rPr lang="en-US" dirty="0" smtClean="0"/>
              <a:t>which corresponds to 557’500 ENT)</a:t>
            </a:r>
          </a:p>
          <a:p>
            <a:pPr marL="273050" indent="-273050"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At NOGA 2-digit level: 3% error (precision +/- 1%), at NOGA 5-digit level: 6% error (precision +/- 2%) </a:t>
            </a:r>
          </a:p>
          <a:p>
            <a:pPr marL="273050" indent="-273050"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In comparison, in the census of the enterprises, the error rate was around 15%   </a:t>
            </a:r>
          </a:p>
          <a:p>
            <a:pPr marL="273050" indent="-273050"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lnSpc>
                <a:spcPts val="22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A revision of the codification system?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348880"/>
            <a:ext cx="7390830" cy="3672408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Change to an administrative data based Structural and Demographic Business Statistic 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sz="240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Reduction of the administrative burden for businesses  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Regular update of the activity codes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Increase of the quality level of the codification (reach 99% of correct codes for the 2-digit level and 97% at the 5-digit level) 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Professionalise the codification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The new codification system – first codification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9632" y="2708920"/>
            <a:ext cx="7560840" cy="3240360"/>
          </a:xfrm>
        </p:spPr>
        <p:txBody>
          <a:bodyPr/>
          <a:lstStyle/>
          <a:p>
            <a:pPr marL="273050" indent="-273050">
              <a:lnSpc>
                <a:spcPts val="2200"/>
              </a:lnSpc>
            </a:pPr>
            <a:r>
              <a:rPr lang="en-US" u="sng" dirty="0" smtClean="0"/>
              <a:t>Provisional codification of new </a:t>
            </a:r>
            <a:r>
              <a:rPr lang="en-US" u="sng" dirty="0" smtClean="0"/>
              <a:t>Local </a:t>
            </a:r>
            <a:r>
              <a:rPr lang="en-US" u="sng" dirty="0" smtClean="0"/>
              <a:t>Units / Enterprises</a:t>
            </a:r>
          </a:p>
          <a:p>
            <a:pPr marL="273050" indent="-273050">
              <a:lnSpc>
                <a:spcPts val="2100"/>
              </a:lnSpc>
            </a:pPr>
            <a:r>
              <a:rPr lang="en-US" u="sng" dirty="0" smtClean="0"/>
              <a:t> 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US" dirty="0" smtClean="0"/>
              <a:t>If registered in the Register of Commerce, a unit gets a provisional NOGA code given by a private FSO partner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smtClean="0"/>
              <a:t>other sources (administrative data, other registers, cantons…), provisional codifications are done by BUR people </a:t>
            </a:r>
          </a:p>
          <a:p>
            <a:pPr marL="273050" indent="-273050">
              <a:lnSpc>
                <a:spcPts val="3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lnSpc>
                <a:spcPts val="2200"/>
              </a:lnSpc>
            </a:pPr>
            <a:r>
              <a:rPr lang="en-US" u="sng" dirty="0" smtClean="0"/>
              <a:t>Final codification of new </a:t>
            </a:r>
            <a:r>
              <a:rPr lang="en-US" u="sng" dirty="0" smtClean="0"/>
              <a:t>Local </a:t>
            </a:r>
            <a:r>
              <a:rPr lang="en-US" u="sng" dirty="0" smtClean="0"/>
              <a:t>Units / Enterprises</a:t>
            </a:r>
          </a:p>
          <a:p>
            <a:pPr marL="273050" indent="-273050">
              <a:lnSpc>
                <a:spcPts val="2100"/>
              </a:lnSpc>
            </a:pPr>
            <a:r>
              <a:rPr lang="en-US" dirty="0" smtClean="0"/>
              <a:t> 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US" dirty="0" smtClean="0"/>
              <a:t>This code becomes final within the scope of the ERST survey (max. 6 months after the provisional </a:t>
            </a:r>
            <a:r>
              <a:rPr lang="en-US" dirty="0" smtClean="0"/>
              <a:t>codification)</a:t>
            </a:r>
            <a:endParaRPr lang="en-US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450850" lvl="1" indent="-273050">
              <a:lnSpc>
                <a:spcPts val="2200"/>
              </a:lnSpc>
              <a:buNone/>
            </a:pPr>
            <a:r>
              <a:rPr lang="en-US" dirty="0" smtClean="0"/>
              <a:t>  </a:t>
            </a:r>
          </a:p>
          <a:p>
            <a:pPr marL="273050" indent="-273050">
              <a:lnSpc>
                <a:spcPts val="2200"/>
              </a:lnSpc>
            </a:pPr>
            <a:endParaRPr lang="en-US" u="sng" dirty="0" smtClean="0"/>
          </a:p>
          <a:p>
            <a:pPr marL="273050" indent="-273050">
              <a:lnSpc>
                <a:spcPts val="2200"/>
              </a:lnSpc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Update of the codification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9632" y="2348880"/>
            <a:ext cx="7560840" cy="3744416"/>
          </a:xfrm>
        </p:spPr>
        <p:txBody>
          <a:bodyPr/>
          <a:lstStyle/>
          <a:p>
            <a:pPr marL="273050" indent="-273050">
              <a:lnSpc>
                <a:spcPts val="2200"/>
              </a:lnSpc>
            </a:pPr>
            <a:r>
              <a:rPr lang="en-US" u="sng" dirty="0" smtClean="0"/>
              <a:t>Use of existing sources</a:t>
            </a:r>
          </a:p>
          <a:p>
            <a:pPr marL="273050" indent="-273050">
              <a:lnSpc>
                <a:spcPts val="2100"/>
              </a:lnSpc>
            </a:pPr>
            <a:r>
              <a:rPr lang="en-US" u="sng" dirty="0" smtClean="0"/>
              <a:t> 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US" dirty="0" smtClean="0"/>
              <a:t>Profiling -&gt; 30’000 ENT with more than one </a:t>
            </a:r>
            <a:r>
              <a:rPr lang="en-US" dirty="0" smtClean="0"/>
              <a:t>Local Unit </a:t>
            </a:r>
            <a:r>
              <a:rPr lang="en-US" dirty="0" smtClean="0"/>
              <a:t>are surveyed once or 4 times per year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US" dirty="0" smtClean="0"/>
              <a:t>Specific statistical surveys (census of the agricultural ENT structure, hospital statistic, pension fund statistic, bank sector statistics)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US" dirty="0" smtClean="0"/>
              <a:t>Branch registers (e.g. Swiss Medical Professions register, Cantonal Lawyer and Notary Registers)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US" dirty="0" smtClean="0"/>
              <a:t>Sample surveys (additional questions on activity)      </a:t>
            </a:r>
            <a:endParaRPr lang="en-US" dirty="0" smtClean="0">
              <a:solidFill>
                <a:srgbClr val="FF0000"/>
              </a:solidFill>
            </a:endParaRP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450850" lvl="1" indent="-273050">
              <a:lnSpc>
                <a:spcPts val="2200"/>
              </a:lnSpc>
              <a:buNone/>
            </a:pPr>
            <a:r>
              <a:rPr lang="en-US" dirty="0" smtClean="0"/>
              <a:t>  </a:t>
            </a:r>
          </a:p>
          <a:p>
            <a:pPr marL="273050" indent="-273050">
              <a:lnSpc>
                <a:spcPts val="2200"/>
              </a:lnSpc>
            </a:pPr>
            <a:endParaRPr lang="en-US" u="sng" dirty="0" smtClean="0"/>
          </a:p>
          <a:p>
            <a:pPr marL="273050" indent="-273050">
              <a:lnSpc>
                <a:spcPts val="2200"/>
              </a:lnSpc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.. and the rest 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31640" y="2852936"/>
          <a:ext cx="7462839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  <a:gridCol w="1800200"/>
                <a:gridCol w="163019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ENT</a:t>
                      </a:r>
                      <a:r>
                        <a:rPr lang="en-US" baseline="0" dirty="0" smtClean="0"/>
                        <a:t> BUR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546’928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31’452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statistical surveys and branch 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131’473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ERST and Register of Commerce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23’909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surveys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6’980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353’114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64.56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2276872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+mn-lt"/>
              </a:rPr>
              <a:t>Summary of the update</a:t>
            </a:r>
            <a:r>
              <a:rPr lang="en-US" sz="21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100" dirty="0" smtClean="0">
                <a:latin typeface="+mn-lt"/>
              </a:rPr>
              <a:t>using existing sources:</a:t>
            </a:r>
            <a:endParaRPr lang="en-US" sz="2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And the codification of the “rest”?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852936"/>
            <a:ext cx="7390830" cy="2736304"/>
          </a:xfrm>
        </p:spPr>
        <p:txBody>
          <a:bodyPr/>
          <a:lstStyle/>
          <a:p>
            <a:r>
              <a:rPr lang="en-US" dirty="0" smtClean="0"/>
              <a:t>Basic concept: </a:t>
            </a:r>
          </a:p>
          <a:p>
            <a:endParaRPr lang="en-US" u="sng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US" u="sng" dirty="0" smtClean="0"/>
              <a:t>the bigger the ENT the more frequent the check of the activity code</a:t>
            </a:r>
          </a:p>
          <a:p>
            <a:pPr marL="273050" lvl="1" indent="-271463">
              <a:buFont typeface="Arial" pitchFamily="34" charset="0"/>
              <a:buChar char="•"/>
            </a:pPr>
            <a:endParaRPr lang="en-US" u="sng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US" u="sng" dirty="0" smtClean="0"/>
              <a:t>each ENT is checked at least once every 5 years</a:t>
            </a:r>
            <a:r>
              <a:rPr lang="en-US" dirty="0" smtClean="0"/>
              <a:t> -&gt; 40’000 ENT/year have to be checked</a:t>
            </a:r>
            <a:endParaRPr lang="en-US" u="sng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73050" indent="-273050">
              <a:lnSpc>
                <a:spcPts val="22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62838" cy="865187"/>
          </a:xfrm>
        </p:spPr>
        <p:txBody>
          <a:bodyPr/>
          <a:lstStyle/>
          <a:p>
            <a:r>
              <a:rPr lang="en-US" dirty="0" smtClean="0"/>
              <a:t>The codification of the “rest”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87624" y="2276872"/>
          <a:ext cx="746284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2568"/>
                <a:gridCol w="1492568"/>
                <a:gridCol w="1492568"/>
                <a:gridCol w="1492568"/>
                <a:gridCol w="14925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Max. age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age code / 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4’964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50’937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148’378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216’099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5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No</a:t>
                      </a:r>
                      <a:r>
                        <a:rPr lang="en-US" i="1" baseline="0" dirty="0" smtClean="0"/>
                        <a:t> info or 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126’550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5157192"/>
            <a:ext cx="382431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latin typeface="+mn-lt"/>
              </a:rPr>
              <a:t>“Rest”-&gt; </a:t>
            </a:r>
            <a:r>
              <a:rPr lang="en-US" sz="2100" u="sng" dirty="0" smtClean="0">
                <a:latin typeface="+mn-lt"/>
              </a:rPr>
              <a:t>353’114 one unit ENT</a:t>
            </a:r>
            <a:endParaRPr lang="en-US" sz="21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Check of </a:t>
            </a:r>
            <a:r>
              <a:rPr lang="en-US" dirty="0" smtClean="0"/>
              <a:t>one unit 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636912"/>
            <a:ext cx="7390830" cy="2736304"/>
          </a:xfrm>
        </p:spPr>
        <p:txBody>
          <a:bodyPr/>
          <a:lstStyle/>
          <a:p>
            <a:pPr marL="0" lvl="1" indent="1588">
              <a:buNone/>
            </a:pPr>
            <a:r>
              <a:rPr lang="en-US" dirty="0" smtClean="0"/>
              <a:t>Quarterly sample of 10’000 ENT which have not been updated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through other channels</a:t>
            </a:r>
          </a:p>
          <a:p>
            <a:pPr marL="0" lvl="1" indent="1588">
              <a:buNone/>
            </a:pPr>
            <a:endParaRPr lang="en-US" dirty="0" smtClean="0"/>
          </a:p>
          <a:p>
            <a:pPr marL="273050" lvl="1" indent="-271463">
              <a:buNone/>
            </a:pPr>
            <a:endParaRPr lang="en-US" dirty="0" smtClean="0"/>
          </a:p>
          <a:p>
            <a:pPr marL="273050" lvl="1" indent="-271463">
              <a:buNone/>
            </a:pPr>
            <a:r>
              <a:rPr lang="en-US" dirty="0" smtClean="0"/>
              <a:t>If the ENT has an internet site -&gt; codification</a:t>
            </a:r>
          </a:p>
          <a:p>
            <a:pPr marL="273050" lvl="1" indent="-271463">
              <a:buNone/>
            </a:pPr>
            <a:endParaRPr lang="en-US" dirty="0" smtClean="0"/>
          </a:p>
          <a:p>
            <a:pPr marL="273050" lvl="1" indent="-271463">
              <a:buNone/>
            </a:pPr>
            <a:endParaRPr lang="en-US" dirty="0" smtClean="0"/>
          </a:p>
          <a:p>
            <a:pPr marL="273050" lvl="1" indent="-271463">
              <a:buNone/>
            </a:pPr>
            <a:r>
              <a:rPr lang="en-US" dirty="0" smtClean="0"/>
              <a:t>If no internet site is available -&gt; NOGA QS survey </a:t>
            </a:r>
          </a:p>
          <a:p>
            <a:pPr marL="273050" lvl="1" indent="-271463">
              <a:buNone/>
            </a:pPr>
            <a:endParaRPr lang="en-US" dirty="0" smtClean="0"/>
          </a:p>
          <a:p>
            <a:pPr marL="273050" lvl="1" indent="-271463">
              <a:buNone/>
            </a:pPr>
            <a:r>
              <a:rPr lang="en-US" dirty="0" smtClean="0"/>
              <a:t> </a:t>
            </a:r>
            <a:endParaRPr lang="en-US" u="sng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73050" indent="-273050">
              <a:lnSpc>
                <a:spcPts val="2200"/>
              </a:lnSpc>
            </a:pPr>
            <a:endParaRPr lang="en-US" dirty="0" smtClean="0"/>
          </a:p>
        </p:txBody>
      </p:sp>
      <p:sp>
        <p:nvSpPr>
          <p:cNvPr id="5" name="Down Arrow 4"/>
          <p:cNvSpPr/>
          <p:nvPr/>
        </p:nvSpPr>
        <p:spPr bwMode="auto">
          <a:xfrm>
            <a:off x="4427984" y="3356992"/>
            <a:ext cx="216024" cy="36004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4427984" y="4437112"/>
            <a:ext cx="216024" cy="36004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NOGA QS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Started in October 2012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Based on a quarterly sample of 10’000 ENT</a:t>
            </a:r>
          </a:p>
          <a:p>
            <a:pPr marL="273050" indent="-273050"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A questionnaire is sent to the ENT – online reply possible</a:t>
            </a:r>
          </a:p>
          <a:p>
            <a:pPr marL="273050" indent="-273050"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Four questions (description of the economic activity, beginning of the activity, existence of </a:t>
            </a:r>
            <a:r>
              <a:rPr lang="en-US" smtClean="0"/>
              <a:t>other </a:t>
            </a:r>
            <a:r>
              <a:rPr lang="en-US" smtClean="0"/>
              <a:t>units, </a:t>
            </a:r>
            <a:r>
              <a:rPr lang="en-US" dirty="0" smtClean="0"/>
              <a:t>internet address)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The description of the activity is stored electronically and printed in the following questionnaire of the same ENT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 optimise the system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204864"/>
            <a:ext cx="7462838" cy="3995738"/>
          </a:xfrm>
        </p:spPr>
        <p:txBody>
          <a:bodyPr/>
          <a:lstStyle/>
          <a:p>
            <a:pPr marL="273050" lvl="1" indent="-271463">
              <a:lnSpc>
                <a:spcPts val="2100"/>
              </a:lnSpc>
              <a:buNone/>
            </a:pPr>
            <a:endParaRPr lang="en-GB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GB" dirty="0" smtClean="0"/>
              <a:t>Maximise the use of internet for the codification</a:t>
            </a:r>
          </a:p>
          <a:p>
            <a:pPr marL="273050" lvl="1" indent="-271463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GB" dirty="0" smtClean="0"/>
              <a:t>Increase the cooperation with branch registers</a:t>
            </a:r>
          </a:p>
          <a:p>
            <a:pPr marL="273050" lvl="1" indent="-271463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GB" dirty="0" smtClean="0"/>
              <a:t>Definition of “stable” activities</a:t>
            </a:r>
          </a:p>
          <a:p>
            <a:pPr marL="273050" lvl="1" indent="-271463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GB" dirty="0" smtClean="0"/>
              <a:t>Electronic coding support (on-line explanatory notes, indexes, full text search)</a:t>
            </a:r>
          </a:p>
          <a:p>
            <a:pPr marL="273050" lvl="1" indent="-271463">
              <a:buNone/>
            </a:pPr>
            <a:r>
              <a:rPr lang="en-GB" dirty="0" smtClean="0"/>
              <a:t> 	-&gt; </a:t>
            </a:r>
            <a:r>
              <a:rPr lang="en-GB" dirty="0" smtClean="0">
                <a:hlinkClick r:id="rId2"/>
              </a:rPr>
              <a:t>www.kubb.bfs.admin.ch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996952"/>
            <a:ext cx="7390830" cy="2808312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The statistical Business Register at FSO</a:t>
            </a:r>
          </a:p>
          <a:p>
            <a:pPr marL="273050" indent="-273050"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The codification of the economic activities “before”</a:t>
            </a:r>
          </a:p>
          <a:p>
            <a:pPr marL="273050" indent="-273050"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The revision</a:t>
            </a:r>
          </a:p>
          <a:p>
            <a:pPr marL="273050" indent="-273050"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The outcome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Cooperation with information sellers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60848"/>
            <a:ext cx="7597080" cy="3995738"/>
          </a:xfrm>
        </p:spPr>
        <p:txBody>
          <a:bodyPr/>
          <a:lstStyle/>
          <a:p>
            <a:pPr marL="273050" lvl="1" indent="-271463">
              <a:buFont typeface="Arial" pitchFamily="34" charset="0"/>
              <a:buChar char="•"/>
            </a:pPr>
            <a:r>
              <a:rPr lang="en-US" dirty="0" smtClean="0"/>
              <a:t>Cooperation since January 2013 with economic information sellers (actually three partners) </a:t>
            </a:r>
          </a:p>
          <a:p>
            <a:pPr marL="273050" lvl="1" indent="-271463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US" dirty="0" smtClean="0"/>
              <a:t>Each of them is going to check the code of +/- 60’000 / year one unit ENT which are in the register of commerce. People are trained by FSO experts</a:t>
            </a:r>
          </a:p>
          <a:p>
            <a:pPr marL="273050" lvl="1" indent="-271463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US" dirty="0" smtClean="0"/>
              <a:t>In return FSO sends them regular updates of the economic activity code of all ENT registered in the register of commerce</a:t>
            </a:r>
          </a:p>
          <a:p>
            <a:pPr marL="273050" lvl="1" indent="-271463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US" dirty="0" smtClean="0"/>
              <a:t>This cooperation should exempt 80% of all one unit ENT registered in the register of commerce from additional surveys to check the activity code.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060848"/>
            <a:ext cx="7462838" cy="3995738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The project is still in a implementation phase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A first check of the quality of codification started in June 2013 (like in 2009-2010, monthly samples of 500 units) – first results end of 2013.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US" dirty="0" smtClean="0"/>
              <a:t>Problems in the cooperation with the information sellers (the quality of the codification is at the moment still poor, big efforts are asked from the FSO side: training, control of the codification</a:t>
            </a:r>
          </a:p>
          <a:p>
            <a:pPr marL="273050" lvl="1" indent="-271463">
              <a:lnSpc>
                <a:spcPts val="21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lvl="1" indent="-271463">
              <a:buFont typeface="Arial" pitchFamily="34" charset="0"/>
              <a:buChar char="•"/>
            </a:pPr>
            <a:r>
              <a:rPr lang="en-US" dirty="0" smtClean="0"/>
              <a:t>The NOGA QS survey is an additional burden for businesses-&gt; integration with the ERST survey?</a:t>
            </a:r>
          </a:p>
          <a:p>
            <a:pPr marL="273050" indent="-2730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3501008"/>
            <a:ext cx="4186238" cy="864096"/>
          </a:xfrm>
        </p:spPr>
        <p:txBody>
          <a:bodyPr/>
          <a:lstStyle/>
          <a:p>
            <a:r>
              <a:rPr lang="en-US" b="1" dirty="0" smtClean="0"/>
              <a:t>Many thanks for your attention!</a:t>
            </a:r>
            <a:endParaRPr lang="en-US" b="1" dirty="0"/>
          </a:p>
        </p:txBody>
      </p:sp>
      <p:pic>
        <p:nvPicPr>
          <p:cNvPr id="4" name="Picture 7" descr="Strau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31683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59632" y="1340768"/>
          <a:ext cx="7488832" cy="4680520"/>
        </p:xfrm>
        <a:graphic>
          <a:graphicData uri="http://schemas.openxmlformats.org/presentationml/2006/ole">
            <p:oleObj spid="_x0000_s1026" name="Acrobat Document" r:id="rId3" imgW="8019889" imgH="5667195" progId="AcroExch.Document.7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3563888" y="2708920"/>
            <a:ext cx="1008112" cy="2592288"/>
          </a:xfrm>
          <a:prstGeom prst="rect">
            <a:avLst/>
          </a:prstGeom>
          <a:noFill/>
          <a:ln w="22225" cap="flat" cmpd="sng" algn="ctr">
            <a:solidFill>
              <a:srgbClr val="ED181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59632" y="1340768"/>
          <a:ext cx="7488832" cy="4680520"/>
        </p:xfrm>
        <a:graphic>
          <a:graphicData uri="http://schemas.openxmlformats.org/presentationml/2006/ole">
            <p:oleObj spid="_x0000_s2050" name="Acrobat Document" r:id="rId3" imgW="8019889" imgH="5667195" progId="AcroExch.Document.7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980728"/>
            <a:ext cx="2257425" cy="511256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BUR – Business Register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564904"/>
            <a:ext cx="7390830" cy="3456384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Operation of the register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Operation of the UID Register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Profiling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Multinational enterprises (link to the EGR)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Guarantee of the coordination for the sample draw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US" dirty="0" smtClean="0"/>
              <a:t>…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URD – Business Register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564904"/>
            <a:ext cx="7390830" cy="3456384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Collection and transformation of administrative data (social security, VAT, customs data)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sz="2400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Survey of new ENT / </a:t>
            </a:r>
            <a:r>
              <a:rPr lang="en-GB" dirty="0" smtClean="0"/>
              <a:t>Local units</a:t>
            </a:r>
            <a:endParaRPr lang="en-GB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Economic classifications (definition and quality check) 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Production of the Structural and Demographic Business Statistics 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Preparation of frames for the statistical production</a:t>
            </a:r>
          </a:p>
          <a:p>
            <a:pPr marL="273050" indent="-273050">
              <a:lnSpc>
                <a:spcPts val="22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GB" dirty="0" smtClean="0"/>
              <a:t>General nomenclature of the economic activities – NOGA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852936"/>
            <a:ext cx="7390830" cy="3240360"/>
          </a:xfrm>
        </p:spPr>
        <p:txBody>
          <a:bodyPr/>
          <a:lstStyle/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NOGA 2008 -&gt; Swiss national version of the NACE Rev. 2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Counts 794 positions at 5-digit level (NACE Rev. 2 counts 615 positions at its lowest level)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dirty="0" smtClean="0"/>
              <a:t>Split in national positions mainly in wholesale and retail trade, monetary intermediation and human health activities  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en-GB" sz="2000" dirty="0" smtClean="0">
                <a:hlinkClick r:id="rId2"/>
              </a:rPr>
              <a:t>http://www.bfs.admin.ch/bfs/portal/en/index/infothek/nomenklaturen/blank/blank/noga0/revision_noga_2007.html</a:t>
            </a:r>
            <a:r>
              <a:rPr lang="en-GB" sz="2000" dirty="0" smtClean="0"/>
              <a:t> </a:t>
            </a:r>
            <a:endParaRPr lang="en-GB" dirty="0" smtClean="0">
              <a:hlinkClick r:id="rId3"/>
            </a:endParaRPr>
          </a:p>
          <a:p>
            <a:pPr marL="273050" indent="-273050"/>
            <a:r>
              <a:rPr lang="en-GB" dirty="0" smtClean="0"/>
              <a:t> </a:t>
            </a:r>
          </a:p>
          <a:p>
            <a:pPr marL="273050" indent="-273050"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lnSpc>
                <a:spcPts val="22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US" dirty="0" smtClean="0"/>
              <a:t>The codification of the economic activities – “before”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780928"/>
            <a:ext cx="7390830" cy="3240360"/>
          </a:xfrm>
        </p:spPr>
        <p:txBody>
          <a:bodyPr/>
          <a:lstStyle/>
          <a:p>
            <a:pPr marL="273050" indent="-273050">
              <a:lnSpc>
                <a:spcPts val="2200"/>
              </a:lnSpc>
            </a:pPr>
            <a:r>
              <a:rPr lang="en-GB" u="sng" dirty="0" smtClean="0"/>
              <a:t>First codification of </a:t>
            </a:r>
            <a:r>
              <a:rPr lang="en-GB" u="sng" dirty="0" smtClean="0"/>
              <a:t>Local </a:t>
            </a:r>
            <a:r>
              <a:rPr lang="en-GB" u="sng" dirty="0" smtClean="0"/>
              <a:t>Units / ENT</a:t>
            </a:r>
          </a:p>
          <a:p>
            <a:pPr marL="273050" indent="-273050">
              <a:lnSpc>
                <a:spcPts val="2200"/>
              </a:lnSpc>
            </a:pPr>
            <a:endParaRPr lang="en-GB" u="sng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GB" dirty="0" smtClean="0"/>
              <a:t>If registered in the Register of Commerce, a unit receives a provisional NOGA code given by a private FSO partner</a:t>
            </a:r>
          </a:p>
          <a:p>
            <a:pPr marL="273050" indent="-273050">
              <a:lnSpc>
                <a:spcPts val="8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623888" lvl="1" indent="-263525">
              <a:lnSpc>
                <a:spcPts val="2200"/>
              </a:lnSpc>
              <a:buFont typeface="Wingdings" pitchFamily="2" charset="2"/>
              <a:buChar char="Ø"/>
            </a:pPr>
            <a:r>
              <a:rPr lang="en-GB" dirty="0" smtClean="0"/>
              <a:t>This code becomes final within the scope of the ERST-survey</a:t>
            </a:r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For other </a:t>
            </a:r>
            <a:r>
              <a:rPr lang="en-GB" dirty="0" smtClean="0">
                <a:solidFill>
                  <a:srgbClr val="000000"/>
                </a:solidFill>
              </a:rPr>
              <a:t>sources (administrative data, other registers, cantons…), provisional codifications are done by BUR and confirmed / actualised by the ERST survey </a:t>
            </a:r>
          </a:p>
          <a:p>
            <a:pPr marL="450850" lvl="1" indent="-273050">
              <a:lnSpc>
                <a:spcPts val="2200"/>
              </a:lnSpc>
              <a:buNone/>
            </a:pPr>
            <a:r>
              <a:rPr lang="en-GB" dirty="0" smtClean="0"/>
              <a:t>  </a:t>
            </a:r>
          </a:p>
          <a:p>
            <a:pPr marL="273050" indent="-273050">
              <a:lnSpc>
                <a:spcPts val="2200"/>
              </a:lnSpc>
            </a:pPr>
            <a:endParaRPr lang="en-GB" u="sng" dirty="0" smtClean="0"/>
          </a:p>
          <a:p>
            <a:pPr marL="273050" indent="-273050">
              <a:lnSpc>
                <a:spcPts val="2200"/>
              </a:lnSpc>
            </a:pPr>
            <a:endParaRPr lang="en-GB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1556792"/>
            <a:ext cx="7534846" cy="798512"/>
          </a:xfrm>
          <a:noFill/>
        </p:spPr>
        <p:txBody>
          <a:bodyPr/>
          <a:lstStyle/>
          <a:p>
            <a:r>
              <a:rPr lang="en-GB" dirty="0" smtClean="0"/>
              <a:t>The codification of the economic activities – “before” (2/2)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2996952"/>
            <a:ext cx="7390830" cy="2880320"/>
          </a:xfrm>
        </p:spPr>
        <p:txBody>
          <a:bodyPr/>
          <a:lstStyle/>
          <a:p>
            <a:pPr marL="273050" indent="-273050">
              <a:lnSpc>
                <a:spcPts val="2200"/>
              </a:lnSpc>
            </a:pPr>
            <a:r>
              <a:rPr lang="en-GB" u="sng" dirty="0" smtClean="0"/>
              <a:t>Update of the codification of </a:t>
            </a:r>
            <a:r>
              <a:rPr lang="en-GB" u="sng" dirty="0" smtClean="0"/>
              <a:t>Local </a:t>
            </a:r>
            <a:r>
              <a:rPr lang="en-GB" u="sng" dirty="0" smtClean="0"/>
              <a:t>Units / Enterprise</a:t>
            </a:r>
          </a:p>
          <a:p>
            <a:pPr marL="273050" indent="-273050">
              <a:lnSpc>
                <a:spcPts val="2100"/>
              </a:lnSpc>
            </a:pPr>
            <a:endParaRPr lang="en-GB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GB" dirty="0" smtClean="0"/>
              <a:t>National census of enterprises ( …, 2001, 2005, 2008) 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GB" dirty="0" smtClean="0"/>
              <a:t>Profiling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GB" dirty="0" smtClean="0"/>
              <a:t>Some units inform the Register of Commerce themselves of changes of their activity -&gt; same procedure as new units </a:t>
            </a:r>
          </a:p>
          <a:p>
            <a:pPr marL="273050" indent="-273050">
              <a:lnSpc>
                <a:spcPts val="21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273050" indent="-273050">
              <a:lnSpc>
                <a:spcPts val="2200"/>
              </a:lnSpc>
              <a:buFont typeface="Arial" pitchFamily="34" charset="0"/>
              <a:buChar char="•"/>
            </a:pPr>
            <a:r>
              <a:rPr lang="en-GB" dirty="0" smtClean="0"/>
              <a:t>Input to FSO directly from the </a:t>
            </a:r>
            <a:r>
              <a:rPr lang="en-GB" dirty="0" smtClean="0"/>
              <a:t>units </a:t>
            </a:r>
            <a:r>
              <a:rPr lang="en-GB" dirty="0" smtClean="0"/>
              <a:t>themselves </a:t>
            </a:r>
          </a:p>
          <a:p>
            <a:pPr marL="450850" lvl="1" indent="-273050">
              <a:lnSpc>
                <a:spcPts val="2200"/>
              </a:lnSpc>
              <a:buNone/>
            </a:pPr>
            <a:r>
              <a:rPr lang="en-GB" dirty="0" smtClean="0"/>
              <a:t>  </a:t>
            </a:r>
          </a:p>
          <a:p>
            <a:pPr marL="273050" indent="-273050">
              <a:lnSpc>
                <a:spcPts val="2200"/>
              </a:lnSpc>
            </a:pPr>
            <a:endParaRPr lang="en-GB" u="sng" dirty="0" smtClean="0"/>
          </a:p>
          <a:p>
            <a:pPr marL="273050" indent="-273050">
              <a:lnSpc>
                <a:spcPts val="2200"/>
              </a:lnSpc>
            </a:pPr>
            <a:endParaRPr lang="en-GB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und_EN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1131</Words>
  <Application>Microsoft Office PowerPoint</Application>
  <PresentationFormat>On-screen Show (4:3)</PresentationFormat>
  <Paragraphs>217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CDBund_EN</vt:lpstr>
      <vt:lpstr>Acrobat Document</vt:lpstr>
      <vt:lpstr>Slide 1</vt:lpstr>
      <vt:lpstr>Summary</vt:lpstr>
      <vt:lpstr>Slide 3</vt:lpstr>
      <vt:lpstr>Slide 4</vt:lpstr>
      <vt:lpstr>BUR – Business Register </vt:lpstr>
      <vt:lpstr>URD – Business Register Data</vt:lpstr>
      <vt:lpstr>General nomenclature of the economic activities – NOGA</vt:lpstr>
      <vt:lpstr>The codification of the economic activities – “before” (1/2)</vt:lpstr>
      <vt:lpstr>The codification of the economic activities – “before” (2/2)</vt:lpstr>
      <vt:lpstr>What about the quality of the codification of units in BUR?</vt:lpstr>
      <vt:lpstr>A revision of the codification system?</vt:lpstr>
      <vt:lpstr>The new codification system – first codification</vt:lpstr>
      <vt:lpstr>Update of the codification</vt:lpstr>
      <vt:lpstr>.. and the rest ?</vt:lpstr>
      <vt:lpstr>And the codification of the “rest”?</vt:lpstr>
      <vt:lpstr>The codification of the “rest”</vt:lpstr>
      <vt:lpstr>Check of one unit ENT </vt:lpstr>
      <vt:lpstr>The NOGA QS survey</vt:lpstr>
      <vt:lpstr>To optimise the system</vt:lpstr>
      <vt:lpstr>Cooperation with information sellers </vt:lpstr>
      <vt:lpstr>Where are we?</vt:lpstr>
      <vt:lpstr>Slide 22</vt:lpstr>
    </vt:vector>
  </TitlesOfParts>
  <Company>Bundesverwaltung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U80714793</dc:creator>
  <cp:lastModifiedBy>U80714793</cp:lastModifiedBy>
  <cp:revision>129</cp:revision>
  <cp:lastPrinted>2003-11-14T16:51:38Z</cp:lastPrinted>
  <dcterms:created xsi:type="dcterms:W3CDTF">2013-08-21T04:54:20Z</dcterms:created>
  <dcterms:modified xsi:type="dcterms:W3CDTF">2013-08-29T07:51:17Z</dcterms:modified>
</cp:coreProperties>
</file>