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9" r:id="rId1"/>
  </p:sldMasterIdLst>
  <p:notesMasterIdLst>
    <p:notesMasterId r:id="rId15"/>
  </p:notesMasterIdLst>
  <p:sldIdLst>
    <p:sldId id="256" r:id="rId2"/>
    <p:sldId id="262" r:id="rId3"/>
    <p:sldId id="280" r:id="rId4"/>
    <p:sldId id="272" r:id="rId5"/>
    <p:sldId id="277" r:id="rId6"/>
    <p:sldId id="271" r:id="rId7"/>
    <p:sldId id="273" r:id="rId8"/>
    <p:sldId id="274" r:id="rId9"/>
    <p:sldId id="275" r:id="rId10"/>
    <p:sldId id="276" r:id="rId11"/>
    <p:sldId id="279" r:id="rId12"/>
    <p:sldId id="281" r:id="rId13"/>
    <p:sldId id="278" r:id="rId1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71D6C"/>
    <a:srgbClr val="ECECEC"/>
    <a:srgbClr val="82045E"/>
    <a:srgbClr val="B23D02"/>
    <a:srgbClr val="488225"/>
    <a:srgbClr val="00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6" autoAdjust="0"/>
    <p:restoredTop sz="94639" autoAdjust="0"/>
  </p:normalViewPr>
  <p:slideViewPr>
    <p:cSldViewPr>
      <p:cViewPr varScale="1">
        <p:scale>
          <a:sx n="107" d="100"/>
          <a:sy n="107" d="100"/>
        </p:scale>
        <p:origin x="-13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70E216-E689-446C-8B1A-C1BA924931F2}" type="datetimeFigureOut">
              <a:rPr lang="nl-NL"/>
              <a:pPr>
                <a:defRPr/>
              </a:pPr>
              <a:t>29-8-2013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CCE208-90BD-4902-A09A-7D7F89DD80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590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87788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ep 21"/>
          <p:cNvGrpSpPr>
            <a:grpSpLocks/>
          </p:cNvGrpSpPr>
          <p:nvPr userDrawn="1"/>
        </p:nvGrpSpPr>
        <p:grpSpPr bwMode="auto">
          <a:xfrm>
            <a:off x="809625" y="3024188"/>
            <a:ext cx="7974013" cy="3384550"/>
            <a:chOff x="810000" y="3024000"/>
            <a:chExt cx="7974000" cy="3383999"/>
          </a:xfrm>
        </p:grpSpPr>
        <p:sp>
          <p:nvSpPr>
            <p:cNvPr id="6" name="Rond hoek zelfde zijde rechthoek 5"/>
            <p:cNvSpPr/>
            <p:nvPr userDrawn="1"/>
          </p:nvSpPr>
          <p:spPr>
            <a:xfrm rot="16200000">
              <a:off x="3966872" y="-132872"/>
              <a:ext cx="1655492" cy="796923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nd hoek zelfde zijde rechthoek 6"/>
            <p:cNvSpPr/>
            <p:nvPr userDrawn="1"/>
          </p:nvSpPr>
          <p:spPr>
            <a:xfrm rot="16200000">
              <a:off x="4769288" y="1529828"/>
              <a:ext cx="865047" cy="7164376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ond hoek zelfde zijde rechthoek 7"/>
            <p:cNvSpPr/>
            <p:nvPr userDrawn="1"/>
          </p:nvSpPr>
          <p:spPr>
            <a:xfrm rot="16200000">
              <a:off x="7429934" y="5058696"/>
              <a:ext cx="863459" cy="183514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9" name="Afbeelding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634038"/>
            <a:ext cx="14335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000" y="4679999"/>
            <a:ext cx="6943344" cy="864001"/>
          </a:xfrm>
        </p:spPr>
        <p:txBody>
          <a:bodyPr tIns="18000" anchor="ctr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Klik om de ondertitelstijl van het model te bewerken</a:t>
            </a:r>
            <a:endParaRPr lang="en-US" noProof="0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30342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20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6" name="Rond hoek zelfde zijde rechthoek 5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" name="Afbeelding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ep 23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9" name="Rond hoek zelfde zijde rechthoek 8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" name="Afbeelding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ep 26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3" name="Afbeelding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ep 29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5" name="Rond hoek zelfde zijde rechthoek 14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6" name="Afbeelding 3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ep 32"/>
          <p:cNvGrpSpPr>
            <a:grpSpLocks/>
          </p:cNvGrpSpPr>
          <p:nvPr userDrawn="1"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8" name="Rond hoek zelfde zijde rechthoek 17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9" name="Afbeelding 3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noProof="0" smtClean="0"/>
              <a:t>Klik om de stijl te bewerken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fld id="{0ACEE11A-AE05-4D1D-82F5-4EFA85AD0E8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20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5" name="Rond hoek zelfde zijde rechthoek 4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6" name="Afbeelding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ep 23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8" name="Rond hoek zelfde zijde rechthoek 7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9" name="Afbeelding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ep 26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1" name="Rond hoek zelfde zijde rechthoek 10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2" name="Afbeelding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ep 29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4" name="Rond hoek zelfde zijde rechthoek 13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5" name="Afbeelding 3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ep 32"/>
          <p:cNvGrpSpPr>
            <a:grpSpLocks/>
          </p:cNvGrpSpPr>
          <p:nvPr userDrawn="1"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7" name="Rond hoek zelfde zijde rechthoek 16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8" name="Afbeelding 3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en-US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fld id="{DEDAAE8B-EE32-4EA0-A242-EB8C6B93203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08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20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5" name="Rond hoek zelfde zijde rechthoek 4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6" name="Afbeelding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ep 23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8" name="Rond hoek zelfde zijde rechthoek 7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9" name="Afbeelding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ep 26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1" name="Rond hoek zelfde zijde rechthoek 10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2" name="Afbeelding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ep 29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4" name="Rond hoek zelfde zijde rechthoek 13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5" name="Afbeelding 3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ep 32"/>
          <p:cNvGrpSpPr>
            <a:grpSpLocks/>
          </p:cNvGrpSpPr>
          <p:nvPr userDrawn="1"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7" name="Rond hoek zelfde zijde rechthoek 16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8" name="Afbeelding 3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nl-NL" noProof="0" smtClean="0"/>
              <a:t>Klik om de stijl te bewerken</a:t>
            </a:r>
            <a:endParaRPr lang="en-US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fld id="{68A08F1D-9493-4CC4-9E05-B94454CBAEA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4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87741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21"/>
          <p:cNvGrpSpPr>
            <a:grpSpLocks/>
          </p:cNvGrpSpPr>
          <p:nvPr userDrawn="1"/>
        </p:nvGrpSpPr>
        <p:grpSpPr bwMode="auto">
          <a:xfrm>
            <a:off x="809625" y="3024188"/>
            <a:ext cx="7974013" cy="3384550"/>
            <a:chOff x="810000" y="3024000"/>
            <a:chExt cx="7974000" cy="3383999"/>
          </a:xfrm>
        </p:grpSpPr>
        <p:sp>
          <p:nvSpPr>
            <p:cNvPr id="6" name="Rond hoek zelfde zijde rechthoek 5"/>
            <p:cNvSpPr/>
            <p:nvPr userDrawn="1"/>
          </p:nvSpPr>
          <p:spPr>
            <a:xfrm rot="16200000">
              <a:off x="3966872" y="-132872"/>
              <a:ext cx="1655492" cy="796923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nd hoek zelfde zijde rechthoek 6"/>
            <p:cNvSpPr/>
            <p:nvPr userDrawn="1"/>
          </p:nvSpPr>
          <p:spPr>
            <a:xfrm rot="16200000">
              <a:off x="4769288" y="1529828"/>
              <a:ext cx="865047" cy="7164376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ond hoek zelfde zijde rechthoek 7"/>
            <p:cNvSpPr/>
            <p:nvPr userDrawn="1"/>
          </p:nvSpPr>
          <p:spPr>
            <a:xfrm rot="16200000">
              <a:off x="7429934" y="5058696"/>
              <a:ext cx="863459" cy="183514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9" name="Afbeelding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634038"/>
            <a:ext cx="14335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000" y="4679999"/>
            <a:ext cx="6943344" cy="864001"/>
          </a:xfrm>
        </p:spPr>
        <p:txBody>
          <a:bodyPr tIns="18000" anchor="ctr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Klik om de ondertitelstijl van het model te bewerken</a:t>
            </a:r>
            <a:endParaRPr lang="en-US" noProof="0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533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fgeronde rechthoek 4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ep 22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7" name="Rond hoek zelfde zijde rechthoek 6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8" name="Afbeelding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Afgeronde rechthoek 8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" name="Groep 26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1" name="Rond hoek zelfde zijde rechthoek 10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2" name="Afbeelding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Afgeronde rechthoek 12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4" name="Groep 30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5" name="Rond hoek zelfde zijde rechthoek 14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6" name="Afbeelding 3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Afgeronde rechthoek 16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8" name="Groep 34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9" name="Rond hoek zelfde zijde rechthoek 18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0" name="Afbeelding 3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Afgeronde rechthoek 20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" name="Groep 38"/>
          <p:cNvGrpSpPr>
            <a:grpSpLocks/>
          </p:cNvGrpSpPr>
          <p:nvPr userDrawn="1"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23" name="Rond hoek zelfde zijde rechthoek 22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4" name="Afbeelding 4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Afgeronde rechthoek 24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000" y="1566000"/>
            <a:ext cx="7560000" cy="4467600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fld id="{AF8BAAE8-C3D8-41B9-9D9C-B24CB829D66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0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20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5" name="Rond hoek zelfde zijde rechthoek 4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6" name="Afbeelding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Afgeronde rechthoek 6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9" name="Groep 25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0" name="Rond hoek zelfde zijde rechthoek 9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1" name="Afbeelding 2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Afgeronde rechthoek 11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Afgeronde rechthoek 12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4" name="Groep 30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5" name="Rond hoek zelfde zijde rechthoek 14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6" name="Afbeelding 3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Afgeronde rechthoek 16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8" name="Groep 34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9" name="Rond hoek zelfde zijde rechthoek 18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0" name="Afbeelding 3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Afgeronde rechthoek 20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" name="Groep 38"/>
          <p:cNvGrpSpPr>
            <a:grpSpLocks/>
          </p:cNvGrpSpPr>
          <p:nvPr userDrawn="1"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23" name="Rond hoek zelfde zijde rechthoek 22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4" name="Afbeelding 4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Afgeronde rechthoek 24"/>
          <p:cNvSpPr/>
          <p:nvPr userDrawn="1"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450000"/>
            <a:ext cx="8298480" cy="126000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000" y="2070000"/>
            <a:ext cx="7560000" cy="3951288"/>
          </a:xfrm>
        </p:spPr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fld id="{05E4A788-5A40-4F9F-ABA7-E2D9EBF30B2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1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fgeronde rechthoek 5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7" name="Groep 22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8" name="Rond hoek zelfde zijde rechthoek 7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9" name="Afbeelding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Afgeronde rechthoek 9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1" name="Groep 26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3" name="Afbeelding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Afgeronde rechthoek 1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5" name="Groep 30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6" name="Rond hoek zelfde zijde rechthoek 15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7" name="Afbeelding 3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Afgeronde rechthoek 17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9" name="Groep 34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20" name="Rond hoek zelfde zijde rechthoek 19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1" name="Afbeelding 3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fgeronde rechthoek 21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3" name="Groep 38"/>
          <p:cNvGrpSpPr>
            <a:grpSpLocks/>
          </p:cNvGrpSpPr>
          <p:nvPr userDrawn="1"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24" name="Rond hoek zelfde zijde rechthoek 23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5" name="Afbeelding 4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Afgeronde rechthoek 25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dirty="0"/>
          </a:p>
        </p:txBody>
      </p:sp>
      <p:sp>
        <p:nvSpPr>
          <p:cNvPr id="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fld id="{E27B926D-EC07-4784-8ED6-92D30114397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0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758825" y="2205038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4645025" y="2205038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geronde rechthoek 9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1" name="Groep 24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3" name="Afbeelding 2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Afgeronde rechthoek 1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5" name="Groep 28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6" name="Rond hoek zelfde zijde rechthoek 15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7" name="Afbeelding 3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Afgeronde rechthoek 17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9" name="Groep 32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20" name="Rond hoek zelfde zijde rechthoek 19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1" name="Afbeelding 3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fgeronde rechthoek 21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3" name="Groep 36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24" name="Rond hoek zelfde zijde rechthoek 23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5" name="Afbeelding 3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Afgeronde rechthoek 25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7" name="Groep 40"/>
          <p:cNvGrpSpPr>
            <a:grpSpLocks/>
          </p:cNvGrpSpPr>
          <p:nvPr userDrawn="1"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28" name="Rond hoek zelfde zijde rechthoek 27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9" name="Afbeelding 4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Afgeronde rechthoek 29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smtClean="0"/>
              <a:t>Klik om de stijl te bewerken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276872"/>
            <a:ext cx="3657600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657600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dirty="0"/>
          </a:p>
        </p:txBody>
      </p:sp>
      <p:sp>
        <p:nvSpPr>
          <p:cNvPr id="31" name="Date Placeholder 6"/>
          <p:cNvSpPr>
            <a:spLocks noGrp="1"/>
          </p:cNvSpPr>
          <p:nvPr>
            <p:ph type="dt" sz="half" idx="10"/>
          </p:nvPr>
        </p:nvSpPr>
        <p:spPr>
          <a:xfrm>
            <a:off x="1008063" y="6083300"/>
            <a:ext cx="1619250" cy="433388"/>
          </a:xfrm>
        </p:spPr>
        <p:txBody>
          <a:bodyPr/>
          <a:lstStyle>
            <a:lvl1pPr algn="l">
              <a:defRPr sz="2000"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771775" y="6083300"/>
            <a:ext cx="762000" cy="433388"/>
          </a:xfrm>
        </p:spPr>
        <p:txBody>
          <a:bodyPr/>
          <a:lstStyle>
            <a:lvl1pPr>
              <a:defRPr sz="200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970C2B6D-2B0A-40DE-AC32-A5C4AB352DF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3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Afgeronde rechthoek 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ep 22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6" name="Rond hoek zelfde zijde rechthoek 5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" name="Afbeelding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Afgeronde rechthoek 7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9" name="Groep 26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0" name="Rond hoek zelfde zijde rechthoek 9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1" name="Afbeelding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Afgeronde rechthoek 11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3" name="Groep 30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4" name="Rond hoek zelfde zijde rechthoek 13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5" name="Afbeelding 3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Afgeronde rechthoek 15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7" name="Groep 34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8" name="Rond hoek zelfde zijde rechthoek 17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9" name="Afbeelding 3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Afgeronde rechthoek 19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1" name="Groep 38"/>
          <p:cNvGrpSpPr>
            <a:grpSpLocks/>
          </p:cNvGrpSpPr>
          <p:nvPr userDrawn="1"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22" name="Rond hoek zelfde zijde rechthoek 21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3" name="Afbeelding 4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Afgeronde rechthoek 23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en-US" noProof="0" dirty="0"/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fld id="{EFDA497D-8E0E-4D24-A5C3-56FF9ED6DD9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8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0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3" name="Rond hoek zelfde zijde rechthoek 2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" name="Afbeelding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ep 23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6" name="Rond hoek zelfde zijde rechthoek 5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" name="Afbeelding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ep 26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9" name="Rond hoek zelfde zijde rechthoek 8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" name="Afbeelding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ep 29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3" name="Afbeelding 3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ep 32"/>
          <p:cNvGrpSpPr>
            <a:grpSpLocks/>
          </p:cNvGrpSpPr>
          <p:nvPr userDrawn="1"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5" name="Rond hoek zelfde zijde rechthoek 14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6" name="Afbeelding 3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fld id="{497C67F4-6A9A-4DF5-9236-2700F595741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9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ep 21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7" name="Rond hoek zelfde zijde rechthoek 6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8" name="Afbeelding 2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ep 24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0" name="Rond hoek zelfde zijde rechthoek 9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1" name="Afbeelding 2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ep 27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3" name="Rond hoek zelfde zijde rechthoek 12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4" name="Afbeelding 2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ep 30"/>
          <p:cNvGrpSpPr>
            <a:grpSpLocks/>
          </p:cNvGrpSpPr>
          <p:nvPr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6" name="Rond hoek zelfde zijde rechthoek 15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7" name="Afbeelding 3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ep 33"/>
          <p:cNvGrpSpPr>
            <a:grpSpLocks/>
          </p:cNvGrpSpPr>
          <p:nvPr userDrawn="1"/>
        </p:nvGrpSpPr>
        <p:grpSpPr bwMode="auto">
          <a:xfrm>
            <a:off x="2771775" y="6083300"/>
            <a:ext cx="6007100" cy="433388"/>
            <a:chOff x="2772000" y="6084000"/>
            <a:chExt cx="6007040" cy="432048"/>
          </a:xfrm>
        </p:grpSpPr>
        <p:sp>
          <p:nvSpPr>
            <p:cNvPr id="19" name="Rond hoek zelfde zijde rechthoek 18"/>
            <p:cNvSpPr/>
            <p:nvPr userDrawn="1"/>
          </p:nvSpPr>
          <p:spPr>
            <a:xfrm rot="16200000">
              <a:off x="5559496" y="3296504"/>
              <a:ext cx="432048" cy="6007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0" name="Afbeelding 3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85"/>
            <a:stretch>
              <a:fillRect/>
            </a:stretch>
          </p:blipFill>
          <p:spPr bwMode="auto">
            <a:xfrm>
              <a:off x="8460000" y="6102000"/>
              <a:ext cx="261189" cy="3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noProof="0" smtClean="0"/>
              <a:t>Klik om de stijl te bewerken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fld id="{D490F376-2BD6-43FD-8D81-61575FD666D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1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nd hoek zelfde zijde rechthoek 9"/>
          <p:cNvSpPr/>
          <p:nvPr/>
        </p:nvSpPr>
        <p:spPr>
          <a:xfrm rot="16200000">
            <a:off x="5558631" y="3296444"/>
            <a:ext cx="433388" cy="6007100"/>
          </a:xfrm>
          <a:prstGeom prst="round2SameRect">
            <a:avLst>
              <a:gd name="adj1" fmla="val 4761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ond hoek zelfde zijde rechthoek 12"/>
          <p:cNvSpPr/>
          <p:nvPr/>
        </p:nvSpPr>
        <p:spPr>
          <a:xfrm rot="16200000">
            <a:off x="5558631" y="3296444"/>
            <a:ext cx="433388" cy="6007100"/>
          </a:xfrm>
          <a:prstGeom prst="round2SameRect">
            <a:avLst>
              <a:gd name="adj1" fmla="val 4761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49263"/>
            <a:ext cx="82978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7200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stijl te bewerken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7575" y="1565275"/>
            <a:ext cx="7543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  <a:p>
            <a:pPr lvl="4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6083300"/>
            <a:ext cx="2133600" cy="433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 b="0">
                <a:solidFill>
                  <a:srgbClr val="271D6C"/>
                </a:solidFill>
                <a:latin typeface="Corbe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1525" y="6083300"/>
            <a:ext cx="5040313" cy="433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 b="0">
                <a:solidFill>
                  <a:srgbClr val="271D6C"/>
                </a:solidFill>
                <a:latin typeface="Corbe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71775" y="6083300"/>
            <a:ext cx="396875" cy="433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271D6C"/>
                </a:solidFill>
                <a:latin typeface="Corbel" pitchFamily="34" charset="0"/>
                <a:cs typeface="+mn-cs"/>
              </a:defRPr>
            </a:lvl1pPr>
          </a:lstStyle>
          <a:p>
            <a:pPr>
              <a:defRPr/>
            </a:pPr>
            <a:fld id="{DED6FC46-2392-4F44-AD2E-D003207F33B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1" name="Rechthoek 10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4" name="Afbeelding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5"/>
          <a:stretch>
            <a:fillRect/>
          </a:stretch>
        </p:blipFill>
        <p:spPr bwMode="auto">
          <a:xfrm>
            <a:off x="8459788" y="6102350"/>
            <a:ext cx="2619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6" name="Afbeelding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5"/>
          <a:stretch>
            <a:fillRect/>
          </a:stretch>
        </p:blipFill>
        <p:spPr bwMode="auto">
          <a:xfrm>
            <a:off x="8459788" y="6102350"/>
            <a:ext cx="2619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hoek 14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hthoek 16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hthoek 17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hthoek 18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hthoek 19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  <p:sldLayoutId id="2147484671" r:id="rId10"/>
    <p:sldLayoutId id="2147484672" r:id="rId11"/>
    <p:sldLayoutId id="2147484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Corbel" pitchFamily="34" charset="0"/>
        <a:buChar char="–"/>
        <a:defRPr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1pPr>
      <a:lvl2pPr marL="593725" indent="-2730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Corbel" pitchFamily="34" charset="0"/>
        <a:buChar char="‐"/>
        <a:defRPr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2pPr>
      <a:lvl3pPr marL="868363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3pPr>
      <a:lvl4pPr marL="11430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4pPr>
      <a:lvl5pPr marL="13716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lang="nl-NL"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4499992" y="2276872"/>
            <a:ext cx="4284968" cy="7652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1854200" y="4679950"/>
            <a:ext cx="6943725" cy="8636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Geneva, 4 – 9 - 2013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035050" y="3076575"/>
            <a:ext cx="7743825" cy="1476375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Guidelines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Chapter 2: Roles of the </a:t>
            </a:r>
            <a:r>
              <a:rPr lang="en-US" dirty="0" smtClean="0"/>
              <a:t>SBR</a:t>
            </a:r>
            <a:endParaRPr lang="en-US" dirty="0"/>
          </a:p>
        </p:txBody>
      </p:sp>
      <p:pic>
        <p:nvPicPr>
          <p:cNvPr id="1026" name="Picture 2" descr="Q:\Eurostat\Wiesbaden Group Geneve\Papers &amp; Powerpoints\inegi-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033" y="2595294"/>
            <a:ext cx="759874" cy="7558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2601913"/>
            <a:ext cx="142875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2613025"/>
            <a:ext cx="1487488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SBR </a:t>
            </a:r>
            <a:r>
              <a:rPr lang="en-US" dirty="0" smtClean="0"/>
              <a:t>Role: SBR Statistics</a:t>
            </a:r>
            <a:endParaRPr lang="en-US" dirty="0" smtClean="0"/>
          </a:p>
        </p:txBody>
      </p:sp>
      <p:sp>
        <p:nvSpPr>
          <p:cNvPr id="15363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AE7180-FFAB-4A04-88BD-651DF478FD29}" type="slidenum">
              <a:rPr lang="en-US" smtClean="0">
                <a:solidFill>
                  <a:srgbClr val="271D6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solidFill>
                <a:srgbClr val="271D6C"/>
              </a:solidFill>
            </a:endParaRP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2987675" y="3625850"/>
            <a:ext cx="2736850" cy="396875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SBR Statistics</a:t>
            </a:r>
            <a:endParaRPr lang="nl-NL">
              <a:latin typeface="Arial" charset="0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827088" y="2708275"/>
            <a:ext cx="2390775" cy="396875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Linked Statistical Data</a:t>
            </a:r>
            <a:endParaRPr lang="nl-NL">
              <a:latin typeface="Arial" charset="0"/>
            </a:endParaRP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348038" y="1916113"/>
            <a:ext cx="2016125" cy="396875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SBR Backbone</a:t>
            </a:r>
            <a:endParaRPr lang="nl-NL">
              <a:latin typeface="Arial" charset="0"/>
            </a:endParaRPr>
          </a:p>
          <a:p>
            <a:pPr algn="ctr" eaLnBrk="1" hangingPunct="1">
              <a:spcAft>
                <a:spcPts val="1000"/>
              </a:spcAft>
            </a:pPr>
            <a:endParaRPr lang="nl-NL">
              <a:latin typeface="Arial" charset="0"/>
            </a:endParaRP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5508625" y="2700338"/>
            <a:ext cx="2447925" cy="395287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Methods/Rules</a:t>
            </a:r>
            <a:endParaRPr lang="nl-NL">
              <a:latin typeface="Arial" charset="0"/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 flipV="1">
            <a:off x="4787900" y="2895600"/>
            <a:ext cx="0" cy="7127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4787900" y="2887663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3217863" y="2887663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4352925" y="2312988"/>
            <a:ext cx="4763" cy="1295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 flipV="1">
            <a:off x="3903663" y="2895600"/>
            <a:ext cx="0" cy="7127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5" name="Line 11"/>
          <p:cNvSpPr>
            <a:spLocks noChangeShapeType="1"/>
          </p:cNvSpPr>
          <p:nvPr/>
        </p:nvSpPr>
        <p:spPr bwMode="auto">
          <a:xfrm flipV="1">
            <a:off x="4352925" y="4040188"/>
            <a:ext cx="4763" cy="9191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6" name="Text Box 4"/>
          <p:cNvSpPr txBox="1">
            <a:spLocks noChangeArrowheads="1"/>
          </p:cNvSpPr>
          <p:nvPr/>
        </p:nvSpPr>
        <p:spPr bwMode="auto">
          <a:xfrm>
            <a:off x="3348038" y="4976813"/>
            <a:ext cx="2016125" cy="396875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Indicators</a:t>
            </a:r>
            <a:endParaRPr lang="nl-NL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Roles of the </a:t>
            </a:r>
            <a:r>
              <a:rPr lang="en-US" dirty="0" smtClean="0"/>
              <a:t>SBR</a:t>
            </a:r>
            <a:endParaRPr lang="en-US" dirty="0" smtClean="0"/>
          </a:p>
        </p:txBody>
      </p:sp>
      <p:sp>
        <p:nvSpPr>
          <p:cNvPr id="15363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DBA49-ED57-4780-B08C-CDDC6B424D08}" type="slidenum">
              <a:rPr lang="en-US" smtClean="0">
                <a:solidFill>
                  <a:srgbClr val="271D6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solidFill>
                <a:srgbClr val="271D6C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72816"/>
            <a:ext cx="6399213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560" y="1340768"/>
            <a:ext cx="648101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nl-NL" sz="2200" dirty="0" err="1" smtClean="0">
                <a:solidFill>
                  <a:schemeClr val="accent1"/>
                </a:solidFill>
                <a:latin typeface="Calibri" pitchFamily="34" charset="0"/>
              </a:rPr>
              <a:t>Coherence</a:t>
            </a:r>
            <a:r>
              <a:rPr lang="nl-NL" sz="2200" dirty="0" smtClean="0">
                <a:solidFill>
                  <a:schemeClr val="accent1"/>
                </a:solidFill>
                <a:latin typeface="Calibri" pitchFamily="34" charset="0"/>
              </a:rPr>
              <a:t>:</a:t>
            </a:r>
            <a:endParaRPr lang="nl-NL" sz="2200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Roles of the </a:t>
            </a:r>
            <a:r>
              <a:rPr lang="en-US" dirty="0" smtClean="0"/>
              <a:t>SBR</a:t>
            </a:r>
            <a:endParaRPr lang="en-US" dirty="0" smtClean="0"/>
          </a:p>
        </p:txBody>
      </p:sp>
      <p:sp>
        <p:nvSpPr>
          <p:cNvPr id="16387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659A2-9180-42F4-8290-21F208EDAE3B}" type="slidenum">
              <a:rPr lang="en-US" smtClean="0">
                <a:solidFill>
                  <a:srgbClr val="271D6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solidFill>
                <a:srgbClr val="271D6C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552" y="2636912"/>
            <a:ext cx="7344816" cy="1440160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marL="285750" indent="-285750" eaLnBrk="1" hangingPunct="1">
              <a:spcAft>
                <a:spcPts val="1000"/>
              </a:spcAft>
              <a:buFontTx/>
              <a:buChar char="-"/>
              <a:defRPr/>
            </a:pPr>
            <a:r>
              <a:rPr lang="nl-NL" sz="2200" dirty="0" smtClean="0">
                <a:latin typeface="Calibri" pitchFamily="34" charset="0"/>
              </a:rPr>
              <a:t>Do </a:t>
            </a:r>
            <a:r>
              <a:rPr lang="nl-NL" sz="2200" dirty="0" err="1" smtClean="0">
                <a:latin typeface="Calibri" pitchFamily="34" charset="0"/>
              </a:rPr>
              <a:t>you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recognize</a:t>
            </a:r>
            <a:r>
              <a:rPr lang="nl-NL" sz="2200" dirty="0" smtClean="0">
                <a:latin typeface="Calibri" pitchFamily="34" charset="0"/>
              </a:rPr>
              <a:t> the </a:t>
            </a:r>
            <a:r>
              <a:rPr lang="nl-NL" sz="2200" dirty="0" err="1" smtClean="0">
                <a:latin typeface="Calibri" pitchFamily="34" charset="0"/>
              </a:rPr>
              <a:t>roles</a:t>
            </a:r>
            <a:r>
              <a:rPr lang="nl-NL" sz="2200" dirty="0" smtClean="0">
                <a:latin typeface="Calibri" pitchFamily="34" charset="0"/>
              </a:rPr>
              <a:t> of </a:t>
            </a:r>
            <a:r>
              <a:rPr lang="nl-NL" sz="2200" dirty="0" err="1" smtClean="0">
                <a:latin typeface="Calibri" pitchFamily="34" charset="0"/>
              </a:rPr>
              <a:t>your</a:t>
            </a:r>
            <a:r>
              <a:rPr lang="nl-NL" sz="2200" dirty="0" smtClean="0">
                <a:latin typeface="Calibri" pitchFamily="34" charset="0"/>
              </a:rPr>
              <a:t> SBR in </a:t>
            </a:r>
            <a:r>
              <a:rPr lang="nl-NL" sz="2200" dirty="0" err="1" smtClean="0">
                <a:latin typeface="Calibri" pitchFamily="34" charset="0"/>
              </a:rPr>
              <a:t>this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chapter</a:t>
            </a:r>
            <a:r>
              <a:rPr lang="nl-NL" sz="2200" dirty="0" smtClean="0">
                <a:latin typeface="Calibri" pitchFamily="34" charset="0"/>
              </a:rPr>
              <a:t>? </a:t>
            </a:r>
            <a:endParaRPr lang="nl-NL" sz="2200" dirty="0" smtClean="0">
              <a:latin typeface="Calibri" pitchFamily="34" charset="0"/>
            </a:endParaRPr>
          </a:p>
          <a:p>
            <a:pPr marL="285750" indent="-285750" eaLnBrk="1" hangingPunct="1">
              <a:spcAft>
                <a:spcPts val="1000"/>
              </a:spcAft>
              <a:buFontTx/>
              <a:buChar char="-"/>
              <a:defRPr/>
            </a:pPr>
            <a:r>
              <a:rPr lang="nl-NL" sz="2200" dirty="0" err="1" smtClean="0">
                <a:latin typeface="Calibri" pitchFamily="34" charset="0"/>
              </a:rPr>
              <a:t>Please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send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us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your</a:t>
            </a:r>
            <a:r>
              <a:rPr lang="nl-NL" sz="2200" dirty="0" smtClean="0">
                <a:latin typeface="Calibri" pitchFamily="34" charset="0"/>
              </a:rPr>
              <a:t> feedback </a:t>
            </a:r>
            <a:r>
              <a:rPr lang="nl-NL" sz="2200" dirty="0" err="1" smtClean="0">
                <a:latin typeface="Calibri" pitchFamily="34" charset="0"/>
              </a:rPr>
              <a:t>to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improve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this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chapter</a:t>
            </a:r>
            <a:r>
              <a:rPr lang="nl-NL" sz="2200" dirty="0" smtClean="0">
                <a:latin typeface="Calibri" pitchFamily="34" charset="0"/>
              </a:rPr>
              <a:t>?</a:t>
            </a:r>
            <a:endParaRPr lang="nl-NL" sz="2200" dirty="0" smtClean="0">
              <a:latin typeface="Calibri" pitchFamily="34" charset="0"/>
            </a:endParaRPr>
          </a:p>
          <a:p>
            <a:pPr eaLnBrk="1" hangingPunct="1">
              <a:spcAft>
                <a:spcPts val="1000"/>
              </a:spcAft>
              <a:defRPr/>
            </a:pPr>
            <a:endParaRPr lang="nl-NL" sz="2200" dirty="0" smtClean="0"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1560" y="1827039"/>
            <a:ext cx="648101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nl-NL" sz="2200" dirty="0" smtClean="0">
                <a:solidFill>
                  <a:schemeClr val="accent1"/>
                </a:solidFill>
                <a:latin typeface="Calibri" pitchFamily="34" charset="0"/>
              </a:rPr>
              <a:t>Feedback:</a:t>
            </a:r>
            <a:endParaRPr lang="nl-NL" sz="2200" dirty="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035050" y="3076575"/>
            <a:ext cx="6416675" cy="1144588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Questions ?</a:t>
            </a:r>
            <a:endParaRPr lang="en-US" dirty="0"/>
          </a:p>
        </p:txBody>
      </p:sp>
      <p:pic>
        <p:nvPicPr>
          <p:cNvPr id="9" name="Picture 2" descr="Q:\Eurostat\Wiesbaden Group Geneve\Papers &amp; Powerpoints\inegi-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5" y="3386811"/>
            <a:ext cx="759874" cy="7558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4075"/>
            <a:ext cx="142875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405188"/>
            <a:ext cx="14874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Roles of the SBR</a:t>
            </a:r>
            <a:endParaRPr lang="en-US" dirty="0" smtClean="0"/>
          </a:p>
        </p:txBody>
      </p:sp>
      <p:sp>
        <p:nvSpPr>
          <p:cNvPr id="16387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659A2-9180-42F4-8290-21F208EDAE3B}" type="slidenum">
              <a:rPr lang="en-US" smtClean="0">
                <a:solidFill>
                  <a:srgbClr val="271D6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solidFill>
                <a:srgbClr val="271D6C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11560" y="1412875"/>
            <a:ext cx="648101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nl-NL" sz="2200" dirty="0" err="1">
                <a:solidFill>
                  <a:schemeClr val="accent1"/>
                </a:solidFill>
                <a:latin typeface="Calibri" pitchFamily="34" charset="0"/>
              </a:rPr>
              <a:t>Purpose</a:t>
            </a:r>
            <a:r>
              <a:rPr lang="nl-NL" sz="2200" dirty="0">
                <a:solidFill>
                  <a:schemeClr val="accent1"/>
                </a:solidFill>
                <a:latin typeface="Calibri" pitchFamily="34" charset="0"/>
              </a:rPr>
              <a:t> of </a:t>
            </a:r>
            <a:r>
              <a:rPr lang="nl-NL" sz="2200" dirty="0" err="1">
                <a:solidFill>
                  <a:schemeClr val="accent1"/>
                </a:solidFill>
                <a:latin typeface="Calibri" pitchFamily="34" charset="0"/>
              </a:rPr>
              <a:t>chapter</a:t>
            </a:r>
            <a:r>
              <a:rPr lang="nl-NL" sz="2200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nl-NL" sz="2200" dirty="0" smtClean="0">
                <a:solidFill>
                  <a:schemeClr val="accent1"/>
                </a:solidFill>
                <a:latin typeface="Calibri" pitchFamily="34" charset="0"/>
              </a:rPr>
              <a:t>2:</a:t>
            </a:r>
            <a:endParaRPr lang="nl-NL" sz="22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11560" y="1988840"/>
            <a:ext cx="6481018" cy="1873250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  <a:defRPr/>
            </a:pPr>
            <a:r>
              <a:rPr lang="nl-NL" sz="2200" dirty="0" err="1" smtClean="0">
                <a:latin typeface="Calibri" pitchFamily="34" charset="0"/>
              </a:rPr>
              <a:t>Questions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answered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by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chapter</a:t>
            </a:r>
            <a:r>
              <a:rPr lang="nl-NL" sz="2200" dirty="0" smtClean="0">
                <a:latin typeface="Calibri" pitchFamily="34" charset="0"/>
              </a:rPr>
              <a:t> 2:</a:t>
            </a:r>
          </a:p>
          <a:p>
            <a:pPr marL="285750" indent="-285750" eaLnBrk="1" hangingPunct="1">
              <a:spcAft>
                <a:spcPts val="1000"/>
              </a:spcAft>
              <a:buFontTx/>
              <a:buChar char="-"/>
              <a:defRPr/>
            </a:pPr>
            <a:r>
              <a:rPr lang="nl-NL" sz="2200" dirty="0" err="1" smtClean="0">
                <a:latin typeface="Calibri" pitchFamily="34" charset="0"/>
              </a:rPr>
              <a:t>What</a:t>
            </a:r>
            <a:r>
              <a:rPr lang="nl-NL" sz="2200" dirty="0" smtClean="0">
                <a:latin typeface="Calibri" pitchFamily="34" charset="0"/>
              </a:rPr>
              <a:t> is </a:t>
            </a:r>
            <a:r>
              <a:rPr lang="nl-NL" sz="2200" dirty="0" err="1" smtClean="0">
                <a:latin typeface="Calibri" pitchFamily="34" charset="0"/>
              </a:rPr>
              <a:t>meant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when</a:t>
            </a:r>
            <a:r>
              <a:rPr lang="nl-NL" sz="2200" dirty="0" smtClean="0">
                <a:latin typeface="Calibri" pitchFamily="34" charset="0"/>
              </a:rPr>
              <a:t> a SBR is </a:t>
            </a:r>
            <a:r>
              <a:rPr lang="nl-NL" sz="2200" dirty="0" err="1" smtClean="0">
                <a:latin typeface="Calibri" pitchFamily="34" charset="0"/>
              </a:rPr>
              <a:t>fulfilling</a:t>
            </a:r>
            <a:r>
              <a:rPr lang="nl-NL" sz="2200" dirty="0" smtClean="0">
                <a:latin typeface="Calibri" pitchFamily="34" charset="0"/>
              </a:rPr>
              <a:t> a </a:t>
            </a:r>
            <a:r>
              <a:rPr lang="nl-NL" sz="2200" dirty="0" err="1" smtClean="0">
                <a:latin typeface="Calibri" pitchFamily="34" charset="0"/>
              </a:rPr>
              <a:t>role</a:t>
            </a:r>
            <a:r>
              <a:rPr lang="nl-NL" sz="2200" dirty="0" smtClean="0">
                <a:latin typeface="Calibri" pitchFamily="34" charset="0"/>
              </a:rPr>
              <a:t>?</a:t>
            </a:r>
          </a:p>
          <a:p>
            <a:pPr marL="285750" indent="-285750" eaLnBrk="1" hangingPunct="1">
              <a:spcAft>
                <a:spcPts val="1000"/>
              </a:spcAft>
              <a:buFontTx/>
              <a:buChar char="-"/>
              <a:defRPr/>
            </a:pPr>
            <a:r>
              <a:rPr lang="nl-NL" sz="2200" dirty="0" err="1" smtClean="0">
                <a:latin typeface="Calibri" pitchFamily="34" charset="0"/>
              </a:rPr>
              <a:t>What</a:t>
            </a:r>
            <a:r>
              <a:rPr lang="nl-NL" sz="2200" dirty="0" smtClean="0">
                <a:latin typeface="Calibri" pitchFamily="34" charset="0"/>
              </a:rPr>
              <a:t> are the </a:t>
            </a:r>
            <a:r>
              <a:rPr lang="nl-NL" sz="2200" dirty="0" err="1" smtClean="0">
                <a:latin typeface="Calibri" pitchFamily="34" charset="0"/>
              </a:rPr>
              <a:t>roles</a:t>
            </a:r>
            <a:r>
              <a:rPr lang="nl-NL" sz="2200" dirty="0" smtClean="0">
                <a:latin typeface="Calibri" pitchFamily="34" charset="0"/>
              </a:rPr>
              <a:t> a SBR </a:t>
            </a:r>
            <a:r>
              <a:rPr lang="nl-NL" sz="2200" dirty="0" err="1" smtClean="0">
                <a:latin typeface="Calibri" pitchFamily="34" charset="0"/>
              </a:rPr>
              <a:t>could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fulfil</a:t>
            </a:r>
            <a:r>
              <a:rPr lang="nl-NL" sz="2200" dirty="0" smtClean="0">
                <a:latin typeface="Calibri" pitchFamily="34" charset="0"/>
              </a:rPr>
              <a:t>?</a:t>
            </a:r>
          </a:p>
          <a:p>
            <a:pPr marL="285750" indent="-285750" eaLnBrk="1" hangingPunct="1">
              <a:spcAft>
                <a:spcPts val="1000"/>
              </a:spcAft>
              <a:buFontTx/>
              <a:buChar char="-"/>
              <a:defRPr/>
            </a:pPr>
            <a:r>
              <a:rPr lang="nl-NL" sz="2200" dirty="0" err="1" smtClean="0">
                <a:latin typeface="Calibri" pitchFamily="34" charset="0"/>
              </a:rPr>
              <a:t>What</a:t>
            </a:r>
            <a:r>
              <a:rPr lang="nl-NL" sz="2200" dirty="0" smtClean="0">
                <a:latin typeface="Calibri" pitchFamily="34" charset="0"/>
              </a:rPr>
              <a:t> is the </a:t>
            </a:r>
            <a:r>
              <a:rPr lang="nl-NL" sz="2200" dirty="0" err="1" smtClean="0">
                <a:latin typeface="Calibri" pitchFamily="34" charset="0"/>
              </a:rPr>
              <a:t>mutual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coherence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between</a:t>
            </a:r>
            <a:r>
              <a:rPr lang="nl-NL" sz="2200" dirty="0" smtClean="0">
                <a:latin typeface="Calibri" pitchFamily="34" charset="0"/>
              </a:rPr>
              <a:t> the </a:t>
            </a:r>
            <a:r>
              <a:rPr lang="nl-NL" sz="2200" dirty="0" err="1" smtClean="0">
                <a:latin typeface="Calibri" pitchFamily="34" charset="0"/>
              </a:rPr>
              <a:t>roles</a:t>
            </a:r>
            <a:r>
              <a:rPr lang="nl-NL" sz="2200" dirty="0" smtClean="0">
                <a:latin typeface="Calibri" pitchFamily="34" charset="0"/>
              </a:rPr>
              <a:t>?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11560" y="4102447"/>
            <a:ext cx="6481018" cy="1774825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  <a:defRPr/>
            </a:pPr>
            <a:r>
              <a:rPr lang="nl-NL" sz="2200" dirty="0" err="1" smtClean="0">
                <a:latin typeface="Calibri" pitchFamily="34" charset="0"/>
              </a:rPr>
              <a:t>Questions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not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answered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by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chapter</a:t>
            </a:r>
            <a:r>
              <a:rPr lang="nl-NL" sz="2200" dirty="0" smtClean="0">
                <a:latin typeface="Calibri" pitchFamily="34" charset="0"/>
              </a:rPr>
              <a:t> 2:</a:t>
            </a:r>
          </a:p>
          <a:p>
            <a:pPr marL="285750" indent="-285750" eaLnBrk="1" hangingPunct="1">
              <a:spcAft>
                <a:spcPts val="1000"/>
              </a:spcAft>
              <a:buFontTx/>
              <a:buChar char="-"/>
              <a:defRPr/>
            </a:pPr>
            <a:r>
              <a:rPr lang="nl-NL" sz="2200" dirty="0" err="1" smtClean="0">
                <a:latin typeface="Calibri" pitchFamily="34" charset="0"/>
              </a:rPr>
              <a:t>Which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roles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should</a:t>
            </a:r>
            <a:r>
              <a:rPr lang="nl-NL" sz="2200" dirty="0" smtClean="0">
                <a:latin typeface="Calibri" pitchFamily="34" charset="0"/>
              </a:rPr>
              <a:t> the SBR </a:t>
            </a:r>
            <a:r>
              <a:rPr lang="nl-NL" sz="2200" dirty="0" err="1" smtClean="0">
                <a:latin typeface="Calibri" pitchFamily="34" charset="0"/>
              </a:rPr>
              <a:t>fulfil</a:t>
            </a:r>
            <a:r>
              <a:rPr lang="nl-NL" sz="2200" dirty="0" smtClean="0">
                <a:latin typeface="Calibri" pitchFamily="34" charset="0"/>
              </a:rPr>
              <a:t>?</a:t>
            </a:r>
          </a:p>
          <a:p>
            <a:pPr marL="285750" indent="-285750" eaLnBrk="1" hangingPunct="1">
              <a:spcAft>
                <a:spcPts val="1000"/>
              </a:spcAft>
              <a:buFontTx/>
              <a:buChar char="-"/>
              <a:defRPr/>
            </a:pPr>
            <a:r>
              <a:rPr lang="nl-NL" sz="2200" dirty="0" smtClean="0">
                <a:latin typeface="Calibri" pitchFamily="34" charset="0"/>
              </a:rPr>
              <a:t>Establishment of the SBR?</a:t>
            </a:r>
          </a:p>
          <a:p>
            <a:pPr marL="285750" indent="-285750" eaLnBrk="1" hangingPunct="1">
              <a:spcAft>
                <a:spcPts val="1000"/>
              </a:spcAft>
              <a:buFontTx/>
              <a:buChar char="-"/>
              <a:defRPr/>
            </a:pPr>
            <a:r>
              <a:rPr lang="nl-NL" sz="2200" dirty="0" err="1" smtClean="0">
                <a:latin typeface="Calibri" pitchFamily="34" charset="0"/>
              </a:rPr>
              <a:t>Organisation</a:t>
            </a:r>
            <a:r>
              <a:rPr lang="nl-NL" sz="2200" dirty="0" smtClean="0">
                <a:latin typeface="Calibri" pitchFamily="34" charset="0"/>
              </a:rPr>
              <a:t> of the SBR?</a:t>
            </a:r>
            <a:endParaRPr lang="nl-NL" sz="22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Roles of the </a:t>
            </a:r>
            <a:r>
              <a:rPr lang="en-US" dirty="0" smtClean="0"/>
              <a:t>SBR</a:t>
            </a:r>
            <a:endParaRPr lang="en-US" dirty="0" smtClean="0"/>
          </a:p>
        </p:txBody>
      </p:sp>
      <p:sp>
        <p:nvSpPr>
          <p:cNvPr id="16387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26AD48-DDE1-4369-909B-5C960B73DFA9}" type="slidenum">
              <a:rPr lang="en-US" smtClean="0">
                <a:solidFill>
                  <a:srgbClr val="271D6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solidFill>
                <a:srgbClr val="271D6C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67372" y="2060848"/>
            <a:ext cx="1295400" cy="377825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 dirty="0" err="1">
                <a:latin typeface="Calibri" pitchFamily="34" charset="0"/>
              </a:rPr>
              <a:t>Inputs</a:t>
            </a:r>
            <a:endParaRPr lang="nl-NL" dirty="0">
              <a:latin typeface="Arial" charset="0"/>
            </a:endParaRP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2554710" y="3843263"/>
            <a:ext cx="720725" cy="377825"/>
          </a:xfrm>
          <a:prstGeom prst="rect">
            <a:avLst/>
          </a:prstGeom>
          <a:solidFill>
            <a:srgbClr val="FF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Role</a:t>
            </a:r>
            <a:endParaRPr lang="nl-NL">
              <a:latin typeface="Arial" charset="0"/>
            </a:endParaRPr>
          </a:p>
        </p:txBody>
      </p:sp>
      <p:sp>
        <p:nvSpPr>
          <p:cNvPr id="16390" name="Line 11"/>
          <p:cNvSpPr>
            <a:spLocks noChangeShapeType="1"/>
          </p:cNvSpPr>
          <p:nvPr/>
        </p:nvSpPr>
        <p:spPr bwMode="auto">
          <a:xfrm flipH="1" flipV="1">
            <a:off x="2922362" y="2438673"/>
            <a:ext cx="0" cy="140459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 flipV="1">
            <a:off x="2913485" y="4221783"/>
            <a:ext cx="3175" cy="116914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2" name="Text Box 4"/>
          <p:cNvSpPr txBox="1">
            <a:spLocks noChangeArrowheads="1"/>
          </p:cNvSpPr>
          <p:nvPr/>
        </p:nvSpPr>
        <p:spPr bwMode="auto">
          <a:xfrm>
            <a:off x="2267372" y="5390927"/>
            <a:ext cx="1295400" cy="414337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Purpose</a:t>
            </a:r>
            <a:endParaRPr lang="nl-NL">
              <a:latin typeface="Arial" charset="0"/>
            </a:endParaRPr>
          </a:p>
        </p:txBody>
      </p:sp>
      <p:sp>
        <p:nvSpPr>
          <p:cNvPr id="16393" name="Text Box 4"/>
          <p:cNvSpPr txBox="1">
            <a:spLocks noChangeArrowheads="1"/>
          </p:cNvSpPr>
          <p:nvPr/>
        </p:nvSpPr>
        <p:spPr bwMode="auto">
          <a:xfrm>
            <a:off x="4788719" y="1412776"/>
            <a:ext cx="2519585" cy="175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nl-NL" dirty="0">
                <a:latin typeface="Calibri" pitchFamily="34" charset="0"/>
              </a:rPr>
              <a:t>- Data / information</a:t>
            </a:r>
            <a:br>
              <a:rPr lang="nl-NL" dirty="0">
                <a:latin typeface="Calibri" pitchFamily="34" charset="0"/>
              </a:rPr>
            </a:br>
            <a:r>
              <a:rPr lang="nl-NL" dirty="0">
                <a:latin typeface="Calibri" pitchFamily="34" charset="0"/>
              </a:rPr>
              <a:t>- </a:t>
            </a:r>
            <a:r>
              <a:rPr lang="nl-NL" dirty="0" err="1">
                <a:latin typeface="Calibri" pitchFamily="34" charset="0"/>
              </a:rPr>
              <a:t>Methods</a:t>
            </a:r>
            <a:r>
              <a:rPr lang="nl-NL" dirty="0">
                <a:latin typeface="Calibri" pitchFamily="34" charset="0"/>
              </a:rPr>
              <a:t> / </a:t>
            </a:r>
            <a:r>
              <a:rPr lang="nl-NL" dirty="0" err="1">
                <a:latin typeface="Calibri" pitchFamily="34" charset="0"/>
              </a:rPr>
              <a:t>rules</a:t>
            </a:r>
            <a:r>
              <a:rPr lang="nl-NL" dirty="0">
                <a:latin typeface="Calibri" pitchFamily="34" charset="0"/>
              </a:rPr>
              <a:t/>
            </a:r>
            <a:br>
              <a:rPr lang="nl-NL" dirty="0">
                <a:latin typeface="Calibri" pitchFamily="34" charset="0"/>
              </a:rPr>
            </a:br>
            <a:r>
              <a:rPr lang="nl-NL" dirty="0">
                <a:latin typeface="Calibri" pitchFamily="34" charset="0"/>
              </a:rPr>
              <a:t>- </a:t>
            </a:r>
            <a:r>
              <a:rPr lang="nl-NL" dirty="0" err="1">
                <a:latin typeface="Calibri" pitchFamily="34" charset="0"/>
              </a:rPr>
              <a:t>Legislation</a:t>
            </a:r>
            <a:r>
              <a:rPr lang="nl-NL" dirty="0">
                <a:latin typeface="Calibri" pitchFamily="34" charset="0"/>
              </a:rPr>
              <a:t/>
            </a:r>
            <a:br>
              <a:rPr lang="nl-NL" dirty="0">
                <a:latin typeface="Calibri" pitchFamily="34" charset="0"/>
              </a:rPr>
            </a:br>
            <a:r>
              <a:rPr lang="nl-NL" dirty="0">
                <a:latin typeface="Calibri" pitchFamily="34" charset="0"/>
              </a:rPr>
              <a:t>- </a:t>
            </a:r>
            <a:r>
              <a:rPr lang="nl-NL" dirty="0" err="1">
                <a:latin typeface="Calibri" pitchFamily="34" charset="0"/>
              </a:rPr>
              <a:t>Infrastructure</a:t>
            </a:r>
            <a:r>
              <a:rPr lang="nl-NL" dirty="0">
                <a:latin typeface="Calibri" pitchFamily="34" charset="0"/>
              </a:rPr>
              <a:t> / </a:t>
            </a:r>
            <a:r>
              <a:rPr lang="nl-NL" dirty="0" err="1">
                <a:latin typeface="Calibri" pitchFamily="34" charset="0"/>
              </a:rPr>
              <a:t>tooling</a:t>
            </a:r>
            <a:r>
              <a:rPr lang="nl-NL" dirty="0">
                <a:latin typeface="Calibri" pitchFamily="34" charset="0"/>
              </a:rPr>
              <a:t/>
            </a:r>
            <a:br>
              <a:rPr lang="nl-NL" dirty="0">
                <a:latin typeface="Calibri" pitchFamily="34" charset="0"/>
              </a:rPr>
            </a:br>
            <a:r>
              <a:rPr lang="nl-NL" dirty="0">
                <a:latin typeface="Calibri" pitchFamily="34" charset="0"/>
              </a:rPr>
              <a:t>- User </a:t>
            </a:r>
            <a:r>
              <a:rPr lang="nl-NL" dirty="0" err="1" smtClean="0">
                <a:latin typeface="Calibri" pitchFamily="34" charset="0"/>
              </a:rPr>
              <a:t>needs</a:t>
            </a:r>
            <a:r>
              <a:rPr lang="nl-NL" dirty="0" smtClean="0">
                <a:latin typeface="Calibri" pitchFamily="34" charset="0"/>
              </a:rPr>
              <a:t/>
            </a:r>
            <a:br>
              <a:rPr lang="nl-NL" dirty="0" smtClean="0">
                <a:latin typeface="Calibri" pitchFamily="34" charset="0"/>
              </a:rPr>
            </a:br>
            <a:r>
              <a:rPr lang="nl-NL" dirty="0" smtClean="0">
                <a:latin typeface="Calibri" pitchFamily="34" charset="0"/>
              </a:rPr>
              <a:t>- </a:t>
            </a:r>
            <a:r>
              <a:rPr lang="nl-NL" dirty="0" err="1" smtClean="0">
                <a:latin typeface="Calibri" pitchFamily="34" charset="0"/>
              </a:rPr>
              <a:t>Staff</a:t>
            </a:r>
            <a:r>
              <a:rPr lang="nl-NL" dirty="0" smtClean="0">
                <a:latin typeface="Calibri" pitchFamily="34" charset="0"/>
              </a:rPr>
              <a:t/>
            </a:r>
            <a:br>
              <a:rPr lang="nl-NL" dirty="0" smtClean="0">
                <a:latin typeface="Calibri" pitchFamily="34" charset="0"/>
              </a:rPr>
            </a:br>
            <a:endParaRPr lang="nl-NL" sz="2400" dirty="0">
              <a:latin typeface="Arial" charset="0"/>
            </a:endParaRPr>
          </a:p>
        </p:txBody>
      </p:sp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4788719" y="3561159"/>
            <a:ext cx="2519585" cy="101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nl-NL" dirty="0" smtClean="0">
                <a:latin typeface="Calibri" pitchFamily="34" charset="0"/>
              </a:rPr>
              <a:t>- </a:t>
            </a:r>
            <a:r>
              <a:rPr lang="nl-NL" dirty="0" err="1" smtClean="0">
                <a:latin typeface="Calibri" pitchFamily="34" charset="0"/>
              </a:rPr>
              <a:t>Use</a:t>
            </a:r>
            <a:r>
              <a:rPr lang="nl-NL" dirty="0" smtClean="0">
                <a:latin typeface="Calibri" pitchFamily="34" charset="0"/>
              </a:rPr>
              <a:t> </a:t>
            </a:r>
            <a:r>
              <a:rPr lang="nl-NL" dirty="0">
                <a:latin typeface="Calibri" pitchFamily="34" charset="0"/>
              </a:rPr>
              <a:t>of features</a:t>
            </a:r>
            <a:br>
              <a:rPr lang="nl-NL" dirty="0">
                <a:latin typeface="Calibri" pitchFamily="34" charset="0"/>
              </a:rPr>
            </a:br>
            <a:r>
              <a:rPr lang="nl-NL" dirty="0">
                <a:latin typeface="Calibri" pitchFamily="34" charset="0"/>
              </a:rPr>
              <a:t>- Performance</a:t>
            </a:r>
            <a:br>
              <a:rPr lang="nl-NL" dirty="0">
                <a:latin typeface="Calibri" pitchFamily="34" charset="0"/>
              </a:rPr>
            </a:br>
            <a:r>
              <a:rPr lang="nl-NL" dirty="0">
                <a:latin typeface="Calibri" pitchFamily="34" charset="0"/>
              </a:rPr>
              <a:t>- </a:t>
            </a:r>
            <a:r>
              <a:rPr lang="nl-NL" dirty="0" smtClean="0">
                <a:latin typeface="Calibri" pitchFamily="34" charset="0"/>
              </a:rPr>
              <a:t>Environment </a:t>
            </a:r>
            <a:br>
              <a:rPr lang="nl-NL" dirty="0" smtClean="0">
                <a:latin typeface="Calibri" pitchFamily="34" charset="0"/>
              </a:rPr>
            </a:br>
            <a:r>
              <a:rPr lang="nl-NL" dirty="0" smtClean="0">
                <a:latin typeface="Calibri" pitchFamily="34" charset="0"/>
              </a:rPr>
              <a:t>- Maintenance</a:t>
            </a:r>
            <a:br>
              <a:rPr lang="nl-NL" dirty="0" smtClean="0">
                <a:latin typeface="Calibri" pitchFamily="34" charset="0"/>
              </a:rPr>
            </a:br>
            <a:endParaRPr lang="nl-NL" sz="2400" dirty="0">
              <a:latin typeface="Arial" charset="0"/>
            </a:endParaRPr>
          </a:p>
        </p:txBody>
      </p:sp>
      <p:sp>
        <p:nvSpPr>
          <p:cNvPr id="16395" name="Text Box 4"/>
          <p:cNvSpPr txBox="1">
            <a:spLocks noChangeArrowheads="1"/>
          </p:cNvSpPr>
          <p:nvPr/>
        </p:nvSpPr>
        <p:spPr bwMode="auto">
          <a:xfrm>
            <a:off x="4788024" y="5121523"/>
            <a:ext cx="2519585" cy="75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nl-NL" dirty="0">
                <a:latin typeface="Calibri" pitchFamily="34" charset="0"/>
              </a:rPr>
              <a:t>- Output</a:t>
            </a:r>
            <a:br>
              <a:rPr lang="nl-NL" dirty="0">
                <a:latin typeface="Calibri" pitchFamily="34" charset="0"/>
              </a:rPr>
            </a:br>
            <a:r>
              <a:rPr lang="nl-NL" dirty="0">
                <a:latin typeface="Calibri" pitchFamily="34" charset="0"/>
              </a:rPr>
              <a:t>- </a:t>
            </a:r>
            <a:r>
              <a:rPr lang="nl-NL" dirty="0" err="1">
                <a:latin typeface="Calibri" pitchFamily="34" charset="0"/>
              </a:rPr>
              <a:t>Destination</a:t>
            </a:r>
            <a:r>
              <a:rPr lang="nl-NL" dirty="0">
                <a:latin typeface="Calibri" pitchFamily="34" charset="0"/>
              </a:rPr>
              <a:t/>
            </a:r>
            <a:br>
              <a:rPr lang="nl-NL" dirty="0">
                <a:latin typeface="Calibri" pitchFamily="34" charset="0"/>
              </a:rPr>
            </a:br>
            <a:r>
              <a:rPr lang="nl-NL" dirty="0">
                <a:latin typeface="Calibri" pitchFamily="34" charset="0"/>
              </a:rPr>
              <a:t>- </a:t>
            </a:r>
            <a:r>
              <a:rPr lang="nl-NL" dirty="0" smtClean="0">
                <a:latin typeface="Calibri" pitchFamily="34" charset="0"/>
              </a:rPr>
              <a:t>Users</a:t>
            </a:r>
            <a:br>
              <a:rPr lang="nl-NL" dirty="0" smtClean="0">
                <a:latin typeface="Calibri" pitchFamily="34" charset="0"/>
              </a:rPr>
            </a:br>
            <a:endParaRPr lang="nl-NL" sz="2400" dirty="0">
              <a:latin typeface="Arial" charset="0"/>
            </a:endParaRPr>
          </a:p>
        </p:txBody>
      </p:sp>
      <p:cxnSp>
        <p:nvCxnSpPr>
          <p:cNvPr id="3" name="Rechte verbindingslijn 2"/>
          <p:cNvCxnSpPr/>
          <p:nvPr/>
        </p:nvCxnSpPr>
        <p:spPr>
          <a:xfrm>
            <a:off x="1619672" y="3383626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1619672" y="4941168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11560" y="1322028"/>
            <a:ext cx="648101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nl-NL" sz="2200" dirty="0" err="1" smtClean="0">
                <a:solidFill>
                  <a:schemeClr val="accent1"/>
                </a:solidFill>
                <a:latin typeface="Calibri" pitchFamily="34" charset="0"/>
              </a:rPr>
              <a:t>Modelling</a:t>
            </a:r>
            <a:r>
              <a:rPr lang="nl-NL" sz="2200" dirty="0" smtClean="0">
                <a:solidFill>
                  <a:schemeClr val="accent1"/>
                </a:solidFill>
                <a:latin typeface="Calibri" pitchFamily="34" charset="0"/>
              </a:rPr>
              <a:t> a </a:t>
            </a:r>
            <a:r>
              <a:rPr lang="nl-NL" sz="2200" dirty="0" err="1" smtClean="0">
                <a:solidFill>
                  <a:schemeClr val="accent1"/>
                </a:solidFill>
                <a:latin typeface="Calibri" pitchFamily="34" charset="0"/>
              </a:rPr>
              <a:t>role</a:t>
            </a:r>
            <a:r>
              <a:rPr lang="nl-NL" sz="2200" dirty="0" smtClean="0">
                <a:solidFill>
                  <a:schemeClr val="accent1"/>
                </a:solidFill>
                <a:latin typeface="Calibri" pitchFamily="34" charset="0"/>
              </a:rPr>
              <a:t>:</a:t>
            </a:r>
            <a:endParaRPr lang="nl-NL" sz="2200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SBR Role: SBR Live Register</a:t>
            </a:r>
            <a:endParaRPr lang="en-US" dirty="0" smtClean="0"/>
          </a:p>
        </p:txBody>
      </p:sp>
      <p:sp>
        <p:nvSpPr>
          <p:cNvPr id="15363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417E2-507A-4005-91B5-8C7F867B73F7}" type="slidenum">
              <a:rPr lang="en-US" smtClean="0">
                <a:solidFill>
                  <a:srgbClr val="271D6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solidFill>
                <a:srgbClr val="271D6C"/>
              </a:solidFill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3059113" y="3625850"/>
            <a:ext cx="2592387" cy="396875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SBR Live Register</a:t>
            </a:r>
            <a:endParaRPr lang="nl-NL">
              <a:latin typeface="Arial" charset="0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935038" y="2708275"/>
            <a:ext cx="2282825" cy="396875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Census Data</a:t>
            </a:r>
            <a:endParaRPr lang="nl-NL">
              <a:latin typeface="Arial" charset="0"/>
            </a:endParaRP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348038" y="1916113"/>
            <a:ext cx="2016125" cy="396875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Other Data</a:t>
            </a:r>
            <a:endParaRPr lang="nl-NL">
              <a:latin typeface="Arial" charset="0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5473700" y="2700338"/>
            <a:ext cx="2266950" cy="395287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Administrative Data</a:t>
            </a:r>
            <a:endParaRPr lang="nl-NL">
              <a:latin typeface="Arial" charset="0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 flipV="1">
            <a:off x="4787900" y="2895600"/>
            <a:ext cx="0" cy="7127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4787900" y="2887663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3217863" y="2887663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4352925" y="2312988"/>
            <a:ext cx="4763" cy="1295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 flipV="1">
            <a:off x="3903663" y="2895600"/>
            <a:ext cx="0" cy="7127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1" name="Line 11"/>
          <p:cNvSpPr>
            <a:spLocks noChangeShapeType="1"/>
          </p:cNvSpPr>
          <p:nvPr/>
        </p:nvSpPr>
        <p:spPr bwMode="auto">
          <a:xfrm flipV="1">
            <a:off x="4352925" y="4040188"/>
            <a:ext cx="4763" cy="9191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2" name="Text Box 4"/>
          <p:cNvSpPr txBox="1">
            <a:spLocks noChangeArrowheads="1"/>
          </p:cNvSpPr>
          <p:nvPr/>
        </p:nvSpPr>
        <p:spPr bwMode="auto">
          <a:xfrm>
            <a:off x="3348038" y="4976813"/>
            <a:ext cx="2016125" cy="396875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SBR Backbone</a:t>
            </a:r>
            <a:endParaRPr lang="nl-NL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SBR </a:t>
            </a:r>
            <a:r>
              <a:rPr lang="en-US" dirty="0" smtClean="0"/>
              <a:t>Role: SBR Backbone</a:t>
            </a:r>
            <a:endParaRPr lang="en-US" dirty="0" smtClean="0"/>
          </a:p>
        </p:txBody>
      </p:sp>
      <p:sp>
        <p:nvSpPr>
          <p:cNvPr id="16387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5E1554-1108-4E87-A5C7-8A7982C5C745}" type="slidenum">
              <a:rPr lang="en-US" smtClean="0">
                <a:solidFill>
                  <a:srgbClr val="271D6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solidFill>
                <a:srgbClr val="271D6C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76600" y="2060575"/>
            <a:ext cx="2159000" cy="377825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SBR Live Register</a:t>
            </a:r>
            <a:endParaRPr lang="nl-NL">
              <a:latin typeface="Arial" charset="0"/>
            </a:endParaRPr>
          </a:p>
        </p:txBody>
      </p:sp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3276600" y="3149600"/>
            <a:ext cx="2159000" cy="377825"/>
          </a:xfrm>
          <a:prstGeom prst="rect">
            <a:avLst/>
          </a:prstGeom>
          <a:solidFill>
            <a:srgbClr val="FF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SBR Backbone</a:t>
            </a:r>
            <a:endParaRPr lang="nl-NL">
              <a:latin typeface="Arial" charset="0"/>
            </a:endParaRPr>
          </a:p>
        </p:txBody>
      </p:sp>
      <p:sp>
        <p:nvSpPr>
          <p:cNvPr id="18438" name="Line 11"/>
          <p:cNvSpPr>
            <a:spLocks noChangeShapeType="1"/>
          </p:cNvSpPr>
          <p:nvPr/>
        </p:nvSpPr>
        <p:spPr bwMode="auto">
          <a:xfrm flipV="1">
            <a:off x="4352925" y="2439988"/>
            <a:ext cx="1588" cy="6858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39" name="Line 11"/>
          <p:cNvSpPr>
            <a:spLocks noChangeShapeType="1"/>
          </p:cNvSpPr>
          <p:nvPr/>
        </p:nvSpPr>
        <p:spPr bwMode="auto">
          <a:xfrm flipV="1">
            <a:off x="4356100" y="3535363"/>
            <a:ext cx="1588" cy="6858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40" name="Text Box 4"/>
          <p:cNvSpPr txBox="1">
            <a:spLocks noChangeArrowheads="1"/>
          </p:cNvSpPr>
          <p:nvPr/>
        </p:nvSpPr>
        <p:spPr bwMode="auto">
          <a:xfrm>
            <a:off x="2627313" y="4238625"/>
            <a:ext cx="3457575" cy="919163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Coordinated Populations of Statistical units </a:t>
            </a:r>
            <a:br>
              <a:rPr lang="nl-NL">
                <a:latin typeface="Calibri" pitchFamily="34" charset="0"/>
              </a:rPr>
            </a:br>
            <a:r>
              <a:rPr lang="nl-NL">
                <a:latin typeface="Calibri" pitchFamily="34" charset="0"/>
              </a:rPr>
              <a:t>(with links to sources)</a:t>
            </a:r>
            <a:endParaRPr lang="nl-NL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SBR Role: SBR Information Source</a:t>
            </a:r>
            <a:endParaRPr lang="en-US" dirty="0" smtClean="0"/>
          </a:p>
        </p:txBody>
      </p:sp>
      <p:sp>
        <p:nvSpPr>
          <p:cNvPr id="15363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406E9-987D-471C-99E7-F2816A3A2AA9}" type="slidenum">
              <a:rPr lang="en-US" smtClean="0">
                <a:solidFill>
                  <a:srgbClr val="271D6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solidFill>
                <a:srgbClr val="271D6C"/>
              </a:solidFill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3059113" y="3482975"/>
            <a:ext cx="2592387" cy="395288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 dirty="0">
                <a:latin typeface="Calibri" pitchFamily="34" charset="0"/>
              </a:rPr>
              <a:t>SBR information source</a:t>
            </a:r>
            <a:endParaRPr lang="nl-NL" dirty="0">
              <a:latin typeface="Arial" charset="0"/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935038" y="2563813"/>
            <a:ext cx="2282825" cy="396875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Legislation</a:t>
            </a:r>
            <a:endParaRPr lang="nl-NL">
              <a:latin typeface="Arial" charset="0"/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3348038" y="1773238"/>
            <a:ext cx="2016125" cy="395287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SBR Live Register</a:t>
            </a:r>
            <a:endParaRPr lang="nl-NL">
              <a:latin typeface="Arial" charset="0"/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5473700" y="2555875"/>
            <a:ext cx="2266950" cy="395288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Infrastructure</a:t>
            </a:r>
            <a:endParaRPr lang="nl-NL">
              <a:latin typeface="Arial" charset="0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 flipV="1">
            <a:off x="4787900" y="2752725"/>
            <a:ext cx="0" cy="711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4787900" y="274478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3217863" y="274478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4352925" y="2168525"/>
            <a:ext cx="4763" cy="1295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 flipV="1">
            <a:off x="3903663" y="2752725"/>
            <a:ext cx="0" cy="711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69" name="Line 11"/>
          <p:cNvSpPr>
            <a:spLocks noChangeShapeType="1"/>
          </p:cNvSpPr>
          <p:nvPr/>
        </p:nvSpPr>
        <p:spPr bwMode="auto">
          <a:xfrm flipV="1">
            <a:off x="4352925" y="3895725"/>
            <a:ext cx="4763" cy="9191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70" name="Text Box 4"/>
          <p:cNvSpPr txBox="1">
            <a:spLocks noChangeArrowheads="1"/>
          </p:cNvSpPr>
          <p:nvPr/>
        </p:nvSpPr>
        <p:spPr bwMode="auto">
          <a:xfrm>
            <a:off x="2627313" y="4833938"/>
            <a:ext cx="3457575" cy="682625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Support of Investigations in </a:t>
            </a:r>
            <a:br>
              <a:rPr lang="nl-NL">
                <a:latin typeface="Calibri" pitchFamily="34" charset="0"/>
              </a:rPr>
            </a:br>
            <a:r>
              <a:rPr lang="nl-NL">
                <a:latin typeface="Calibri" pitchFamily="34" charset="0"/>
              </a:rPr>
              <a:t>Public and Private Domains</a:t>
            </a:r>
            <a:br>
              <a:rPr lang="nl-NL">
                <a:latin typeface="Calibri" pitchFamily="34" charset="0"/>
              </a:rPr>
            </a:br>
            <a:endParaRPr lang="nl-NL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SBR </a:t>
            </a:r>
            <a:r>
              <a:rPr lang="en-US" dirty="0" smtClean="0"/>
              <a:t>Role: SBR  Global Data Exchange</a:t>
            </a:r>
            <a:endParaRPr lang="en-US" dirty="0" smtClean="0"/>
          </a:p>
        </p:txBody>
      </p:sp>
      <p:sp>
        <p:nvSpPr>
          <p:cNvPr id="15363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8E6AF-97B7-4F23-A588-D254288A4FB8}" type="slidenum">
              <a:rPr lang="en-US" smtClean="0">
                <a:solidFill>
                  <a:srgbClr val="271D6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solidFill>
                <a:srgbClr val="271D6C"/>
              </a:solidFill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2987675" y="3482975"/>
            <a:ext cx="2736850" cy="395288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SBR Global Data Exchange</a:t>
            </a:r>
            <a:endParaRPr lang="nl-NL">
              <a:latin typeface="Arial" charset="0"/>
            </a:endParaRP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827088" y="2563813"/>
            <a:ext cx="2390775" cy="396875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Cross-border relations</a:t>
            </a:r>
            <a:endParaRPr lang="nl-NL">
              <a:latin typeface="Arial" charset="0"/>
            </a:endParaRP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3348038" y="1773238"/>
            <a:ext cx="2016125" cy="395287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SBR Backbone</a:t>
            </a:r>
            <a:endParaRPr lang="nl-NL">
              <a:latin typeface="Arial" charset="0"/>
            </a:endParaRP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5508625" y="2555875"/>
            <a:ext cx="2447925" cy="395288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Regulatory framework</a:t>
            </a:r>
            <a:endParaRPr lang="nl-NL">
              <a:latin typeface="Arial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 flipV="1">
            <a:off x="4787900" y="2752725"/>
            <a:ext cx="0" cy="711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787900" y="274478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3217863" y="274478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4352925" y="2168525"/>
            <a:ext cx="4763" cy="1295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 flipV="1">
            <a:off x="3903663" y="2752725"/>
            <a:ext cx="0" cy="711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93" name="Line 11"/>
          <p:cNvSpPr>
            <a:spLocks noChangeShapeType="1"/>
          </p:cNvSpPr>
          <p:nvPr/>
        </p:nvSpPr>
        <p:spPr bwMode="auto">
          <a:xfrm flipV="1">
            <a:off x="4352925" y="3895725"/>
            <a:ext cx="4763" cy="9191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94" name="Text Box 4"/>
          <p:cNvSpPr txBox="1">
            <a:spLocks noChangeArrowheads="1"/>
          </p:cNvSpPr>
          <p:nvPr/>
        </p:nvSpPr>
        <p:spPr bwMode="auto">
          <a:xfrm>
            <a:off x="2843213" y="4833938"/>
            <a:ext cx="3097212" cy="682625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Coherence in Global </a:t>
            </a:r>
            <a:br>
              <a:rPr lang="nl-NL">
                <a:latin typeface="Calibri" pitchFamily="34" charset="0"/>
              </a:rPr>
            </a:br>
            <a:r>
              <a:rPr lang="nl-NL">
                <a:latin typeface="Calibri" pitchFamily="34" charset="0"/>
              </a:rPr>
              <a:t>Statistics</a:t>
            </a:r>
            <a:endParaRPr lang="nl-NL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SBR </a:t>
            </a:r>
            <a:r>
              <a:rPr lang="en-US" dirty="0" smtClean="0"/>
              <a:t>Role: SBR Sample frame</a:t>
            </a:r>
            <a:endParaRPr lang="en-US" dirty="0" smtClean="0"/>
          </a:p>
        </p:txBody>
      </p:sp>
      <p:sp>
        <p:nvSpPr>
          <p:cNvPr id="15363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7E5F63-D3E8-4203-A215-07103BDDDF07}" type="slidenum">
              <a:rPr lang="en-US" smtClean="0">
                <a:solidFill>
                  <a:srgbClr val="271D6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solidFill>
                <a:srgbClr val="271D6C"/>
              </a:solidFill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2987675" y="3625850"/>
            <a:ext cx="2736850" cy="396875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SBR Sample frame</a:t>
            </a:r>
            <a:endParaRPr lang="nl-NL">
              <a:latin typeface="Arial" charset="0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827088" y="2708275"/>
            <a:ext cx="2390775" cy="396875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Stratification</a:t>
            </a:r>
            <a:endParaRPr lang="nl-NL">
              <a:latin typeface="Arial" charset="0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3348038" y="1916113"/>
            <a:ext cx="2016125" cy="396875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SBR Backbone</a:t>
            </a:r>
            <a:endParaRPr lang="nl-NL">
              <a:latin typeface="Arial" charset="0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5508625" y="2700338"/>
            <a:ext cx="2447925" cy="395287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Historical frames</a:t>
            </a:r>
            <a:endParaRPr lang="nl-NL">
              <a:latin typeface="Arial" charset="0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 flipV="1">
            <a:off x="4787900" y="2895600"/>
            <a:ext cx="0" cy="7127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4787900" y="2887663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3217863" y="2887663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4352925" y="2312988"/>
            <a:ext cx="4763" cy="1295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 flipV="1">
            <a:off x="3903663" y="2895600"/>
            <a:ext cx="0" cy="7127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7" name="Line 11"/>
          <p:cNvSpPr>
            <a:spLocks noChangeShapeType="1"/>
          </p:cNvSpPr>
          <p:nvPr/>
        </p:nvSpPr>
        <p:spPr bwMode="auto">
          <a:xfrm flipV="1">
            <a:off x="4352925" y="4040188"/>
            <a:ext cx="4763" cy="9191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8" name="Text Box 4"/>
          <p:cNvSpPr txBox="1">
            <a:spLocks noChangeArrowheads="1"/>
          </p:cNvSpPr>
          <p:nvPr/>
        </p:nvSpPr>
        <p:spPr bwMode="auto">
          <a:xfrm>
            <a:off x="3348038" y="4976813"/>
            <a:ext cx="2016125" cy="396875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Survey support</a:t>
            </a:r>
            <a:endParaRPr lang="nl-NL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SBR </a:t>
            </a:r>
            <a:r>
              <a:rPr lang="en-US" dirty="0" smtClean="0"/>
              <a:t>Role: SBR Survey Support</a:t>
            </a:r>
            <a:endParaRPr lang="en-US" dirty="0" smtClean="0"/>
          </a:p>
        </p:txBody>
      </p:sp>
      <p:sp>
        <p:nvSpPr>
          <p:cNvPr id="15363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ED60F0-3B20-4FD7-A1B5-2FCD7A0268C2}" type="slidenum">
              <a:rPr lang="en-US" smtClean="0">
                <a:solidFill>
                  <a:srgbClr val="271D6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solidFill>
                <a:srgbClr val="271D6C"/>
              </a:solidFill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2987675" y="3625850"/>
            <a:ext cx="2736850" cy="396875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SBR Survey Support</a:t>
            </a:r>
            <a:endParaRPr lang="nl-NL">
              <a:latin typeface="Arial" charset="0"/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827088" y="2708275"/>
            <a:ext cx="2390775" cy="396875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Survey design</a:t>
            </a:r>
            <a:endParaRPr lang="nl-NL">
              <a:latin typeface="Arial" charset="0"/>
            </a:endParaRP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3348038" y="1916113"/>
            <a:ext cx="2016125" cy="396875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SBR Sample frame</a:t>
            </a:r>
            <a:endParaRPr lang="nl-NL">
              <a:latin typeface="Arial" charset="0"/>
            </a:endParaRPr>
          </a:p>
          <a:p>
            <a:pPr algn="ctr" eaLnBrk="1" hangingPunct="1">
              <a:spcAft>
                <a:spcPts val="1000"/>
              </a:spcAft>
            </a:pPr>
            <a:endParaRPr lang="nl-NL">
              <a:latin typeface="Arial" charset="0"/>
            </a:endParaRP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5508625" y="2700338"/>
            <a:ext cx="2447925" cy="395287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Contact-information</a:t>
            </a:r>
            <a:endParaRPr lang="nl-NL">
              <a:latin typeface="Arial" charset="0"/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 flipV="1">
            <a:off x="4787900" y="2895600"/>
            <a:ext cx="0" cy="7127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787900" y="2887663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217863" y="2887663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V="1">
            <a:off x="4352925" y="2312988"/>
            <a:ext cx="4763" cy="1295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 flipV="1">
            <a:off x="3903663" y="2895600"/>
            <a:ext cx="0" cy="7127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541" name="Line 11"/>
          <p:cNvSpPr>
            <a:spLocks noChangeShapeType="1"/>
          </p:cNvSpPr>
          <p:nvPr/>
        </p:nvSpPr>
        <p:spPr bwMode="auto">
          <a:xfrm flipV="1">
            <a:off x="4352925" y="4040188"/>
            <a:ext cx="4763" cy="9191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348038" y="4976813"/>
            <a:ext cx="2016125" cy="396875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nl-NL">
                <a:latin typeface="Calibri" pitchFamily="34" charset="0"/>
              </a:rPr>
              <a:t>Survey</a:t>
            </a:r>
            <a:endParaRPr lang="nl-NL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BS Blauw_EN">
  <a:themeElements>
    <a:clrScheme name="CBS_1">
      <a:dk1>
        <a:srgbClr val="271D6C"/>
      </a:dk1>
      <a:lt1>
        <a:srgbClr val="FFFFFF"/>
      </a:lt1>
      <a:dk2>
        <a:srgbClr val="271D6C"/>
      </a:dk2>
      <a:lt2>
        <a:srgbClr val="D8D8D8"/>
      </a:lt2>
      <a:accent1>
        <a:srgbClr val="00A1CD"/>
      </a:accent1>
      <a:accent2>
        <a:srgbClr val="0058B8"/>
      </a:accent2>
      <a:accent3>
        <a:srgbClr val="53A31D"/>
      </a:accent3>
      <a:accent4>
        <a:srgbClr val="AF0E80"/>
      </a:accent4>
      <a:accent5>
        <a:srgbClr val="FFCC00"/>
      </a:accent5>
      <a:accent6>
        <a:srgbClr val="E94C0A"/>
      </a:accent6>
      <a:hlink>
        <a:srgbClr val="271D6C"/>
      </a:hlink>
      <a:folHlink>
        <a:srgbClr val="271D6C"/>
      </a:folHlink>
    </a:clrScheme>
    <a:fontScheme name="CBS_1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BS Powerpoint EN 20130709.potx" id="{1C9B7C14-A4CB-457A-8306-2ECAFB8C1A56}" vid="{F2581E76-EC71-485F-9B6C-28172D25B29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Blauw_EN</Template>
  <TotalTime>0</TotalTime>
  <Words>267</Words>
  <Application>Microsoft Office PowerPoint</Application>
  <PresentationFormat>Diavoorstelling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CBS Blauw_EN</vt:lpstr>
      <vt:lpstr>PowerPoint-presentatie</vt:lpstr>
      <vt:lpstr>Roles of the SBR</vt:lpstr>
      <vt:lpstr>Roles of the SBR</vt:lpstr>
      <vt:lpstr>SBR Role: SBR Live Register</vt:lpstr>
      <vt:lpstr>SBR Role: SBR Backbone</vt:lpstr>
      <vt:lpstr>SBR Role: SBR Information Source</vt:lpstr>
      <vt:lpstr>SBR Role: SBR  Global Data Exchange</vt:lpstr>
      <vt:lpstr>SBR Role: SBR Sample frame</vt:lpstr>
      <vt:lpstr>SBR Role: SBR Survey Support</vt:lpstr>
      <vt:lpstr>SBR Role: SBR Statistics</vt:lpstr>
      <vt:lpstr>Roles of the SBR</vt:lpstr>
      <vt:lpstr>Roles of the SBR</vt:lpstr>
      <vt:lpstr>PowerPoint-presentatie</vt:lpstr>
    </vt:vector>
  </TitlesOfParts>
  <Company>CBS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CBS PowerPoint sjabloon</dc:subject>
  <dc:creator>Konen, Ir H.J.</dc:creator>
  <cp:lastModifiedBy>Konen, Ir H.J.</cp:lastModifiedBy>
  <cp:revision>34</cp:revision>
  <dcterms:created xsi:type="dcterms:W3CDTF">2013-08-23T13:11:34Z</dcterms:created>
  <dcterms:modified xsi:type="dcterms:W3CDTF">2013-08-29T08:30:04Z</dcterms:modified>
</cp:coreProperties>
</file>