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5"/>
  </p:notesMasterIdLst>
  <p:sldIdLst>
    <p:sldId id="294" r:id="rId2"/>
    <p:sldId id="295" r:id="rId3"/>
    <p:sldId id="337" r:id="rId4"/>
    <p:sldId id="296" r:id="rId5"/>
    <p:sldId id="335" r:id="rId6"/>
    <p:sldId id="334" r:id="rId7"/>
    <p:sldId id="336" r:id="rId8"/>
    <p:sldId id="298" r:id="rId9"/>
    <p:sldId id="299" r:id="rId10"/>
    <p:sldId id="300" r:id="rId11"/>
    <p:sldId id="332" r:id="rId12"/>
    <p:sldId id="333" r:id="rId13"/>
    <p:sldId id="301" r:id="rId14"/>
    <p:sldId id="302" r:id="rId15"/>
    <p:sldId id="303" r:id="rId16"/>
    <p:sldId id="304" r:id="rId17"/>
    <p:sldId id="305" r:id="rId18"/>
    <p:sldId id="307" r:id="rId19"/>
    <p:sldId id="306" r:id="rId20"/>
    <p:sldId id="308" r:id="rId21"/>
    <p:sldId id="309" r:id="rId22"/>
    <p:sldId id="314" r:id="rId23"/>
    <p:sldId id="310" r:id="rId24"/>
    <p:sldId id="313" r:id="rId25"/>
    <p:sldId id="311" r:id="rId26"/>
    <p:sldId id="312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30" r:id="rId42"/>
    <p:sldId id="331" r:id="rId43"/>
    <p:sldId id="329" r:id="rId44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94667" autoAdjust="0"/>
  </p:normalViewPr>
  <p:slideViewPr>
    <p:cSldViewPr>
      <p:cViewPr>
        <p:scale>
          <a:sx n="66" d="100"/>
          <a:sy n="66" d="100"/>
        </p:scale>
        <p:origin x="-12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Percentage of countries with one or more Statistical Units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1</c:v>
          </c:tx>
          <c:invertIfNegative val="0"/>
          <c:cat>
            <c:strRef>
              <c:f>'[UN Global Assessment - Summary Results.xlsx]Q05.units(2)'!$A$25:$A$27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Results.xlsx]Q05.units(2)'!$B$25:$B$27</c:f>
              <c:numCache>
                <c:formatCode>0%</c:formatCode>
                <c:ptCount val="3"/>
                <c:pt idx="0">
                  <c:v>0.16666666666666666</c:v>
                </c:pt>
                <c:pt idx="1">
                  <c:v>0.125</c:v>
                </c:pt>
                <c:pt idx="2">
                  <c:v>0.15517241379310345</c:v>
                </c:pt>
              </c:numCache>
            </c:numRef>
          </c:val>
        </c:ser>
        <c:ser>
          <c:idx val="1"/>
          <c:order val="1"/>
          <c:tx>
            <c:v>2</c:v>
          </c:tx>
          <c:invertIfNegative val="0"/>
          <c:cat>
            <c:strRef>
              <c:f>'[UN Global Assessment - Summary Results.xlsx]Q05.units(2)'!$A$25:$A$27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Results.xlsx]Q05.units(2)'!$C$25:$C$27</c:f>
              <c:numCache>
                <c:formatCode>0%</c:formatCode>
                <c:ptCount val="3"/>
                <c:pt idx="0">
                  <c:v>0.38095238095238093</c:v>
                </c:pt>
                <c:pt idx="1">
                  <c:v>0.15625</c:v>
                </c:pt>
                <c:pt idx="2">
                  <c:v>0.31896551724137934</c:v>
                </c:pt>
              </c:numCache>
            </c:numRef>
          </c:val>
        </c:ser>
        <c:ser>
          <c:idx val="2"/>
          <c:order val="2"/>
          <c:tx>
            <c:v>3</c:v>
          </c:tx>
          <c:invertIfNegative val="0"/>
          <c:cat>
            <c:strRef>
              <c:f>'[UN Global Assessment - Summary Results.xlsx]Q05.units(2)'!$A$25:$A$27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Results.xlsx]Q05.units(2)'!$D$25:$D$27</c:f>
              <c:numCache>
                <c:formatCode>0%</c:formatCode>
                <c:ptCount val="3"/>
                <c:pt idx="0">
                  <c:v>0.17857142857142858</c:v>
                </c:pt>
                <c:pt idx="1">
                  <c:v>0.34375</c:v>
                </c:pt>
                <c:pt idx="2">
                  <c:v>0.22413793103448276</c:v>
                </c:pt>
              </c:numCache>
            </c:numRef>
          </c:val>
        </c:ser>
        <c:ser>
          <c:idx val="3"/>
          <c:order val="3"/>
          <c:tx>
            <c:v>4</c:v>
          </c:tx>
          <c:invertIfNegative val="0"/>
          <c:cat>
            <c:strRef>
              <c:f>'[UN Global Assessment - Summary Results.xlsx]Q05.units(2)'!$A$25:$A$27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Results.xlsx]Q05.units(2)'!$E$25:$E$27</c:f>
              <c:numCache>
                <c:formatCode>0%</c:formatCode>
                <c:ptCount val="3"/>
                <c:pt idx="0">
                  <c:v>0.20238095238095238</c:v>
                </c:pt>
                <c:pt idx="1">
                  <c:v>0.28125</c:v>
                </c:pt>
                <c:pt idx="2">
                  <c:v>0.22413793103448276</c:v>
                </c:pt>
              </c:numCache>
            </c:numRef>
          </c:val>
        </c:ser>
        <c:ser>
          <c:idx val="4"/>
          <c:order val="4"/>
          <c:tx>
            <c:v>5</c:v>
          </c:tx>
          <c:invertIfNegative val="0"/>
          <c:cat>
            <c:strRef>
              <c:f>'[UN Global Assessment - Summary Results.xlsx]Q05.units(2)'!$A$25:$A$27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Results.xlsx]Q05.units(2)'!$F$25:$F$27</c:f>
              <c:numCache>
                <c:formatCode>0%</c:formatCode>
                <c:ptCount val="3"/>
                <c:pt idx="0">
                  <c:v>5.9523809523809521E-2</c:v>
                </c:pt>
                <c:pt idx="1">
                  <c:v>6.25E-2</c:v>
                </c:pt>
                <c:pt idx="2">
                  <c:v>6.0344827586206899E-2</c:v>
                </c:pt>
              </c:numCache>
            </c:numRef>
          </c:val>
        </c:ser>
        <c:ser>
          <c:idx val="5"/>
          <c:order val="5"/>
          <c:tx>
            <c:v>6 and more</c:v>
          </c:tx>
          <c:invertIfNegative val="0"/>
          <c:cat>
            <c:strRef>
              <c:f>'[UN Global Assessment - Summary Results.xlsx]Q05.units(2)'!$A$25:$A$27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Results.xlsx]Q05.units(2)'!$G$25:$G$27</c:f>
              <c:numCache>
                <c:formatCode>0%</c:formatCode>
                <c:ptCount val="3"/>
                <c:pt idx="0">
                  <c:v>1.1904761904761904E-2</c:v>
                </c:pt>
                <c:pt idx="1">
                  <c:v>3.125E-2</c:v>
                </c:pt>
                <c:pt idx="2">
                  <c:v>1.7241379310344827E-2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7"/>
        <c:overlap val="100"/>
        <c:axId val="8236032"/>
        <c:axId val="8246016"/>
      </c:barChart>
      <c:catAx>
        <c:axId val="8236032"/>
        <c:scaling>
          <c:orientation val="minMax"/>
        </c:scaling>
        <c:delete val="0"/>
        <c:axPos val="b"/>
        <c:majorTickMark val="none"/>
        <c:minorTickMark val="none"/>
        <c:tickLblPos val="nextTo"/>
        <c:crossAx val="8246016"/>
        <c:crosses val="autoZero"/>
        <c:auto val="1"/>
        <c:lblAlgn val="ctr"/>
        <c:lblOffset val="100"/>
        <c:noMultiLvlLbl val="0"/>
      </c:catAx>
      <c:valAx>
        <c:axId val="82460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236032"/>
        <c:crosses val="autoZero"/>
        <c:crossBetween val="between"/>
      </c:valAx>
    </c:plotArea>
    <c:legend>
      <c:legendPos val="b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Classification of Economic Activities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Not ISIC Compatible</c:v>
          </c:tx>
          <c:invertIfNegative val="0"/>
          <c:dLbls>
            <c:delete val="1"/>
          </c:dLbls>
          <c:cat>
            <c:strRef>
              <c:f>'[UN Global Assessment - Summary Results.xlsx]Q06.isic'!$A$25:$A$27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Results.xlsx]Q06.isic'!$B$25:$B$27</c:f>
              <c:numCache>
                <c:formatCode>0%</c:formatCode>
                <c:ptCount val="3"/>
                <c:pt idx="0">
                  <c:v>2.3809523809523801E-2</c:v>
                </c:pt>
                <c:pt idx="1">
                  <c:v>3.125E-2</c:v>
                </c:pt>
                <c:pt idx="2">
                  <c:v>2.5862068965517199E-2</c:v>
                </c:pt>
              </c:numCache>
            </c:numRef>
          </c:val>
        </c:ser>
        <c:ser>
          <c:idx val="1"/>
          <c:order val="1"/>
          <c:tx>
            <c:v>ISIC Rev.1</c:v>
          </c:tx>
          <c:invertIfNegative val="0"/>
          <c:dLbls>
            <c:delete val="1"/>
          </c:dLbls>
          <c:cat>
            <c:strRef>
              <c:f>'[UN Global Assessment - Summary Results.xlsx]Q06.isic'!$A$25:$A$27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Results.xlsx]Q06.isic'!$C$25:$C$27</c:f>
              <c:numCache>
                <c:formatCode>0%</c:formatCode>
                <c:ptCount val="3"/>
                <c:pt idx="0">
                  <c:v>1.1904761904761901E-2</c:v>
                </c:pt>
                <c:pt idx="1">
                  <c:v>0</c:v>
                </c:pt>
                <c:pt idx="2">
                  <c:v>8.6206896551724102E-3</c:v>
                </c:pt>
              </c:numCache>
            </c:numRef>
          </c:val>
        </c:ser>
        <c:ser>
          <c:idx val="2"/>
          <c:order val="2"/>
          <c:tx>
            <c:v>ISIC Rev.3</c:v>
          </c:tx>
          <c:invertIfNegative val="0"/>
          <c:dLbls>
            <c:delete val="1"/>
          </c:dLbls>
          <c:cat>
            <c:strRef>
              <c:f>'[UN Global Assessment - Summary Results.xlsx]Q06.isic'!$A$25:$A$27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Results.xlsx]Q06.isic'!$D$25:$D$27</c:f>
              <c:numCache>
                <c:formatCode>0%</c:formatCode>
                <c:ptCount val="3"/>
                <c:pt idx="0">
                  <c:v>0.14285714285714299</c:v>
                </c:pt>
                <c:pt idx="1">
                  <c:v>0</c:v>
                </c:pt>
                <c:pt idx="2">
                  <c:v>0.10344827586206901</c:v>
                </c:pt>
              </c:numCache>
            </c:numRef>
          </c:val>
        </c:ser>
        <c:ser>
          <c:idx val="3"/>
          <c:order val="3"/>
          <c:tx>
            <c:v>ISIC Rev.3.1</c:v>
          </c:tx>
          <c:invertIfNegative val="0"/>
          <c:dLbls>
            <c:delete val="1"/>
          </c:dLbls>
          <c:cat>
            <c:strRef>
              <c:f>'[UN Global Assessment - Summary Results.xlsx]Q06.isic'!$A$25:$A$27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Results.xlsx]Q06.isic'!$E$25:$E$27</c:f>
              <c:numCache>
                <c:formatCode>0%</c:formatCode>
                <c:ptCount val="3"/>
                <c:pt idx="0">
                  <c:v>0.13095238095238099</c:v>
                </c:pt>
                <c:pt idx="1">
                  <c:v>0</c:v>
                </c:pt>
                <c:pt idx="2">
                  <c:v>9.4827586206896505E-2</c:v>
                </c:pt>
              </c:numCache>
            </c:numRef>
          </c:val>
        </c:ser>
        <c:ser>
          <c:idx val="4"/>
          <c:order val="4"/>
          <c:tx>
            <c:v>ISIC Rev.4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'[UN Global Assessment - Summary Results.xlsx]Q06.isic'!$A$25:$A$27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Results.xlsx]Q06.isic'!$F$25:$F$27</c:f>
              <c:numCache>
                <c:formatCode>0%</c:formatCode>
                <c:ptCount val="3"/>
                <c:pt idx="0">
                  <c:v>0.69047619047619002</c:v>
                </c:pt>
                <c:pt idx="1">
                  <c:v>0.96875</c:v>
                </c:pt>
                <c:pt idx="2">
                  <c:v>0.76724137931034497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1"/>
        <c:overlap val="100"/>
        <c:axId val="8577792"/>
        <c:axId val="8555520"/>
      </c:barChart>
      <c:valAx>
        <c:axId val="85555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577792"/>
        <c:crosses val="autoZero"/>
        <c:crossBetween val="between"/>
      </c:valAx>
      <c:catAx>
        <c:axId val="8577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8555520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The Most Detailed Level</a:t>
            </a:r>
            <a:r>
              <a:rPr lang="en-US" baseline="0"/>
              <a:t> of ISIC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'[UN Global Assessment - Summary Results.xlsx]Q6.detail'!$B$16</c:f>
              <c:strCache>
                <c:ptCount val="1"/>
                <c:pt idx="0">
                  <c:v>1 digit</c:v>
                </c:pt>
              </c:strCache>
            </c:strRef>
          </c:tx>
          <c:invertIfNegative val="0"/>
          <c:cat>
            <c:strRef>
              <c:f>'[UN Global Assessment - Summary Results.xlsx]Q6.detail'!$A$25:$A$27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Results.xlsx]Q6.detail'!$B$25:$B$27</c:f>
              <c:numCache>
                <c:formatCode>0%</c:formatCode>
                <c:ptCount val="3"/>
                <c:pt idx="0">
                  <c:v>1.1904761904761901E-2</c:v>
                </c:pt>
                <c:pt idx="1">
                  <c:v>0</c:v>
                </c:pt>
                <c:pt idx="2">
                  <c:v>8.6206896551724102E-3</c:v>
                </c:pt>
              </c:numCache>
            </c:numRef>
          </c:val>
        </c:ser>
        <c:ser>
          <c:idx val="1"/>
          <c:order val="1"/>
          <c:tx>
            <c:strRef>
              <c:f>'[UN Global Assessment - Summary Results.xlsx]Q6.detail'!$C$16</c:f>
              <c:strCache>
                <c:ptCount val="1"/>
                <c:pt idx="0">
                  <c:v>2 digits</c:v>
                </c:pt>
              </c:strCache>
            </c:strRef>
          </c:tx>
          <c:invertIfNegative val="0"/>
          <c:cat>
            <c:strRef>
              <c:f>'[UN Global Assessment - Summary Results.xlsx]Q6.detail'!$A$25:$A$27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Results.xlsx]Q6.detail'!$C$25:$C$27</c:f>
              <c:numCache>
                <c:formatCode>0%</c:formatCode>
                <c:ptCount val="3"/>
                <c:pt idx="0">
                  <c:v>4.7619047619047603E-2</c:v>
                </c:pt>
                <c:pt idx="1">
                  <c:v>0</c:v>
                </c:pt>
                <c:pt idx="2">
                  <c:v>3.4482758620689703E-2</c:v>
                </c:pt>
              </c:numCache>
            </c:numRef>
          </c:val>
        </c:ser>
        <c:ser>
          <c:idx val="2"/>
          <c:order val="2"/>
          <c:tx>
            <c:strRef>
              <c:f>'[UN Global Assessment - Summary Results.xlsx]Q6.detail'!$D$16</c:f>
              <c:strCache>
                <c:ptCount val="1"/>
                <c:pt idx="0">
                  <c:v>3 digits</c:v>
                </c:pt>
              </c:strCache>
            </c:strRef>
          </c:tx>
          <c:invertIfNegative val="0"/>
          <c:cat>
            <c:strRef>
              <c:f>'[UN Global Assessment - Summary Results.xlsx]Q6.detail'!$A$25:$A$27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Results.xlsx]Q6.detail'!$D$25:$D$27</c:f>
              <c:numCache>
                <c:formatCode>0%</c:formatCode>
                <c:ptCount val="3"/>
                <c:pt idx="0">
                  <c:v>5.95238095238095E-2</c:v>
                </c:pt>
                <c:pt idx="1">
                  <c:v>0</c:v>
                </c:pt>
                <c:pt idx="2">
                  <c:v>4.31034482758621E-2</c:v>
                </c:pt>
              </c:numCache>
            </c:numRef>
          </c:val>
        </c:ser>
        <c:ser>
          <c:idx val="3"/>
          <c:order val="3"/>
          <c:tx>
            <c:strRef>
              <c:f>'[UN Global Assessment - Summary Results.xlsx]Q6.detail'!$E$16</c:f>
              <c:strCache>
                <c:ptCount val="1"/>
                <c:pt idx="0">
                  <c:v>4 digits</c:v>
                </c:pt>
              </c:strCache>
            </c:strRef>
          </c:tx>
          <c:invertIfNegative val="0"/>
          <c:cat>
            <c:strRef>
              <c:f>'[UN Global Assessment - Summary Results.xlsx]Q6.detail'!$A$25:$A$27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Results.xlsx]Q6.detail'!$E$25:$E$27</c:f>
              <c:numCache>
                <c:formatCode>0%</c:formatCode>
                <c:ptCount val="3"/>
                <c:pt idx="0">
                  <c:v>0.58333333333333304</c:v>
                </c:pt>
                <c:pt idx="1">
                  <c:v>0.46875</c:v>
                </c:pt>
                <c:pt idx="2">
                  <c:v>0.55172413793103403</c:v>
                </c:pt>
              </c:numCache>
            </c:numRef>
          </c:val>
        </c:ser>
        <c:ser>
          <c:idx val="4"/>
          <c:order val="4"/>
          <c:tx>
            <c:strRef>
              <c:f>'[UN Global Assessment - Summary Results.xlsx]Q6.detail'!$F$16</c:f>
              <c:strCache>
                <c:ptCount val="1"/>
                <c:pt idx="0">
                  <c:v>5 digits</c:v>
                </c:pt>
              </c:strCache>
            </c:strRef>
          </c:tx>
          <c:invertIfNegative val="0"/>
          <c:cat>
            <c:strRef>
              <c:f>'[UN Global Assessment - Summary Results.xlsx]Q6.detail'!$A$25:$A$27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Results.xlsx]Q6.detail'!$F$25:$F$27</c:f>
              <c:numCache>
                <c:formatCode>0%</c:formatCode>
                <c:ptCount val="3"/>
                <c:pt idx="0">
                  <c:v>0.14285714285714299</c:v>
                </c:pt>
                <c:pt idx="1">
                  <c:v>0.34375</c:v>
                </c:pt>
                <c:pt idx="2">
                  <c:v>0.198275862068966</c:v>
                </c:pt>
              </c:numCache>
            </c:numRef>
          </c:val>
        </c:ser>
        <c:ser>
          <c:idx val="5"/>
          <c:order val="5"/>
          <c:tx>
            <c:strRef>
              <c:f>'[UN Global Assessment - Summary Results.xlsx]Q6.detail'!$G$16</c:f>
              <c:strCache>
                <c:ptCount val="1"/>
                <c:pt idx="0">
                  <c:v>6 digits</c:v>
                </c:pt>
              </c:strCache>
            </c:strRef>
          </c:tx>
          <c:invertIfNegative val="0"/>
          <c:cat>
            <c:strRef>
              <c:f>'[UN Global Assessment - Summary Results.xlsx]Q6.detail'!$A$25:$A$27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Results.xlsx]Q6.detail'!$G$25:$G$27</c:f>
              <c:numCache>
                <c:formatCode>0%</c:formatCode>
                <c:ptCount val="3"/>
                <c:pt idx="0">
                  <c:v>3.5714285714285698E-2</c:v>
                </c:pt>
                <c:pt idx="1">
                  <c:v>9.375E-2</c:v>
                </c:pt>
                <c:pt idx="2">
                  <c:v>5.1724137931034503E-2</c:v>
                </c:pt>
              </c:numCache>
            </c:numRef>
          </c:val>
        </c:ser>
        <c:ser>
          <c:idx val="6"/>
          <c:order val="6"/>
          <c:tx>
            <c:strRef>
              <c:f>'[UN Global Assessment - Summary Results.xlsx]Q6.detail'!$H$16</c:f>
              <c:strCache>
                <c:ptCount val="1"/>
                <c:pt idx="0">
                  <c:v>7 digits</c:v>
                </c:pt>
              </c:strCache>
            </c:strRef>
          </c:tx>
          <c:invertIfNegative val="0"/>
          <c:cat>
            <c:strRef>
              <c:f>'[UN Global Assessment - Summary Results.xlsx]Q6.detail'!$A$25:$A$27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Results.xlsx]Q6.detail'!$H$25:$H$27</c:f>
              <c:numCache>
                <c:formatCode>0%</c:formatCode>
                <c:ptCount val="3"/>
                <c:pt idx="0">
                  <c:v>1.1904761904761901E-2</c:v>
                </c:pt>
                <c:pt idx="1">
                  <c:v>0</c:v>
                </c:pt>
                <c:pt idx="2">
                  <c:v>8.6206896551724102E-3</c:v>
                </c:pt>
              </c:numCache>
            </c:numRef>
          </c:val>
        </c:ser>
        <c:ser>
          <c:idx val="7"/>
          <c:order val="7"/>
          <c:tx>
            <c:strRef>
              <c:f>'[UN Global Assessment - Summary Results.xlsx]Q6.detail'!$I$16</c:f>
              <c:strCache>
                <c:ptCount val="1"/>
                <c:pt idx="0">
                  <c:v>n.a.</c:v>
                </c:pt>
              </c:strCache>
            </c:strRef>
          </c:tx>
          <c:invertIfNegative val="0"/>
          <c:cat>
            <c:strRef>
              <c:f>'[UN Global Assessment - Summary Results.xlsx]Q6.detail'!$A$25:$A$27</c:f>
              <c:strCache>
                <c:ptCount val="3"/>
                <c:pt idx="0">
                  <c:v>Non-OECD</c:v>
                </c:pt>
                <c:pt idx="1">
                  <c:v>OECD</c:v>
                </c:pt>
                <c:pt idx="2">
                  <c:v>ALL</c:v>
                </c:pt>
              </c:strCache>
            </c:strRef>
          </c:cat>
          <c:val>
            <c:numRef>
              <c:f>'[UN Global Assessment - Summary Results.xlsx]Q6.detail'!$I$25:$I$27</c:f>
              <c:numCache>
                <c:formatCode>0%</c:formatCode>
                <c:ptCount val="3"/>
                <c:pt idx="0">
                  <c:v>0.107142857142857</c:v>
                </c:pt>
                <c:pt idx="1">
                  <c:v>9.375E-2</c:v>
                </c:pt>
                <c:pt idx="2">
                  <c:v>0.10344827586206901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9"/>
        <c:overlap val="100"/>
        <c:axId val="8637824"/>
        <c:axId val="8643712"/>
      </c:barChart>
      <c:catAx>
        <c:axId val="8637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8643712"/>
        <c:crosses val="autoZero"/>
        <c:auto val="1"/>
        <c:lblAlgn val="ctr"/>
        <c:lblOffset val="100"/>
        <c:noMultiLvlLbl val="0"/>
      </c:catAx>
      <c:valAx>
        <c:axId val="86437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637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Specific Types of</a:t>
            </a:r>
            <a:r>
              <a:rPr lang="en-US" baseline="0"/>
              <a:t> Units Coverage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995896420514226"/>
          <c:y val="0.1535437890262375"/>
          <c:w val="0.72864671081489873"/>
          <c:h val="0.5891554476659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'[UN Global Assessment - Summary Results.xlsx]Q10-12.unitTypes'!$A$39</c:f>
              <c:strCache>
                <c:ptCount val="1"/>
                <c:pt idx="0">
                  <c:v>Non-OECD</c:v>
                </c:pt>
              </c:strCache>
            </c:strRef>
          </c:tx>
          <c:invertIfNegative val="0"/>
          <c:cat>
            <c:strRef>
              <c:f>'[UN Global Assessment - Summary Results.xlsx]Q10-12.unitTypes'!$B$30:$D$30</c:f>
              <c:strCache>
                <c:ptCount val="3"/>
                <c:pt idx="0">
                  <c:v>public Sector</c:v>
                </c:pt>
                <c:pt idx="1">
                  <c:v>private Sector</c:v>
                </c:pt>
                <c:pt idx="2">
                  <c:v>self Employed</c:v>
                </c:pt>
              </c:strCache>
            </c:strRef>
          </c:cat>
          <c:val>
            <c:numRef>
              <c:f>'[UN Global Assessment - Summary Results.xlsx]Q10-12.unitTypes'!$B$39:$D$39</c:f>
              <c:numCache>
                <c:formatCode>0%</c:formatCode>
                <c:ptCount val="3"/>
                <c:pt idx="0">
                  <c:v>0.797619047619048</c:v>
                </c:pt>
                <c:pt idx="1">
                  <c:v>0.97619047619047605</c:v>
                </c:pt>
                <c:pt idx="2">
                  <c:v>0.73809523809523803</c:v>
                </c:pt>
              </c:numCache>
            </c:numRef>
          </c:val>
        </c:ser>
        <c:ser>
          <c:idx val="1"/>
          <c:order val="1"/>
          <c:tx>
            <c:strRef>
              <c:f>'[UN Global Assessment - Summary Results.xlsx]Q10-12.unitTypes'!$A$40</c:f>
              <c:strCache>
                <c:ptCount val="1"/>
                <c:pt idx="0">
                  <c:v>OECD</c:v>
                </c:pt>
              </c:strCache>
            </c:strRef>
          </c:tx>
          <c:invertIfNegative val="0"/>
          <c:cat>
            <c:strRef>
              <c:f>'[UN Global Assessment - Summary Results.xlsx]Q10-12.unitTypes'!$B$30:$D$30</c:f>
              <c:strCache>
                <c:ptCount val="3"/>
                <c:pt idx="0">
                  <c:v>public Sector</c:v>
                </c:pt>
                <c:pt idx="1">
                  <c:v>private Sector</c:v>
                </c:pt>
                <c:pt idx="2">
                  <c:v>self Employed</c:v>
                </c:pt>
              </c:strCache>
            </c:strRef>
          </c:cat>
          <c:val>
            <c:numRef>
              <c:f>'[UN Global Assessment - Summary Results.xlsx]Q10-12.unitTypes'!$B$40:$D$40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0.96875</c:v>
                </c:pt>
              </c:numCache>
            </c:numRef>
          </c:val>
        </c:ser>
        <c:ser>
          <c:idx val="2"/>
          <c:order val="2"/>
          <c:tx>
            <c:strRef>
              <c:f>'[UN Global Assessment - Summary Results.xlsx]Q10-12.unitTypes'!$A$41</c:f>
              <c:strCache>
                <c:ptCount val="1"/>
                <c:pt idx="0">
                  <c:v>ALL</c:v>
                </c:pt>
              </c:strCache>
            </c:strRef>
          </c:tx>
          <c:invertIfNegative val="0"/>
          <c:cat>
            <c:strRef>
              <c:f>'[UN Global Assessment - Summary Results.xlsx]Q10-12.unitTypes'!$B$30:$D$30</c:f>
              <c:strCache>
                <c:ptCount val="3"/>
                <c:pt idx="0">
                  <c:v>public Sector</c:v>
                </c:pt>
                <c:pt idx="1">
                  <c:v>private Sector</c:v>
                </c:pt>
                <c:pt idx="2">
                  <c:v>self Employed</c:v>
                </c:pt>
              </c:strCache>
            </c:strRef>
          </c:cat>
          <c:val>
            <c:numRef>
              <c:f>'[UN Global Assessment - Summary Results.xlsx]Q10-12.unitTypes'!$B$41:$D$41</c:f>
              <c:numCache>
                <c:formatCode>0%</c:formatCode>
                <c:ptCount val="3"/>
                <c:pt idx="0">
                  <c:v>0.85344827586206895</c:v>
                </c:pt>
                <c:pt idx="1">
                  <c:v>0.98275862068965503</c:v>
                </c:pt>
                <c:pt idx="2">
                  <c:v>0.80172413793103403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7"/>
        <c:axId val="33718272"/>
        <c:axId val="33720192"/>
      </c:barChart>
      <c:catAx>
        <c:axId val="33718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Specific Unit Type</a:t>
                </a:r>
              </a:p>
            </c:rich>
          </c:tx>
          <c:overlay val="0"/>
        </c:title>
        <c:majorTickMark val="none"/>
        <c:minorTickMark val="none"/>
        <c:tickLblPos val="nextTo"/>
        <c:crossAx val="33720192"/>
        <c:crossesAt val="0"/>
        <c:auto val="1"/>
        <c:lblAlgn val="ctr"/>
        <c:lblOffset val="100"/>
        <c:noMultiLvlLbl val="0"/>
      </c:catAx>
      <c:valAx>
        <c:axId val="3372019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 of respondents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337182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9DB576-C0B9-4457-BFFC-DA2E1A50999E}" type="datetimeFigureOut">
              <a:rPr lang="es-CR"/>
              <a:pPr>
                <a:defRPr/>
              </a:pPr>
              <a:t>02/09/2013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996234-66EB-45E0-A7F7-B776B0129A18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18716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0A910-A36E-49C5-8804-F21602235B33}" type="slidenum">
              <a:rPr lang="es-CR" smtClean="0"/>
              <a:pPr>
                <a:defRPr/>
              </a:pPr>
              <a:t>1</a:t>
            </a:fld>
            <a:endParaRPr lang="es-C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75EF3-D62C-4A6B-9CD1-8A3999CE710B}" type="slidenum">
              <a:rPr lang="es-CR" smtClean="0"/>
              <a:pPr>
                <a:defRPr/>
              </a:pPr>
              <a:t>12</a:t>
            </a:fld>
            <a:endParaRPr lang="es-C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ED1EA-A7B6-4A97-A3ED-42241C95DEB2}" type="slidenum">
              <a:rPr lang="es-CR" smtClean="0"/>
              <a:pPr>
                <a:defRPr/>
              </a:pPr>
              <a:t>13</a:t>
            </a:fld>
            <a:endParaRPr lang="es-C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F40858-CD30-486B-B7E0-6DF162706859}" type="slidenum">
              <a:rPr lang="es-CR" smtClean="0"/>
              <a:pPr>
                <a:defRPr/>
              </a:pPr>
              <a:t>41</a:t>
            </a:fld>
            <a:endParaRPr lang="es-C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EBD2A-B7D2-4AB6-BE4C-DECF5C3CA594}" type="slidenum">
              <a:rPr lang="es-CR" smtClean="0"/>
              <a:pPr>
                <a:defRPr/>
              </a:pPr>
              <a:t>42</a:t>
            </a:fld>
            <a:endParaRPr lang="es-C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9870A-BE29-482D-862B-62445E61C950}" type="slidenum">
              <a:rPr lang="es-CR" smtClean="0"/>
              <a:pPr>
                <a:defRPr/>
              </a:pPr>
              <a:t>2</a:t>
            </a:fld>
            <a:endParaRPr 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EEACD-0D16-4139-830A-4676AF2D0F78}" type="slidenum">
              <a:rPr lang="es-CR" smtClean="0"/>
              <a:pPr>
                <a:defRPr/>
              </a:pPr>
              <a:t>3</a:t>
            </a:fld>
            <a:endParaRPr lang="es-C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EEACD-0D16-4139-830A-4676AF2D0F78}" type="slidenum">
              <a:rPr lang="es-CR" smtClean="0"/>
              <a:pPr>
                <a:defRPr/>
              </a:pPr>
              <a:t>4</a:t>
            </a:fld>
            <a:endParaRPr lang="es-C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EEACD-0D16-4139-830A-4676AF2D0F78}" type="slidenum">
              <a:rPr lang="es-CR" smtClean="0"/>
              <a:pPr>
                <a:defRPr/>
              </a:pPr>
              <a:t>7</a:t>
            </a:fld>
            <a:endParaRPr lang="es-C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45B389-A277-4554-BE80-37C9A7E447A3}" type="slidenum">
              <a:rPr lang="es-CR" smtClean="0"/>
              <a:pPr>
                <a:defRPr/>
              </a:pPr>
              <a:t>8</a:t>
            </a:fld>
            <a:endParaRPr lang="es-C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7F045-A5B9-42D8-97A1-A36D0A7AF0E9}" type="slidenum">
              <a:rPr lang="es-CR" smtClean="0"/>
              <a:pPr>
                <a:defRPr/>
              </a:pPr>
              <a:t>9</a:t>
            </a:fld>
            <a:endParaRPr lang="es-C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75EF3-D62C-4A6B-9CD1-8A3999CE710B}" type="slidenum">
              <a:rPr lang="es-CR" smtClean="0"/>
              <a:pPr>
                <a:defRPr/>
              </a:pPr>
              <a:t>10</a:t>
            </a:fld>
            <a:endParaRPr lang="es-C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75EF3-D62C-4A6B-9CD1-8A3999CE710B}" type="slidenum">
              <a:rPr lang="es-CR" smtClean="0"/>
              <a:pPr>
                <a:defRPr/>
              </a:pPr>
              <a:t>11</a:t>
            </a:fld>
            <a:endParaRPr 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008D-9C67-471E-88B3-4C048B7E2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7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7298-5F85-4020-B846-D99D14C0F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990600"/>
            <a:ext cx="19621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990600"/>
            <a:ext cx="57340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2934-B9B9-4DD8-81F7-BDD8A5DB6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6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7848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2057400"/>
            <a:ext cx="78486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0C79-9DB9-47A1-9A99-63BA56744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D08EC-6877-4526-9CD6-62A1D2737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FA4FD-F3D2-47D2-9142-219BFABEE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6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38481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57400"/>
            <a:ext cx="38481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A5B6-7CA3-4B5C-B705-38B084F28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5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6DD9D-6394-493A-85B5-D73E29289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4FB3-5B6D-4A1B-9CE3-EC6D74A72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0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47AD-0CDE-44D7-BB7B-27FD8C5A0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3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C3E6-2C93-4DA4-8CBD-8C33D3508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2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32A0-87FC-4991-89E3-5741ED1A4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0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7543800" y="3302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rgbClr val="595959"/>
                </a:solidFill>
                <a:latin typeface="Cambria" pitchFamily="18" charset="0"/>
              </a:rPr>
              <a:t>Trade Statistics Branch</a:t>
            </a:r>
          </a:p>
          <a:p>
            <a:pPr algn="r" eaLnBrk="1" hangingPunct="1">
              <a:defRPr/>
            </a:pPr>
            <a:r>
              <a:rPr lang="en-US" sz="900" smtClean="0">
                <a:solidFill>
                  <a:srgbClr val="595959"/>
                </a:solidFill>
                <a:latin typeface="Cambria" pitchFamily="18" charset="0"/>
              </a:rPr>
              <a:t>comtrade@un.org</a:t>
            </a:r>
          </a:p>
          <a:p>
            <a:pPr algn="r" eaLnBrk="1" hangingPunct="1">
              <a:defRPr/>
            </a:pPr>
            <a:r>
              <a:rPr lang="en-US" sz="900" smtClean="0">
                <a:solidFill>
                  <a:srgbClr val="595959"/>
                </a:solidFill>
                <a:latin typeface="Cambria" pitchFamily="18" charset="0"/>
              </a:rPr>
              <a:t>tradeserv@un.org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906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2438400" cy="396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396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Friends of the Chair Group on Internationalization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514600" cy="396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5A12DB-3815-40B5-B544-8E9D0FA6D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5A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5AAB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5AAB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5AAB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5AAB"/>
          </a:solidFill>
          <a:latin typeface="Cambr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5AAB"/>
          </a:solidFill>
          <a:latin typeface="Cambr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5AAB"/>
          </a:solidFill>
          <a:latin typeface="Cambr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5AAB"/>
          </a:solidFill>
          <a:latin typeface="Cambr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5AAB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ts val="12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ts val="12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ts val="12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ts val="12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jansen1@un.or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 idx="4294967295"/>
          </p:nvPr>
        </p:nvSpPr>
        <p:spPr>
          <a:xfrm>
            <a:off x="323850" y="1435100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70C0"/>
                </a:solidFill>
              </a:rPr>
              <a:t>Global Assessment of Business Registers</a:t>
            </a:r>
          </a:p>
        </p:txBody>
      </p:sp>
      <p:sp>
        <p:nvSpPr>
          <p:cNvPr id="2051" name="2 Marcador de contenido"/>
          <p:cNvSpPr>
            <a:spLocks noGrp="1"/>
          </p:cNvSpPr>
          <p:nvPr>
            <p:ph idx="4294967295"/>
          </p:nvPr>
        </p:nvSpPr>
        <p:spPr>
          <a:xfrm>
            <a:off x="3851275" y="3284538"/>
            <a:ext cx="4968875" cy="2736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Ronald Jansen,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United Nations Statistics Division, New York</a:t>
            </a:r>
          </a:p>
          <a:p>
            <a:pPr marL="0" indent="0">
              <a:buFontTx/>
              <a:buNone/>
            </a:pP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Luis Gonzalez,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United Nations Statistics Division, New York</a:t>
            </a:r>
          </a:p>
          <a:p>
            <a:pPr marL="0" indent="0">
              <a:buFontTx/>
              <a:buNone/>
            </a:pP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Xioayan Liu,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National Bureau of Statistics, China</a:t>
            </a:r>
            <a:endParaRPr lang="es-MX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 idx="4294967295"/>
          </p:nvPr>
        </p:nvSpPr>
        <p:spPr>
          <a:xfrm>
            <a:off x="180975" y="1052736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Intended coverage of Survey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80975" y="2122488"/>
            <a:ext cx="878522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assessment aims to collect information on the status of the business register in all countries. </a:t>
            </a:r>
          </a:p>
          <a:p>
            <a:endParaRPr lang="en-US" sz="28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questionnaire is not only applicable to national offices that operate a comprehensive single business register, but also covers countries that use a combined list or frame of businesses covering multiple industrial sectors. The data source could be survey or administrative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 idx="4294967295"/>
          </p:nvPr>
        </p:nvSpPr>
        <p:spPr>
          <a:xfrm>
            <a:off x="180975" y="1052736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Actual coverage of Survey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80975" y="1844824"/>
            <a:ext cx="87852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Request was sent to 208 economies, of which 116 economies completed the questionnaire</a:t>
            </a:r>
          </a:p>
          <a:p>
            <a:endParaRPr lang="en-US" sz="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116 economies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OECD and 84 non-OECD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37 developed and 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77 developing or transition  economies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23 Africa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 Latin America and Caribbean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 Asia and Pacific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 Southern and Eastern Europe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 idx="4294967295"/>
          </p:nvPr>
        </p:nvSpPr>
        <p:spPr>
          <a:xfrm>
            <a:off x="180975" y="1052736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Actual coverage of Survey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80975" y="1844824"/>
            <a:ext cx="87852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Request was sent to 208 economies, of which 116 economies completed the questionnaire</a:t>
            </a:r>
          </a:p>
          <a:p>
            <a:endParaRPr lang="en-US" sz="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116 economies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 OECD and 84 non-OECD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 developed and 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developing or transition  economies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Africa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Latin America and Caribbean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Asia and Pacific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Southern and Eastern Europe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965200"/>
            <a:ext cx="906145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307B-970B-4E58-AFDE-4F004FF3A9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22225"/>
            <a:ext cx="6332537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C2151-BFB8-43D9-9857-842362F229E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08050"/>
            <a:ext cx="12711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A97D-8999-42B5-8A08-CEBB7644C6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908050"/>
            <a:ext cx="12238038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238F5-8E7A-4E59-89ED-17C706D77D2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-26988"/>
            <a:ext cx="70612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AF61A-9496-468F-B203-317D2F97C4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59632" y="908720"/>
          <a:ext cx="60486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6BCC7-B1D9-469C-82B0-4733FD7575E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839326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 idx="4294967295"/>
          </p:nvPr>
        </p:nvSpPr>
        <p:spPr>
          <a:xfrm>
            <a:off x="323850" y="1435100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70C0"/>
                </a:solidFill>
              </a:rPr>
              <a:t>Structure of Presentation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4294967295"/>
          </p:nvPr>
        </p:nvSpPr>
        <p:spPr>
          <a:xfrm>
            <a:off x="468313" y="2492375"/>
            <a:ext cx="8280400" cy="3313113"/>
          </a:xfrm>
        </p:spPr>
        <p:txBody>
          <a:bodyPr/>
          <a:lstStyle/>
          <a:p>
            <a:pPr marL="914400" indent="-9144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Overview of ongoing work</a:t>
            </a:r>
          </a:p>
          <a:p>
            <a:pPr marL="914400" indent="-9144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Why a Global Assessment ?</a:t>
            </a:r>
          </a:p>
          <a:p>
            <a:pPr marL="914400" indent="-9144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Survey</a:t>
            </a:r>
          </a:p>
          <a:p>
            <a:pPr marL="914400" indent="-9144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marL="914400" indent="-9144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Way forward</a:t>
            </a:r>
            <a:endParaRPr lang="es-MX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7BBF-9FB7-4C52-BD7F-49E8490BA26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15617" y="908721"/>
          <a:ext cx="72008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01AE-20D8-4C2E-A6F8-08EFF269C04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43608" y="908721"/>
          <a:ext cx="727280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85572-265F-4B1C-8BFD-CAB57925226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15616" y="908720"/>
          <a:ext cx="73448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8CD5E-BE1A-4705-8498-73ED32D7C83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950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2A1D2-AEE3-4B0E-B607-DF3FF7E380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CCC2E-3408-43DF-98A9-95AAE75C12B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251950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1CCD0-0508-46AE-B97C-9DCE74E8CCD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144000" cy="70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2923-7D3D-40ED-91CF-83755D57DF0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68533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A0056-22B3-48DD-97C0-B9E648F105A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44000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65B74-B296-4225-A3D3-44F66E33934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0"/>
            <a:ext cx="947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 idx="4294967295"/>
          </p:nvPr>
        </p:nvSpPr>
        <p:spPr>
          <a:xfrm>
            <a:off x="323850" y="1435100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Overview of ongoing work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68313" y="2492375"/>
            <a:ext cx="8280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Implementation of SNA 2008, 2008 IRIS and ISIC, Rev.4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Linking Trade and Business Statistics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UNECE Task Force on BR Guidelines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ECLAC project on Business Registers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AfDB</a:t>
            </a: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Guidelines on Business Registers</a:t>
            </a:r>
            <a:endParaRPr lang="es-MX" sz="2800" kern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CC361-006E-404B-9A35-C006CBB2FA8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525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E6EE8-8A70-4BD7-A23E-53F26B1425D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0"/>
            <a:ext cx="94980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364FC-B701-4099-AB91-570CB7546EE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9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B2CE0-F379-4940-96A3-1592DCBB49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52513"/>
            <a:ext cx="94249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C4A3-8EAD-4A54-808C-33B5657AC6C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836613"/>
            <a:ext cx="91598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E453C-C131-4CA5-A1CF-8E52D8D021D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FA8A7-41F1-4117-B87D-B0C2253FEC6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08050"/>
            <a:ext cx="8289925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5644A-060C-4806-814A-C30B9164543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908050"/>
            <a:ext cx="7926388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7B325-3820-4D0B-9B9F-CE3B1B8DE6F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908050"/>
            <a:ext cx="7727950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D36D4-D300-46CE-A0F6-160F66FBC75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5950"/>
            <a:ext cx="9144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 idx="4294967295"/>
          </p:nvPr>
        </p:nvSpPr>
        <p:spPr>
          <a:xfrm>
            <a:off x="323850" y="1435100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Overview of ongoing work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68313" y="2492375"/>
            <a:ext cx="8280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Implementation of SNA 2008, 2008 IRIS and ISIC, Rev.4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Linking Trade and Business Statistics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UNECE Task Force on BR Guidelines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ECLAC project on Business Registers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AfDB</a:t>
            </a:r>
            <a:r>
              <a:rPr lang="en-US" sz="2800" kern="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Guidelines on Business Registers</a:t>
            </a:r>
            <a:endParaRPr lang="es-MX" sz="2800" kern="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5C193-244B-4D40-BA03-9302CF1D032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08050"/>
            <a:ext cx="9161463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 idx="4294967295"/>
          </p:nvPr>
        </p:nvSpPr>
        <p:spPr>
          <a:xfrm>
            <a:off x="323850" y="1435100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70C0"/>
                </a:solidFill>
              </a:rPr>
              <a:t>Structure of Presentation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idx="4294967295"/>
          </p:nvPr>
        </p:nvSpPr>
        <p:spPr>
          <a:xfrm>
            <a:off x="468313" y="2492375"/>
            <a:ext cx="8280400" cy="3313113"/>
          </a:xfrm>
        </p:spPr>
        <p:txBody>
          <a:bodyPr/>
          <a:lstStyle/>
          <a:p>
            <a:pPr marL="914400" indent="-9144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Overview of ongoing work</a:t>
            </a:r>
          </a:p>
          <a:p>
            <a:pPr marL="914400" indent="-9144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Why a Global Assessment ?</a:t>
            </a:r>
          </a:p>
          <a:p>
            <a:pPr marL="914400" indent="-9144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Survey</a:t>
            </a:r>
          </a:p>
          <a:p>
            <a:pPr marL="914400" indent="-9144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marL="914400" indent="-9144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Way forward</a:t>
            </a:r>
            <a:endParaRPr lang="es-MX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 idx="4294967295"/>
          </p:nvPr>
        </p:nvSpPr>
        <p:spPr>
          <a:xfrm>
            <a:off x="323850" y="1052513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70C0"/>
                </a:solidFill>
              </a:rPr>
              <a:t>Way Forward</a:t>
            </a: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466725" y="1844824"/>
            <a:ext cx="8785225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39775" indent="-739775">
              <a:lnSpc>
                <a:spcPct val="150000"/>
              </a:lnSpc>
              <a:buFont typeface="Cambria" pitchFamily="18" charset="0"/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Follow-up on answers received</a:t>
            </a:r>
          </a:p>
          <a:p>
            <a:pPr marL="739775" indent="-739775">
              <a:lnSpc>
                <a:spcPct val="150000"/>
              </a:lnSpc>
              <a:buFont typeface="Cambria" pitchFamily="18" charset="0"/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Further exploration of open answers</a:t>
            </a:r>
          </a:p>
          <a:p>
            <a:pPr marL="914400" lvl="1" indent="-457200">
              <a:buFont typeface="Cambria" pitchFamily="18" charset="0"/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Other specific unit type and  thresholds in SBR</a:t>
            </a:r>
          </a:p>
          <a:p>
            <a:pPr marL="914400" lvl="1" indent="-457200">
              <a:buFont typeface="Cambria" pitchFamily="18" charset="0"/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Other data sources are used for SBR</a:t>
            </a:r>
          </a:p>
          <a:p>
            <a:pPr marL="914400" lvl="1" indent="-457200">
              <a:buFont typeface="Cambria" pitchFamily="18" charset="0"/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Relationships between units</a:t>
            </a:r>
          </a:p>
          <a:p>
            <a:pPr marL="914400" lvl="1" indent="-457200">
              <a:buFont typeface="Cambria" pitchFamily="18" charset="0"/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Time gap between register updates and sample selection comments</a:t>
            </a:r>
          </a:p>
          <a:p>
            <a:pPr marL="914400" lvl="1" indent="-457200">
              <a:buFont typeface="Cambria" pitchFamily="18" charset="0"/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 to link the data from different sources?</a:t>
            </a:r>
          </a:p>
          <a:p>
            <a:pPr marL="914400" lvl="1" indent="-457200">
              <a:buFont typeface="Cambria" pitchFamily="18" charset="0"/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Legal framework additional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comments</a:t>
            </a:r>
          </a:p>
          <a:p>
            <a:pPr marL="914400" lvl="1" indent="-457200">
              <a:buFont typeface="Cambria" pitchFamily="18" charset="0"/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Documentation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weblink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Cambria" pitchFamily="18" charset="0"/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External user and the access to external user</a:t>
            </a:r>
          </a:p>
          <a:p>
            <a:pPr marL="739775" indent="-739775">
              <a:lnSpc>
                <a:spcPct val="150000"/>
              </a:lnSpc>
              <a:buFont typeface="Cambria" pitchFamily="18" charset="0"/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Use of results for Guidelines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0716A-5635-4669-8F88-4EC67E579A0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13285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</a:t>
            </a:r>
          </a:p>
          <a:p>
            <a:endParaRPr lang="en-US" sz="3600" dirty="0"/>
          </a:p>
          <a:p>
            <a:r>
              <a:rPr lang="en-US" sz="3600" dirty="0" smtClean="0">
                <a:hlinkClick r:id="rId2"/>
              </a:rPr>
              <a:t>jansen1@un.org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947AD-0CDE-44D7-BB7B-27FD8C5A08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Legal units : enterprise, establishment, local unit, other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Private sector, Public sector, Self-employed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Thresholds – Minimum Income level per year (Tax), minimum number of employees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3850" y="1130683"/>
            <a:ext cx="8667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5A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5AAB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5AAB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5AAB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5AAB"/>
                </a:solidFill>
                <a:latin typeface="Cambri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5AAB"/>
                </a:solidFill>
                <a:latin typeface="Cambri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5AAB"/>
                </a:solidFill>
                <a:latin typeface="Cambri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5AAB"/>
                </a:solidFill>
                <a:latin typeface="Cambri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5AAB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rgbClr val="0070C0"/>
                </a:solidFill>
              </a:rPr>
              <a:t>Coverage issues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5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Friends of the Chair Group on Internationalization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947AD-0CDE-44D7-BB7B-27FD8C5A08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980728"/>
            <a:ext cx="99630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95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 idx="4294967295"/>
          </p:nvPr>
        </p:nvSpPr>
        <p:spPr>
          <a:xfrm>
            <a:off x="323850" y="1435100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Overview of ongoing work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68313" y="2492375"/>
            <a:ext cx="8280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Implementation of SNA 2008, 2008 IRIS and ISIC, Rev.4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Linking Trade and Business Statistics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UNECE Task Force on BR Guidelines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ECLAC project on Business Registers</a:t>
            </a:r>
          </a:p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2800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AfDB</a:t>
            </a: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Guidelines on Business Registers</a:t>
            </a:r>
            <a:endParaRPr lang="es-MX" sz="2800" kern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 idx="4294967295"/>
          </p:nvPr>
        </p:nvSpPr>
        <p:spPr>
          <a:xfrm>
            <a:off x="323850" y="1435100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Why a Global Assessment ?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68313" y="2492375"/>
            <a:ext cx="8280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indent="-914400"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many countries have a Business Register ?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are the main problem areas ?        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are the problems in developing countries ?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Are there regional differences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 idx="4294967295"/>
          </p:nvPr>
        </p:nvSpPr>
        <p:spPr>
          <a:xfrm>
            <a:off x="323850" y="1435100"/>
            <a:ext cx="866775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70C0"/>
                </a:solidFill>
              </a:rPr>
              <a:t>Survey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90538" y="2492375"/>
            <a:ext cx="8280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66738" indent="-566738">
              <a:buFont typeface="Wingdings" pitchFamily="2" charset="2"/>
              <a:buChar char="ü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Letter signed by Assistant Secretary General</a:t>
            </a:r>
            <a:endParaRPr lang="es-MX" sz="2800" kern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6738" indent="-566738">
              <a:buFont typeface="Wingdings" pitchFamily="2" charset="2"/>
              <a:buChar char="ü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Online and in PDF</a:t>
            </a:r>
          </a:p>
          <a:p>
            <a:pPr marL="566738" indent="-566738">
              <a:buFont typeface="Wingdings" pitchFamily="2" charset="2"/>
              <a:buChar char="ü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English, French, Spanish</a:t>
            </a:r>
          </a:p>
          <a:p>
            <a:pPr marL="566738" indent="-566738">
              <a:buFont typeface="Wingdings" pitchFamily="2" charset="2"/>
              <a:buChar char="ü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 Questions</a:t>
            </a:r>
          </a:p>
          <a:p>
            <a:pPr marL="566738" indent="-566738">
              <a:buFont typeface="Wingdings" pitchFamily="2" charset="2"/>
              <a:buChar char="ü"/>
              <a:defRPr/>
            </a:pP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Logical branching function built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FFFFF"/>
      </a:accent3>
      <a:accent4>
        <a:srgbClr val="00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2_Default Design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UNSD - Global Forum Template - Cambria</Template>
  <TotalTime>5873</TotalTime>
  <Words>753</Words>
  <Application>Microsoft Office PowerPoint</Application>
  <PresentationFormat>On-screen Show (4:3)</PresentationFormat>
  <Paragraphs>165</Paragraphs>
  <Slides>43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2_Default Design</vt:lpstr>
      <vt:lpstr>Global Assessment of Business Registers</vt:lpstr>
      <vt:lpstr>Structure of Presentation</vt:lpstr>
      <vt:lpstr>Overview of ongoing work</vt:lpstr>
      <vt:lpstr>Overview of ongoing work</vt:lpstr>
      <vt:lpstr>PowerPoint Presentation</vt:lpstr>
      <vt:lpstr>PowerPoint Presentation</vt:lpstr>
      <vt:lpstr>Overview of ongoing work</vt:lpstr>
      <vt:lpstr>Why a Global Assessment ?</vt:lpstr>
      <vt:lpstr>Survey</vt:lpstr>
      <vt:lpstr>Intended coverage of Survey</vt:lpstr>
      <vt:lpstr>Actual coverage of Survey</vt:lpstr>
      <vt:lpstr>Actual coverage of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Presentation</vt:lpstr>
      <vt:lpstr>Way Forward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DIRECTORIO DE UNIDADES INSTITUCIONALES Y ESTABLECIMIENTOS</dc:title>
  <dc:creator>odilia.bravo</dc:creator>
  <cp:lastModifiedBy>unsd</cp:lastModifiedBy>
  <cp:revision>395</cp:revision>
  <dcterms:created xsi:type="dcterms:W3CDTF">2010-10-08T20:01:24Z</dcterms:created>
  <dcterms:modified xsi:type="dcterms:W3CDTF">2013-09-02T04:53:09Z</dcterms:modified>
</cp:coreProperties>
</file>