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4"/>
    <p:sldMasterId id="2147483915" r:id="rId5"/>
  </p:sldMasterIdLst>
  <p:notesMasterIdLst>
    <p:notesMasterId r:id="rId31"/>
  </p:notesMasterIdLst>
  <p:handoutMasterIdLst>
    <p:handoutMasterId r:id="rId32"/>
  </p:handoutMasterIdLst>
  <p:sldIdLst>
    <p:sldId id="311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5" r:id="rId16"/>
    <p:sldId id="326" r:id="rId17"/>
    <p:sldId id="327" r:id="rId18"/>
    <p:sldId id="338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  <p:sldId id="337" r:id="rId29"/>
    <p:sldId id="313" r:id="rId30"/>
  </p:sldIdLst>
  <p:sldSz cx="9144000" cy="6858000" type="screen4x3"/>
  <p:notesSz cx="71882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2168"/>
    <a:srgbClr val="000066"/>
    <a:srgbClr val="202A84"/>
    <a:srgbClr val="000000"/>
    <a:srgbClr val="1978EB"/>
    <a:srgbClr val="3333FF"/>
    <a:srgbClr val="CC00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5" autoAdjust="0"/>
    <p:restoredTop sz="97762" autoAdjust="0"/>
  </p:normalViewPr>
  <p:slideViewPr>
    <p:cSldViewPr>
      <p:cViewPr varScale="1">
        <p:scale>
          <a:sx n="111" d="100"/>
          <a:sy n="111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2976"/>
        <p:guide pos="226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pPr>
              <a:defRPr/>
            </a:pPr>
            <a:fld id="{4A0699C9-F892-4D4B-9F80-82C2FB5AB8BB}" type="datetimeFigureOut">
              <a:rPr lang="en-US"/>
              <a:pPr>
                <a:defRPr/>
              </a:pPr>
              <a:t>9/8/2011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74138"/>
            <a:ext cx="3114675" cy="47307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71938" y="8974138"/>
            <a:ext cx="3114675" cy="47307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pPr>
              <a:defRPr/>
            </a:pPr>
            <a:fld id="{F9F8F5AB-7E59-4083-ADA0-D8AE4B459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5052" tIns="47526" rIns="95052" bIns="4752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lIns="95052" tIns="47526" rIns="95052" bIns="4752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AA6E387-4D5C-4577-A554-47D596CD0FC3}" type="datetimeFigureOut">
              <a:rPr lang="en-US"/>
              <a:pPr>
                <a:defRPr/>
              </a:pPr>
              <a:t>9/8/2011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708025"/>
            <a:ext cx="4724400" cy="354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52" tIns="47526" rIns="95052" bIns="4752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9138" y="4487863"/>
            <a:ext cx="5749925" cy="4252912"/>
          </a:xfrm>
          <a:prstGeom prst="rect">
            <a:avLst/>
          </a:prstGeom>
        </p:spPr>
        <p:txBody>
          <a:bodyPr vert="horz" lIns="95052" tIns="47526" rIns="95052" bIns="4752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74138"/>
            <a:ext cx="3114675" cy="473075"/>
          </a:xfrm>
          <a:prstGeom prst="rect">
            <a:avLst/>
          </a:prstGeom>
        </p:spPr>
        <p:txBody>
          <a:bodyPr vert="horz" lIns="95052" tIns="47526" rIns="95052" bIns="4752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71938" y="8974138"/>
            <a:ext cx="3114675" cy="473075"/>
          </a:xfrm>
          <a:prstGeom prst="rect">
            <a:avLst/>
          </a:prstGeom>
        </p:spPr>
        <p:txBody>
          <a:bodyPr vert="horz" lIns="95052" tIns="47526" rIns="95052" bIns="4752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0C6223D-39D7-40D9-A3CF-CA4FE755E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B05D7F-BB97-4EF4-85F3-162336E8195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22437"/>
            <a:ext cx="7772400" cy="4525963"/>
          </a:xfrm>
        </p:spPr>
        <p:txBody>
          <a:bodyPr/>
          <a:lstStyle>
            <a:lvl1pPr>
              <a:defRPr baseline="0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1pPr>
            <a:lvl2pPr>
              <a:defRPr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2pPr>
            <a:lvl3pPr>
              <a:defRPr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3pPr>
            <a:lvl4pPr>
              <a:defRPr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4pPr>
            <a:lvl5pPr>
              <a:buClr>
                <a:srgbClr val="CE1126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85A3B-1089-4A90-9624-8CE8F04A20C7}" type="datetime1">
              <a:rPr lang="en-US"/>
              <a:pPr>
                <a:defRPr/>
              </a:pPr>
              <a:t>9/8/2011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6E8F7-90E9-4234-8F5E-1A49D6803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C0BF2-0128-48C3-B3B9-39D5F24ADCC9}" type="datetime1">
              <a:rPr lang="en-US"/>
              <a:pPr>
                <a:defRPr/>
              </a:pPr>
              <a:t>9/8/2011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07E64-D858-4686-BEC9-9DE3BFFDA9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22437"/>
            <a:ext cx="3657600" cy="4525963"/>
          </a:xfrm>
        </p:spPr>
        <p:txBody>
          <a:bodyPr>
            <a:normAutofit/>
          </a:bodyPr>
          <a:lstStyle>
            <a:lvl1pPr>
              <a:defRPr sz="2800">
                <a:solidFill>
                  <a:srgbClr val="192168"/>
                </a:solidFill>
              </a:defRPr>
            </a:lvl1pPr>
            <a:lvl2pPr>
              <a:defRPr sz="2400">
                <a:solidFill>
                  <a:srgbClr val="192168"/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E1126"/>
              </a:buClr>
              <a:buSzTx/>
              <a:buFont typeface="Calibri" pitchFamily="34" charset="0"/>
              <a:buChar char="–"/>
              <a:tabLst/>
              <a:defRPr sz="2000">
                <a:solidFill>
                  <a:srgbClr val="192168"/>
                </a:solidFill>
              </a:defRPr>
            </a:lvl3pPr>
            <a:lvl4pPr>
              <a:buFont typeface="Arial" pitchFamily="34" charset="0"/>
              <a:buChar char="•"/>
              <a:defRPr sz="1800">
                <a:solidFill>
                  <a:srgbClr val="192168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22437"/>
            <a:ext cx="3642360" cy="4525963"/>
          </a:xfrm>
        </p:spPr>
        <p:txBody>
          <a:bodyPr/>
          <a:lstStyle>
            <a:lvl1pPr>
              <a:defRPr sz="2800">
                <a:solidFill>
                  <a:srgbClr val="192168"/>
                </a:solidFill>
              </a:defRPr>
            </a:lvl1pPr>
            <a:lvl2pPr>
              <a:defRPr sz="2400">
                <a:solidFill>
                  <a:srgbClr val="192168"/>
                </a:solidFill>
              </a:defRPr>
            </a:lvl2pPr>
            <a:lvl3pPr>
              <a:defRPr sz="2000">
                <a:solidFill>
                  <a:srgbClr val="192168"/>
                </a:solidFill>
              </a:defRPr>
            </a:lvl3pPr>
            <a:lvl4pPr>
              <a:buFont typeface="Arial" pitchFamily="34" charset="0"/>
              <a:buChar char="•"/>
              <a:defRPr sz="1800">
                <a:solidFill>
                  <a:srgbClr val="192168"/>
                </a:solidFill>
              </a:defRPr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30B71-F02F-471D-BB91-D47A53318A3B}" type="datetime1">
              <a:rPr lang="en-US"/>
              <a:pPr>
                <a:defRPr/>
              </a:pPr>
              <a:t>9/8/2011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983DD-F7F3-4A2E-BF80-F4F1AB9330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46238"/>
            <a:ext cx="3657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285999"/>
            <a:ext cx="3657600" cy="3840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Tx/>
              <a:buFont typeface="Calibri" pitchFamily="34" charset="0"/>
              <a:buChar char="–"/>
              <a:tabLst/>
              <a:defRPr sz="1800" baseline="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646238"/>
            <a:ext cx="3657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285999"/>
            <a:ext cx="3657600" cy="3840163"/>
          </a:xfrm>
        </p:spPr>
        <p:txBody>
          <a:bodyPr/>
          <a:lstStyle>
            <a:lvl1pPr>
              <a:defRPr sz="2400"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E1126"/>
              </a:buClr>
              <a:buSzTx/>
              <a:buFont typeface="Wingdings 3" pitchFamily="18" charset="2"/>
              <a:buChar char=""/>
              <a:tabLst/>
              <a:defRPr sz="2000"/>
            </a:lvl2pPr>
            <a:lvl3pPr>
              <a:buFont typeface="Tahoma" pitchFamily="34" charset="0"/>
              <a:buChar char="–"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57478-98D3-4544-B46E-140784110EAF}" type="datetime1">
              <a:rPr lang="en-US"/>
              <a:pPr>
                <a:defRPr/>
              </a:pPr>
              <a:t>9/8/2011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80D92-8712-4543-AEB1-C9DEAD9305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(with bann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 userDrawn="1"/>
        </p:nvGrpSpPr>
        <p:grpSpPr bwMode="auto">
          <a:xfrm>
            <a:off x="-73025" y="0"/>
            <a:ext cx="914400" cy="7021513"/>
            <a:chOff x="-73025" y="0"/>
            <a:chExt cx="914387" cy="7021513"/>
          </a:xfrm>
        </p:grpSpPr>
        <p:sp>
          <p:nvSpPr>
            <p:cNvPr id="3" name="Text Box 26"/>
            <p:cNvSpPr txBox="1">
              <a:spLocks noChangeArrowheads="1"/>
            </p:cNvSpPr>
            <p:nvPr userDrawn="1"/>
          </p:nvSpPr>
          <p:spPr bwMode="auto">
            <a:xfrm>
              <a:off x="0" y="0"/>
              <a:ext cx="762000" cy="6858000"/>
            </a:xfrm>
            <a:prstGeom prst="rect">
              <a:avLst/>
            </a:prstGeom>
            <a:gradFill>
              <a:gsLst>
                <a:gs pos="0">
                  <a:srgbClr val="192168"/>
                </a:gs>
                <a:gs pos="26000">
                  <a:srgbClr val="192168">
                    <a:alpha val="79000"/>
                  </a:srgbClr>
                </a:gs>
                <a:gs pos="78000">
                  <a:srgbClr val="969EE6">
                    <a:alpha val="68000"/>
                  </a:srgbClr>
                </a:gs>
                <a:gs pos="100000">
                  <a:srgbClr val="CACEF2">
                    <a:alpha val="6100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lIns="18288" rIns="18288"/>
            <a:lstStyle/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20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20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20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 algn="ctr">
                <a:defRPr/>
              </a:pPr>
              <a:endParaRPr lang="en-US" sz="900" b="1" dirty="0">
                <a:solidFill>
                  <a:schemeClr val="bg1"/>
                </a:solidFill>
                <a:latin typeface="Bookman" pitchFamily="18" charset="0"/>
              </a:endParaRPr>
            </a:p>
            <a:p>
              <a:pPr algn="ctr">
                <a:defRPr/>
              </a:pPr>
              <a:endParaRPr lang="en-US" sz="1000" b="1" i="1" dirty="0">
                <a:solidFill>
                  <a:schemeClr val="bg1"/>
                </a:solidFill>
              </a:endParaRPr>
            </a:p>
          </p:txBody>
        </p:sp>
        <p:pic>
          <p:nvPicPr>
            <p:cNvPr id="4" name="Picture 12" descr="BLS Emblem 125th Simplified.wmf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73025" y="5741925"/>
              <a:ext cx="914387" cy="1279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6"/>
          <p:cNvSpPr txBox="1">
            <a:spLocks noChangeArrowheads="1"/>
          </p:cNvSpPr>
          <p:nvPr userDrawn="1"/>
        </p:nvSpPr>
        <p:spPr bwMode="auto">
          <a:xfrm>
            <a:off x="126" y="0"/>
            <a:ext cx="761989" cy="6857394"/>
          </a:xfrm>
          <a:prstGeom prst="rect">
            <a:avLst/>
          </a:prstGeom>
          <a:gradFill>
            <a:gsLst>
              <a:gs pos="0">
                <a:srgbClr val="192168"/>
              </a:gs>
              <a:gs pos="26000">
                <a:srgbClr val="192168">
                  <a:alpha val="79000"/>
                </a:srgbClr>
              </a:gs>
              <a:gs pos="78000">
                <a:srgbClr val="969EE6">
                  <a:alpha val="68000"/>
                </a:srgbClr>
              </a:gs>
              <a:gs pos="100000">
                <a:srgbClr val="CACEF2">
                  <a:alpha val="61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18288" rIns="18288"/>
          <a:lstStyle/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 algn="ctr">
              <a:defRPr/>
            </a:pPr>
            <a:endParaRPr lang="en-US" sz="900" b="1" dirty="0">
              <a:solidFill>
                <a:schemeClr val="bg1"/>
              </a:solidFill>
              <a:latin typeface="Bookman" pitchFamily="18" charset="0"/>
            </a:endParaRPr>
          </a:p>
          <a:p>
            <a:pPr algn="ctr">
              <a:defRPr/>
            </a:pPr>
            <a:endParaRPr lang="en-US" sz="1000" b="1" i="1" dirty="0">
              <a:solidFill>
                <a:schemeClr val="bg1"/>
              </a:solidFill>
            </a:endParaRPr>
          </a:p>
        </p:txBody>
      </p:sp>
      <p:pic>
        <p:nvPicPr>
          <p:cNvPr id="4" name="Picture 12" descr="BLS Emblem 125th Simplified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3025" y="5741988"/>
            <a:ext cx="9144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03120"/>
            <a:ext cx="7772400" cy="2286000"/>
          </a:xfrm>
        </p:spPr>
        <p:txBody>
          <a:bodyPr anchor="ctr"/>
          <a:lstStyle>
            <a:lvl1pPr algn="ct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3"/>
          <p:cNvGrpSpPr>
            <a:grpSpLocks/>
          </p:cNvGrpSpPr>
          <p:nvPr userDrawn="1"/>
        </p:nvGrpSpPr>
        <p:grpSpPr bwMode="auto">
          <a:xfrm>
            <a:off x="-73025" y="0"/>
            <a:ext cx="914400" cy="7021513"/>
            <a:chOff x="-73025" y="0"/>
            <a:chExt cx="914387" cy="7021513"/>
          </a:xfrm>
        </p:grpSpPr>
        <p:sp>
          <p:nvSpPr>
            <p:cNvPr id="6" name="Text Box 26"/>
            <p:cNvSpPr txBox="1">
              <a:spLocks noChangeArrowheads="1"/>
            </p:cNvSpPr>
            <p:nvPr userDrawn="1"/>
          </p:nvSpPr>
          <p:spPr bwMode="auto">
            <a:xfrm>
              <a:off x="0" y="0"/>
              <a:ext cx="762000" cy="6858000"/>
            </a:xfrm>
            <a:prstGeom prst="rect">
              <a:avLst/>
            </a:prstGeom>
            <a:gradFill>
              <a:gsLst>
                <a:gs pos="0">
                  <a:srgbClr val="192168"/>
                </a:gs>
                <a:gs pos="26000">
                  <a:srgbClr val="192168">
                    <a:alpha val="79000"/>
                  </a:srgbClr>
                </a:gs>
                <a:gs pos="78000">
                  <a:srgbClr val="969EE6">
                    <a:alpha val="68000"/>
                  </a:srgbClr>
                </a:gs>
                <a:gs pos="100000">
                  <a:srgbClr val="CACEF2">
                    <a:alpha val="6100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lIns="18288" rIns="18288"/>
            <a:lstStyle/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20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20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20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 algn="ctr">
                <a:defRPr/>
              </a:pPr>
              <a:endParaRPr lang="en-US" sz="900" b="1" dirty="0">
                <a:solidFill>
                  <a:schemeClr val="bg1"/>
                </a:solidFill>
                <a:latin typeface="Bookman" pitchFamily="18" charset="0"/>
              </a:endParaRPr>
            </a:p>
            <a:p>
              <a:pPr algn="ctr">
                <a:defRPr/>
              </a:pPr>
              <a:endParaRPr lang="en-US" sz="1000" b="1" i="1" dirty="0">
                <a:solidFill>
                  <a:schemeClr val="bg1"/>
                </a:solidFill>
              </a:endParaRPr>
            </a:p>
          </p:txBody>
        </p:sp>
        <p:pic>
          <p:nvPicPr>
            <p:cNvPr id="7" name="Picture 12" descr="BLS Emblem 125th Simplified.wmf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73025" y="5741925"/>
              <a:ext cx="914387" cy="1279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3160713" cy="1162050"/>
          </a:xfrm>
        </p:spPr>
        <p:txBody>
          <a:bodyPr>
            <a:no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273050"/>
            <a:ext cx="4648200" cy="5853113"/>
          </a:xfrm>
        </p:spPr>
        <p:txBody>
          <a:bodyPr/>
          <a:lstStyle>
            <a:lvl1pPr>
              <a:defRPr sz="3200">
                <a:solidFill>
                  <a:srgbClr val="192168"/>
                </a:solidFill>
              </a:defRPr>
            </a:lvl1pPr>
            <a:lvl2pPr>
              <a:defRPr sz="2800">
                <a:solidFill>
                  <a:srgbClr val="192168"/>
                </a:solidFill>
              </a:defRPr>
            </a:lvl2pPr>
            <a:lvl3pPr>
              <a:defRPr sz="2400">
                <a:solidFill>
                  <a:srgbClr val="192168"/>
                </a:solidFill>
              </a:defRPr>
            </a:lvl3pPr>
            <a:lvl4pPr>
              <a:defRPr sz="2000">
                <a:solidFill>
                  <a:srgbClr val="192168"/>
                </a:solidFill>
              </a:defRPr>
            </a:lvl4pPr>
            <a:lvl5pPr>
              <a:buClr>
                <a:srgbClr val="CE1126"/>
              </a:buClr>
              <a:defRPr sz="2000" baseline="0">
                <a:solidFill>
                  <a:srgbClr val="0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435100"/>
            <a:ext cx="3160713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19216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DA8AB-3401-47A8-B65B-23D91D179999}" type="datetime1">
              <a:rPr lang="en-US"/>
              <a:pPr>
                <a:defRPr/>
              </a:pPr>
              <a:t>9/8/2011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03734-BC97-4A83-AE60-97578BDF6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esentation Title">
    <p:bg>
      <p:bgPr>
        <a:gradFill rotWithShape="1">
          <a:gsLst>
            <a:gs pos="0">
              <a:srgbClr val="192168"/>
            </a:gs>
            <a:gs pos="54000">
              <a:srgbClr val="192168">
                <a:alpha val="89000"/>
              </a:srgbClr>
            </a:gs>
            <a:gs pos="100000">
              <a:srgbClr val="969EE6">
                <a:alpha val="5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685800" y="2895600"/>
            <a:ext cx="7797800" cy="0"/>
          </a:xfrm>
          <a:prstGeom prst="line">
            <a:avLst/>
          </a:prstGeom>
          <a:noFill/>
          <a:ln w="76200">
            <a:solidFill>
              <a:srgbClr val="CE1126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828800"/>
          </a:xfrm>
          <a:prstGeom prst="rect">
            <a:avLst/>
          </a:prstGeom>
        </p:spPr>
        <p:txBody>
          <a:bodyPr anchor="b"/>
          <a:lstStyle>
            <a:lvl1pPr>
              <a:spcBef>
                <a:spcPts val="0"/>
              </a:spcBef>
              <a:defRPr sz="440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35814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Font typeface="Wingdings" pitchFamily="2" charset="2"/>
              <a:buNone/>
              <a:defRPr sz="36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">
    <p:bg>
      <p:bgPr>
        <a:gradFill rotWithShape="1">
          <a:gsLst>
            <a:gs pos="0">
              <a:srgbClr val="192168"/>
            </a:gs>
            <a:gs pos="54000">
              <a:srgbClr val="192168">
                <a:alpha val="89000"/>
              </a:srgbClr>
            </a:gs>
            <a:gs pos="100000">
              <a:srgbClr val="969EE6">
                <a:alpha val="5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4"/>
          <p:cNvSpPr>
            <a:spLocks noChangeShapeType="1"/>
          </p:cNvSpPr>
          <p:nvPr userDrawn="1"/>
        </p:nvSpPr>
        <p:spPr bwMode="auto">
          <a:xfrm>
            <a:off x="685800" y="1828800"/>
            <a:ext cx="7797800" cy="0"/>
          </a:xfrm>
          <a:prstGeom prst="line">
            <a:avLst/>
          </a:prstGeom>
          <a:noFill/>
          <a:ln w="76200">
            <a:solidFill>
              <a:srgbClr val="CE1126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 userDrawn="1"/>
        </p:nvSpPr>
        <p:spPr bwMode="auto">
          <a:xfrm>
            <a:off x="762000" y="7620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b="1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Contact Information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38100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4000">
                <a:solidFill>
                  <a:schemeClr val="bg1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752600"/>
            <a:ext cx="77724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 (not recommended)</a:t>
            </a:r>
          </a:p>
          <a:p>
            <a:pPr lvl="4"/>
            <a:endParaRPr lang="en-US" smtClean="0"/>
          </a:p>
          <a:p>
            <a:pPr lvl="3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324600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92168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44A7E57-8762-4CB3-8354-15CF97A997F7}" type="datetime1">
              <a:rPr lang="en-US"/>
              <a:pPr>
                <a:defRPr/>
              </a:pPr>
              <a:t>9/8/2011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6324600"/>
            <a:ext cx="5943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92168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32460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92168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0B81DAC-DAA2-4CD6-B228-29CC63E4A3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126" y="0"/>
            <a:ext cx="761989" cy="6857394"/>
          </a:xfrm>
          <a:prstGeom prst="rect">
            <a:avLst/>
          </a:prstGeom>
          <a:gradFill>
            <a:gsLst>
              <a:gs pos="0">
                <a:srgbClr val="192168"/>
              </a:gs>
              <a:gs pos="26000">
                <a:srgbClr val="192168">
                  <a:alpha val="79000"/>
                </a:srgbClr>
              </a:gs>
              <a:gs pos="78000">
                <a:srgbClr val="969EE6">
                  <a:alpha val="68000"/>
                </a:srgbClr>
              </a:gs>
              <a:gs pos="100000">
                <a:srgbClr val="CACEF2">
                  <a:alpha val="61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18288" rIns="18288"/>
          <a:lstStyle/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 algn="ctr">
              <a:defRPr/>
            </a:pPr>
            <a:endParaRPr lang="en-US" sz="900" b="1" dirty="0">
              <a:solidFill>
                <a:schemeClr val="bg1"/>
              </a:solidFill>
              <a:latin typeface="Bookman" pitchFamily="18" charset="0"/>
            </a:endParaRPr>
          </a:p>
          <a:p>
            <a:pPr algn="ctr">
              <a:defRPr/>
            </a:pPr>
            <a:endParaRPr lang="en-US" sz="1000" b="1" i="1" dirty="0">
              <a:solidFill>
                <a:schemeClr val="bg1"/>
              </a:solidFill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V="1">
            <a:off x="0" y="1524000"/>
            <a:ext cx="8686800" cy="0"/>
          </a:xfrm>
          <a:prstGeom prst="line">
            <a:avLst/>
          </a:prstGeom>
          <a:noFill/>
          <a:ln w="76200">
            <a:solidFill>
              <a:srgbClr val="CE1126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1035" name="Picture 12" descr="BLS Emblem 125th Simplified.wmf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73025" y="5741988"/>
            <a:ext cx="9144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3" r:id="rId2"/>
    <p:sldLayoutId id="2147483922" r:id="rId3"/>
    <p:sldLayoutId id="2147483921" r:id="rId4"/>
    <p:sldLayoutId id="2147483925" r:id="rId5"/>
    <p:sldLayoutId id="2147483926" r:id="rId6"/>
    <p:sldLayoutId id="2147483927" r:id="rId7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192168"/>
          </a:solidFill>
          <a:latin typeface="Tahoma" pitchFamily="34" charset="0"/>
          <a:ea typeface="+mj-ea"/>
          <a:cs typeface="Tahoma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Wingdings" pitchFamily="2" charset="2"/>
        <a:buChar char=""/>
        <a:defRPr sz="3200" kern="1200">
          <a:solidFill>
            <a:srgbClr val="192168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Font typeface="Wingdings 3" pitchFamily="18" charset="2"/>
        <a:buChar char=""/>
        <a:defRPr sz="2800" kern="1200">
          <a:solidFill>
            <a:srgbClr val="192168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Font typeface="Calibri" pitchFamily="34" charset="0"/>
        <a:buChar char="–"/>
        <a:defRPr sz="2400" kern="1200">
          <a:solidFill>
            <a:srgbClr val="192168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125000"/>
        <a:buFont typeface="Arial" charset="0"/>
        <a:buChar char="•"/>
        <a:defRPr sz="2000" kern="1200">
          <a:solidFill>
            <a:srgbClr val="192168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000" kern="12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192168"/>
            </a:gs>
            <a:gs pos="54000">
              <a:srgbClr val="192168">
                <a:alpha val="89000"/>
              </a:srgbClr>
            </a:gs>
            <a:gs pos="100000">
              <a:srgbClr val="969EE6">
                <a:alpha val="5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3"/>
          <p:cNvGrpSpPr>
            <a:grpSpLocks/>
          </p:cNvGrpSpPr>
          <p:nvPr/>
        </p:nvGrpSpPr>
        <p:grpSpPr bwMode="auto">
          <a:xfrm>
            <a:off x="0" y="5111750"/>
            <a:ext cx="9144000" cy="1746250"/>
            <a:chOff x="0" y="5111496"/>
            <a:chExt cx="9144000" cy="1746504"/>
          </a:xfrm>
        </p:grpSpPr>
        <p:sp>
          <p:nvSpPr>
            <p:cNvPr id="6" name="Rectangle 5"/>
            <p:cNvSpPr/>
            <p:nvPr userDrawn="1"/>
          </p:nvSpPr>
          <p:spPr>
            <a:xfrm>
              <a:off x="7391400" y="6400733"/>
              <a:ext cx="1752600" cy="33818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i="1" dirty="0">
                  <a:solidFill>
                    <a:srgbClr val="000000"/>
                  </a:solidFill>
                  <a:latin typeface="Verdana" pitchFamily="34" charset="0"/>
                  <a:cs typeface="Tahoma" pitchFamily="34" charset="0"/>
                </a:rPr>
                <a:t>www.bls.gov</a:t>
              </a:r>
              <a:endParaRPr lang="en-US" sz="2000" b="1" i="1" dirty="0">
                <a:solidFill>
                  <a:srgbClr val="000000"/>
                </a:solidFill>
                <a:latin typeface="Verdana" pitchFamily="34" charset="0"/>
                <a:cs typeface="Tahoma" pitchFamily="34" charset="0"/>
              </a:endParaRPr>
            </a:p>
          </p:txBody>
        </p:sp>
        <p:pic>
          <p:nvPicPr>
            <p:cNvPr id="9220" name="Picture 6" descr="BLS Emblem 125th Horizontal.wmf"/>
            <p:cNvPicPr>
              <a:picLocks noChangeAspect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5111496"/>
              <a:ext cx="3207550" cy="1746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5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3600" dirty="0" smtClean="0"/>
              <a:t>Sources of Error in Survey and Administrative Data: The Importance of Reporting Procedures</a:t>
            </a:r>
          </a:p>
        </p:txBody>
      </p:sp>
      <p:sp>
        <p:nvSpPr>
          <p:cNvPr id="16386" name="Text Placeholder 6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3200" dirty="0" smtClean="0"/>
              <a:t>Jeffrey A. Groen</a:t>
            </a:r>
          </a:p>
          <a:p>
            <a:pPr>
              <a:spcBef>
                <a:spcPct val="0"/>
              </a:spcBef>
            </a:pPr>
            <a:endParaRPr lang="en-US" sz="1400" b="0" dirty="0" smtClean="0"/>
          </a:p>
          <a:p>
            <a:pPr>
              <a:spcBef>
                <a:spcPct val="0"/>
              </a:spcBef>
            </a:pPr>
            <a:r>
              <a:rPr lang="en-US" sz="2400" b="0" dirty="0" smtClean="0"/>
              <a:t>12th Meeting of the Group of Experts </a:t>
            </a:r>
            <a:br>
              <a:rPr lang="en-US" sz="2400" b="0" dirty="0" smtClean="0"/>
            </a:br>
            <a:r>
              <a:rPr lang="en-US" sz="2400" b="0" dirty="0" smtClean="0"/>
              <a:t>on Business Registers</a:t>
            </a:r>
          </a:p>
          <a:p>
            <a:pPr>
              <a:spcBef>
                <a:spcPct val="0"/>
              </a:spcBef>
            </a:pPr>
            <a:endParaRPr lang="en-US" sz="1400" b="0" dirty="0" smtClean="0"/>
          </a:p>
          <a:p>
            <a:pPr>
              <a:spcBef>
                <a:spcPct val="0"/>
              </a:spcBef>
            </a:pPr>
            <a:r>
              <a:rPr lang="en-US" sz="2400" b="0" dirty="0" smtClean="0"/>
              <a:t>September 14-15, 2011</a:t>
            </a:r>
          </a:p>
          <a:p>
            <a:pPr>
              <a:spcBef>
                <a:spcPct val="0"/>
              </a:spcBef>
            </a:pPr>
            <a:r>
              <a:rPr lang="en-US" sz="2400" b="0" dirty="0" smtClean="0"/>
              <a:t>Paris, France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 btw. QCEW &amp; CES in month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Difference in monthly changes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     : coverage error in CES</a:t>
            </a:r>
          </a:p>
          <a:p>
            <a:pPr lvl="1"/>
            <a:r>
              <a:rPr lang="en-US" dirty="0" smtClean="0"/>
              <a:t>     : sampling error in CES</a:t>
            </a:r>
          </a:p>
          <a:p>
            <a:pPr lvl="1"/>
            <a:r>
              <a:rPr lang="en-US" dirty="0" smtClean="0"/>
              <a:t>     : </a:t>
            </a:r>
            <a:r>
              <a:rPr lang="en-US" dirty="0" err="1" smtClean="0"/>
              <a:t>nonresponse</a:t>
            </a:r>
            <a:r>
              <a:rPr lang="en-US" dirty="0" smtClean="0"/>
              <a:t> error in CES</a:t>
            </a:r>
          </a:p>
          <a:p>
            <a:pPr lvl="1"/>
            <a:r>
              <a:rPr lang="en-US" dirty="0" smtClean="0"/>
              <a:t>     : reporting differences at micro level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6E8F7-90E9-4234-8F5E-1A49D680347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396490"/>
            <a:ext cx="4857750" cy="422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3580" y="3562350"/>
            <a:ext cx="6103620" cy="388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4167108"/>
            <a:ext cx="594360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0042" y="4681670"/>
            <a:ext cx="52578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79270" y="5148130"/>
            <a:ext cx="582930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28800" y="5690076"/>
            <a:ext cx="537210" cy="37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300" dirty="0" smtClean="0"/>
              <a:t>Decomposition, 2003-2006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600" dirty="0" smtClean="0"/>
          </a:p>
          <a:p>
            <a:r>
              <a:rPr lang="en-US" dirty="0" smtClean="0"/>
              <a:t>Coverage error important in levels</a:t>
            </a:r>
          </a:p>
          <a:p>
            <a:r>
              <a:rPr lang="en-US" dirty="0" smtClean="0"/>
              <a:t>Reporting differences important in both levels and changes</a:t>
            </a:r>
          </a:p>
          <a:p>
            <a:pPr lvl="1"/>
            <a:r>
              <a:rPr lang="en-US" dirty="0" smtClean="0"/>
              <a:t>Share in changes lower for quarterly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6E8F7-90E9-4234-8F5E-1A49D680347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00200"/>
            <a:ext cx="8025765" cy="2210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Differences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m</a:t>
            </a:r>
            <a:r>
              <a:rPr lang="en-US" dirty="0" smtClean="0"/>
              <a:t>atched sample</a:t>
            </a:r>
            <a:endParaRPr lang="en-US" dirty="0" smtClean="0"/>
          </a:p>
          <a:p>
            <a:pPr lvl="1"/>
            <a:r>
              <a:rPr lang="en-US" dirty="0" smtClean="0"/>
              <a:t>All CES respondents Jan. 2006–March 2007</a:t>
            </a:r>
          </a:p>
          <a:p>
            <a:pPr lvl="1"/>
            <a:r>
              <a:rPr lang="en-US" dirty="0" smtClean="0"/>
              <a:t>Attempt to match to QCEW data</a:t>
            </a:r>
          </a:p>
          <a:p>
            <a:pPr lvl="1"/>
            <a:r>
              <a:rPr lang="en-US" dirty="0" smtClean="0"/>
              <a:t>Exact match obtained for </a:t>
            </a:r>
            <a:r>
              <a:rPr lang="en-US" dirty="0" smtClean="0"/>
              <a:t>242,110 (66%)</a:t>
            </a:r>
            <a:endParaRPr lang="en-US" dirty="0" smtClean="0"/>
          </a:p>
          <a:p>
            <a:r>
              <a:rPr lang="en-US" dirty="0" smtClean="0"/>
              <a:t>Differences between QCEW and CES</a:t>
            </a:r>
          </a:p>
          <a:p>
            <a:pPr lvl="1"/>
            <a:r>
              <a:rPr lang="en-US" dirty="0" smtClean="0"/>
              <a:t>Levels:</a:t>
            </a:r>
          </a:p>
          <a:p>
            <a:pPr lvl="1"/>
            <a:r>
              <a:rPr lang="en-US" dirty="0" smtClean="0"/>
              <a:t>Monthly/quarterly changes:</a:t>
            </a:r>
          </a:p>
          <a:p>
            <a:r>
              <a:rPr lang="en-US" dirty="0" smtClean="0"/>
              <a:t>What factors related to differences?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6E8F7-90E9-4234-8F5E-1A49D680347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750" y="4484370"/>
            <a:ext cx="1543050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5029200"/>
            <a:ext cx="194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Related to </a:t>
            </a:r>
            <a:r>
              <a:rPr lang="en-US" dirty="0" err="1" smtClean="0"/>
              <a:t>Diffs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QCEW imputation strongly associated with larger differences</a:t>
            </a:r>
          </a:p>
          <a:p>
            <a:r>
              <a:rPr lang="en-US" dirty="0" smtClean="0"/>
              <a:t>Pay frequency: larger differences for weekly payroll than less-frequent pay</a:t>
            </a:r>
          </a:p>
          <a:p>
            <a:r>
              <a:rPr lang="en-US" dirty="0" smtClean="0"/>
              <a:t>Timing of data collection</a:t>
            </a:r>
          </a:p>
          <a:p>
            <a:pPr lvl="1"/>
            <a:r>
              <a:rPr lang="en-US" dirty="0" smtClean="0"/>
              <a:t>CES monthly, QCEW quarterly</a:t>
            </a:r>
          </a:p>
          <a:p>
            <a:pPr lvl="1"/>
            <a:r>
              <a:rPr lang="en-US" dirty="0" smtClean="0"/>
              <a:t>In QCEW, average monthly changes are larger across quarters than within</a:t>
            </a:r>
          </a:p>
          <a:p>
            <a:pPr lvl="1"/>
            <a:r>
              <a:rPr lang="en-US" dirty="0" smtClean="0"/>
              <a:t>Evidence for a seam effect in the QCEW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6E8F7-90E9-4234-8F5E-1A49D680347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Seam Effect in QCEW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for seam effect</a:t>
            </a:r>
          </a:p>
          <a:p>
            <a:pPr lvl="1"/>
            <a:r>
              <a:rPr lang="en-US" dirty="0" smtClean="0"/>
              <a:t>Absolute % change: </a:t>
            </a:r>
          </a:p>
          <a:p>
            <a:pPr lvl="1"/>
            <a:r>
              <a:rPr lang="en-US" sz="2700" dirty="0" smtClean="0"/>
              <a:t>Compare averages across/within quarters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6E8F7-90E9-4234-8F5E-1A49D680347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286000"/>
            <a:ext cx="2411730" cy="582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352800"/>
            <a:ext cx="6400800" cy="2080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Differences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 m</a:t>
            </a:r>
            <a:r>
              <a:rPr lang="en-US" dirty="0" smtClean="0"/>
              <a:t>atched sample</a:t>
            </a:r>
            <a:endParaRPr lang="en-US" dirty="0" smtClean="0"/>
          </a:p>
          <a:p>
            <a:pPr lvl="1"/>
            <a:r>
              <a:rPr lang="en-US" dirty="0" smtClean="0"/>
              <a:t>Response </a:t>
            </a:r>
            <a:r>
              <a:rPr lang="en-US" dirty="0" smtClean="0"/>
              <a:t>analysis survey (RAS</a:t>
            </a:r>
            <a:r>
              <a:rPr lang="en-US" dirty="0" smtClean="0"/>
              <a:t>) in 2008</a:t>
            </a:r>
            <a:endParaRPr lang="en-US" dirty="0" smtClean="0"/>
          </a:p>
          <a:p>
            <a:pPr lvl="1"/>
            <a:r>
              <a:rPr lang="en-US" dirty="0" smtClean="0"/>
              <a:t>How establishments derive employment counts for QCEW and CES</a:t>
            </a:r>
          </a:p>
          <a:p>
            <a:pPr lvl="1"/>
            <a:r>
              <a:rPr lang="en-US" dirty="0" smtClean="0"/>
              <a:t>Case study of establishments with known differences, based on historical data</a:t>
            </a:r>
          </a:p>
          <a:p>
            <a:r>
              <a:rPr lang="en-US" dirty="0" smtClean="0"/>
              <a:t>Phone interview with CES respondent</a:t>
            </a:r>
          </a:p>
          <a:p>
            <a:pPr lvl="1"/>
            <a:r>
              <a:rPr lang="en-US" dirty="0" smtClean="0"/>
              <a:t>1 section on CES, 1 section on </a:t>
            </a:r>
            <a:r>
              <a:rPr lang="en-US" dirty="0" smtClean="0"/>
              <a:t>QCEW</a:t>
            </a:r>
            <a:endParaRPr lang="en-US" dirty="0" smtClean="0"/>
          </a:p>
          <a:p>
            <a:pPr lvl="1"/>
            <a:r>
              <a:rPr lang="en-US" dirty="0" smtClean="0"/>
              <a:t>3,002 contacted; 71% response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6E8F7-90E9-4234-8F5E-1A49D680347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Payrolls</a:t>
            </a:r>
          </a:p>
          <a:p>
            <a:r>
              <a:rPr lang="en-US" dirty="0" smtClean="0"/>
              <a:t>Data sources</a:t>
            </a:r>
          </a:p>
          <a:p>
            <a:r>
              <a:rPr lang="en-US" dirty="0" smtClean="0"/>
              <a:t>Reporting procedures</a:t>
            </a:r>
          </a:p>
          <a:p>
            <a:r>
              <a:rPr lang="en-US" dirty="0" smtClean="0"/>
              <a:t>Record keeping</a:t>
            </a:r>
          </a:p>
          <a:p>
            <a:r>
              <a:rPr lang="en-US" dirty="0" smtClean="0"/>
              <a:t>Adherence to employment definition</a:t>
            </a:r>
          </a:p>
          <a:p>
            <a:pPr lvl="1"/>
            <a:r>
              <a:rPr lang="en-US" dirty="0" smtClean="0"/>
              <a:t>Reference period</a:t>
            </a:r>
          </a:p>
          <a:p>
            <a:pPr lvl="1"/>
            <a:r>
              <a:rPr lang="en-US" dirty="0" smtClean="0"/>
              <a:t>Employee types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6E8F7-90E9-4234-8F5E-1A49D680347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Procedures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7825" y="1676400"/>
            <a:ext cx="6200775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 of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Use regression analysis to relate differences in procedures to differences between QCEW and CES data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Y: types of reporting differences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Ex: change from December to January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Control group has no differences</a:t>
            </a:r>
            <a:endParaRPr lang="en-US" dirty="0" smtClean="0"/>
          </a:p>
          <a:p>
            <a:r>
              <a:rPr lang="en-US" dirty="0" smtClean="0"/>
              <a:t>X1: r</a:t>
            </a:r>
            <a:r>
              <a:rPr lang="en-US" dirty="0" smtClean="0"/>
              <a:t>eporting variable</a:t>
            </a:r>
          </a:p>
          <a:p>
            <a:pPr lvl="1"/>
            <a:r>
              <a:rPr lang="en-US" sz="2600" dirty="0" smtClean="0"/>
              <a:t>Ex: different reference period for QCEW, CES</a:t>
            </a:r>
            <a:endParaRPr lang="en-US" sz="2600" dirty="0" smtClean="0"/>
          </a:p>
          <a:p>
            <a:r>
              <a:rPr lang="en-US" dirty="0" smtClean="0"/>
              <a:t>X2: controls for size and industry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6E8F7-90E9-4234-8F5E-1A49D680347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Procedures: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Multiple payrolls and weekly payrolls are associated with reporting differences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Suggests different methods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Using different methods for QCEW &amp; CES is associated with reporting </a:t>
            </a:r>
            <a:r>
              <a:rPr lang="en-US" dirty="0" err="1" smtClean="0"/>
              <a:t>diffs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Reference period used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Employee types included/excluded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Person who prepares report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QCEW </a:t>
            </a:r>
            <a:r>
              <a:rPr lang="en-US" sz="2800" dirty="0" smtClean="0"/>
              <a:t>data source not having monthly counts </a:t>
            </a:r>
            <a:r>
              <a:rPr lang="en-US" sz="2800" dirty="0" smtClean="0">
                <a:sym typeface="Wingdings" pitchFamily="2" charset="2"/>
              </a:rPr>
              <a:t> QCEW constant within quarter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6E8F7-90E9-4234-8F5E-1A49D680347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Uses of Administrative Data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Greater use for official statistics</a:t>
            </a:r>
          </a:p>
          <a:p>
            <a:pPr lvl="1"/>
            <a:r>
              <a:rPr lang="en-US" dirty="0" smtClean="0"/>
              <a:t>Sample size, cost, respondent burden</a:t>
            </a:r>
          </a:p>
          <a:p>
            <a:r>
              <a:rPr lang="en-US" dirty="0" smtClean="0"/>
              <a:t>But there are some disadvantages</a:t>
            </a:r>
          </a:p>
          <a:p>
            <a:pPr lvl="1"/>
            <a:r>
              <a:rPr lang="en-US" dirty="0" smtClean="0"/>
              <a:t>Ex: constructs</a:t>
            </a:r>
            <a:r>
              <a:rPr lang="en-US" dirty="0" smtClean="0"/>
              <a:t>, matching problems</a:t>
            </a:r>
          </a:p>
          <a:p>
            <a:r>
              <a:rPr lang="en-US" dirty="0" smtClean="0"/>
              <a:t>Need to assess quality</a:t>
            </a:r>
          </a:p>
          <a:p>
            <a:r>
              <a:rPr lang="en-US" dirty="0" smtClean="0"/>
              <a:t>This paper examines differences between administrative &amp; survey data</a:t>
            </a:r>
          </a:p>
          <a:p>
            <a:pPr lvl="1"/>
            <a:r>
              <a:rPr lang="en-US" dirty="0" smtClean="0"/>
              <a:t>2 sources of monthly employment in U.S.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6E8F7-90E9-4234-8F5E-1A49D680347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Steps to reduce magnitude of differences between QCEW and CES</a:t>
            </a:r>
          </a:p>
          <a:p>
            <a:pPr lvl="1"/>
            <a:r>
              <a:rPr lang="en-US" dirty="0" smtClean="0"/>
              <a:t>Highlight definition of employment</a:t>
            </a:r>
          </a:p>
          <a:p>
            <a:pPr lvl="2"/>
            <a:r>
              <a:rPr lang="en-US" dirty="0" smtClean="0"/>
              <a:t>CES initiation; forms and instructions</a:t>
            </a:r>
          </a:p>
          <a:p>
            <a:pPr lvl="1"/>
            <a:r>
              <a:rPr lang="en-US" dirty="0" smtClean="0"/>
              <a:t>Regular reconciliation &amp; follow-up</a:t>
            </a:r>
          </a:p>
          <a:p>
            <a:pPr lvl="1"/>
            <a:r>
              <a:rPr lang="en-US" dirty="0" smtClean="0"/>
              <a:t>QCEW imputation: reduce and/or improve</a:t>
            </a:r>
          </a:p>
          <a:p>
            <a:pPr lvl="1"/>
            <a:r>
              <a:rPr lang="en-US" dirty="0" smtClean="0"/>
              <a:t>Increase CES response rates</a:t>
            </a:r>
          </a:p>
          <a:p>
            <a:pPr lvl="1"/>
            <a:r>
              <a:rPr lang="en-US" dirty="0" smtClean="0"/>
              <a:t>Improve CES birth-death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6E8F7-90E9-4234-8F5E-1A49D680347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admin and survey data</a:t>
            </a:r>
          </a:p>
          <a:p>
            <a:pPr lvl="1"/>
            <a:r>
              <a:rPr lang="en-US" dirty="0" smtClean="0"/>
              <a:t>Reporting procedures likely to differ</a:t>
            </a:r>
          </a:p>
          <a:p>
            <a:pPr lvl="1"/>
            <a:r>
              <a:rPr lang="en-US" dirty="0" smtClean="0"/>
              <a:t>Data collected under different conditions</a:t>
            </a:r>
          </a:p>
          <a:p>
            <a:pPr lvl="1"/>
            <a:r>
              <a:rPr lang="en-US" dirty="0" smtClean="0"/>
              <a:t>Example: individual </a:t>
            </a:r>
            <a:r>
              <a:rPr lang="en-US" dirty="0" smtClean="0"/>
              <a:t>earnings data</a:t>
            </a:r>
          </a:p>
          <a:p>
            <a:r>
              <a:rPr lang="en-US" dirty="0" smtClean="0"/>
              <a:t>Quality of administrative data</a:t>
            </a:r>
          </a:p>
          <a:p>
            <a:pPr lvl="1"/>
            <a:r>
              <a:rPr lang="en-US" dirty="0" smtClean="0"/>
              <a:t>Subject to error, like survey data</a:t>
            </a:r>
          </a:p>
          <a:p>
            <a:pPr lvl="2"/>
            <a:r>
              <a:rPr lang="en-US" dirty="0" smtClean="0"/>
              <a:t>Measurement error and adjustment error</a:t>
            </a:r>
          </a:p>
          <a:p>
            <a:pPr lvl="1"/>
            <a:r>
              <a:rPr lang="en-US" dirty="0" smtClean="0"/>
              <a:t>Is the construct appropriate?</a:t>
            </a:r>
          </a:p>
          <a:p>
            <a:pPr lvl="2"/>
            <a:r>
              <a:rPr lang="en-US" dirty="0" smtClean="0"/>
              <a:t>Do respondents adhere to official definitions?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6E8F7-90E9-4234-8F5E-1A49D680347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Assessing quality of admin data</a:t>
            </a:r>
          </a:p>
          <a:p>
            <a:pPr lvl="1"/>
            <a:r>
              <a:rPr lang="en-US" dirty="0" smtClean="0"/>
              <a:t>Difficult for statistical agency if data collected by another agency</a:t>
            </a:r>
          </a:p>
          <a:p>
            <a:pPr lvl="1"/>
            <a:r>
              <a:rPr lang="en-US" dirty="0" smtClean="0"/>
              <a:t>Internal consistency checks that explore patterns in the data</a:t>
            </a:r>
          </a:p>
          <a:p>
            <a:pPr lvl="2"/>
            <a:r>
              <a:rPr lang="en-US" dirty="0" smtClean="0"/>
              <a:t>Example: test </a:t>
            </a:r>
            <a:r>
              <a:rPr lang="en-US" dirty="0" smtClean="0"/>
              <a:t>for seam effects in QCEW</a:t>
            </a:r>
          </a:p>
          <a:p>
            <a:pPr lvl="1"/>
            <a:r>
              <a:rPr lang="en-US" dirty="0" smtClean="0"/>
              <a:t>Match to survey data at micro level and compare values of particular variables</a:t>
            </a:r>
          </a:p>
          <a:p>
            <a:pPr lvl="1"/>
            <a:r>
              <a:rPr lang="en-US" dirty="0" smtClean="0"/>
              <a:t>Conduct a response analysis survey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6E8F7-90E9-4234-8F5E-1A49D680347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Challenges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Statistical agency reducing errors in administrative data</a:t>
            </a:r>
          </a:p>
          <a:p>
            <a:pPr lvl="1"/>
            <a:r>
              <a:rPr lang="en-US" dirty="0" smtClean="0"/>
              <a:t>Changes to statistical procedures such as imputation and data editing</a:t>
            </a:r>
          </a:p>
          <a:p>
            <a:pPr lvl="1"/>
            <a:r>
              <a:rPr lang="en-US" dirty="0" smtClean="0"/>
              <a:t>Changes to construct or reporting procedures may require coordination with administrative agency</a:t>
            </a:r>
          </a:p>
          <a:p>
            <a:pPr lvl="1"/>
            <a:r>
              <a:rPr lang="en-US" dirty="0" smtClean="0"/>
              <a:t>Possible conflict </a:t>
            </a:r>
            <a:r>
              <a:rPr lang="en-US" dirty="0" smtClean="0"/>
              <a:t>of interest between agencies regarding dual functions of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6E8F7-90E9-4234-8F5E-1A49D680347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Challenges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Linking </a:t>
            </a:r>
            <a:r>
              <a:rPr lang="en-US" dirty="0" smtClean="0"/>
              <a:t>admin and survey data</a:t>
            </a:r>
            <a:endParaRPr lang="en-US" dirty="0" smtClean="0"/>
          </a:p>
          <a:p>
            <a:pPr lvl="1"/>
            <a:r>
              <a:rPr lang="en-US" dirty="0" smtClean="0"/>
              <a:t>Common identifier may not exist</a:t>
            </a:r>
          </a:p>
          <a:p>
            <a:pPr lvl="1"/>
            <a:r>
              <a:rPr lang="en-US" dirty="0" smtClean="0"/>
              <a:t>Errors in identifiers or incompatibilities</a:t>
            </a:r>
          </a:p>
          <a:p>
            <a:pPr lvl="1"/>
            <a:r>
              <a:rPr lang="en-US" dirty="0" smtClean="0"/>
              <a:t>Linkage may require respondent consent</a:t>
            </a:r>
          </a:p>
          <a:p>
            <a:r>
              <a:rPr lang="en-US" dirty="0" smtClean="0"/>
              <a:t>Combining info from multiple sources</a:t>
            </a:r>
          </a:p>
          <a:p>
            <a:pPr lvl="1"/>
            <a:r>
              <a:rPr lang="en-US" dirty="0" smtClean="0"/>
              <a:t>After linking, have 2 measures </a:t>
            </a:r>
            <a:r>
              <a:rPr lang="en-US" dirty="0" smtClean="0"/>
              <a:t>(admin, survey) </a:t>
            </a:r>
            <a:r>
              <a:rPr lang="en-US" dirty="0" smtClean="0"/>
              <a:t>of same item for a set of units</a:t>
            </a:r>
          </a:p>
          <a:p>
            <a:pPr lvl="1"/>
            <a:r>
              <a:rPr lang="en-US" dirty="0" smtClean="0"/>
              <a:t>If both admin and survey data contain error, how to produce accurate estimate?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6E8F7-90E9-4234-8F5E-1A49D680347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Placeholder 6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3600" b="1" dirty="0" smtClean="0"/>
              <a:t>Jeffrey A. Groen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2800" dirty="0" smtClean="0"/>
              <a:t>Research Economist</a:t>
            </a:r>
            <a:br>
              <a:rPr lang="en-US" sz="2800" dirty="0" smtClean="0"/>
            </a:br>
            <a:r>
              <a:rPr lang="en-US" sz="2800" dirty="0" smtClean="0"/>
              <a:t>U.S. Bureau of Labor Statistics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Groen.Jeffrey@bls.gov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Administrative &amp; Survey Data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approach to comparison is to assume that admin data are correct</a:t>
            </a:r>
          </a:p>
          <a:p>
            <a:r>
              <a:rPr lang="en-US" dirty="0" smtClean="0"/>
              <a:t>But this may not be appropriate</a:t>
            </a:r>
          </a:p>
          <a:p>
            <a:pPr lvl="1"/>
            <a:r>
              <a:rPr lang="en-US" dirty="0" smtClean="0"/>
              <a:t>Measurement error in admin data</a:t>
            </a:r>
          </a:p>
          <a:p>
            <a:r>
              <a:rPr lang="en-US" dirty="0" smtClean="0"/>
              <a:t>My approach: both admin and survey data may contain error</a:t>
            </a:r>
          </a:p>
          <a:p>
            <a:pPr lvl="1"/>
            <a:r>
              <a:rPr lang="en-US" dirty="0" smtClean="0"/>
              <a:t>2 sources of employment data collected using different reporting procedures (timing, records sources, respondents)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6E8F7-90E9-4234-8F5E-1A49D680347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several sources of error</a:t>
            </a:r>
          </a:p>
          <a:p>
            <a:r>
              <a:rPr lang="en-US" dirty="0" smtClean="0"/>
              <a:t>Identify sources of differences</a:t>
            </a:r>
          </a:p>
          <a:p>
            <a:r>
              <a:rPr lang="en-US" dirty="0" smtClean="0"/>
              <a:t>Recommend steps to reduce magnitude of differences</a:t>
            </a:r>
          </a:p>
          <a:p>
            <a:r>
              <a:rPr lang="en-US" dirty="0" smtClean="0"/>
              <a:t>Provide guidance for comparisons of administrative and survey data in other contexts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6E8F7-90E9-4234-8F5E-1A49D680347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on the employment data</a:t>
            </a:r>
          </a:p>
          <a:p>
            <a:r>
              <a:rPr lang="en-US" dirty="0" smtClean="0"/>
              <a:t>Decomposition of differences in aggregate estimates</a:t>
            </a:r>
          </a:p>
          <a:p>
            <a:r>
              <a:rPr lang="en-US" dirty="0" smtClean="0"/>
              <a:t>Examination of differences in reporting at micro level</a:t>
            </a:r>
          </a:p>
          <a:p>
            <a:pPr lvl="1"/>
            <a:r>
              <a:rPr lang="en-US" dirty="0" smtClean="0"/>
              <a:t>2 matched samples of admin-survey data</a:t>
            </a:r>
          </a:p>
          <a:p>
            <a:r>
              <a:rPr lang="en-US" dirty="0" smtClean="0"/>
              <a:t>Practical implications of the analysis</a:t>
            </a:r>
          </a:p>
          <a:p>
            <a:r>
              <a:rPr lang="en-US" dirty="0" smtClean="0"/>
              <a:t>Future challenges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6E8F7-90E9-4234-8F5E-1A49D680347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 Data</a:t>
            </a:r>
            <a:endParaRPr lang="en-US" dirty="0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914400" y="1722438"/>
            <a:ext cx="77724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Current Employment Statistics (CES) survey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Monthly survey of 410,000 worksites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Represents 30% of employment in universe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Widely used because of timeliness (3 weeks)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Quarterly Census of Employment &amp; Wages (QCEW)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All establishments subject to UI taxes (9.1 million)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Quarterly tax filing; monthly employment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Less timely than CES (7 to 9 months), but …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More detailed estimates by geography &amp; industry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Serves as sample frame for CES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F622FB-9F21-4B75-A9D4-C91E0F1CFC3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Similarities &amp;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definition of employment</a:t>
            </a:r>
          </a:p>
          <a:p>
            <a:pPr lvl="1"/>
            <a:r>
              <a:rPr lang="en-US" dirty="0" smtClean="0"/>
              <a:t>Employees who worked or received pay during pay period including the 12th day</a:t>
            </a:r>
          </a:p>
          <a:p>
            <a:r>
              <a:rPr lang="en-US" dirty="0" smtClean="0"/>
              <a:t>Some minor differences in scope</a:t>
            </a:r>
          </a:p>
          <a:p>
            <a:r>
              <a:rPr lang="en-US" dirty="0" smtClean="0"/>
              <a:t>Different estimates of </a:t>
            </a:r>
            <a:r>
              <a:rPr lang="en-US" dirty="0" smtClean="0"/>
              <a:t>emp</a:t>
            </a:r>
            <a:r>
              <a:rPr lang="en-US" dirty="0" smtClean="0"/>
              <a:t>loyment</a:t>
            </a:r>
          </a:p>
          <a:p>
            <a:pPr lvl="1"/>
            <a:r>
              <a:rPr lang="en-US" dirty="0" smtClean="0"/>
              <a:t>Levels and changes</a:t>
            </a:r>
            <a:endParaRPr lang="en-US" dirty="0" smtClean="0"/>
          </a:p>
          <a:p>
            <a:r>
              <a:rPr lang="en-US" dirty="0" smtClean="0"/>
              <a:t>Differences </a:t>
            </a:r>
            <a:r>
              <a:rPr lang="en-US" dirty="0" smtClean="0"/>
              <a:t>in reporting procedures</a:t>
            </a:r>
          </a:p>
          <a:p>
            <a:pPr lvl="1"/>
            <a:r>
              <a:rPr lang="en-US" dirty="0" smtClean="0"/>
              <a:t>Timing of collection: monthly vs. quarterly</a:t>
            </a:r>
          </a:p>
          <a:p>
            <a:pPr lvl="1"/>
            <a:r>
              <a:rPr lang="en-US" dirty="0" smtClean="0"/>
              <a:t>Methods used by establishments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6E8F7-90E9-4234-8F5E-1A49D680347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CES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alignment (March) of survey-based estimates to QCEW universe</a:t>
            </a:r>
          </a:p>
          <a:p>
            <a:pPr lvl="1"/>
            <a:r>
              <a:rPr lang="en-US" dirty="0" smtClean="0"/>
              <a:t>Differences in annual employment growth  lead to </a:t>
            </a:r>
            <a:r>
              <a:rPr lang="en-US" dirty="0" smtClean="0">
                <a:sym typeface="Wingdings" pitchFamily="2" charset="2"/>
              </a:rPr>
              <a:t>benchmark revisions to the CES</a:t>
            </a:r>
          </a:p>
          <a:p>
            <a:r>
              <a:rPr lang="en-US" dirty="0" smtClean="0">
                <a:sym typeface="Wingdings" pitchFamily="2" charset="2"/>
              </a:rPr>
              <a:t>Employment estimate for month t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    : Employment growth from </a:t>
            </a:r>
            <a:r>
              <a:rPr lang="en-US" dirty="0" smtClean="0">
                <a:sym typeface="Wingdings" pitchFamily="2" charset="2"/>
              </a:rPr>
              <a:t>t-1 to t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      : Birth-death factor (from a model)</a:t>
            </a:r>
          </a:p>
          <a:p>
            <a:pPr lvl="1"/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6E8F7-90E9-4234-8F5E-1A49D680347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5900" y="4419600"/>
            <a:ext cx="2788920" cy="434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902438"/>
            <a:ext cx="480060" cy="422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6784" y="5410200"/>
            <a:ext cx="651510" cy="44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Measurement error</a:t>
            </a:r>
          </a:p>
          <a:p>
            <a:pPr lvl="1"/>
            <a:r>
              <a:rPr lang="en-US" dirty="0" smtClean="0"/>
              <a:t>Employers may not follow definition</a:t>
            </a:r>
          </a:p>
          <a:p>
            <a:pPr lvl="1"/>
            <a:r>
              <a:rPr lang="en-US" dirty="0" smtClean="0"/>
              <a:t>Seam effects in QCEW</a:t>
            </a:r>
          </a:p>
          <a:p>
            <a:r>
              <a:rPr lang="en-US" dirty="0" err="1" smtClean="0"/>
              <a:t>Nonresponse</a:t>
            </a:r>
            <a:r>
              <a:rPr lang="en-US" dirty="0" smtClean="0"/>
              <a:t> error</a:t>
            </a:r>
          </a:p>
          <a:p>
            <a:pPr lvl="1"/>
            <a:r>
              <a:rPr lang="en-US" dirty="0" smtClean="0"/>
              <a:t>CES: </a:t>
            </a:r>
            <a:r>
              <a:rPr lang="en-US" dirty="0" err="1" smtClean="0"/>
              <a:t>nonrespondents</a:t>
            </a:r>
            <a:r>
              <a:rPr lang="en-US" dirty="0" smtClean="0"/>
              <a:t> may be different</a:t>
            </a:r>
          </a:p>
          <a:p>
            <a:pPr lvl="1"/>
            <a:r>
              <a:rPr lang="en-US" dirty="0" smtClean="0"/>
              <a:t>QCEW: imputation for missing data</a:t>
            </a:r>
          </a:p>
          <a:p>
            <a:r>
              <a:rPr lang="en-US" dirty="0" smtClean="0"/>
              <a:t>Sampling error (CES)</a:t>
            </a:r>
          </a:p>
          <a:p>
            <a:r>
              <a:rPr lang="en-US" dirty="0" smtClean="0"/>
              <a:t>Coverage error (CES): births and deaths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6E8F7-90E9-4234-8F5E-1A49D680347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07_BLS_Template">
  <a:themeElements>
    <a:clrScheme name="Custom 2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002060"/>
      </a:hlink>
      <a:folHlink>
        <a:srgbClr val="7030A0"/>
      </a:folHlink>
    </a:clrScheme>
    <a:fontScheme name="BLS Font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Tahoma" pitchFamily="34" charset="0"/>
            <a:ea typeface="+mj-ea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BLS CORE slides (use w/ either White or Blue CONTENT Slides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F25DF540B6144DBAE2F0DA44E3976D" ma:contentTypeVersion="1" ma:contentTypeDescription="Create a new document." ma:contentTypeScope="" ma:versionID="db53381773fb5d2a249d6463f75584f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b57759d3b0f7c1f4b6650e7727aba05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E739DF5-E9F0-4D37-9007-9ABEE05E913A}">
  <ds:schemaRefs>
    <ds:schemaRef ds:uri="http://schemas.microsoft.com/office/2006/metadata/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F471E3C2-6582-4782-88A2-748BB3111E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C77D27-5DAC-41C1-9A58-539DFD3BEF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White07_BLS_Template</Template>
  <TotalTime>629</TotalTime>
  <Words>1054</Words>
  <Application>Microsoft Office PowerPoint</Application>
  <PresentationFormat>On-screen Show (4:3)</PresentationFormat>
  <Paragraphs>202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White07_BLS_Template</vt:lpstr>
      <vt:lpstr>BLS CORE slides (use w/ either White or Blue CONTENT Slides)</vt:lpstr>
      <vt:lpstr>Sources of Error in Survey and Administrative Data: The Importance of Reporting Procedures</vt:lpstr>
      <vt:lpstr>Uses of Administrative Data</vt:lpstr>
      <vt:lpstr>Administrative &amp; Survey Data</vt:lpstr>
      <vt:lpstr>Goals for the Paper</vt:lpstr>
      <vt:lpstr>Outline of Presentation</vt:lpstr>
      <vt:lpstr>Employment Data</vt:lpstr>
      <vt:lpstr>Similarities &amp; Differences</vt:lpstr>
      <vt:lpstr>CES Estimation</vt:lpstr>
      <vt:lpstr>Sources of Error</vt:lpstr>
      <vt:lpstr>Decomposition</vt:lpstr>
      <vt:lpstr>Decomposition, 2003-2006</vt:lpstr>
      <vt:lpstr>Reporting Differences (1)</vt:lpstr>
      <vt:lpstr>Factors Related to Diffs.</vt:lpstr>
      <vt:lpstr>Seam Effect in QCEW</vt:lpstr>
      <vt:lpstr>Reporting Differences (2)</vt:lpstr>
      <vt:lpstr>RAS Topics</vt:lpstr>
      <vt:lpstr>Comparing Procedures</vt:lpstr>
      <vt:lpstr>Influence of Procedures</vt:lpstr>
      <vt:lpstr>Procedures: Results</vt:lpstr>
      <vt:lpstr>Implications (1)</vt:lpstr>
      <vt:lpstr>Implications (2)</vt:lpstr>
      <vt:lpstr>Implications (3)</vt:lpstr>
      <vt:lpstr>Future Challenges (1)</vt:lpstr>
      <vt:lpstr>Future Challenges (2)</vt:lpstr>
      <vt:lpstr>Jeffrey A. Groen Research Economist U.S. Bureau of Labor Statistics   Groen.Jeffrey@bls.gov</vt:lpstr>
    </vt:vector>
  </TitlesOfParts>
  <Company>Bureau of Labor Statistics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BLS Template (slide hidden from show; can be relocated or deleted)</dc:title>
  <dc:creator>Jeffrey Groen</dc:creator>
  <cp:lastModifiedBy>Jeffrey Groen</cp:lastModifiedBy>
  <cp:revision>77</cp:revision>
  <dcterms:created xsi:type="dcterms:W3CDTF">2011-09-06T15:00:17Z</dcterms:created>
  <dcterms:modified xsi:type="dcterms:W3CDTF">2011-09-08T15:28:37Z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0x010100EAF25DF540B6144DBAE2F0DA44E3976D</vt:lpwstr>
  </property>
  <property fmtid="{D5CDD505-2E9C-101B-9397-08002B2CF9AE}" pid="3" name="PublishingExpirationDate">
    <vt:lpwstr/>
  </property>
  <property fmtid="{D5CDD505-2E9C-101B-9397-08002B2CF9AE}" pid="4" name="PublishingStartDate">
    <vt:lpwstr/>
  </property>
</Properties>
</file>