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02" r:id="rId2"/>
    <p:sldId id="385" r:id="rId3"/>
    <p:sldId id="382" r:id="rId4"/>
    <p:sldId id="379" r:id="rId5"/>
    <p:sldId id="380" r:id="rId6"/>
    <p:sldId id="305" r:id="rId7"/>
    <p:sldId id="369" r:id="rId8"/>
    <p:sldId id="340" r:id="rId9"/>
    <p:sldId id="387" r:id="rId10"/>
    <p:sldId id="386" r:id="rId11"/>
    <p:sldId id="370" r:id="rId12"/>
    <p:sldId id="388" r:id="rId13"/>
    <p:sldId id="360" r:id="rId14"/>
    <p:sldId id="361" r:id="rId15"/>
    <p:sldId id="348" r:id="rId16"/>
    <p:sldId id="391" r:id="rId17"/>
    <p:sldId id="390" r:id="rId18"/>
    <p:sldId id="356" r:id="rId19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46"/>
    <a:srgbClr val="E2BCDF"/>
    <a:srgbClr val="AEF0BF"/>
    <a:srgbClr val="F9D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380" autoAdjust="0"/>
  </p:normalViewPr>
  <p:slideViewPr>
    <p:cSldViewPr>
      <p:cViewPr varScale="1">
        <p:scale>
          <a:sx n="91" d="100"/>
          <a:sy n="91" d="100"/>
        </p:scale>
        <p:origin x="21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CDF53-8BA0-4596-BC38-71B5E4F2800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F7C1E70-0454-4DE4-8811-B35F32033B75}">
      <dgm:prSet phldrT="[Text]" custT="1"/>
      <dgm:spPr/>
      <dgm:t>
        <a:bodyPr/>
        <a:lstStyle/>
        <a:p>
          <a:r>
            <a:rPr lang="en-GB" sz="1600" dirty="0" smtClean="0"/>
            <a:t>Review evaluation criteria</a:t>
          </a:r>
          <a:endParaRPr lang="en-GB" sz="1600" dirty="0"/>
        </a:p>
      </dgm:t>
    </dgm:pt>
    <dgm:pt modelId="{5AAD1581-FFF2-4120-BDB3-1ADAAD70310B}" type="parTrans" cxnId="{2574D41F-6117-4EEF-B6FC-48072413B22D}">
      <dgm:prSet/>
      <dgm:spPr/>
      <dgm:t>
        <a:bodyPr/>
        <a:lstStyle/>
        <a:p>
          <a:endParaRPr lang="en-GB"/>
        </a:p>
      </dgm:t>
    </dgm:pt>
    <dgm:pt modelId="{0B5618E8-2C8D-4A47-B108-64739BD7E467}" type="sibTrans" cxnId="{2574D41F-6117-4EEF-B6FC-48072413B22D}">
      <dgm:prSet/>
      <dgm:spPr>
        <a:solidFill>
          <a:srgbClr val="EA3E4A"/>
        </a:solidFill>
      </dgm:spPr>
      <dgm:t>
        <a:bodyPr/>
        <a:lstStyle/>
        <a:p>
          <a:endParaRPr lang="en-GB"/>
        </a:p>
      </dgm:t>
    </dgm:pt>
    <dgm:pt modelId="{759C9615-5273-417A-8335-1BE0430AA9CE}">
      <dgm:prSet phldrT="[Text]" custT="1"/>
      <dgm:spPr/>
      <dgm:t>
        <a:bodyPr/>
        <a:lstStyle/>
        <a:p>
          <a:r>
            <a:rPr lang="en-GB" sz="1600" dirty="0" smtClean="0"/>
            <a:t>Review outputs and statistical design</a:t>
          </a:r>
          <a:endParaRPr lang="en-GB" sz="1600" dirty="0"/>
        </a:p>
      </dgm:t>
    </dgm:pt>
    <dgm:pt modelId="{CD6B0C22-07F3-44F6-A5B2-7AC473642E61}" type="parTrans" cxnId="{857877A4-EA80-4C9A-978C-55B8FC47F2A7}">
      <dgm:prSet/>
      <dgm:spPr/>
      <dgm:t>
        <a:bodyPr/>
        <a:lstStyle/>
        <a:p>
          <a:endParaRPr lang="en-GB"/>
        </a:p>
      </dgm:t>
    </dgm:pt>
    <dgm:pt modelId="{AC7CF425-A5E5-4BEB-B55B-A76298F309ED}" type="sibTrans" cxnId="{857877A4-EA80-4C9A-978C-55B8FC47F2A7}">
      <dgm:prSet/>
      <dgm:spPr>
        <a:solidFill>
          <a:srgbClr val="EA3E4A"/>
        </a:solidFill>
      </dgm:spPr>
      <dgm:t>
        <a:bodyPr/>
        <a:lstStyle/>
        <a:p>
          <a:endParaRPr lang="en-GB"/>
        </a:p>
      </dgm:t>
    </dgm:pt>
    <dgm:pt modelId="{F9057D71-C786-42AD-8104-25751550E849}">
      <dgm:prSet phldrT="[Text]" custT="1"/>
      <dgm:spPr/>
      <dgm:t>
        <a:bodyPr/>
        <a:lstStyle/>
        <a:p>
          <a:r>
            <a:rPr lang="en-GB" sz="1600" dirty="0" smtClean="0"/>
            <a:t>User feedback</a:t>
          </a:r>
          <a:endParaRPr lang="en-GB" sz="1600" dirty="0"/>
        </a:p>
      </dgm:t>
    </dgm:pt>
    <dgm:pt modelId="{73324FA7-C486-4333-920D-EB5AA41CF1C3}" type="parTrans" cxnId="{60DFCE8B-86B5-4EB2-A1EE-EF13D77A653D}">
      <dgm:prSet/>
      <dgm:spPr/>
      <dgm:t>
        <a:bodyPr/>
        <a:lstStyle/>
        <a:p>
          <a:endParaRPr lang="en-GB"/>
        </a:p>
      </dgm:t>
    </dgm:pt>
    <dgm:pt modelId="{7C384B96-85F6-4A86-9058-379A1D6BF6CF}" type="sibTrans" cxnId="{60DFCE8B-86B5-4EB2-A1EE-EF13D77A653D}">
      <dgm:prSet/>
      <dgm:spPr>
        <a:solidFill>
          <a:srgbClr val="EA3E4A"/>
        </a:solidFill>
      </dgm:spPr>
      <dgm:t>
        <a:bodyPr/>
        <a:lstStyle/>
        <a:p>
          <a:endParaRPr lang="en-GB"/>
        </a:p>
      </dgm:t>
    </dgm:pt>
    <dgm:pt modelId="{457E133A-8432-4436-93EF-F59A7E369994}">
      <dgm:prSet phldrT="[Text]" custT="1"/>
      <dgm:spPr/>
      <dgm:t>
        <a:bodyPr/>
        <a:lstStyle/>
        <a:p>
          <a:r>
            <a:rPr lang="en-GB" sz="1600" dirty="0" smtClean="0"/>
            <a:t>Assessment</a:t>
          </a:r>
          <a:endParaRPr lang="en-GB" sz="1600" dirty="0"/>
        </a:p>
      </dgm:t>
    </dgm:pt>
    <dgm:pt modelId="{BD31A431-4719-4A5A-B737-6BC91077A485}" type="parTrans" cxnId="{DD59AD06-A5CB-4706-ADA9-4C13F5D2850E}">
      <dgm:prSet/>
      <dgm:spPr/>
      <dgm:t>
        <a:bodyPr/>
        <a:lstStyle/>
        <a:p>
          <a:endParaRPr lang="en-GB"/>
        </a:p>
      </dgm:t>
    </dgm:pt>
    <dgm:pt modelId="{8D709B20-63A4-4305-BB52-A6D86F48DF2E}" type="sibTrans" cxnId="{DD59AD06-A5CB-4706-ADA9-4C13F5D2850E}">
      <dgm:prSet/>
      <dgm:spPr>
        <a:solidFill>
          <a:srgbClr val="EA3E4A"/>
        </a:solidFill>
      </dgm:spPr>
      <dgm:t>
        <a:bodyPr/>
        <a:lstStyle/>
        <a:p>
          <a:endParaRPr lang="en-GB"/>
        </a:p>
      </dgm:t>
    </dgm:pt>
    <dgm:pt modelId="{9277A8F1-B765-4338-81D2-F60B31DADB94}">
      <dgm:prSet phldrT="[Text]" custT="1"/>
      <dgm:spPr/>
      <dgm:t>
        <a:bodyPr/>
        <a:lstStyle/>
        <a:p>
          <a:r>
            <a:rPr lang="en-GB" sz="1600" dirty="0" smtClean="0"/>
            <a:t>Publish assessment</a:t>
          </a:r>
          <a:endParaRPr lang="en-GB" sz="1600" dirty="0"/>
        </a:p>
      </dgm:t>
    </dgm:pt>
    <dgm:pt modelId="{56C280E0-586D-4BCE-9B3F-DCD87F852F76}" type="parTrans" cxnId="{48654EF9-B3F5-4CB5-A887-9FCBC11F6A71}">
      <dgm:prSet/>
      <dgm:spPr/>
      <dgm:t>
        <a:bodyPr/>
        <a:lstStyle/>
        <a:p>
          <a:endParaRPr lang="en-GB"/>
        </a:p>
      </dgm:t>
    </dgm:pt>
    <dgm:pt modelId="{F1834D77-B7C9-4D9B-A2F4-5B416CCFBF57}" type="sibTrans" cxnId="{48654EF9-B3F5-4CB5-A887-9FCBC11F6A71}">
      <dgm:prSet/>
      <dgm:spPr>
        <a:solidFill>
          <a:srgbClr val="EA3E4A"/>
        </a:solidFill>
      </dgm:spPr>
      <dgm:t>
        <a:bodyPr/>
        <a:lstStyle/>
        <a:p>
          <a:endParaRPr lang="en-GB"/>
        </a:p>
      </dgm:t>
    </dgm:pt>
    <dgm:pt modelId="{CC4073DC-16C7-4C13-A996-29C9CDEF75AD}" type="pres">
      <dgm:prSet presAssocID="{810CDF53-8BA0-4596-BC38-71B5E4F280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EC1EB87-220A-4645-9202-0D1B9C171D85}" type="pres">
      <dgm:prSet presAssocID="{EF7C1E70-0454-4DE4-8811-B35F32033B75}" presName="dummy" presStyleCnt="0"/>
      <dgm:spPr/>
    </dgm:pt>
    <dgm:pt modelId="{562A5C06-A129-4091-ACB9-13767C0BC510}" type="pres">
      <dgm:prSet presAssocID="{EF7C1E70-0454-4DE4-8811-B35F32033B75}" presName="node" presStyleLbl="revTx" presStyleIdx="0" presStyleCnt="5" custScaleX="85341" custScaleY="86226" custRadScaleRad="118165" custRadScaleInc="62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977CFB-EE41-4325-ABCC-CD9ACF1318BD}" type="pres">
      <dgm:prSet presAssocID="{0B5618E8-2C8D-4A47-B108-64739BD7E467}" presName="sibTrans" presStyleLbl="node1" presStyleIdx="0" presStyleCnt="5"/>
      <dgm:spPr/>
      <dgm:t>
        <a:bodyPr/>
        <a:lstStyle/>
        <a:p>
          <a:endParaRPr lang="en-GB"/>
        </a:p>
      </dgm:t>
    </dgm:pt>
    <dgm:pt modelId="{9ACB03CA-16B6-4E3C-B881-7CE7BE02F35A}" type="pres">
      <dgm:prSet presAssocID="{759C9615-5273-417A-8335-1BE0430AA9CE}" presName="dummy" presStyleCnt="0"/>
      <dgm:spPr/>
    </dgm:pt>
    <dgm:pt modelId="{FA807653-3098-4DF1-A803-A2DC90EEDD55}" type="pres">
      <dgm:prSet presAssocID="{759C9615-5273-417A-8335-1BE0430AA9CE}" presName="node" presStyleLbl="revTx" presStyleIdx="1" presStyleCnt="5" custScaleX="82757" custScaleY="83657" custRadScaleRad="112573" custRadScaleInc="23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D8A56F-1218-4394-83A1-5EC65B367B91}" type="pres">
      <dgm:prSet presAssocID="{AC7CF425-A5E5-4BEB-B55B-A76298F309ED}" presName="sibTrans" presStyleLbl="node1" presStyleIdx="1" presStyleCnt="5"/>
      <dgm:spPr/>
      <dgm:t>
        <a:bodyPr/>
        <a:lstStyle/>
        <a:p>
          <a:endParaRPr lang="en-GB"/>
        </a:p>
      </dgm:t>
    </dgm:pt>
    <dgm:pt modelId="{28DF206F-98EC-4639-9B48-BBC5B9AA89EE}" type="pres">
      <dgm:prSet presAssocID="{F9057D71-C786-42AD-8104-25751550E849}" presName="dummy" presStyleCnt="0"/>
      <dgm:spPr/>
    </dgm:pt>
    <dgm:pt modelId="{0FBB7B3B-2BAD-4D86-92CD-2D5962A38EA5}" type="pres">
      <dgm:prSet presAssocID="{F9057D71-C786-42AD-8104-25751550E849}" presName="node" presStyleLbl="revTx" presStyleIdx="2" presStyleCnt="5" custScaleY="54004" custRadScaleRad="106937" custRadScaleInc="-51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A4AC4D-8E8A-42E7-8C14-B17C08BCC234}" type="pres">
      <dgm:prSet presAssocID="{7C384B96-85F6-4A86-9058-379A1D6BF6CF}" presName="sibTrans" presStyleLbl="node1" presStyleIdx="2" presStyleCnt="5"/>
      <dgm:spPr/>
      <dgm:t>
        <a:bodyPr/>
        <a:lstStyle/>
        <a:p>
          <a:endParaRPr lang="en-GB"/>
        </a:p>
      </dgm:t>
    </dgm:pt>
    <dgm:pt modelId="{4212C457-C295-4502-ACB9-A4883F10C8E1}" type="pres">
      <dgm:prSet presAssocID="{457E133A-8432-4436-93EF-F59A7E369994}" presName="dummy" presStyleCnt="0"/>
      <dgm:spPr/>
    </dgm:pt>
    <dgm:pt modelId="{C12F722F-25A2-4297-BDE3-8D70E0661BC3}" type="pres">
      <dgm:prSet presAssocID="{457E133A-8432-4436-93EF-F59A7E369994}" presName="node" presStyleLbl="revTx" presStyleIdx="3" presStyleCnt="5" custScaleY="63946" custRadScaleRad="114811" custRadScaleInc="-116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1F118B-DA81-41AD-8DEA-37527A25515C}" type="pres">
      <dgm:prSet presAssocID="{8D709B20-63A4-4305-BB52-A6D86F48DF2E}" presName="sibTrans" presStyleLbl="node1" presStyleIdx="3" presStyleCnt="5"/>
      <dgm:spPr/>
      <dgm:t>
        <a:bodyPr/>
        <a:lstStyle/>
        <a:p>
          <a:endParaRPr lang="en-GB"/>
        </a:p>
      </dgm:t>
    </dgm:pt>
    <dgm:pt modelId="{A3B1EE87-CE5E-4130-B223-3009D54CE50E}" type="pres">
      <dgm:prSet presAssocID="{9277A8F1-B765-4338-81D2-F60B31DADB94}" presName="dummy" presStyleCnt="0"/>
      <dgm:spPr/>
    </dgm:pt>
    <dgm:pt modelId="{D54C04E2-FE46-4739-B285-2DF316E15364}" type="pres">
      <dgm:prSet presAssocID="{9277A8F1-B765-4338-81D2-F60B31DADB94}" presName="node" presStyleLbl="revTx" presStyleIdx="4" presStyleCnt="5" custScaleY="76370" custRadScaleRad="123668" custRadScaleInc="-196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E0268C-92E7-4AC6-889B-5138F7BA2DD0}" type="pres">
      <dgm:prSet presAssocID="{F1834D77-B7C9-4D9B-A2F4-5B416CCFBF57}" presName="sibTrans" presStyleLbl="node1" presStyleIdx="4" presStyleCnt="5"/>
      <dgm:spPr/>
      <dgm:t>
        <a:bodyPr/>
        <a:lstStyle/>
        <a:p>
          <a:endParaRPr lang="en-GB"/>
        </a:p>
      </dgm:t>
    </dgm:pt>
  </dgm:ptLst>
  <dgm:cxnLst>
    <dgm:cxn modelId="{48654EF9-B3F5-4CB5-A887-9FCBC11F6A71}" srcId="{810CDF53-8BA0-4596-BC38-71B5E4F28009}" destId="{9277A8F1-B765-4338-81D2-F60B31DADB94}" srcOrd="4" destOrd="0" parTransId="{56C280E0-586D-4BCE-9B3F-DCD87F852F76}" sibTransId="{F1834D77-B7C9-4D9B-A2F4-5B416CCFBF57}"/>
    <dgm:cxn modelId="{C783E4F3-CFA5-40BE-969D-C1B37A9E7DCF}" type="presOf" srcId="{AC7CF425-A5E5-4BEB-B55B-A76298F309ED}" destId="{4DD8A56F-1218-4394-83A1-5EC65B367B91}" srcOrd="0" destOrd="0" presId="urn:microsoft.com/office/officeart/2005/8/layout/cycle1"/>
    <dgm:cxn modelId="{7883D084-09E3-4FBC-BB62-0C090FE81D5A}" type="presOf" srcId="{810CDF53-8BA0-4596-BC38-71B5E4F28009}" destId="{CC4073DC-16C7-4C13-A996-29C9CDEF75AD}" srcOrd="0" destOrd="0" presId="urn:microsoft.com/office/officeart/2005/8/layout/cycle1"/>
    <dgm:cxn modelId="{DD59AD06-A5CB-4706-ADA9-4C13F5D2850E}" srcId="{810CDF53-8BA0-4596-BC38-71B5E4F28009}" destId="{457E133A-8432-4436-93EF-F59A7E369994}" srcOrd="3" destOrd="0" parTransId="{BD31A431-4719-4A5A-B737-6BC91077A485}" sibTransId="{8D709B20-63A4-4305-BB52-A6D86F48DF2E}"/>
    <dgm:cxn modelId="{D3E6277F-58AA-468D-865F-6E62F38DEA84}" type="presOf" srcId="{9277A8F1-B765-4338-81D2-F60B31DADB94}" destId="{D54C04E2-FE46-4739-B285-2DF316E15364}" srcOrd="0" destOrd="0" presId="urn:microsoft.com/office/officeart/2005/8/layout/cycle1"/>
    <dgm:cxn modelId="{841F631B-FAB3-4AA9-83FB-C60C1D310EE0}" type="presOf" srcId="{EF7C1E70-0454-4DE4-8811-B35F32033B75}" destId="{562A5C06-A129-4091-ACB9-13767C0BC510}" srcOrd="0" destOrd="0" presId="urn:microsoft.com/office/officeart/2005/8/layout/cycle1"/>
    <dgm:cxn modelId="{ECFA710C-B45C-4A94-8431-7DF99F77D065}" type="presOf" srcId="{F9057D71-C786-42AD-8104-25751550E849}" destId="{0FBB7B3B-2BAD-4D86-92CD-2D5962A38EA5}" srcOrd="0" destOrd="0" presId="urn:microsoft.com/office/officeart/2005/8/layout/cycle1"/>
    <dgm:cxn modelId="{428459F1-377E-45D7-A816-74C7724A42C5}" type="presOf" srcId="{7C384B96-85F6-4A86-9058-379A1D6BF6CF}" destId="{B4A4AC4D-8E8A-42E7-8C14-B17C08BCC234}" srcOrd="0" destOrd="0" presId="urn:microsoft.com/office/officeart/2005/8/layout/cycle1"/>
    <dgm:cxn modelId="{ED640B21-4113-490D-9E51-94B8F879A17C}" type="presOf" srcId="{457E133A-8432-4436-93EF-F59A7E369994}" destId="{C12F722F-25A2-4297-BDE3-8D70E0661BC3}" srcOrd="0" destOrd="0" presId="urn:microsoft.com/office/officeart/2005/8/layout/cycle1"/>
    <dgm:cxn modelId="{8B497353-8CB6-4295-AB4F-2ACB5B534881}" type="presOf" srcId="{759C9615-5273-417A-8335-1BE0430AA9CE}" destId="{FA807653-3098-4DF1-A803-A2DC90EEDD55}" srcOrd="0" destOrd="0" presId="urn:microsoft.com/office/officeart/2005/8/layout/cycle1"/>
    <dgm:cxn modelId="{60DFCE8B-86B5-4EB2-A1EE-EF13D77A653D}" srcId="{810CDF53-8BA0-4596-BC38-71B5E4F28009}" destId="{F9057D71-C786-42AD-8104-25751550E849}" srcOrd="2" destOrd="0" parTransId="{73324FA7-C486-4333-920D-EB5AA41CF1C3}" sibTransId="{7C384B96-85F6-4A86-9058-379A1D6BF6CF}"/>
    <dgm:cxn modelId="{912918FF-203A-41F0-9D85-D86A6A8B62A5}" type="presOf" srcId="{0B5618E8-2C8D-4A47-B108-64739BD7E467}" destId="{AD977CFB-EE41-4325-ABCC-CD9ACF1318BD}" srcOrd="0" destOrd="0" presId="urn:microsoft.com/office/officeart/2005/8/layout/cycle1"/>
    <dgm:cxn modelId="{857877A4-EA80-4C9A-978C-55B8FC47F2A7}" srcId="{810CDF53-8BA0-4596-BC38-71B5E4F28009}" destId="{759C9615-5273-417A-8335-1BE0430AA9CE}" srcOrd="1" destOrd="0" parTransId="{CD6B0C22-07F3-44F6-A5B2-7AC473642E61}" sibTransId="{AC7CF425-A5E5-4BEB-B55B-A76298F309ED}"/>
    <dgm:cxn modelId="{2574D41F-6117-4EEF-B6FC-48072413B22D}" srcId="{810CDF53-8BA0-4596-BC38-71B5E4F28009}" destId="{EF7C1E70-0454-4DE4-8811-B35F32033B75}" srcOrd="0" destOrd="0" parTransId="{5AAD1581-FFF2-4120-BDB3-1ADAAD70310B}" sibTransId="{0B5618E8-2C8D-4A47-B108-64739BD7E467}"/>
    <dgm:cxn modelId="{E1B76290-7E00-46CB-9F0F-11C3ECAD8E48}" type="presOf" srcId="{F1834D77-B7C9-4D9B-A2F4-5B416CCFBF57}" destId="{4DE0268C-92E7-4AC6-889B-5138F7BA2DD0}" srcOrd="0" destOrd="0" presId="urn:microsoft.com/office/officeart/2005/8/layout/cycle1"/>
    <dgm:cxn modelId="{D87A4D3C-AFA9-4ECC-BD10-2245E663F2D4}" type="presOf" srcId="{8D709B20-63A4-4305-BB52-A6D86F48DF2E}" destId="{B81F118B-DA81-41AD-8DEA-37527A25515C}" srcOrd="0" destOrd="0" presId="urn:microsoft.com/office/officeart/2005/8/layout/cycle1"/>
    <dgm:cxn modelId="{656FC59D-A5B7-4FBF-BED5-04D1EDFAF98E}" type="presParOf" srcId="{CC4073DC-16C7-4C13-A996-29C9CDEF75AD}" destId="{5EC1EB87-220A-4645-9202-0D1B9C171D85}" srcOrd="0" destOrd="0" presId="urn:microsoft.com/office/officeart/2005/8/layout/cycle1"/>
    <dgm:cxn modelId="{465C4EAC-AF1A-4FC4-9265-FF6E79F5CBD2}" type="presParOf" srcId="{CC4073DC-16C7-4C13-A996-29C9CDEF75AD}" destId="{562A5C06-A129-4091-ACB9-13767C0BC510}" srcOrd="1" destOrd="0" presId="urn:microsoft.com/office/officeart/2005/8/layout/cycle1"/>
    <dgm:cxn modelId="{E35CF027-7C9D-4C9F-B85D-D0FAFA894CBF}" type="presParOf" srcId="{CC4073DC-16C7-4C13-A996-29C9CDEF75AD}" destId="{AD977CFB-EE41-4325-ABCC-CD9ACF1318BD}" srcOrd="2" destOrd="0" presId="urn:microsoft.com/office/officeart/2005/8/layout/cycle1"/>
    <dgm:cxn modelId="{1E030C23-B555-4E1F-B5E5-BF56DE7D62E2}" type="presParOf" srcId="{CC4073DC-16C7-4C13-A996-29C9CDEF75AD}" destId="{9ACB03CA-16B6-4E3C-B881-7CE7BE02F35A}" srcOrd="3" destOrd="0" presId="urn:microsoft.com/office/officeart/2005/8/layout/cycle1"/>
    <dgm:cxn modelId="{DCB7B00A-2AAC-45D9-B4F4-9FC870A0563C}" type="presParOf" srcId="{CC4073DC-16C7-4C13-A996-29C9CDEF75AD}" destId="{FA807653-3098-4DF1-A803-A2DC90EEDD55}" srcOrd="4" destOrd="0" presId="urn:microsoft.com/office/officeart/2005/8/layout/cycle1"/>
    <dgm:cxn modelId="{FC25846A-C31E-40FD-ABDB-3265C065B656}" type="presParOf" srcId="{CC4073DC-16C7-4C13-A996-29C9CDEF75AD}" destId="{4DD8A56F-1218-4394-83A1-5EC65B367B91}" srcOrd="5" destOrd="0" presId="urn:microsoft.com/office/officeart/2005/8/layout/cycle1"/>
    <dgm:cxn modelId="{273C3466-4283-4C4D-88B9-2129029599B7}" type="presParOf" srcId="{CC4073DC-16C7-4C13-A996-29C9CDEF75AD}" destId="{28DF206F-98EC-4639-9B48-BBC5B9AA89EE}" srcOrd="6" destOrd="0" presId="urn:microsoft.com/office/officeart/2005/8/layout/cycle1"/>
    <dgm:cxn modelId="{E34F3D1F-9602-4B6C-B5C8-11229C215C96}" type="presParOf" srcId="{CC4073DC-16C7-4C13-A996-29C9CDEF75AD}" destId="{0FBB7B3B-2BAD-4D86-92CD-2D5962A38EA5}" srcOrd="7" destOrd="0" presId="urn:microsoft.com/office/officeart/2005/8/layout/cycle1"/>
    <dgm:cxn modelId="{3B22D3B0-6360-4501-A951-288FAC1F5AA9}" type="presParOf" srcId="{CC4073DC-16C7-4C13-A996-29C9CDEF75AD}" destId="{B4A4AC4D-8E8A-42E7-8C14-B17C08BCC234}" srcOrd="8" destOrd="0" presId="urn:microsoft.com/office/officeart/2005/8/layout/cycle1"/>
    <dgm:cxn modelId="{649070F3-B470-4026-ACAF-9C0AB4AC2B52}" type="presParOf" srcId="{CC4073DC-16C7-4C13-A996-29C9CDEF75AD}" destId="{4212C457-C295-4502-ACB9-A4883F10C8E1}" srcOrd="9" destOrd="0" presId="urn:microsoft.com/office/officeart/2005/8/layout/cycle1"/>
    <dgm:cxn modelId="{69A5F1E9-60A0-4FD1-B743-85BAD2D24E75}" type="presParOf" srcId="{CC4073DC-16C7-4C13-A996-29C9CDEF75AD}" destId="{C12F722F-25A2-4297-BDE3-8D70E0661BC3}" srcOrd="10" destOrd="0" presId="urn:microsoft.com/office/officeart/2005/8/layout/cycle1"/>
    <dgm:cxn modelId="{A6C44314-66A3-48C9-8E5D-F13D58AD09F4}" type="presParOf" srcId="{CC4073DC-16C7-4C13-A996-29C9CDEF75AD}" destId="{B81F118B-DA81-41AD-8DEA-37527A25515C}" srcOrd="11" destOrd="0" presId="urn:microsoft.com/office/officeart/2005/8/layout/cycle1"/>
    <dgm:cxn modelId="{BAC6D52C-3B60-496D-8409-DD8D2C8C317E}" type="presParOf" srcId="{CC4073DC-16C7-4C13-A996-29C9CDEF75AD}" destId="{A3B1EE87-CE5E-4130-B223-3009D54CE50E}" srcOrd="12" destOrd="0" presId="urn:microsoft.com/office/officeart/2005/8/layout/cycle1"/>
    <dgm:cxn modelId="{5BD194BB-35E0-4DB5-855C-5927970B7FDC}" type="presParOf" srcId="{CC4073DC-16C7-4C13-A996-29C9CDEF75AD}" destId="{D54C04E2-FE46-4739-B285-2DF316E15364}" srcOrd="13" destOrd="0" presId="urn:microsoft.com/office/officeart/2005/8/layout/cycle1"/>
    <dgm:cxn modelId="{1263555F-FAF6-46AC-8D25-4316DFF7707E}" type="presParOf" srcId="{CC4073DC-16C7-4C13-A996-29C9CDEF75AD}" destId="{4DE0268C-92E7-4AC6-889B-5138F7BA2DD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B7E61B-2975-4244-B009-458D7ADD610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2AAB80-6097-46B0-B740-58066E1156DF}">
      <dgm:prSet phldrT="[Text]" custT="1"/>
      <dgm:spPr/>
      <dgm:t>
        <a:bodyPr/>
        <a:lstStyle/>
        <a:p>
          <a:r>
            <a:rPr lang="en-GB" sz="1400" dirty="0" smtClean="0"/>
            <a:t>Production and analysis</a:t>
          </a:r>
          <a:endParaRPr lang="en-GB" sz="1400" dirty="0"/>
        </a:p>
      </dgm:t>
    </dgm:pt>
    <dgm:pt modelId="{FFDEDBA4-9FDA-4039-8707-4A75C1BAFCB6}" type="parTrans" cxnId="{D9EBDE61-CF50-402F-9446-82F2A7C407C6}">
      <dgm:prSet/>
      <dgm:spPr/>
      <dgm:t>
        <a:bodyPr/>
        <a:lstStyle/>
        <a:p>
          <a:endParaRPr lang="en-GB"/>
        </a:p>
      </dgm:t>
    </dgm:pt>
    <dgm:pt modelId="{7AEF1DC8-0194-41A9-89DC-329C724F911C}" type="sibTrans" cxnId="{D9EBDE61-CF50-402F-9446-82F2A7C407C6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1F5C63ED-2E20-40A7-80E5-316C9EBEB3E5}">
      <dgm:prSet phldrT="[Text]" custT="1"/>
      <dgm:spPr/>
      <dgm:t>
        <a:bodyPr/>
        <a:lstStyle/>
        <a:p>
          <a:r>
            <a:rPr lang="en-GB" sz="1400" dirty="0" smtClean="0"/>
            <a:t>Publish outputs</a:t>
          </a:r>
          <a:endParaRPr lang="en-GB" sz="1400" dirty="0"/>
        </a:p>
      </dgm:t>
    </dgm:pt>
    <dgm:pt modelId="{130A299A-620F-45FF-AA28-006F032218DB}" type="parTrans" cxnId="{D6553BF2-F425-45EB-A7EE-8102722BBA43}">
      <dgm:prSet/>
      <dgm:spPr/>
      <dgm:t>
        <a:bodyPr/>
        <a:lstStyle/>
        <a:p>
          <a:endParaRPr lang="en-GB"/>
        </a:p>
      </dgm:t>
    </dgm:pt>
    <dgm:pt modelId="{492729FC-70C6-4DA6-BD78-70923522EB86}" type="sibTrans" cxnId="{D6553BF2-F425-45EB-A7EE-8102722BBA43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01E77201-0458-45C5-A6E3-969674C47660}">
      <dgm:prSet phldrT="[Text]" custT="1"/>
      <dgm:spPr/>
      <dgm:t>
        <a:bodyPr/>
        <a:lstStyle/>
        <a:p>
          <a:r>
            <a:rPr lang="en-GB" sz="1400" dirty="0" smtClean="0"/>
            <a:t>Review available data</a:t>
          </a:r>
          <a:endParaRPr lang="en-GB" sz="1400" dirty="0"/>
        </a:p>
      </dgm:t>
    </dgm:pt>
    <dgm:pt modelId="{D1F4C5C5-0182-46C5-A90B-8217510E0784}" type="parTrans" cxnId="{A51F8C60-EAFC-4886-86A1-5462373E3CF2}">
      <dgm:prSet/>
      <dgm:spPr/>
      <dgm:t>
        <a:bodyPr/>
        <a:lstStyle/>
        <a:p>
          <a:endParaRPr lang="en-GB"/>
        </a:p>
      </dgm:t>
    </dgm:pt>
    <dgm:pt modelId="{43BE6525-FA23-4A7C-89D8-8DC75983E1B5}" type="sibTrans" cxnId="{A51F8C60-EAFC-4886-86A1-5462373E3CF2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57146050-DF8A-40D8-9452-156F996C74FE}">
      <dgm:prSet phldrT="[Text]" custT="1"/>
      <dgm:spPr/>
      <dgm:t>
        <a:bodyPr/>
        <a:lstStyle/>
        <a:p>
          <a:r>
            <a:rPr lang="en-GB" sz="1400" dirty="0" smtClean="0"/>
            <a:t>Plan</a:t>
          </a:r>
          <a:endParaRPr lang="en-GB" sz="1400" dirty="0"/>
        </a:p>
      </dgm:t>
    </dgm:pt>
    <dgm:pt modelId="{05B9B21B-5613-42F8-8561-CA0144232A11}" type="parTrans" cxnId="{20DC549C-561C-4B5D-8150-EAC2BA0B3903}">
      <dgm:prSet/>
      <dgm:spPr/>
      <dgm:t>
        <a:bodyPr/>
        <a:lstStyle/>
        <a:p>
          <a:endParaRPr lang="en-GB"/>
        </a:p>
      </dgm:t>
    </dgm:pt>
    <dgm:pt modelId="{613F3B03-14CF-4D1D-B6FF-56A5CEDA46A5}" type="sibTrans" cxnId="{20DC549C-561C-4B5D-8150-EAC2BA0B3903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840B338E-837E-463C-913E-832266362187}">
      <dgm:prSet phldrT="[Text]" custT="1"/>
      <dgm:spPr/>
      <dgm:t>
        <a:bodyPr/>
        <a:lstStyle/>
        <a:p>
          <a:r>
            <a:rPr lang="en-GB" sz="1400" dirty="0" smtClean="0"/>
            <a:t>Research and develop</a:t>
          </a:r>
          <a:endParaRPr lang="en-GB" sz="1400" dirty="0"/>
        </a:p>
      </dgm:t>
    </dgm:pt>
    <dgm:pt modelId="{89F0CF7D-37AF-4525-BF67-EAF33EC58543}" type="parTrans" cxnId="{3E176B74-31AB-41A5-B207-9665E57599BC}">
      <dgm:prSet/>
      <dgm:spPr/>
      <dgm:t>
        <a:bodyPr/>
        <a:lstStyle/>
        <a:p>
          <a:endParaRPr lang="en-GB"/>
        </a:p>
      </dgm:t>
    </dgm:pt>
    <dgm:pt modelId="{9598367C-C728-4CFD-8F8F-A9788DA19771}" type="sibTrans" cxnId="{3E176B74-31AB-41A5-B207-9665E57599BC}">
      <dgm:prSet/>
      <dgm:spPr>
        <a:solidFill>
          <a:srgbClr val="FFC000"/>
        </a:solidFill>
      </dgm:spPr>
      <dgm:t>
        <a:bodyPr/>
        <a:lstStyle/>
        <a:p>
          <a:endParaRPr lang="en-GB"/>
        </a:p>
      </dgm:t>
    </dgm:pt>
    <dgm:pt modelId="{D9C3E8F9-DC3C-4289-BEE8-1963FFCB7DDD}" type="pres">
      <dgm:prSet presAssocID="{F0B7E61B-2975-4244-B009-458D7ADD610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179EF01-60CD-4D0E-86CE-433AC67EFAFA}" type="pres">
      <dgm:prSet presAssocID="{582AAB80-6097-46B0-B740-58066E1156DF}" presName="dummy" presStyleCnt="0"/>
      <dgm:spPr/>
    </dgm:pt>
    <dgm:pt modelId="{F923FA05-B0FC-40BD-92BE-EB4299F0A38D}" type="pres">
      <dgm:prSet presAssocID="{582AAB80-6097-46B0-B740-58066E1156DF}" presName="node" presStyleLbl="revTx" presStyleIdx="0" presStyleCnt="5" custRadScaleRad="112923" custRadScaleInc="125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49304C-1F6C-4D04-A6EF-EF970658DF0B}" type="pres">
      <dgm:prSet presAssocID="{7AEF1DC8-0194-41A9-89DC-329C724F911C}" presName="sibTrans" presStyleLbl="node1" presStyleIdx="0" presStyleCnt="5" custLinFactNeighborX="321" custLinFactNeighborY="87"/>
      <dgm:spPr/>
      <dgm:t>
        <a:bodyPr/>
        <a:lstStyle/>
        <a:p>
          <a:endParaRPr lang="en-GB"/>
        </a:p>
      </dgm:t>
    </dgm:pt>
    <dgm:pt modelId="{B82A7812-1C3A-4A94-8B99-5C06D1A9CAE4}" type="pres">
      <dgm:prSet presAssocID="{1F5C63ED-2E20-40A7-80E5-316C9EBEB3E5}" presName="dummy" presStyleCnt="0"/>
      <dgm:spPr/>
    </dgm:pt>
    <dgm:pt modelId="{7191CD78-E8DE-4A9E-9757-6B4C4E7522B4}" type="pres">
      <dgm:prSet presAssocID="{1F5C63ED-2E20-40A7-80E5-316C9EBEB3E5}" presName="node" presStyleLbl="revTx" presStyleIdx="1" presStyleCnt="5" custRadScaleRad="104565" custRadScaleInc="-26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4451B5-1057-4872-A15B-5486000594C7}" type="pres">
      <dgm:prSet presAssocID="{492729FC-70C6-4DA6-BD78-70923522EB86}" presName="sibTrans" presStyleLbl="node1" presStyleIdx="1" presStyleCnt="5" custLinFactNeighborX="321" custLinFactNeighborY="87"/>
      <dgm:spPr/>
      <dgm:t>
        <a:bodyPr/>
        <a:lstStyle/>
        <a:p>
          <a:endParaRPr lang="en-GB"/>
        </a:p>
      </dgm:t>
    </dgm:pt>
    <dgm:pt modelId="{8603E4BA-504E-4113-A6F2-12509885C1BA}" type="pres">
      <dgm:prSet presAssocID="{01E77201-0458-45C5-A6E3-969674C47660}" presName="dummy" presStyleCnt="0"/>
      <dgm:spPr/>
    </dgm:pt>
    <dgm:pt modelId="{AEBC6DED-0761-42A5-96FD-651D54C2C26C}" type="pres">
      <dgm:prSet presAssocID="{01E77201-0458-45C5-A6E3-969674C47660}" presName="node" presStyleLbl="revTx" presStyleIdx="2" presStyleCnt="5" custScaleY="66350" custRadScaleRad="107257" custRadScaleInc="-29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A21E1A-B260-4ADE-BC15-2EB85DA18F89}" type="pres">
      <dgm:prSet presAssocID="{43BE6525-FA23-4A7C-89D8-8DC75983E1B5}" presName="sibTrans" presStyleLbl="node1" presStyleIdx="2" presStyleCnt="5" custLinFactNeighborX="321" custLinFactNeighborY="87"/>
      <dgm:spPr/>
      <dgm:t>
        <a:bodyPr/>
        <a:lstStyle/>
        <a:p>
          <a:endParaRPr lang="en-GB"/>
        </a:p>
      </dgm:t>
    </dgm:pt>
    <dgm:pt modelId="{26F98534-34EA-49C7-ADBA-C1AFB6DC256F}" type="pres">
      <dgm:prSet presAssocID="{57146050-DF8A-40D8-9452-156F996C74FE}" presName="dummy" presStyleCnt="0"/>
      <dgm:spPr/>
    </dgm:pt>
    <dgm:pt modelId="{028ED8FD-BDFF-49E5-96A2-1EA237C200E0}" type="pres">
      <dgm:prSet presAssocID="{57146050-DF8A-40D8-9452-156F996C74FE}" presName="node" presStyleLbl="revTx" presStyleIdx="3" presStyleCnt="5" custScaleY="85299" custRadScaleRad="110977" custRadScaleInc="-16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B5B0DB-4158-4D81-9276-F71D16691E52}" type="pres">
      <dgm:prSet presAssocID="{613F3B03-14CF-4D1D-B6FF-56A5CEDA46A5}" presName="sibTrans" presStyleLbl="node1" presStyleIdx="3" presStyleCnt="5"/>
      <dgm:spPr/>
      <dgm:t>
        <a:bodyPr/>
        <a:lstStyle/>
        <a:p>
          <a:endParaRPr lang="en-GB"/>
        </a:p>
      </dgm:t>
    </dgm:pt>
    <dgm:pt modelId="{92EB8FC7-1DAF-4F46-8C8B-DBB1089D9E1E}" type="pres">
      <dgm:prSet presAssocID="{840B338E-837E-463C-913E-832266362187}" presName="dummy" presStyleCnt="0"/>
      <dgm:spPr/>
    </dgm:pt>
    <dgm:pt modelId="{3A19A89C-0EC0-4583-AD70-4549413E32A5}" type="pres">
      <dgm:prSet presAssocID="{840B338E-837E-463C-913E-832266362187}" presName="node" presStyleLbl="revTx" presStyleIdx="4" presStyleCnt="5" custScaleY="86353" custRadScaleRad="116931" custRadScaleInc="-339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7D3D3B-9C0E-47E7-9E8E-29D68B93FD0B}" type="pres">
      <dgm:prSet presAssocID="{9598367C-C728-4CFD-8F8F-A9788DA19771}" presName="sibTrans" presStyleLbl="node1" presStyleIdx="4" presStyleCnt="5" custLinFactNeighborX="321" custLinFactNeighborY="87"/>
      <dgm:spPr/>
      <dgm:t>
        <a:bodyPr/>
        <a:lstStyle/>
        <a:p>
          <a:endParaRPr lang="en-GB"/>
        </a:p>
      </dgm:t>
    </dgm:pt>
  </dgm:ptLst>
  <dgm:cxnLst>
    <dgm:cxn modelId="{736BB44E-EB89-408E-A09B-714897C4B001}" type="presOf" srcId="{613F3B03-14CF-4D1D-B6FF-56A5CEDA46A5}" destId="{6BB5B0DB-4158-4D81-9276-F71D16691E52}" srcOrd="0" destOrd="0" presId="urn:microsoft.com/office/officeart/2005/8/layout/cycle1"/>
    <dgm:cxn modelId="{CE2A449D-4587-4B68-9DB7-FAA0EC189BE0}" type="presOf" srcId="{F0B7E61B-2975-4244-B009-458D7ADD610E}" destId="{D9C3E8F9-DC3C-4289-BEE8-1963FFCB7DDD}" srcOrd="0" destOrd="0" presId="urn:microsoft.com/office/officeart/2005/8/layout/cycle1"/>
    <dgm:cxn modelId="{3734C6A4-DF00-4DF7-AA42-B6251FCDA244}" type="presOf" srcId="{1F5C63ED-2E20-40A7-80E5-316C9EBEB3E5}" destId="{7191CD78-E8DE-4A9E-9757-6B4C4E7522B4}" srcOrd="0" destOrd="0" presId="urn:microsoft.com/office/officeart/2005/8/layout/cycle1"/>
    <dgm:cxn modelId="{20DC549C-561C-4B5D-8150-EAC2BA0B3903}" srcId="{F0B7E61B-2975-4244-B009-458D7ADD610E}" destId="{57146050-DF8A-40D8-9452-156F996C74FE}" srcOrd="3" destOrd="0" parTransId="{05B9B21B-5613-42F8-8561-CA0144232A11}" sibTransId="{613F3B03-14CF-4D1D-B6FF-56A5CEDA46A5}"/>
    <dgm:cxn modelId="{284719E4-EAF6-49F6-9A26-B87DE771E305}" type="presOf" srcId="{7AEF1DC8-0194-41A9-89DC-329C724F911C}" destId="{C449304C-1F6C-4D04-A6EF-EF970658DF0B}" srcOrd="0" destOrd="0" presId="urn:microsoft.com/office/officeart/2005/8/layout/cycle1"/>
    <dgm:cxn modelId="{3E176B74-31AB-41A5-B207-9665E57599BC}" srcId="{F0B7E61B-2975-4244-B009-458D7ADD610E}" destId="{840B338E-837E-463C-913E-832266362187}" srcOrd="4" destOrd="0" parTransId="{89F0CF7D-37AF-4525-BF67-EAF33EC58543}" sibTransId="{9598367C-C728-4CFD-8F8F-A9788DA19771}"/>
    <dgm:cxn modelId="{E5418FEE-B66D-4A64-9F6E-262D56CF11EE}" type="presOf" srcId="{582AAB80-6097-46B0-B740-58066E1156DF}" destId="{F923FA05-B0FC-40BD-92BE-EB4299F0A38D}" srcOrd="0" destOrd="0" presId="urn:microsoft.com/office/officeart/2005/8/layout/cycle1"/>
    <dgm:cxn modelId="{D9EBDE61-CF50-402F-9446-82F2A7C407C6}" srcId="{F0B7E61B-2975-4244-B009-458D7ADD610E}" destId="{582AAB80-6097-46B0-B740-58066E1156DF}" srcOrd="0" destOrd="0" parTransId="{FFDEDBA4-9FDA-4039-8707-4A75C1BAFCB6}" sibTransId="{7AEF1DC8-0194-41A9-89DC-329C724F911C}"/>
    <dgm:cxn modelId="{2D747F54-BCF5-4323-8F87-8AE478AB9BA7}" type="presOf" srcId="{492729FC-70C6-4DA6-BD78-70923522EB86}" destId="{874451B5-1057-4872-A15B-5486000594C7}" srcOrd="0" destOrd="0" presId="urn:microsoft.com/office/officeart/2005/8/layout/cycle1"/>
    <dgm:cxn modelId="{D1D4536B-A061-4B44-8CB2-443D1AB505D9}" type="presOf" srcId="{43BE6525-FA23-4A7C-89D8-8DC75983E1B5}" destId="{7EA21E1A-B260-4ADE-BC15-2EB85DA18F89}" srcOrd="0" destOrd="0" presId="urn:microsoft.com/office/officeart/2005/8/layout/cycle1"/>
    <dgm:cxn modelId="{CF25F01F-C3B0-4A0A-B727-97D567E8B97F}" type="presOf" srcId="{57146050-DF8A-40D8-9452-156F996C74FE}" destId="{028ED8FD-BDFF-49E5-96A2-1EA237C200E0}" srcOrd="0" destOrd="0" presId="urn:microsoft.com/office/officeart/2005/8/layout/cycle1"/>
    <dgm:cxn modelId="{32C0195B-D3CB-4580-825F-71B4B47F08B8}" type="presOf" srcId="{9598367C-C728-4CFD-8F8F-A9788DA19771}" destId="{4C7D3D3B-9C0E-47E7-9E8E-29D68B93FD0B}" srcOrd="0" destOrd="0" presId="urn:microsoft.com/office/officeart/2005/8/layout/cycle1"/>
    <dgm:cxn modelId="{E3DC884A-C2A8-49F7-9014-BD6B9BC81FD3}" type="presOf" srcId="{01E77201-0458-45C5-A6E3-969674C47660}" destId="{AEBC6DED-0761-42A5-96FD-651D54C2C26C}" srcOrd="0" destOrd="0" presId="urn:microsoft.com/office/officeart/2005/8/layout/cycle1"/>
    <dgm:cxn modelId="{F54335ED-B725-48A9-9EE5-358DFBD931C6}" type="presOf" srcId="{840B338E-837E-463C-913E-832266362187}" destId="{3A19A89C-0EC0-4583-AD70-4549413E32A5}" srcOrd="0" destOrd="0" presId="urn:microsoft.com/office/officeart/2005/8/layout/cycle1"/>
    <dgm:cxn modelId="{A51F8C60-EAFC-4886-86A1-5462373E3CF2}" srcId="{F0B7E61B-2975-4244-B009-458D7ADD610E}" destId="{01E77201-0458-45C5-A6E3-969674C47660}" srcOrd="2" destOrd="0" parTransId="{D1F4C5C5-0182-46C5-A90B-8217510E0784}" sibTransId="{43BE6525-FA23-4A7C-89D8-8DC75983E1B5}"/>
    <dgm:cxn modelId="{D6553BF2-F425-45EB-A7EE-8102722BBA43}" srcId="{F0B7E61B-2975-4244-B009-458D7ADD610E}" destId="{1F5C63ED-2E20-40A7-80E5-316C9EBEB3E5}" srcOrd="1" destOrd="0" parTransId="{130A299A-620F-45FF-AA28-006F032218DB}" sibTransId="{492729FC-70C6-4DA6-BD78-70923522EB86}"/>
    <dgm:cxn modelId="{BFEC0552-A603-4C1A-BD2C-078831AB7CC3}" type="presParOf" srcId="{D9C3E8F9-DC3C-4289-BEE8-1963FFCB7DDD}" destId="{0179EF01-60CD-4D0E-86CE-433AC67EFAFA}" srcOrd="0" destOrd="0" presId="urn:microsoft.com/office/officeart/2005/8/layout/cycle1"/>
    <dgm:cxn modelId="{2E0DF830-857E-49A5-8363-EEB345B9E730}" type="presParOf" srcId="{D9C3E8F9-DC3C-4289-BEE8-1963FFCB7DDD}" destId="{F923FA05-B0FC-40BD-92BE-EB4299F0A38D}" srcOrd="1" destOrd="0" presId="urn:microsoft.com/office/officeart/2005/8/layout/cycle1"/>
    <dgm:cxn modelId="{2D787CA3-52FB-4287-8575-004C01059DFF}" type="presParOf" srcId="{D9C3E8F9-DC3C-4289-BEE8-1963FFCB7DDD}" destId="{C449304C-1F6C-4D04-A6EF-EF970658DF0B}" srcOrd="2" destOrd="0" presId="urn:microsoft.com/office/officeart/2005/8/layout/cycle1"/>
    <dgm:cxn modelId="{880448F7-FD73-4923-B14D-34A1DE875333}" type="presParOf" srcId="{D9C3E8F9-DC3C-4289-BEE8-1963FFCB7DDD}" destId="{B82A7812-1C3A-4A94-8B99-5C06D1A9CAE4}" srcOrd="3" destOrd="0" presId="urn:microsoft.com/office/officeart/2005/8/layout/cycle1"/>
    <dgm:cxn modelId="{AC896BCF-9E6D-4CCB-BC1F-67C667392E46}" type="presParOf" srcId="{D9C3E8F9-DC3C-4289-BEE8-1963FFCB7DDD}" destId="{7191CD78-E8DE-4A9E-9757-6B4C4E7522B4}" srcOrd="4" destOrd="0" presId="urn:microsoft.com/office/officeart/2005/8/layout/cycle1"/>
    <dgm:cxn modelId="{9EC70BA8-2CA9-41F3-B768-368228988B5D}" type="presParOf" srcId="{D9C3E8F9-DC3C-4289-BEE8-1963FFCB7DDD}" destId="{874451B5-1057-4872-A15B-5486000594C7}" srcOrd="5" destOrd="0" presId="urn:microsoft.com/office/officeart/2005/8/layout/cycle1"/>
    <dgm:cxn modelId="{6A2A1B10-B1B2-45DF-8A37-7ECCF7F4CCE2}" type="presParOf" srcId="{D9C3E8F9-DC3C-4289-BEE8-1963FFCB7DDD}" destId="{8603E4BA-504E-4113-A6F2-12509885C1BA}" srcOrd="6" destOrd="0" presId="urn:microsoft.com/office/officeart/2005/8/layout/cycle1"/>
    <dgm:cxn modelId="{D14AC92B-60CA-405F-BDCA-F04ECBAB543B}" type="presParOf" srcId="{D9C3E8F9-DC3C-4289-BEE8-1963FFCB7DDD}" destId="{AEBC6DED-0761-42A5-96FD-651D54C2C26C}" srcOrd="7" destOrd="0" presId="urn:microsoft.com/office/officeart/2005/8/layout/cycle1"/>
    <dgm:cxn modelId="{BC1D81EB-6E23-4825-995A-FCAFBFEAD938}" type="presParOf" srcId="{D9C3E8F9-DC3C-4289-BEE8-1963FFCB7DDD}" destId="{7EA21E1A-B260-4ADE-BC15-2EB85DA18F89}" srcOrd="8" destOrd="0" presId="urn:microsoft.com/office/officeart/2005/8/layout/cycle1"/>
    <dgm:cxn modelId="{32DDDE6E-8D80-4333-AD42-189C758850C8}" type="presParOf" srcId="{D9C3E8F9-DC3C-4289-BEE8-1963FFCB7DDD}" destId="{26F98534-34EA-49C7-ADBA-C1AFB6DC256F}" srcOrd="9" destOrd="0" presId="urn:microsoft.com/office/officeart/2005/8/layout/cycle1"/>
    <dgm:cxn modelId="{40C31D6C-0D54-48BE-8EE2-8DFB14274275}" type="presParOf" srcId="{D9C3E8F9-DC3C-4289-BEE8-1963FFCB7DDD}" destId="{028ED8FD-BDFF-49E5-96A2-1EA237C200E0}" srcOrd="10" destOrd="0" presId="urn:microsoft.com/office/officeart/2005/8/layout/cycle1"/>
    <dgm:cxn modelId="{2697FE10-3B9D-4B61-9996-521FB3443E1D}" type="presParOf" srcId="{D9C3E8F9-DC3C-4289-BEE8-1963FFCB7DDD}" destId="{6BB5B0DB-4158-4D81-9276-F71D16691E52}" srcOrd="11" destOrd="0" presId="urn:microsoft.com/office/officeart/2005/8/layout/cycle1"/>
    <dgm:cxn modelId="{F8B6F3CC-973E-4D3F-9983-53F7BED79427}" type="presParOf" srcId="{D9C3E8F9-DC3C-4289-BEE8-1963FFCB7DDD}" destId="{92EB8FC7-1DAF-4F46-8C8B-DBB1089D9E1E}" srcOrd="12" destOrd="0" presId="urn:microsoft.com/office/officeart/2005/8/layout/cycle1"/>
    <dgm:cxn modelId="{357658EE-590B-446C-A7BC-9E59D48205E1}" type="presParOf" srcId="{D9C3E8F9-DC3C-4289-BEE8-1963FFCB7DDD}" destId="{3A19A89C-0EC0-4583-AD70-4549413E32A5}" srcOrd="13" destOrd="0" presId="urn:microsoft.com/office/officeart/2005/8/layout/cycle1"/>
    <dgm:cxn modelId="{C6A0E7D7-AA85-48C5-99B8-223B07C4B48C}" type="presParOf" srcId="{D9C3E8F9-DC3C-4289-BEE8-1963FFCB7DDD}" destId="{4C7D3D3B-9C0E-47E7-9E8E-29D68B93FD0B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BFFD37-D97D-4047-B0B1-A7EBCAA0D668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C1341D-F0AC-46C7-B63B-3163D91AF536}">
      <dgm:prSet phldrT="[Text]" custT="1"/>
      <dgm:spPr/>
      <dgm:t>
        <a:bodyPr/>
        <a:lstStyle/>
        <a:p>
          <a:r>
            <a:rPr lang="en-GB" sz="900" dirty="0" smtClean="0"/>
            <a:t>Establish feedback loop</a:t>
          </a:r>
          <a:endParaRPr lang="en-GB" sz="900" dirty="0"/>
        </a:p>
      </dgm:t>
    </dgm:pt>
    <dgm:pt modelId="{B9C0618D-FC7E-41C7-88F6-7C125DD03B8B}" type="parTrans" cxnId="{25EADB4E-887A-48BB-9B55-1FA1341034FC}">
      <dgm:prSet/>
      <dgm:spPr/>
      <dgm:t>
        <a:bodyPr/>
        <a:lstStyle/>
        <a:p>
          <a:endParaRPr lang="en-GB"/>
        </a:p>
      </dgm:t>
    </dgm:pt>
    <dgm:pt modelId="{F8B779A0-C1F7-4CCD-94C8-AB46B7672812}" type="sibTrans" cxnId="{25EADB4E-887A-48BB-9B55-1FA1341034FC}">
      <dgm:prSet/>
      <dgm:spPr>
        <a:solidFill>
          <a:srgbClr val="00B050"/>
        </a:solidFill>
      </dgm:spPr>
      <dgm:t>
        <a:bodyPr/>
        <a:lstStyle/>
        <a:p>
          <a:endParaRPr lang="en-GB"/>
        </a:p>
      </dgm:t>
    </dgm:pt>
    <dgm:pt modelId="{F18A8CC3-91A8-4237-BAE1-B0A57981B0BB}">
      <dgm:prSet phldrT="[Text]" custT="1"/>
      <dgm:spPr/>
      <dgm:t>
        <a:bodyPr/>
        <a:lstStyle/>
        <a:p>
          <a:r>
            <a:rPr lang="en-GB" sz="800" dirty="0" smtClean="0"/>
            <a:t>Review </a:t>
          </a:r>
          <a:r>
            <a:rPr lang="en-GB" sz="1000" dirty="0" smtClean="0"/>
            <a:t>requirements</a:t>
          </a:r>
          <a:endParaRPr lang="en-GB" sz="800" dirty="0"/>
        </a:p>
      </dgm:t>
    </dgm:pt>
    <dgm:pt modelId="{01AAE7C5-93CC-42FE-B7E4-A2456C86774F}" type="parTrans" cxnId="{9F22CD0C-3AB9-4DC6-81AB-D79CFB0020DE}">
      <dgm:prSet/>
      <dgm:spPr/>
      <dgm:t>
        <a:bodyPr/>
        <a:lstStyle/>
        <a:p>
          <a:endParaRPr lang="en-GB"/>
        </a:p>
      </dgm:t>
    </dgm:pt>
    <dgm:pt modelId="{DD32EBE0-A5B8-498D-BDAC-C6B05F4EC806}" type="sibTrans" cxnId="{9F22CD0C-3AB9-4DC6-81AB-D79CFB0020DE}">
      <dgm:prSet/>
      <dgm:spPr>
        <a:solidFill>
          <a:srgbClr val="00B050"/>
        </a:solidFill>
      </dgm:spPr>
      <dgm:t>
        <a:bodyPr/>
        <a:lstStyle/>
        <a:p>
          <a:endParaRPr lang="en-GB"/>
        </a:p>
      </dgm:t>
    </dgm:pt>
    <dgm:pt modelId="{D1958B64-CE2C-48A9-B224-282D09978822}">
      <dgm:prSet phldrT="[Text]" custT="1"/>
      <dgm:spPr/>
      <dgm:t>
        <a:bodyPr/>
        <a:lstStyle/>
        <a:p>
          <a:r>
            <a:rPr lang="en-GB" sz="900" dirty="0" smtClean="0"/>
            <a:t>Revise acquisition plan</a:t>
          </a:r>
          <a:endParaRPr lang="en-GB" sz="900" dirty="0"/>
        </a:p>
      </dgm:t>
    </dgm:pt>
    <dgm:pt modelId="{FE44CCB7-AEEE-4C69-84D4-E1CC1E51250A}" type="parTrans" cxnId="{7DD088B1-2B0A-4D89-AF57-A781534A4678}">
      <dgm:prSet/>
      <dgm:spPr/>
      <dgm:t>
        <a:bodyPr/>
        <a:lstStyle/>
        <a:p>
          <a:endParaRPr lang="en-GB"/>
        </a:p>
      </dgm:t>
    </dgm:pt>
    <dgm:pt modelId="{C3889A5A-F87D-424A-AD01-99E526B66A72}" type="sibTrans" cxnId="{7DD088B1-2B0A-4D89-AF57-A781534A4678}">
      <dgm:prSet/>
      <dgm:spPr>
        <a:solidFill>
          <a:srgbClr val="00B050"/>
        </a:solidFill>
      </dgm:spPr>
      <dgm:t>
        <a:bodyPr/>
        <a:lstStyle/>
        <a:p>
          <a:endParaRPr lang="en-GB"/>
        </a:p>
      </dgm:t>
    </dgm:pt>
    <dgm:pt modelId="{52197348-70DD-403F-8848-3919A9510822}">
      <dgm:prSet phldrT="[Text]" custT="1"/>
      <dgm:spPr/>
      <dgm:t>
        <a:bodyPr/>
        <a:lstStyle/>
        <a:p>
          <a:r>
            <a:rPr lang="en-GB" sz="900" dirty="0" smtClean="0"/>
            <a:t>Decision: ongoing/</a:t>
          </a:r>
        </a:p>
        <a:p>
          <a:r>
            <a:rPr lang="en-GB" sz="900" dirty="0" smtClean="0"/>
            <a:t>Revisions/ needs not met</a:t>
          </a:r>
          <a:endParaRPr lang="en-GB" sz="900" dirty="0"/>
        </a:p>
      </dgm:t>
    </dgm:pt>
    <dgm:pt modelId="{9869E5B0-FC00-4F6B-911C-9092A6742389}" type="parTrans" cxnId="{6F8B1E5B-0679-403B-8614-DDB13C01890F}">
      <dgm:prSet/>
      <dgm:spPr/>
      <dgm:t>
        <a:bodyPr/>
        <a:lstStyle/>
        <a:p>
          <a:endParaRPr lang="en-GB"/>
        </a:p>
      </dgm:t>
    </dgm:pt>
    <dgm:pt modelId="{CF07F6DA-B6EF-4F46-982D-D4586542D244}" type="sibTrans" cxnId="{6F8B1E5B-0679-403B-8614-DDB13C01890F}">
      <dgm:prSet/>
      <dgm:spPr>
        <a:solidFill>
          <a:srgbClr val="00B050"/>
        </a:solidFill>
      </dgm:spPr>
      <dgm:t>
        <a:bodyPr/>
        <a:lstStyle/>
        <a:p>
          <a:endParaRPr lang="en-GB"/>
        </a:p>
      </dgm:t>
    </dgm:pt>
    <dgm:pt modelId="{AF6D1D9B-A452-4880-9C6A-3754257187BE}">
      <dgm:prSet phldrT="[Text]" custT="1"/>
      <dgm:spPr/>
      <dgm:t>
        <a:bodyPr/>
        <a:lstStyle/>
        <a:p>
          <a:r>
            <a:rPr lang="en-GB" sz="900" dirty="0" smtClean="0"/>
            <a:t>Acquire and feasibility research</a:t>
          </a:r>
          <a:endParaRPr lang="en-GB" sz="900" dirty="0"/>
        </a:p>
      </dgm:t>
    </dgm:pt>
    <dgm:pt modelId="{D39516D5-6B23-4AE0-9D44-6F97885957CB}" type="parTrans" cxnId="{96E77FBC-764C-4ACD-86EE-FB20BD48D6B4}">
      <dgm:prSet/>
      <dgm:spPr/>
      <dgm:t>
        <a:bodyPr/>
        <a:lstStyle/>
        <a:p>
          <a:endParaRPr lang="en-GB"/>
        </a:p>
      </dgm:t>
    </dgm:pt>
    <dgm:pt modelId="{003B7446-2D9D-40C4-ABC9-363C0051D82C}" type="sibTrans" cxnId="{96E77FBC-764C-4ACD-86EE-FB20BD48D6B4}">
      <dgm:prSet/>
      <dgm:spPr>
        <a:solidFill>
          <a:srgbClr val="00B050"/>
        </a:solidFill>
      </dgm:spPr>
      <dgm:t>
        <a:bodyPr/>
        <a:lstStyle/>
        <a:p>
          <a:endParaRPr lang="en-GB"/>
        </a:p>
      </dgm:t>
    </dgm:pt>
    <dgm:pt modelId="{AC8131B9-F72A-484B-8702-D14812B149A9}" type="pres">
      <dgm:prSet presAssocID="{87BFFD37-D97D-4047-B0B1-A7EBCAA0D66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498645-EEDF-44E6-97BD-5D187D5CF842}" type="pres">
      <dgm:prSet presAssocID="{15C1341D-F0AC-46C7-B63B-3163D91AF536}" presName="dummy" presStyleCnt="0"/>
      <dgm:spPr/>
    </dgm:pt>
    <dgm:pt modelId="{3F85F95E-CA8D-4D5B-B77F-5E691928C3E4}" type="pres">
      <dgm:prSet presAssocID="{15C1341D-F0AC-46C7-B63B-3163D91AF536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0922FB-0C8D-40D8-8939-5B37DE23A96D}" type="pres">
      <dgm:prSet presAssocID="{F8B779A0-C1F7-4CCD-94C8-AB46B7672812}" presName="sibTrans" presStyleLbl="node1" presStyleIdx="0" presStyleCnt="5"/>
      <dgm:spPr/>
      <dgm:t>
        <a:bodyPr/>
        <a:lstStyle/>
        <a:p>
          <a:endParaRPr lang="en-GB"/>
        </a:p>
      </dgm:t>
    </dgm:pt>
    <dgm:pt modelId="{2F5B3F4F-E38F-47F5-B77F-86B2492EAFB8}" type="pres">
      <dgm:prSet presAssocID="{F18A8CC3-91A8-4237-BAE1-B0A57981B0BB}" presName="dummy" presStyleCnt="0"/>
      <dgm:spPr/>
    </dgm:pt>
    <dgm:pt modelId="{76EDBFE2-D15C-48E0-A075-DF31854C27D8}" type="pres">
      <dgm:prSet presAssocID="{F18A8CC3-91A8-4237-BAE1-B0A57981B0BB}" presName="node" presStyleLbl="revTx" presStyleIdx="1" presStyleCnt="5" custScaleX="1301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19C891-672D-4ECB-A29F-092A2748F8DF}" type="pres">
      <dgm:prSet presAssocID="{DD32EBE0-A5B8-498D-BDAC-C6B05F4EC806}" presName="sibTrans" presStyleLbl="node1" presStyleIdx="1" presStyleCnt="5"/>
      <dgm:spPr/>
      <dgm:t>
        <a:bodyPr/>
        <a:lstStyle/>
        <a:p>
          <a:endParaRPr lang="en-GB"/>
        </a:p>
      </dgm:t>
    </dgm:pt>
    <dgm:pt modelId="{D2D5C106-2332-45D4-9DB6-7E65971E9B79}" type="pres">
      <dgm:prSet presAssocID="{D1958B64-CE2C-48A9-B224-282D09978822}" presName="dummy" presStyleCnt="0"/>
      <dgm:spPr/>
    </dgm:pt>
    <dgm:pt modelId="{7383886A-932D-464C-81D9-08570F13597F}" type="pres">
      <dgm:prSet presAssocID="{D1958B64-CE2C-48A9-B224-282D09978822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B46F84-689D-42CD-899B-CA1228417645}" type="pres">
      <dgm:prSet presAssocID="{C3889A5A-F87D-424A-AD01-99E526B66A72}" presName="sibTrans" presStyleLbl="node1" presStyleIdx="2" presStyleCnt="5"/>
      <dgm:spPr/>
      <dgm:t>
        <a:bodyPr/>
        <a:lstStyle/>
        <a:p>
          <a:endParaRPr lang="en-GB"/>
        </a:p>
      </dgm:t>
    </dgm:pt>
    <dgm:pt modelId="{E894FBEF-50C0-4BBF-A1D8-5E4982D48257}" type="pres">
      <dgm:prSet presAssocID="{AF6D1D9B-A452-4880-9C6A-3754257187BE}" presName="dummy" presStyleCnt="0"/>
      <dgm:spPr/>
    </dgm:pt>
    <dgm:pt modelId="{D59F1967-A958-4D09-8638-AE3E532F650B}" type="pres">
      <dgm:prSet presAssocID="{AF6D1D9B-A452-4880-9C6A-3754257187BE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CF021C-B773-42F6-A15A-1B48A1E68057}" type="pres">
      <dgm:prSet presAssocID="{003B7446-2D9D-40C4-ABC9-363C0051D82C}" presName="sibTrans" presStyleLbl="node1" presStyleIdx="3" presStyleCnt="5"/>
      <dgm:spPr/>
      <dgm:t>
        <a:bodyPr/>
        <a:lstStyle/>
        <a:p>
          <a:endParaRPr lang="en-GB"/>
        </a:p>
      </dgm:t>
    </dgm:pt>
    <dgm:pt modelId="{538806C6-1BDC-4BD0-B9B3-ADE5288BD310}" type="pres">
      <dgm:prSet presAssocID="{52197348-70DD-403F-8848-3919A9510822}" presName="dummy" presStyleCnt="0"/>
      <dgm:spPr/>
    </dgm:pt>
    <dgm:pt modelId="{8B0E1F85-3782-4D7A-9298-C11151AE68ED}" type="pres">
      <dgm:prSet presAssocID="{52197348-70DD-403F-8848-3919A9510822}" presName="node" presStyleLbl="revTx" presStyleIdx="4" presStyleCnt="5" custRadScaleRad="102421" custRadScaleInc="-85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2445B0-4792-4584-9593-D3CD050C1E18}" type="pres">
      <dgm:prSet presAssocID="{CF07F6DA-B6EF-4F46-982D-D4586542D244}" presName="sibTrans" presStyleLbl="node1" presStyleIdx="4" presStyleCnt="5"/>
      <dgm:spPr/>
      <dgm:t>
        <a:bodyPr/>
        <a:lstStyle/>
        <a:p>
          <a:endParaRPr lang="en-GB"/>
        </a:p>
      </dgm:t>
    </dgm:pt>
  </dgm:ptLst>
  <dgm:cxnLst>
    <dgm:cxn modelId="{E799C8BB-B737-47EB-88AD-7102515B3AA1}" type="presOf" srcId="{C3889A5A-F87D-424A-AD01-99E526B66A72}" destId="{97B46F84-689D-42CD-899B-CA1228417645}" srcOrd="0" destOrd="0" presId="urn:microsoft.com/office/officeart/2005/8/layout/cycle1"/>
    <dgm:cxn modelId="{0C38A5F8-C802-4BFE-A8C1-22B514E20C8B}" type="presOf" srcId="{AF6D1D9B-A452-4880-9C6A-3754257187BE}" destId="{D59F1967-A958-4D09-8638-AE3E532F650B}" srcOrd="0" destOrd="0" presId="urn:microsoft.com/office/officeart/2005/8/layout/cycle1"/>
    <dgm:cxn modelId="{6F8B1E5B-0679-403B-8614-DDB13C01890F}" srcId="{87BFFD37-D97D-4047-B0B1-A7EBCAA0D668}" destId="{52197348-70DD-403F-8848-3919A9510822}" srcOrd="4" destOrd="0" parTransId="{9869E5B0-FC00-4F6B-911C-9092A6742389}" sibTransId="{CF07F6DA-B6EF-4F46-982D-D4586542D244}"/>
    <dgm:cxn modelId="{84B0ED76-2122-4D86-8D72-AB27CD65C35D}" type="presOf" srcId="{CF07F6DA-B6EF-4F46-982D-D4586542D244}" destId="{462445B0-4792-4584-9593-D3CD050C1E18}" srcOrd="0" destOrd="0" presId="urn:microsoft.com/office/officeart/2005/8/layout/cycle1"/>
    <dgm:cxn modelId="{9F22CD0C-3AB9-4DC6-81AB-D79CFB0020DE}" srcId="{87BFFD37-D97D-4047-B0B1-A7EBCAA0D668}" destId="{F18A8CC3-91A8-4237-BAE1-B0A57981B0BB}" srcOrd="1" destOrd="0" parTransId="{01AAE7C5-93CC-42FE-B7E4-A2456C86774F}" sibTransId="{DD32EBE0-A5B8-498D-BDAC-C6B05F4EC806}"/>
    <dgm:cxn modelId="{0908E562-840E-4D9A-B669-BA78E6BE4783}" type="presOf" srcId="{F8B779A0-C1F7-4CCD-94C8-AB46B7672812}" destId="{290922FB-0C8D-40D8-8939-5B37DE23A96D}" srcOrd="0" destOrd="0" presId="urn:microsoft.com/office/officeart/2005/8/layout/cycle1"/>
    <dgm:cxn modelId="{04D27F02-EAC8-4745-97FB-311E862AAE00}" type="presOf" srcId="{003B7446-2D9D-40C4-ABC9-363C0051D82C}" destId="{C5CF021C-B773-42F6-A15A-1B48A1E68057}" srcOrd="0" destOrd="0" presId="urn:microsoft.com/office/officeart/2005/8/layout/cycle1"/>
    <dgm:cxn modelId="{1FEAA85D-7903-48BB-9C4E-CD7C051DCCC4}" type="presOf" srcId="{F18A8CC3-91A8-4237-BAE1-B0A57981B0BB}" destId="{76EDBFE2-D15C-48E0-A075-DF31854C27D8}" srcOrd="0" destOrd="0" presId="urn:microsoft.com/office/officeart/2005/8/layout/cycle1"/>
    <dgm:cxn modelId="{9EA50F3E-2F90-4E89-B27E-2DF4D6405289}" type="presOf" srcId="{DD32EBE0-A5B8-498D-BDAC-C6B05F4EC806}" destId="{3719C891-672D-4ECB-A29F-092A2748F8DF}" srcOrd="0" destOrd="0" presId="urn:microsoft.com/office/officeart/2005/8/layout/cycle1"/>
    <dgm:cxn modelId="{58CEB214-7F7C-4C75-A1B5-C399358EF4CE}" type="presOf" srcId="{52197348-70DD-403F-8848-3919A9510822}" destId="{8B0E1F85-3782-4D7A-9298-C11151AE68ED}" srcOrd="0" destOrd="0" presId="urn:microsoft.com/office/officeart/2005/8/layout/cycle1"/>
    <dgm:cxn modelId="{572528F2-5F3C-4B41-9C49-857F392F360E}" type="presOf" srcId="{87BFFD37-D97D-4047-B0B1-A7EBCAA0D668}" destId="{AC8131B9-F72A-484B-8702-D14812B149A9}" srcOrd="0" destOrd="0" presId="urn:microsoft.com/office/officeart/2005/8/layout/cycle1"/>
    <dgm:cxn modelId="{7DD088B1-2B0A-4D89-AF57-A781534A4678}" srcId="{87BFFD37-D97D-4047-B0B1-A7EBCAA0D668}" destId="{D1958B64-CE2C-48A9-B224-282D09978822}" srcOrd="2" destOrd="0" parTransId="{FE44CCB7-AEEE-4C69-84D4-E1CC1E51250A}" sibTransId="{C3889A5A-F87D-424A-AD01-99E526B66A72}"/>
    <dgm:cxn modelId="{96E77FBC-764C-4ACD-86EE-FB20BD48D6B4}" srcId="{87BFFD37-D97D-4047-B0B1-A7EBCAA0D668}" destId="{AF6D1D9B-A452-4880-9C6A-3754257187BE}" srcOrd="3" destOrd="0" parTransId="{D39516D5-6B23-4AE0-9D44-6F97885957CB}" sibTransId="{003B7446-2D9D-40C4-ABC9-363C0051D82C}"/>
    <dgm:cxn modelId="{2333A126-1B06-4760-8129-2799E913B99B}" type="presOf" srcId="{D1958B64-CE2C-48A9-B224-282D09978822}" destId="{7383886A-932D-464C-81D9-08570F13597F}" srcOrd="0" destOrd="0" presId="urn:microsoft.com/office/officeart/2005/8/layout/cycle1"/>
    <dgm:cxn modelId="{DEFFF4AA-A36C-4C10-B6C6-329436A497CD}" type="presOf" srcId="{15C1341D-F0AC-46C7-B63B-3163D91AF536}" destId="{3F85F95E-CA8D-4D5B-B77F-5E691928C3E4}" srcOrd="0" destOrd="0" presId="urn:microsoft.com/office/officeart/2005/8/layout/cycle1"/>
    <dgm:cxn modelId="{25EADB4E-887A-48BB-9B55-1FA1341034FC}" srcId="{87BFFD37-D97D-4047-B0B1-A7EBCAA0D668}" destId="{15C1341D-F0AC-46C7-B63B-3163D91AF536}" srcOrd="0" destOrd="0" parTransId="{B9C0618D-FC7E-41C7-88F6-7C125DD03B8B}" sibTransId="{F8B779A0-C1F7-4CCD-94C8-AB46B7672812}"/>
    <dgm:cxn modelId="{17E7ACCA-8CC0-4146-97A2-830CE1CCFCE4}" type="presParOf" srcId="{AC8131B9-F72A-484B-8702-D14812B149A9}" destId="{31498645-EEDF-44E6-97BD-5D187D5CF842}" srcOrd="0" destOrd="0" presId="urn:microsoft.com/office/officeart/2005/8/layout/cycle1"/>
    <dgm:cxn modelId="{5DCA0F0B-EA30-4598-BC0F-03923AEACB40}" type="presParOf" srcId="{AC8131B9-F72A-484B-8702-D14812B149A9}" destId="{3F85F95E-CA8D-4D5B-B77F-5E691928C3E4}" srcOrd="1" destOrd="0" presId="urn:microsoft.com/office/officeart/2005/8/layout/cycle1"/>
    <dgm:cxn modelId="{E4DBC460-F788-4C57-97F6-F214BD2FE6C2}" type="presParOf" srcId="{AC8131B9-F72A-484B-8702-D14812B149A9}" destId="{290922FB-0C8D-40D8-8939-5B37DE23A96D}" srcOrd="2" destOrd="0" presId="urn:microsoft.com/office/officeart/2005/8/layout/cycle1"/>
    <dgm:cxn modelId="{C3D68A32-711C-4BBE-B7C6-DE444672276C}" type="presParOf" srcId="{AC8131B9-F72A-484B-8702-D14812B149A9}" destId="{2F5B3F4F-E38F-47F5-B77F-86B2492EAFB8}" srcOrd="3" destOrd="0" presId="urn:microsoft.com/office/officeart/2005/8/layout/cycle1"/>
    <dgm:cxn modelId="{F8790840-ABD6-4C51-B8B0-807AE57F4124}" type="presParOf" srcId="{AC8131B9-F72A-484B-8702-D14812B149A9}" destId="{76EDBFE2-D15C-48E0-A075-DF31854C27D8}" srcOrd="4" destOrd="0" presId="urn:microsoft.com/office/officeart/2005/8/layout/cycle1"/>
    <dgm:cxn modelId="{5F1B9536-EE34-49C4-85FE-D8A0A1A79660}" type="presParOf" srcId="{AC8131B9-F72A-484B-8702-D14812B149A9}" destId="{3719C891-672D-4ECB-A29F-092A2748F8DF}" srcOrd="5" destOrd="0" presId="urn:microsoft.com/office/officeart/2005/8/layout/cycle1"/>
    <dgm:cxn modelId="{E98160CC-FA18-4B09-9885-EEDD80D9FD30}" type="presParOf" srcId="{AC8131B9-F72A-484B-8702-D14812B149A9}" destId="{D2D5C106-2332-45D4-9DB6-7E65971E9B79}" srcOrd="6" destOrd="0" presId="urn:microsoft.com/office/officeart/2005/8/layout/cycle1"/>
    <dgm:cxn modelId="{076CD59F-52F4-44E3-B799-63E69224D055}" type="presParOf" srcId="{AC8131B9-F72A-484B-8702-D14812B149A9}" destId="{7383886A-932D-464C-81D9-08570F13597F}" srcOrd="7" destOrd="0" presId="urn:microsoft.com/office/officeart/2005/8/layout/cycle1"/>
    <dgm:cxn modelId="{5FA8E963-B4D1-4394-A3D2-0A96468159AA}" type="presParOf" srcId="{AC8131B9-F72A-484B-8702-D14812B149A9}" destId="{97B46F84-689D-42CD-899B-CA1228417645}" srcOrd="8" destOrd="0" presId="urn:microsoft.com/office/officeart/2005/8/layout/cycle1"/>
    <dgm:cxn modelId="{77EAD7E7-0D4F-46DE-BC0A-4B769120671C}" type="presParOf" srcId="{AC8131B9-F72A-484B-8702-D14812B149A9}" destId="{E894FBEF-50C0-4BBF-A1D8-5E4982D48257}" srcOrd="9" destOrd="0" presId="urn:microsoft.com/office/officeart/2005/8/layout/cycle1"/>
    <dgm:cxn modelId="{17E33EDD-6331-46F5-8614-E42BFE687BBF}" type="presParOf" srcId="{AC8131B9-F72A-484B-8702-D14812B149A9}" destId="{D59F1967-A958-4D09-8638-AE3E532F650B}" srcOrd="10" destOrd="0" presId="urn:microsoft.com/office/officeart/2005/8/layout/cycle1"/>
    <dgm:cxn modelId="{D0E2D34C-36B5-4992-B7D5-B2EE25A39943}" type="presParOf" srcId="{AC8131B9-F72A-484B-8702-D14812B149A9}" destId="{C5CF021C-B773-42F6-A15A-1B48A1E68057}" srcOrd="11" destOrd="0" presId="urn:microsoft.com/office/officeart/2005/8/layout/cycle1"/>
    <dgm:cxn modelId="{7DD00801-E09C-484E-BD43-0946046C8AF3}" type="presParOf" srcId="{AC8131B9-F72A-484B-8702-D14812B149A9}" destId="{538806C6-1BDC-4BD0-B9B3-ADE5288BD310}" srcOrd="12" destOrd="0" presId="urn:microsoft.com/office/officeart/2005/8/layout/cycle1"/>
    <dgm:cxn modelId="{C36ABAAC-3069-41C3-ABE1-801E2ED207D0}" type="presParOf" srcId="{AC8131B9-F72A-484B-8702-D14812B149A9}" destId="{8B0E1F85-3782-4D7A-9298-C11151AE68ED}" srcOrd="13" destOrd="0" presId="urn:microsoft.com/office/officeart/2005/8/layout/cycle1"/>
    <dgm:cxn modelId="{AA795BAD-46F8-47F2-9EA0-9908D992FF06}" type="presParOf" srcId="{AC8131B9-F72A-484B-8702-D14812B149A9}" destId="{462445B0-4792-4584-9593-D3CD050C1E1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A5C06-A129-4091-ACB9-13767C0BC510}">
      <dsp:nvSpPr>
        <dsp:cNvPr id="0" name=""/>
        <dsp:cNvSpPr/>
      </dsp:nvSpPr>
      <dsp:spPr>
        <a:xfrm>
          <a:off x="4896544" y="0"/>
          <a:ext cx="1247065" cy="1259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Review evaluation criteria</a:t>
          </a:r>
          <a:endParaRPr lang="en-GB" sz="1600" kern="1200" dirty="0"/>
        </a:p>
      </dsp:txBody>
      <dsp:txXfrm>
        <a:off x="4896544" y="0"/>
        <a:ext cx="1247065" cy="1259997"/>
      </dsp:txXfrm>
    </dsp:sp>
    <dsp:sp modelId="{AD977CFB-EE41-4325-ABCC-CD9ACF1318BD}">
      <dsp:nvSpPr>
        <dsp:cNvPr id="0" name=""/>
        <dsp:cNvSpPr/>
      </dsp:nvSpPr>
      <dsp:spPr>
        <a:xfrm>
          <a:off x="1383358" y="-99038"/>
          <a:ext cx="5478667" cy="5478667"/>
        </a:xfrm>
        <a:prstGeom prst="circularArrow">
          <a:avLst>
            <a:gd name="adj1" fmla="val 5201"/>
            <a:gd name="adj2" fmla="val 335978"/>
            <a:gd name="adj3" fmla="val 416867"/>
            <a:gd name="adj4" fmla="val 19523874"/>
            <a:gd name="adj5" fmla="val 6068"/>
          </a:avLst>
        </a:prstGeom>
        <a:solidFill>
          <a:srgbClr val="EA3E4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07653-3098-4DF1-A803-A2DC90EEDD55}">
      <dsp:nvSpPr>
        <dsp:cNvPr id="0" name=""/>
        <dsp:cNvSpPr/>
      </dsp:nvSpPr>
      <dsp:spPr>
        <a:xfrm>
          <a:off x="5760631" y="3168345"/>
          <a:ext cx="1209306" cy="1222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Review outputs and statistical design</a:t>
          </a:r>
          <a:endParaRPr lang="en-GB" sz="1600" kern="1200" dirty="0"/>
        </a:p>
      </dsp:txBody>
      <dsp:txXfrm>
        <a:off x="5760631" y="3168345"/>
        <a:ext cx="1209306" cy="1222457"/>
      </dsp:txXfrm>
    </dsp:sp>
    <dsp:sp modelId="{4DD8A56F-1218-4394-83A1-5EC65B367B91}">
      <dsp:nvSpPr>
        <dsp:cNvPr id="0" name=""/>
        <dsp:cNvSpPr/>
      </dsp:nvSpPr>
      <dsp:spPr>
        <a:xfrm>
          <a:off x="1336066" y="264311"/>
          <a:ext cx="5478667" cy="5478667"/>
        </a:xfrm>
        <a:prstGeom prst="circularArrow">
          <a:avLst>
            <a:gd name="adj1" fmla="val 5201"/>
            <a:gd name="adj2" fmla="val 335978"/>
            <a:gd name="adj3" fmla="val 4377447"/>
            <a:gd name="adj4" fmla="val 2087929"/>
            <a:gd name="adj5" fmla="val 6068"/>
          </a:avLst>
        </a:prstGeom>
        <a:solidFill>
          <a:srgbClr val="EA3E4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B7B3B-2BAD-4D86-92CD-2D5962A38EA5}">
      <dsp:nvSpPr>
        <dsp:cNvPr id="0" name=""/>
        <dsp:cNvSpPr/>
      </dsp:nvSpPr>
      <dsp:spPr>
        <a:xfrm>
          <a:off x="3096344" y="5112561"/>
          <a:ext cx="1461273" cy="789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User feedback</a:t>
          </a:r>
          <a:endParaRPr lang="en-GB" sz="1600" kern="1200" dirty="0"/>
        </a:p>
      </dsp:txBody>
      <dsp:txXfrm>
        <a:off x="3096344" y="5112561"/>
        <a:ext cx="1461273" cy="789146"/>
      </dsp:txXfrm>
    </dsp:sp>
    <dsp:sp modelId="{B4A4AC4D-8E8A-42E7-8C14-B17C08BCC234}">
      <dsp:nvSpPr>
        <dsp:cNvPr id="0" name=""/>
        <dsp:cNvSpPr/>
      </dsp:nvSpPr>
      <dsp:spPr>
        <a:xfrm>
          <a:off x="668071" y="268549"/>
          <a:ext cx="5478667" cy="5478667"/>
        </a:xfrm>
        <a:prstGeom prst="circularArrow">
          <a:avLst>
            <a:gd name="adj1" fmla="val 5201"/>
            <a:gd name="adj2" fmla="val 335978"/>
            <a:gd name="adj3" fmla="val 8424501"/>
            <a:gd name="adj4" fmla="val 5841155"/>
            <a:gd name="adj5" fmla="val 6068"/>
          </a:avLst>
        </a:prstGeom>
        <a:solidFill>
          <a:srgbClr val="EA3E4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F722F-25A2-4297-BDE3-8D70E0661BC3}">
      <dsp:nvSpPr>
        <dsp:cNvPr id="0" name=""/>
        <dsp:cNvSpPr/>
      </dsp:nvSpPr>
      <dsp:spPr>
        <a:xfrm>
          <a:off x="432054" y="3432373"/>
          <a:ext cx="1461273" cy="934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Assessment</a:t>
          </a:r>
          <a:endParaRPr lang="en-GB" sz="1600" kern="1200" dirty="0"/>
        </a:p>
      </dsp:txBody>
      <dsp:txXfrm>
        <a:off x="432054" y="3432373"/>
        <a:ext cx="1461273" cy="934426"/>
      </dsp:txXfrm>
    </dsp:sp>
    <dsp:sp modelId="{B81F118B-DA81-41AD-8DEA-37527A25515C}">
      <dsp:nvSpPr>
        <dsp:cNvPr id="0" name=""/>
        <dsp:cNvSpPr/>
      </dsp:nvSpPr>
      <dsp:spPr>
        <a:xfrm>
          <a:off x="564681" y="-166374"/>
          <a:ext cx="5478667" cy="5478667"/>
        </a:xfrm>
        <a:prstGeom prst="circularArrow">
          <a:avLst>
            <a:gd name="adj1" fmla="val 5201"/>
            <a:gd name="adj2" fmla="val 335978"/>
            <a:gd name="adj3" fmla="val 12548192"/>
            <a:gd name="adj4" fmla="val 9557631"/>
            <a:gd name="adj5" fmla="val 6068"/>
          </a:avLst>
        </a:prstGeom>
        <a:solidFill>
          <a:srgbClr val="EA3E4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C04E2-FE46-4739-B285-2DF316E15364}">
      <dsp:nvSpPr>
        <dsp:cNvPr id="0" name=""/>
        <dsp:cNvSpPr/>
      </dsp:nvSpPr>
      <dsp:spPr>
        <a:xfrm>
          <a:off x="1080125" y="72010"/>
          <a:ext cx="1461273" cy="1115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Publish assessment</a:t>
          </a:r>
          <a:endParaRPr lang="en-GB" sz="1600" kern="1200" dirty="0"/>
        </a:p>
      </dsp:txBody>
      <dsp:txXfrm>
        <a:off x="1080125" y="72010"/>
        <a:ext cx="1461273" cy="1115974"/>
      </dsp:txXfrm>
    </dsp:sp>
    <dsp:sp modelId="{4DE0268C-92E7-4AC6-889B-5138F7BA2DD0}">
      <dsp:nvSpPr>
        <dsp:cNvPr id="0" name=""/>
        <dsp:cNvSpPr/>
      </dsp:nvSpPr>
      <dsp:spPr>
        <a:xfrm>
          <a:off x="889332" y="-399702"/>
          <a:ext cx="5478667" cy="5478667"/>
        </a:xfrm>
        <a:prstGeom prst="circularArrow">
          <a:avLst>
            <a:gd name="adj1" fmla="val 5201"/>
            <a:gd name="adj2" fmla="val 335978"/>
            <a:gd name="adj3" fmla="val 17750494"/>
            <a:gd name="adj4" fmla="val 14605698"/>
            <a:gd name="adj5" fmla="val 6068"/>
          </a:avLst>
        </a:prstGeom>
        <a:solidFill>
          <a:srgbClr val="EA3E4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3FA05-B0FC-40BD-92BE-EB4299F0A38D}">
      <dsp:nvSpPr>
        <dsp:cNvPr id="0" name=""/>
        <dsp:cNvSpPr/>
      </dsp:nvSpPr>
      <dsp:spPr>
        <a:xfrm>
          <a:off x="3839327" y="222"/>
          <a:ext cx="1085534" cy="1085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Production and analysis</a:t>
          </a:r>
          <a:endParaRPr lang="en-GB" sz="1400" kern="1200" dirty="0"/>
        </a:p>
      </dsp:txBody>
      <dsp:txXfrm>
        <a:off x="3839327" y="222"/>
        <a:ext cx="1085534" cy="1085534"/>
      </dsp:txXfrm>
    </dsp:sp>
    <dsp:sp modelId="{C449304C-1F6C-4D04-A6EF-EF970658DF0B}">
      <dsp:nvSpPr>
        <dsp:cNvPr id="0" name=""/>
        <dsp:cNvSpPr/>
      </dsp:nvSpPr>
      <dsp:spPr>
        <a:xfrm>
          <a:off x="1181311" y="-197373"/>
          <a:ext cx="4076349" cy="4076349"/>
        </a:xfrm>
        <a:prstGeom prst="circularArrow">
          <a:avLst>
            <a:gd name="adj1" fmla="val 5193"/>
            <a:gd name="adj2" fmla="val 335382"/>
            <a:gd name="adj3" fmla="val 266037"/>
            <a:gd name="adj4" fmla="val 20127122"/>
            <a:gd name="adj5" fmla="val 6058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1CD78-E8DE-4A9E-9757-6B4C4E7522B4}">
      <dsp:nvSpPr>
        <dsp:cNvPr id="0" name=""/>
        <dsp:cNvSpPr/>
      </dsp:nvSpPr>
      <dsp:spPr>
        <a:xfrm>
          <a:off x="4358741" y="2152094"/>
          <a:ext cx="1085534" cy="1085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Publish outputs</a:t>
          </a:r>
          <a:endParaRPr lang="en-GB" sz="1400" kern="1200" dirty="0"/>
        </a:p>
      </dsp:txBody>
      <dsp:txXfrm>
        <a:off x="4358741" y="2152094"/>
        <a:ext cx="1085534" cy="1085534"/>
      </dsp:txXfrm>
    </dsp:sp>
    <dsp:sp modelId="{874451B5-1057-4872-A15B-5486000594C7}">
      <dsp:nvSpPr>
        <dsp:cNvPr id="0" name=""/>
        <dsp:cNvSpPr/>
      </dsp:nvSpPr>
      <dsp:spPr>
        <a:xfrm>
          <a:off x="1112270" y="180732"/>
          <a:ext cx="4076349" cy="4076349"/>
        </a:xfrm>
        <a:prstGeom prst="circularArrow">
          <a:avLst>
            <a:gd name="adj1" fmla="val 5193"/>
            <a:gd name="adj2" fmla="val 335382"/>
            <a:gd name="adj3" fmla="val 4050166"/>
            <a:gd name="adj4" fmla="val 2064748"/>
            <a:gd name="adj5" fmla="val 6058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C6DED-0761-42A5-96FD-651D54C2C26C}">
      <dsp:nvSpPr>
        <dsp:cNvPr id="0" name=""/>
        <dsp:cNvSpPr/>
      </dsp:nvSpPr>
      <dsp:spPr>
        <a:xfrm>
          <a:off x="2577891" y="3672235"/>
          <a:ext cx="1085534" cy="720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Review available data</a:t>
          </a:r>
          <a:endParaRPr lang="en-GB" sz="1400" kern="1200" dirty="0"/>
        </a:p>
      </dsp:txBody>
      <dsp:txXfrm>
        <a:off x="2577891" y="3672235"/>
        <a:ext cx="1085534" cy="720252"/>
      </dsp:txXfrm>
    </dsp:sp>
    <dsp:sp modelId="{7EA21E1A-B260-4ADE-BC15-2EB85DA18F89}">
      <dsp:nvSpPr>
        <dsp:cNvPr id="0" name=""/>
        <dsp:cNvSpPr/>
      </dsp:nvSpPr>
      <dsp:spPr>
        <a:xfrm>
          <a:off x="864104" y="144011"/>
          <a:ext cx="4076349" cy="4076349"/>
        </a:xfrm>
        <a:prstGeom prst="circularArrow">
          <a:avLst>
            <a:gd name="adj1" fmla="val 5193"/>
            <a:gd name="adj2" fmla="val 335382"/>
            <a:gd name="adj3" fmla="val 8341012"/>
            <a:gd name="adj4" fmla="val 5994595"/>
            <a:gd name="adj5" fmla="val 6058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ED8FD-BDFF-49E5-96A2-1EA237C200E0}">
      <dsp:nvSpPr>
        <dsp:cNvPr id="0" name=""/>
        <dsp:cNvSpPr/>
      </dsp:nvSpPr>
      <dsp:spPr>
        <a:xfrm>
          <a:off x="648634" y="2300357"/>
          <a:ext cx="1085534" cy="925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Plan</a:t>
          </a:r>
          <a:endParaRPr lang="en-GB" sz="1400" kern="1200" dirty="0"/>
        </a:p>
      </dsp:txBody>
      <dsp:txXfrm>
        <a:off x="648634" y="2300357"/>
        <a:ext cx="1085534" cy="925950"/>
      </dsp:txXfrm>
    </dsp:sp>
    <dsp:sp modelId="{6BB5B0DB-4158-4D81-9276-F71D16691E52}">
      <dsp:nvSpPr>
        <dsp:cNvPr id="0" name=""/>
        <dsp:cNvSpPr/>
      </dsp:nvSpPr>
      <dsp:spPr>
        <a:xfrm>
          <a:off x="825723" y="-121291"/>
          <a:ext cx="4076349" cy="4076349"/>
        </a:xfrm>
        <a:prstGeom prst="circularArrow">
          <a:avLst>
            <a:gd name="adj1" fmla="val 5193"/>
            <a:gd name="adj2" fmla="val 335382"/>
            <a:gd name="adj3" fmla="val 12115116"/>
            <a:gd name="adj4" fmla="val 10065631"/>
            <a:gd name="adj5" fmla="val 6058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9A89C-0EC0-4583-AD70-4549413E32A5}">
      <dsp:nvSpPr>
        <dsp:cNvPr id="0" name=""/>
        <dsp:cNvSpPr/>
      </dsp:nvSpPr>
      <dsp:spPr>
        <a:xfrm>
          <a:off x="1080122" y="144022"/>
          <a:ext cx="1085534" cy="937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Research and develop</a:t>
          </a:r>
          <a:endParaRPr lang="en-GB" sz="1400" kern="1200" dirty="0"/>
        </a:p>
      </dsp:txBody>
      <dsp:txXfrm>
        <a:off x="1080122" y="144022"/>
        <a:ext cx="1085534" cy="937391"/>
      </dsp:txXfrm>
    </dsp:sp>
    <dsp:sp modelId="{4C7D3D3B-9C0E-47E7-9E8E-29D68B93FD0B}">
      <dsp:nvSpPr>
        <dsp:cNvPr id="0" name=""/>
        <dsp:cNvSpPr/>
      </dsp:nvSpPr>
      <dsp:spPr>
        <a:xfrm>
          <a:off x="980608" y="-201850"/>
          <a:ext cx="4076349" cy="4076349"/>
        </a:xfrm>
        <a:prstGeom prst="circularArrow">
          <a:avLst>
            <a:gd name="adj1" fmla="val 5193"/>
            <a:gd name="adj2" fmla="val 335382"/>
            <a:gd name="adj3" fmla="val 17511175"/>
            <a:gd name="adj4" fmla="val 14539697"/>
            <a:gd name="adj5" fmla="val 6058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5F95E-CA8D-4D5B-B77F-5E691928C3E4}">
      <dsp:nvSpPr>
        <dsp:cNvPr id="0" name=""/>
        <dsp:cNvSpPr/>
      </dsp:nvSpPr>
      <dsp:spPr>
        <a:xfrm>
          <a:off x="2448494" y="22195"/>
          <a:ext cx="716212" cy="716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Establish feedback loop</a:t>
          </a:r>
          <a:endParaRPr lang="en-GB" sz="900" kern="1200" dirty="0"/>
        </a:p>
      </dsp:txBody>
      <dsp:txXfrm>
        <a:off x="2448494" y="22195"/>
        <a:ext cx="716212" cy="716212"/>
      </dsp:txXfrm>
    </dsp:sp>
    <dsp:sp modelId="{290922FB-0C8D-40D8-8939-5B37DE23A96D}">
      <dsp:nvSpPr>
        <dsp:cNvPr id="0" name=""/>
        <dsp:cNvSpPr/>
      </dsp:nvSpPr>
      <dsp:spPr>
        <a:xfrm>
          <a:off x="763548" y="1456"/>
          <a:ext cx="2685481" cy="2685481"/>
        </a:xfrm>
        <a:prstGeom prst="circularArrow">
          <a:avLst>
            <a:gd name="adj1" fmla="val 5201"/>
            <a:gd name="adj2" fmla="val 335946"/>
            <a:gd name="adj3" fmla="val 21293108"/>
            <a:gd name="adj4" fmla="val 19766356"/>
            <a:gd name="adj5" fmla="val 6067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DBFE2-D15C-48E0-A075-DF31854C27D8}">
      <dsp:nvSpPr>
        <dsp:cNvPr id="0" name=""/>
        <dsp:cNvSpPr/>
      </dsp:nvSpPr>
      <dsp:spPr>
        <a:xfrm>
          <a:off x="2773410" y="1354266"/>
          <a:ext cx="932014" cy="716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Review </a:t>
          </a:r>
          <a:r>
            <a:rPr lang="en-GB" sz="1000" kern="1200" dirty="0" smtClean="0"/>
            <a:t>requirements</a:t>
          </a:r>
          <a:endParaRPr lang="en-GB" sz="800" kern="1200" dirty="0"/>
        </a:p>
      </dsp:txBody>
      <dsp:txXfrm>
        <a:off x="2773410" y="1354266"/>
        <a:ext cx="932014" cy="716212"/>
      </dsp:txXfrm>
    </dsp:sp>
    <dsp:sp modelId="{3719C891-672D-4ECB-A29F-092A2748F8DF}">
      <dsp:nvSpPr>
        <dsp:cNvPr id="0" name=""/>
        <dsp:cNvSpPr/>
      </dsp:nvSpPr>
      <dsp:spPr>
        <a:xfrm>
          <a:off x="763548" y="1456"/>
          <a:ext cx="2685481" cy="2685481"/>
        </a:xfrm>
        <a:prstGeom prst="circularArrow">
          <a:avLst>
            <a:gd name="adj1" fmla="val 5201"/>
            <a:gd name="adj2" fmla="val 335946"/>
            <a:gd name="adj3" fmla="val 4014559"/>
            <a:gd name="adj4" fmla="val 2253560"/>
            <a:gd name="adj5" fmla="val 6067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3886A-932D-464C-81D9-08570F13597F}">
      <dsp:nvSpPr>
        <dsp:cNvPr id="0" name=""/>
        <dsp:cNvSpPr/>
      </dsp:nvSpPr>
      <dsp:spPr>
        <a:xfrm>
          <a:off x="1748183" y="2177531"/>
          <a:ext cx="716212" cy="716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Revise acquisition plan</a:t>
          </a:r>
          <a:endParaRPr lang="en-GB" sz="900" kern="1200" dirty="0"/>
        </a:p>
      </dsp:txBody>
      <dsp:txXfrm>
        <a:off x="1748183" y="2177531"/>
        <a:ext cx="716212" cy="716212"/>
      </dsp:txXfrm>
    </dsp:sp>
    <dsp:sp modelId="{97B46F84-689D-42CD-899B-CA1228417645}">
      <dsp:nvSpPr>
        <dsp:cNvPr id="0" name=""/>
        <dsp:cNvSpPr/>
      </dsp:nvSpPr>
      <dsp:spPr>
        <a:xfrm>
          <a:off x="763548" y="1456"/>
          <a:ext cx="2685481" cy="2685481"/>
        </a:xfrm>
        <a:prstGeom prst="circularArrow">
          <a:avLst>
            <a:gd name="adj1" fmla="val 5201"/>
            <a:gd name="adj2" fmla="val 335946"/>
            <a:gd name="adj3" fmla="val 8210494"/>
            <a:gd name="adj4" fmla="val 6449495"/>
            <a:gd name="adj5" fmla="val 6067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F1967-A958-4D09-8638-AE3E532F650B}">
      <dsp:nvSpPr>
        <dsp:cNvPr id="0" name=""/>
        <dsp:cNvSpPr/>
      </dsp:nvSpPr>
      <dsp:spPr>
        <a:xfrm>
          <a:off x="615055" y="1354266"/>
          <a:ext cx="716212" cy="716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Acquire and feasibility research</a:t>
          </a:r>
          <a:endParaRPr lang="en-GB" sz="900" kern="1200" dirty="0"/>
        </a:p>
      </dsp:txBody>
      <dsp:txXfrm>
        <a:off x="615055" y="1354266"/>
        <a:ext cx="716212" cy="716212"/>
      </dsp:txXfrm>
    </dsp:sp>
    <dsp:sp modelId="{C5CF021C-B773-42F6-A15A-1B48A1E68057}">
      <dsp:nvSpPr>
        <dsp:cNvPr id="0" name=""/>
        <dsp:cNvSpPr/>
      </dsp:nvSpPr>
      <dsp:spPr>
        <a:xfrm>
          <a:off x="761693" y="-55700"/>
          <a:ext cx="2685481" cy="2685481"/>
        </a:xfrm>
        <a:prstGeom prst="circularArrow">
          <a:avLst>
            <a:gd name="adj1" fmla="val 5201"/>
            <a:gd name="adj2" fmla="val 335946"/>
            <a:gd name="adj3" fmla="val 12099159"/>
            <a:gd name="adj4" fmla="val 10605926"/>
            <a:gd name="adj5" fmla="val 6067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E1F85-3782-4D7A-9298-C11151AE68ED}">
      <dsp:nvSpPr>
        <dsp:cNvPr id="0" name=""/>
        <dsp:cNvSpPr/>
      </dsp:nvSpPr>
      <dsp:spPr>
        <a:xfrm>
          <a:off x="995911" y="25266"/>
          <a:ext cx="716212" cy="716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Decision: ongoing/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Revisions/ needs not met</a:t>
          </a:r>
          <a:endParaRPr lang="en-GB" sz="900" kern="1200" dirty="0"/>
        </a:p>
      </dsp:txBody>
      <dsp:txXfrm>
        <a:off x="995911" y="25266"/>
        <a:ext cx="716212" cy="716212"/>
      </dsp:txXfrm>
    </dsp:sp>
    <dsp:sp modelId="{462445B0-4792-4584-9593-D3CD050C1E18}">
      <dsp:nvSpPr>
        <dsp:cNvPr id="0" name=""/>
        <dsp:cNvSpPr/>
      </dsp:nvSpPr>
      <dsp:spPr>
        <a:xfrm>
          <a:off x="716593" y="-13689"/>
          <a:ext cx="2685481" cy="2685481"/>
        </a:xfrm>
        <a:prstGeom prst="circularArrow">
          <a:avLst>
            <a:gd name="adj1" fmla="val 5201"/>
            <a:gd name="adj2" fmla="val 335946"/>
            <a:gd name="adj3" fmla="val 17007915"/>
            <a:gd name="adj4" fmla="val 15183418"/>
            <a:gd name="adj5" fmla="val 6067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D9D0D-1828-476F-9E83-D5F9C29A1E4D}" type="datetimeFigureOut">
              <a:rPr lang="en-GB" smtClean="0"/>
              <a:pPr/>
              <a:t>26/10/2016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FB606-A517-4B84-BDCC-7528A75E3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4A8A-AAD9-4566-BBA6-EEC895A13215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4B89F-392C-4F06-8B9D-80CC78E3651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BAB2F4-7C3E-4B63-AE1F-5438C03D34F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DC169-608D-427D-A5A6-CF798A73C855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1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/>
          <a:lstStyle/>
          <a:p>
            <a:fld id="{6E273E57-9E38-4757-8FDA-12B91DA9899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/>
          <a:lstStyle/>
          <a:p>
            <a:fld id="{32C23AD6-A0D0-4E3D-97C6-D1A0B55366C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/>
          <a:lstStyle/>
          <a:p>
            <a:fld id="{D9BDC169-608D-427D-A5A6-CF798A73C855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DC169-608D-427D-A5A6-CF798A73C855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/>
          <a:lstStyle/>
          <a:p>
            <a:fld id="{6E273E57-9E38-4757-8FDA-12B91DA98997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/>
          <a:lstStyle/>
          <a:p>
            <a:fld id="{6E273E57-9E38-4757-8FDA-12B91DA9899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/>
          <a:lstStyle/>
          <a:p>
            <a:fld id="{20A489EF-A207-412D-BD24-4FA3C158D48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/>
          <a:lstStyle/>
          <a:p>
            <a:fld id="{20A489EF-A207-412D-BD24-4FA3C158D48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BIG%20DISK:ONS_Final%20Logos%20Folder%2028.02.08:NEW%20ONS%20Logos:JPEG%20HI:ONS_RGB.jpg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IG DISK:ONS_Final Logos Folder 28.02.08:NEW ONS Logos:JPEG HI:ONS_RGB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81000" y="304800"/>
            <a:ext cx="304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24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19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1B8D5-875D-4066-AA18-D33B75CF6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81D3D-4630-4227-8093-2831FA7D74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84BEB-0003-4510-BC9A-9110D33609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2665B-4DB5-4383-B95A-140AA5DE9F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82CAC-8055-40C6-86A3-CF4EB75DF8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BF5EF-18C8-4060-B117-E19D4B91AD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3298F-83DB-4EC6-BCD5-C3DC15BDC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FF907-32F2-4B11-9099-382C7522AD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93D59-8AC7-4415-8922-E7FB8A5D3F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F6C0E-E505-41AA-BC47-12C4A038D9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2F90D-E757-4906-B0FC-92E9001A31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1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A76AD7-5E7F-4B04-BE84-C817C9A33CD3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05064"/>
            <a:ext cx="7772400" cy="1800200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Evaluating the potential for moving away from a traditional census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sz="2800" dirty="0" smtClean="0">
                <a:solidFill>
                  <a:srgbClr val="002060"/>
                </a:solidFill>
              </a:rPr>
              <a:t/>
            </a:r>
            <a:br>
              <a:rPr lang="en-GB" sz="2800" dirty="0" smtClean="0">
                <a:solidFill>
                  <a:srgbClr val="002060"/>
                </a:solidFill>
              </a:rPr>
            </a:br>
            <a:r>
              <a:rPr lang="en-GB" sz="2800" dirty="0" smtClean="0">
                <a:solidFill>
                  <a:srgbClr val="002060"/>
                </a:solidFill>
              </a:rPr>
              <a:t/>
            </a:r>
            <a:br>
              <a:rPr lang="en-GB" sz="2800" dirty="0" smtClean="0">
                <a:solidFill>
                  <a:srgbClr val="002060"/>
                </a:solidFill>
              </a:rPr>
            </a:br>
            <a:r>
              <a:rPr lang="en-GB" sz="2800" dirty="0" smtClean="0">
                <a:solidFill>
                  <a:srgbClr val="002060"/>
                </a:solidFill>
              </a:rPr>
              <a:t/>
            </a:r>
            <a:br>
              <a:rPr lang="en-GB" sz="2800" dirty="0" smtClean="0">
                <a:solidFill>
                  <a:srgbClr val="002060"/>
                </a:solidFill>
              </a:rPr>
            </a:br>
            <a:r>
              <a:rPr lang="en-GB" sz="2800" dirty="0" smtClean="0">
                <a:solidFill>
                  <a:srgbClr val="002060"/>
                </a:solidFill>
              </a:rPr>
              <a:t>Becky Tinsley </a:t>
            </a:r>
            <a:br>
              <a:rPr lang="en-GB" sz="2800" dirty="0" smtClean="0">
                <a:solidFill>
                  <a:srgbClr val="002060"/>
                </a:solidFill>
              </a:rPr>
            </a:br>
            <a:r>
              <a:rPr lang="en-GB" sz="2800" dirty="0" smtClean="0">
                <a:solidFill>
                  <a:srgbClr val="002060"/>
                </a:solidFill>
              </a:rPr>
              <a:t>Office for National Statistics (ONS), UK</a:t>
            </a:r>
            <a:br>
              <a:rPr lang="en-GB" sz="2800" dirty="0" smtClean="0">
                <a:solidFill>
                  <a:srgbClr val="002060"/>
                </a:solidFill>
              </a:rPr>
            </a:br>
            <a:r>
              <a:rPr lang="en-GB" sz="2000" dirty="0" smtClean="0">
                <a:solidFill>
                  <a:srgbClr val="002060"/>
                </a:solidFill>
              </a:rPr>
              <a:t/>
            </a:r>
            <a:br>
              <a:rPr lang="en-GB" sz="2000" dirty="0" smtClean="0">
                <a:solidFill>
                  <a:srgbClr val="002060"/>
                </a:solidFill>
              </a:rPr>
            </a:br>
            <a:r>
              <a:rPr lang="en-GB" sz="1800" dirty="0" smtClean="0">
                <a:solidFill>
                  <a:srgbClr val="002060"/>
                </a:solidFill>
              </a:rPr>
              <a:t/>
            </a:r>
            <a:br>
              <a:rPr lang="en-GB" sz="1800" dirty="0" smtClean="0">
                <a:solidFill>
                  <a:srgbClr val="002060"/>
                </a:solidFill>
              </a:rPr>
            </a:br>
            <a:r>
              <a:rPr lang="en-GB" sz="2800" dirty="0" smtClean="0">
                <a:solidFill>
                  <a:srgbClr val="002060"/>
                </a:solidFill>
              </a:rPr>
              <a:t/>
            </a:r>
            <a:br>
              <a:rPr lang="en-GB" sz="2800" dirty="0" smtClean="0">
                <a:solidFill>
                  <a:srgbClr val="002060"/>
                </a:solidFill>
              </a:rPr>
            </a:br>
            <a:r>
              <a:rPr lang="en-GB" sz="2800" dirty="0" smtClean="0">
                <a:solidFill>
                  <a:srgbClr val="002060"/>
                </a:solidFill>
              </a:rPr>
              <a:t/>
            </a:r>
            <a:br>
              <a:rPr lang="en-GB" sz="2800" dirty="0" smtClean="0">
                <a:solidFill>
                  <a:srgbClr val="002060"/>
                </a:solidFill>
              </a:rPr>
            </a:br>
            <a:r>
              <a:rPr lang="en-GB" sz="2000" dirty="0" smtClean="0">
                <a:solidFill>
                  <a:srgbClr val="002060"/>
                </a:solidFill>
              </a:rPr>
              <a:t/>
            </a:r>
            <a:br>
              <a:rPr lang="en-GB" sz="2000" dirty="0" smtClean="0">
                <a:solidFill>
                  <a:srgbClr val="002060"/>
                </a:solidFill>
              </a:rPr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1B8D5-875D-4066-AA18-D33B75CF66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assessment of ONS’ ability to move to Admin Data Census post-2021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522" y="1628801"/>
          <a:ext cx="8568951" cy="3662934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6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55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3609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Access to data</a:t>
                      </a:r>
                      <a:endParaRPr lang="en-GB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Ability to link</a:t>
                      </a:r>
                      <a:endParaRPr lang="en-GB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Methods </a:t>
                      </a:r>
                      <a:r>
                        <a:rPr lang="en-GB" sz="15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to meet information needs</a:t>
                      </a:r>
                      <a:endParaRPr lang="en-GB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Acceptability to stakeholders</a:t>
                      </a:r>
                      <a:endParaRPr lang="en-GB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Value for money</a:t>
                      </a:r>
                      <a:endParaRPr lang="en-GB" sz="1500" b="1" kern="1200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93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Population estimates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Households and families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Housing character-</a:t>
                      </a:r>
                      <a:r>
                        <a:rPr lang="en-GB" sz="1200" kern="1200" dirty="0" err="1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istics</a:t>
                      </a:r>
                      <a:endParaRPr lang="en-GB" sz="1200" kern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Population character-</a:t>
                      </a:r>
                      <a:r>
                        <a:rPr lang="en-GB" sz="1200" dirty="0" err="1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istics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1664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/>
                          <a:ea typeface="Calibri"/>
                          <a:cs typeface="Times New Roman"/>
                        </a:rPr>
                        <a:t>Where are we now?</a:t>
                      </a:r>
                    </a:p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E36C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E36C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E36C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E36C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1664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/>
                          <a:ea typeface="Calibri"/>
                          <a:cs typeface="Times New Roman"/>
                        </a:rPr>
                        <a:t>Where</a:t>
                      </a:r>
                      <a:r>
                        <a:rPr lang="en-GB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do we expect to be by 2023?</a:t>
                      </a:r>
                    </a:p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kern="1200" dirty="0" smtClean="0">
                        <a:solidFill>
                          <a:srgbClr val="E36C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kern="1200" dirty="0">
                        <a:solidFill>
                          <a:srgbClr val="E36C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kern="1200" dirty="0">
                        <a:solidFill>
                          <a:srgbClr val="E36C0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665B-4DB5-4383-B95A-140AA5DE9F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1164" y="4293097"/>
            <a:ext cx="938077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/</a:t>
            </a:r>
          </a:p>
          <a:p>
            <a:pPr algn="ctr">
              <a:lnSpc>
                <a:spcPct val="115000"/>
              </a:lnSpc>
              <a:defRPr/>
            </a:pPr>
            <a:r>
              <a:rPr lang="en-GB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Green</a:t>
            </a: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01044" y="4293097"/>
            <a:ext cx="938077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/</a:t>
            </a:r>
          </a:p>
          <a:p>
            <a:pPr algn="ctr">
              <a:lnSpc>
                <a:spcPct val="115000"/>
              </a:lnSpc>
              <a:defRPr/>
            </a:pPr>
            <a:r>
              <a:rPr lang="en-GB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Green</a:t>
            </a: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920724" y="4293097"/>
            <a:ext cx="938077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/</a:t>
            </a:r>
          </a:p>
          <a:p>
            <a:pPr algn="ctr">
              <a:lnSpc>
                <a:spcPct val="115000"/>
              </a:lnSpc>
              <a:defRPr/>
            </a:pPr>
            <a:r>
              <a:rPr lang="en-GB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Green</a:t>
            </a: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328436" y="4293097"/>
            <a:ext cx="938077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/</a:t>
            </a:r>
          </a:p>
          <a:p>
            <a:pPr algn="ctr">
              <a:lnSpc>
                <a:spcPct val="115000"/>
              </a:lnSpc>
              <a:defRPr/>
            </a:pPr>
            <a:r>
              <a:rPr lang="en-GB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Green</a:t>
            </a:r>
            <a:endParaRPr lang="en-GB" b="1" dirty="0" smtClean="0">
              <a:latin typeface="Calibri"/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95736" y="4437114"/>
            <a:ext cx="765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Green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4437114"/>
            <a:ext cx="765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Green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004048" y="4437114"/>
            <a:ext cx="765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Green</a:t>
            </a:r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28757" y="3140969"/>
            <a:ext cx="838050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Red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/</a:t>
            </a:r>
          </a:p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921045" y="3140969"/>
            <a:ext cx="838050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Red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/</a:t>
            </a:r>
          </a:p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865261" y="3140969"/>
            <a:ext cx="838050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Red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/</a:t>
            </a:r>
          </a:p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873373" y="3140969"/>
            <a:ext cx="838050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Red</a:t>
            </a:r>
            <a:r>
              <a:rPr lang="en-GB" b="1" dirty="0" smtClean="0">
                <a:latin typeface="Calibri"/>
                <a:ea typeface="Calibri"/>
                <a:cs typeface="Times New Roman"/>
              </a:rPr>
              <a:t>/</a:t>
            </a:r>
          </a:p>
          <a:p>
            <a:pPr algn="ctr">
              <a:lnSpc>
                <a:spcPct val="115000"/>
              </a:lnSpc>
            </a:pPr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956378" y="3284986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  <a:endParaRPr lang="en-GB" dirty="0" smtClean="0">
              <a:latin typeface="Calibri"/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195738" y="3284986"/>
            <a:ext cx="832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  <a:endParaRPr lang="en-GB" dirty="0" smtClean="0">
              <a:latin typeface="Calibri"/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987825" y="3284986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  <a:endParaRPr lang="en-GB" dirty="0" smtClean="0">
              <a:latin typeface="Calibri"/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004050" y="3284986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  <a:endParaRPr lang="en-GB" dirty="0" smtClean="0">
              <a:latin typeface="Calibri"/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868146" y="4437114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E36C0A"/>
                </a:solidFill>
                <a:latin typeface="Calibri"/>
                <a:ea typeface="Calibri"/>
                <a:cs typeface="Times New Roman"/>
              </a:rPr>
              <a:t>Amber</a:t>
            </a:r>
            <a:endParaRPr lang="en-GB" dirty="0" smtClean="0">
              <a:latin typeface="Calibri"/>
              <a:ea typeface="Calibri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Availability of population characteristics on administrative sources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665B-4DB5-4383-B95A-140AA5DE9F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42688"/>
            <a:ext cx="7992888" cy="561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Producing population estimates from admin data and surveys</a:t>
            </a:r>
            <a:endParaRPr lang="en-GB" sz="2200" b="1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3" name="Group 18"/>
          <p:cNvGrpSpPr/>
          <p:nvPr/>
        </p:nvGrpSpPr>
        <p:grpSpPr>
          <a:xfrm>
            <a:off x="1438583" y="1628800"/>
            <a:ext cx="3569929" cy="2232248"/>
            <a:chOff x="1438583" y="1025352"/>
            <a:chExt cx="3569929" cy="2232248"/>
          </a:xfrm>
        </p:grpSpPr>
        <p:sp>
          <p:nvSpPr>
            <p:cNvPr id="7" name="Oval 6"/>
            <p:cNvSpPr/>
            <p:nvPr/>
          </p:nvSpPr>
          <p:spPr bwMode="auto">
            <a:xfrm>
              <a:off x="2776264" y="1025352"/>
              <a:ext cx="2232248" cy="223224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38583" y="1124744"/>
              <a:ext cx="14542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NHS Patient</a:t>
              </a:r>
            </a:p>
            <a:p>
              <a:pPr algn="ctr"/>
              <a:r>
                <a:rPr lang="en-GB" dirty="0" smtClean="0"/>
                <a:t>Register</a:t>
              </a: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3496344" y="1628800"/>
            <a:ext cx="4676056" cy="2232248"/>
            <a:chOff x="3496344" y="1025352"/>
            <a:chExt cx="4676056" cy="2232248"/>
          </a:xfrm>
        </p:grpSpPr>
        <p:sp>
          <p:nvSpPr>
            <p:cNvPr id="10" name="Oval 9"/>
            <p:cNvSpPr/>
            <p:nvPr/>
          </p:nvSpPr>
          <p:spPr bwMode="auto">
            <a:xfrm>
              <a:off x="3496344" y="1025352"/>
              <a:ext cx="2232248" cy="2232248"/>
            </a:xfrm>
            <a:prstGeom prst="ellipse">
              <a:avLst/>
            </a:prstGeom>
            <a:solidFill>
              <a:srgbClr val="92D05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20072" y="1124744"/>
              <a:ext cx="29523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Tax and benefits data</a:t>
              </a:r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467544" y="3240360"/>
            <a:ext cx="2304256" cy="936104"/>
            <a:chOff x="467544" y="2636912"/>
            <a:chExt cx="2304256" cy="93610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67544" y="2636912"/>
              <a:ext cx="1152128" cy="936104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" charset="-128"/>
                </a:rPr>
                <a:t>1%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" charset="-128"/>
                </a:rPr>
                <a:t>coverage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b="1" dirty="0" smtClean="0">
                  <a:latin typeface="Arial" charset="0"/>
                  <a:ea typeface="ＭＳ Ｐゴシック" pitchFamily="1" charset="-128"/>
                </a:rPr>
                <a:t>survey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1763688" y="2708920"/>
              <a:ext cx="1008112" cy="2160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</p:grpSp>
      <p:grpSp>
        <p:nvGrpSpPr>
          <p:cNvPr id="6" name="Group 25"/>
          <p:cNvGrpSpPr/>
          <p:nvPr/>
        </p:nvGrpSpPr>
        <p:grpSpPr>
          <a:xfrm>
            <a:off x="3491880" y="3284984"/>
            <a:ext cx="1690527" cy="1530752"/>
            <a:chOff x="2051720" y="3501008"/>
            <a:chExt cx="1690527" cy="1530752"/>
          </a:xfrm>
        </p:grpSpPr>
        <p:sp>
          <p:nvSpPr>
            <p:cNvPr id="16" name="Oval 15"/>
            <p:cNvSpPr/>
            <p:nvPr/>
          </p:nvSpPr>
          <p:spPr bwMode="auto">
            <a:xfrm>
              <a:off x="2411760" y="3501008"/>
              <a:ext cx="864096" cy="864096"/>
            </a:xfrm>
            <a:prstGeom prst="ellipse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1720" y="4293096"/>
              <a:ext cx="169052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HESA data</a:t>
              </a:r>
            </a:p>
            <a:p>
              <a:r>
                <a:rPr lang="en-GB" sz="1800" dirty="0" smtClean="0"/>
                <a:t>(students)</a:t>
              </a:r>
            </a:p>
          </p:txBody>
        </p:sp>
      </p:grpSp>
      <p:grpSp>
        <p:nvGrpSpPr>
          <p:cNvPr id="9" name="Group 26"/>
          <p:cNvGrpSpPr/>
          <p:nvPr/>
        </p:nvGrpSpPr>
        <p:grpSpPr>
          <a:xfrm>
            <a:off x="3491880" y="4941168"/>
            <a:ext cx="1608133" cy="1505727"/>
            <a:chOff x="3491880" y="4203131"/>
            <a:chExt cx="1608133" cy="1647005"/>
          </a:xfrm>
        </p:grpSpPr>
        <p:sp>
          <p:nvSpPr>
            <p:cNvPr id="20" name="Down Arrow 19"/>
            <p:cNvSpPr/>
            <p:nvPr/>
          </p:nvSpPr>
          <p:spPr bwMode="auto">
            <a:xfrm>
              <a:off x="3923928" y="4203131"/>
              <a:ext cx="792088" cy="787643"/>
            </a:xfrm>
            <a:prstGeom prst="downArrow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91880" y="4941169"/>
              <a:ext cx="1608133" cy="908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70C0"/>
                  </a:solidFill>
                </a:rPr>
                <a:t>population</a:t>
              </a:r>
            </a:p>
            <a:p>
              <a:pPr algn="ctr"/>
              <a:r>
                <a:rPr lang="en-GB" dirty="0" smtClean="0">
                  <a:solidFill>
                    <a:srgbClr val="0070C0"/>
                  </a:solidFill>
                </a:rPr>
                <a:t>estimates</a:t>
              </a:r>
              <a:endParaRPr lang="en-GB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Oval 21"/>
          <p:cNvSpPr/>
          <p:nvPr/>
        </p:nvSpPr>
        <p:spPr bwMode="auto">
          <a:xfrm>
            <a:off x="3563888" y="1728192"/>
            <a:ext cx="1368152" cy="2016224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2120" y="4680520"/>
            <a:ext cx="349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Statistical Population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Dataset (SPD)</a:t>
            </a:r>
          </a:p>
        </p:txBody>
      </p:sp>
      <p:cxnSp>
        <p:nvCxnSpPr>
          <p:cNvPr id="24" name="Straight Arrow Connector 23"/>
          <p:cNvCxnSpPr>
            <a:endCxn id="22" idx="5"/>
          </p:cNvCxnSpPr>
          <p:nvPr/>
        </p:nvCxnSpPr>
        <p:spPr bwMode="auto">
          <a:xfrm flipH="1" flipV="1">
            <a:off x="4731679" y="3449147"/>
            <a:ext cx="1280481" cy="11593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Slide Number Placeholder 5"/>
          <p:cNvSpPr txBox="1">
            <a:spLocks/>
          </p:cNvSpPr>
          <p:nvPr/>
        </p:nvSpPr>
        <p:spPr>
          <a:xfrm>
            <a:off x="8460432" y="6453336"/>
            <a:ext cx="504056" cy="24622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" name="Picture 2" descr="C:\Users\tinslr\AppData\Local\Microsoft\Windows\Temporary Internet Files\Content.Outlook\BPSVF0QM\ONS_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08192"/>
            <a:ext cx="2456688" cy="7498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Admin data based population counts (SPD v1.0) compared to the 2011 Census</a:t>
            </a:r>
            <a:endParaRPr lang="en-GB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5288" t="8400" r="54471" b="62201"/>
          <a:stretch>
            <a:fillRect/>
          </a:stretch>
        </p:blipFill>
        <p:spPr bwMode="auto">
          <a:xfrm>
            <a:off x="179512" y="2780928"/>
            <a:ext cx="388843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7544" y="5085184"/>
            <a:ext cx="3240360" cy="93610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1800" dirty="0" smtClean="0"/>
              <a:t>94% of LA total population counts within 3.8% of Census estimate in 2011</a:t>
            </a:r>
          </a:p>
          <a:p>
            <a:pPr marL="514350" indent="-514350">
              <a:spcAft>
                <a:spcPts val="600"/>
              </a:spcAft>
            </a:pPr>
            <a:endParaRPr lang="en-GB" sz="1800" dirty="0" smtClean="0">
              <a:solidFill>
                <a:srgbClr val="FF0000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8460432" y="6453337"/>
            <a:ext cx="504056" cy="24622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Z:\Statistical Options Development\SPD dev Autumn 2014\SPDX V01 analysis inc AF rev\Maps\jpegs\SPDx inc AF 2011 cr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8" y="1268760"/>
            <a:ext cx="4258135" cy="558924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211960" y="2708922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C47500"/>
                </a:solidFill>
              </a:rPr>
              <a:t>Admin data method lower than 2011 Census</a:t>
            </a:r>
            <a:endParaRPr lang="en-GB" sz="1400" b="1" dirty="0">
              <a:solidFill>
                <a:srgbClr val="C475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1960" y="3717034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Admin data method higher than 2011 Census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8099"/>
          </a:xfrm>
        </p:spPr>
        <p:txBody>
          <a:bodyPr>
            <a:noAutofit/>
          </a:bodyPr>
          <a:lstStyle/>
          <a:p>
            <a:r>
              <a:rPr lang="en-GB" sz="3200" dirty="0" smtClean="0"/>
              <a:t>Admin data based population counts (SPD v1.0) compared to the 2014 MYEs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4499992" y="1340769"/>
            <a:ext cx="2016224" cy="461663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5288" t="8400" r="54471" b="62201"/>
          <a:stretch>
            <a:fillRect/>
          </a:stretch>
        </p:blipFill>
        <p:spPr bwMode="auto">
          <a:xfrm>
            <a:off x="179512" y="2492896"/>
            <a:ext cx="388843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67544" y="5085184"/>
            <a:ext cx="3240360" cy="936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lang="en-GB" sz="1800" dirty="0" smtClean="0">
                <a:solidFill>
                  <a:srgbClr val="002D46"/>
                </a:solidFill>
              </a:rPr>
              <a:t>90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D46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% of LA total population counts within 3.8% of mid-year estimate in 2014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75" name="Picture 3" descr="Z:\Statistical Options Development\SPD dev Autumn 2014\SPDX V01 analysis inc AF rev\Maps\jpegs\SPDx inc AF 2014_cr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6" y="1196754"/>
            <a:ext cx="4169499" cy="5534199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283968" y="2564906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C47500"/>
                </a:solidFill>
              </a:rPr>
              <a:t>Admin data method lower than 2014 MYE</a:t>
            </a:r>
            <a:endParaRPr lang="en-GB" sz="1400" b="1" dirty="0">
              <a:solidFill>
                <a:srgbClr val="C475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3968" y="3501010"/>
            <a:ext cx="13681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Admin data method higher than 2014</a:t>
            </a:r>
          </a:p>
          <a:p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MYE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8" y="188641"/>
            <a:ext cx="7905047" cy="1060404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/>
              <a:t>Admin based population counts (SPD v1.0) compared to 2014 mid-year estimates by age/sex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28892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GB" smtClean="0"/>
              <a:pPr lvl="0"/>
              <a:t>15</a:t>
            </a:fld>
            <a:endParaRPr lang="en-GB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29776"/>
            <a:ext cx="7272808" cy="492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55576" y="137489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Males and females (where comparison data is higher or lower than official estimates) %</a:t>
            </a:r>
            <a:endParaRPr lang="en-GB" sz="1800" b="1" dirty="0"/>
          </a:p>
        </p:txBody>
      </p:sp>
      <p:sp>
        <p:nvSpPr>
          <p:cNvPr id="5" name="Oval 4"/>
          <p:cNvSpPr/>
          <p:nvPr/>
        </p:nvSpPr>
        <p:spPr>
          <a:xfrm>
            <a:off x="2922814" y="2383972"/>
            <a:ext cx="3143250" cy="15430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183821" y="3633107"/>
            <a:ext cx="2106386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2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Plans for 2016 Research Outputs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indent="-342000">
              <a:buFont typeface="Arial" pitchFamily="34" charset="0"/>
              <a:buChar char="•"/>
            </a:pPr>
            <a:r>
              <a:rPr lang="en-GB" sz="2000" dirty="0" smtClean="0"/>
              <a:t>Population estimates down to small area level and by single year of age</a:t>
            </a:r>
          </a:p>
          <a:p>
            <a:pPr marL="342000" indent="-342000">
              <a:buFont typeface="Arial" pitchFamily="34" charset="0"/>
              <a:buChar char="•"/>
            </a:pPr>
            <a:endParaRPr lang="en-GB" sz="2000" dirty="0" smtClean="0"/>
          </a:p>
          <a:p>
            <a:pPr marL="342000" indent="-342000">
              <a:buFont typeface="Arial" pitchFamily="34" charset="0"/>
              <a:buChar char="•"/>
            </a:pPr>
            <a:r>
              <a:rPr lang="en-GB" sz="2000" dirty="0" smtClean="0"/>
              <a:t>Improvements to the methods used to produce administrative data population estimates</a:t>
            </a:r>
          </a:p>
          <a:p>
            <a:pPr marL="342000" indent="-342000">
              <a:buFont typeface="Arial" pitchFamily="34" charset="0"/>
              <a:buChar char="•"/>
            </a:pPr>
            <a:endParaRPr lang="en-GB" sz="2000" dirty="0" smtClean="0"/>
          </a:p>
          <a:p>
            <a:pPr marL="342000" indent="-342000">
              <a:buFont typeface="Arial" pitchFamily="34" charset="0"/>
              <a:buChar char="•"/>
            </a:pPr>
            <a:r>
              <a:rPr lang="en-GB" sz="2000" dirty="0" smtClean="0"/>
              <a:t>Outputs on the number of households</a:t>
            </a:r>
          </a:p>
          <a:p>
            <a:pPr marL="342000" indent="-342000">
              <a:buFont typeface="Arial" pitchFamily="34" charset="0"/>
              <a:buChar char="•"/>
            </a:pPr>
            <a:endParaRPr lang="en-GB" sz="2000" dirty="0" smtClean="0"/>
          </a:p>
          <a:p>
            <a:pPr marL="342000" indent="-342000">
              <a:buFont typeface="Arial" pitchFamily="34" charset="0"/>
              <a:buChar char="•"/>
            </a:pPr>
            <a:r>
              <a:rPr lang="en-GB" sz="2000" dirty="0" smtClean="0"/>
              <a:t>Research on income from combined PAYE and benefits data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r>
              <a:rPr lang="en-GB" sz="2000" dirty="0" smtClean="0"/>
              <a:t>We are aiming to expand the accuracy, breadth and detail of these outputs over time</a:t>
            </a:r>
            <a:endParaRPr lang="en-GB" sz="2000" dirty="0"/>
          </a:p>
        </p:txBody>
      </p:sp>
      <p:pic>
        <p:nvPicPr>
          <p:cNvPr id="11266" name="Picture 2" descr="C:\Users\tinslr\AppData\Local\Microsoft\Windows\Temporary Internet Files\Content.Outlook\BPSVF0QM\ONS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08192"/>
            <a:ext cx="2456688" cy="749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827584" y="1124744"/>
          <a:ext cx="741682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475656" y="1844824"/>
          <a:ext cx="61926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endParaRPr lang="en-GB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339752" y="2492896"/>
          <a:ext cx="4320480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Annual cycle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665B-4DB5-4383-B95A-140AA5DE9F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90872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220074" y="4941168"/>
            <a:ext cx="1556901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Each Autumn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923930" y="1628802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Research </a:t>
            </a:r>
          </a:p>
          <a:p>
            <a:r>
              <a:rPr lang="en-GB" sz="1600" dirty="0" smtClean="0"/>
              <a:t>Outputs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2" y="2492898"/>
            <a:ext cx="508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Data</a:t>
            </a:r>
            <a:endParaRPr lang="en-GB" sz="1600" dirty="0"/>
          </a:p>
        </p:txBody>
      </p:sp>
      <p:sp>
        <p:nvSpPr>
          <p:cNvPr id="11" name="Oval 10"/>
          <p:cNvSpPr/>
          <p:nvPr/>
        </p:nvSpPr>
        <p:spPr bwMode="auto">
          <a:xfrm>
            <a:off x="3563888" y="2996952"/>
            <a:ext cx="1656184" cy="16561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solidFill>
                <a:schemeClr val="bg1"/>
              </a:solidFill>
              <a:latin typeface="Arial" charset="0"/>
              <a:ea typeface="ＭＳ Ｐゴシック" pitchFamily="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chemeClr val="bg1"/>
                </a:solidFill>
                <a:latin typeface="Arial" charset="0"/>
                <a:ea typeface="ＭＳ Ｐゴシック" pitchFamily="1" charset="-128"/>
              </a:rPr>
              <a:t>Q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" charset="-128"/>
              </a:rPr>
              <a:t>UALITY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1268760"/>
            <a:ext cx="144142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Each Spring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5" grpId="0">
        <p:bldAsOne/>
      </p:bldGraphic>
      <p:bldGraphic spid="6" grpId="0">
        <p:bldAsOne/>
      </p:bldGraphic>
      <p:bldP spid="8" grpId="0"/>
      <p:bldP spid="13" grpId="0" animBg="1"/>
      <p:bldP spid="9" grpId="0"/>
      <p:bldP spid="10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Becky\AppData\Local\Microsoft\Windows\Temporary Internet Files\Content.IE5\EIJQ5MHN\Questionm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736" y="702130"/>
            <a:ext cx="4539342" cy="567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7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UK Context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300" i="1" dirty="0" smtClean="0"/>
              <a:t>Three </a:t>
            </a:r>
            <a:r>
              <a:rPr lang="en-GB" sz="2300" i="1" dirty="0"/>
              <a:t>Census taking authorities </a:t>
            </a:r>
            <a:r>
              <a:rPr lang="en-GB" sz="2300" i="1" dirty="0" smtClean="0"/>
              <a:t>in UK: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i="1" dirty="0" smtClean="0"/>
              <a:t>ONS </a:t>
            </a:r>
            <a:r>
              <a:rPr lang="en-GB" sz="1700" i="1" dirty="0"/>
              <a:t>(England and </a:t>
            </a:r>
            <a:r>
              <a:rPr lang="en-GB" sz="1700" i="1" dirty="0" smtClean="0"/>
              <a:t>Wales)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i="1" dirty="0" smtClean="0"/>
              <a:t>National </a:t>
            </a:r>
            <a:r>
              <a:rPr lang="en-GB" sz="1700" i="1" dirty="0"/>
              <a:t>Registers for </a:t>
            </a:r>
            <a:r>
              <a:rPr lang="en-GB" sz="1700" i="1" dirty="0" smtClean="0"/>
              <a:t>Scotland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i="1" dirty="0" smtClean="0"/>
              <a:t>Northern </a:t>
            </a:r>
            <a:r>
              <a:rPr lang="en-GB" sz="1700" i="1" dirty="0"/>
              <a:t>Ireland Statistics and </a:t>
            </a:r>
            <a:r>
              <a:rPr lang="en-GB" sz="1700" i="1" dirty="0" smtClean="0"/>
              <a:t>Research Agency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300" i="1" dirty="0" smtClean="0"/>
              <a:t>All </a:t>
            </a:r>
            <a:r>
              <a:rPr lang="en-GB" sz="2300" i="1" dirty="0"/>
              <a:t>work closely </a:t>
            </a:r>
            <a:r>
              <a:rPr lang="en-GB" sz="2300" i="1" dirty="0" smtClean="0"/>
              <a:t>together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300" i="1" dirty="0" smtClean="0"/>
              <a:t>Presentation focuses on England </a:t>
            </a:r>
            <a:br>
              <a:rPr lang="en-GB" sz="2300" i="1" dirty="0" smtClean="0"/>
            </a:br>
            <a:r>
              <a:rPr lang="en-GB" sz="2300" i="1" dirty="0" smtClean="0"/>
              <a:t>and Wales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800" dirty="0" smtClean="0"/>
              <a:t>		</a:t>
            </a:r>
            <a:endParaRPr lang="en-GB" sz="24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460432" y="6453336"/>
            <a:ext cx="504056" cy="24622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2" name="Picture 4" descr="C:\Users\Becky\Desktop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888" y="1314218"/>
            <a:ext cx="2561544" cy="441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459991" y="3399771"/>
            <a:ext cx="2008414" cy="23111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262005" y="1990611"/>
            <a:ext cx="1469573" cy="1815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998709" y="3399771"/>
            <a:ext cx="836840" cy="812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19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9" grpId="0" animBg="1"/>
      <p:bldP spid="9" grpId="1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ONS Beyond 2011 Programme</a:t>
            </a:r>
            <a:br>
              <a:rPr lang="en-GB" dirty="0" smtClean="0"/>
            </a:br>
            <a:r>
              <a:rPr lang="en-GB" dirty="0" smtClean="0"/>
              <a:t>2011-2014/15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Programme to identify the best way to provide small area population and socio-demographic statistics in the future (England and Wales)</a:t>
            </a:r>
          </a:p>
          <a:p>
            <a:endParaRPr lang="en-GB" sz="2000" dirty="0" smtClean="0"/>
          </a:p>
          <a:p>
            <a:r>
              <a:rPr lang="en-GB" dirty="0" smtClean="0"/>
              <a:t>ONS consulted on two options in autumn 2013:</a:t>
            </a:r>
          </a:p>
          <a:p>
            <a:pPr lvl="2"/>
            <a:r>
              <a:rPr lang="en-GB" sz="2400" dirty="0" smtClean="0"/>
              <a:t>Census once a decade</a:t>
            </a:r>
          </a:p>
          <a:p>
            <a:pPr lvl="2"/>
            <a:r>
              <a:rPr lang="en-GB" sz="2400" dirty="0" smtClean="0"/>
              <a:t>Census based on administrative data and large annual surveys</a:t>
            </a:r>
          </a:p>
          <a:p>
            <a:endParaRPr lang="en-GB" sz="2000" dirty="0" smtClean="0"/>
          </a:p>
          <a:p>
            <a:r>
              <a:rPr lang="en-GB" dirty="0" smtClean="0"/>
              <a:t>Made a recommendation in March 2014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665B-4DB5-4383-B95A-140AA5DE9F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National Statistician’s recommendation (March 2014)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lvl="0" indent="-342000"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dirty="0"/>
              <a:t>An </a:t>
            </a:r>
            <a:r>
              <a:rPr lang="en-GB" b="1" dirty="0"/>
              <a:t>online census </a:t>
            </a:r>
            <a:r>
              <a:rPr lang="en-GB" dirty="0"/>
              <a:t>of all households and communal establishments in 2021 - with support for those who are unable to complete the census online.</a:t>
            </a:r>
          </a:p>
          <a:p>
            <a:pPr marL="360363" lvl="0" indent="-360363">
              <a:lnSpc>
                <a:spcPct val="15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lang="en-GB" b="1" dirty="0">
                <a:solidFill>
                  <a:srgbClr val="002D46"/>
                </a:solidFill>
              </a:rPr>
              <a:t>    </a:t>
            </a:r>
            <a:r>
              <a:rPr lang="en-GB" sz="2000" b="1" dirty="0"/>
              <a:t>AND</a:t>
            </a:r>
          </a:p>
          <a:p>
            <a:pPr marL="342000" lvl="0" indent="-3420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dirty="0"/>
              <a:t>Increased use of</a:t>
            </a:r>
            <a:r>
              <a:rPr lang="en-GB" i="1" dirty="0"/>
              <a:t> </a:t>
            </a:r>
            <a:r>
              <a:rPr lang="en-GB" b="1" dirty="0"/>
              <a:t>administrative data and surveys </a:t>
            </a:r>
            <a:r>
              <a:rPr lang="en-GB" dirty="0"/>
              <a:t>in order to enhance the statistics from the 2021 census and improve annual statistics between censuses.     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GB" dirty="0"/>
          </a:p>
          <a:p>
            <a:pPr marL="695325" lvl="1" indent="-238125">
              <a:spcBef>
                <a:spcPts val="400"/>
              </a:spcBef>
              <a:buSzPct val="100000"/>
              <a:buFont typeface="Helvetica"/>
              <a:buChar char="➢"/>
              <a:defRPr sz="18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rgbClr val="FF0000"/>
                </a:solidFill>
              </a:rPr>
              <a:t>Make the </a:t>
            </a:r>
            <a:r>
              <a:rPr lang="en-GB" sz="2000" b="1" dirty="0">
                <a:solidFill>
                  <a:srgbClr val="FF0000"/>
                </a:solidFill>
              </a:rPr>
              <a:t>best use of all available data </a:t>
            </a:r>
            <a:r>
              <a:rPr lang="en-GB" sz="2000" dirty="0">
                <a:solidFill>
                  <a:srgbClr val="FF0000"/>
                </a:solidFill>
              </a:rPr>
              <a:t>to provide the population statistics required. </a:t>
            </a:r>
          </a:p>
          <a:p>
            <a:pPr marL="285750" lvl="1" indent="0">
              <a:spcBef>
                <a:spcPts val="4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rgbClr val="FF0000"/>
                </a:solidFill>
              </a:rPr>
              <a:t>	 AND</a:t>
            </a:r>
            <a:endParaRPr lang="en-GB" sz="2400" dirty="0">
              <a:solidFill>
                <a:srgbClr val="FF0000"/>
              </a:solidFill>
            </a:endParaRPr>
          </a:p>
          <a:p>
            <a:pPr marL="695325" lvl="1" indent="-238125">
              <a:spcBef>
                <a:spcPts val="400"/>
              </a:spcBef>
              <a:buSzPct val="100000"/>
              <a:buFont typeface="Helvetica"/>
              <a:buChar char="➢"/>
              <a:defRPr sz="1800">
                <a:solidFill>
                  <a:srgbClr val="000000"/>
                </a:solidFill>
              </a:defRPr>
            </a:pPr>
            <a:r>
              <a:rPr lang="en-GB" sz="2000" dirty="0">
                <a:solidFill>
                  <a:srgbClr val="FF0000"/>
                </a:solidFill>
              </a:rPr>
              <a:t>Offer a </a:t>
            </a:r>
            <a:r>
              <a:rPr lang="en-GB" sz="2000" b="1" dirty="0">
                <a:solidFill>
                  <a:srgbClr val="FF0000"/>
                </a:solidFill>
              </a:rPr>
              <a:t>springboard to </a:t>
            </a:r>
            <a:r>
              <a:rPr lang="en-GB" sz="2000" dirty="0">
                <a:solidFill>
                  <a:srgbClr val="FF0000"/>
                </a:solidFill>
              </a:rPr>
              <a:t>the greater use of administrative data and annual surveys in </a:t>
            </a:r>
            <a:r>
              <a:rPr lang="en-GB" sz="2000" b="1" dirty="0">
                <a:solidFill>
                  <a:srgbClr val="FF0000"/>
                </a:solidFill>
              </a:rPr>
              <a:t>the </a:t>
            </a:r>
            <a:r>
              <a:rPr lang="en-GB" sz="2000" b="1" dirty="0" smtClean="0">
                <a:solidFill>
                  <a:srgbClr val="FF0000"/>
                </a:solidFill>
              </a:rPr>
              <a:t>future</a:t>
            </a:r>
            <a:r>
              <a:rPr lang="en-GB" sz="2000" b="1" dirty="0" smtClean="0"/>
              <a:t>  </a:t>
            </a:r>
            <a:endParaRPr lang="en-GB" sz="20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7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Way forward agreed with Government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lvl="0" indent="-342000" defTabSz="841247">
              <a:spcBef>
                <a:spcPts val="4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dirty="0"/>
              <a:t>“The Government welcomes the recommendation for a </a:t>
            </a:r>
            <a:r>
              <a:rPr lang="en-GB" b="1" dirty="0"/>
              <a:t>predominantly online census </a:t>
            </a:r>
            <a:r>
              <a:rPr lang="en-GB" dirty="0"/>
              <a:t>in 2021 supplemented by further use of administrative and survey data.</a:t>
            </a:r>
          </a:p>
          <a:p>
            <a:pPr marL="315468" lvl="0" indent="-315468" defTabSz="841247">
              <a:defRPr sz="1800">
                <a:solidFill>
                  <a:srgbClr val="000000"/>
                </a:solidFill>
              </a:defRPr>
            </a:pPr>
            <a:endParaRPr lang="en-GB" dirty="0"/>
          </a:p>
          <a:p>
            <a:pPr marL="342000" lvl="0" indent="-342000" defTabSz="841247">
              <a:spcBef>
                <a:spcPts val="4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b="1" dirty="0"/>
              <a:t>Government recognises the value of the census </a:t>
            </a:r>
            <a:r>
              <a:rPr lang="en-GB" dirty="0"/>
              <a:t>and its history as a bedrock of statistical infrastructure. The census provides information on the population that is of </a:t>
            </a:r>
            <a:r>
              <a:rPr lang="en-GB" b="1" dirty="0"/>
              <a:t>fundamental importance to society</a:t>
            </a:r>
            <a:r>
              <a:rPr lang="en-GB" dirty="0"/>
              <a:t>....</a:t>
            </a:r>
          </a:p>
          <a:p>
            <a:pPr marL="342000" lvl="0" indent="-342000" defTabSz="841247">
              <a:defRPr sz="1800">
                <a:solidFill>
                  <a:srgbClr val="000000"/>
                </a:solidFill>
              </a:defRPr>
            </a:pPr>
            <a:endParaRPr lang="en-GB" dirty="0">
              <a:solidFill>
                <a:srgbClr val="002D46"/>
              </a:solidFill>
            </a:endParaRPr>
          </a:p>
          <a:p>
            <a:pPr marL="342000" lvl="0" indent="-342000" defTabSz="841247">
              <a:spcBef>
                <a:spcPts val="4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0000"/>
                </a:solidFill>
              </a:rPr>
              <a:t>Our </a:t>
            </a:r>
            <a:r>
              <a:rPr lang="en-GB" dirty="0">
                <a:solidFill>
                  <a:srgbClr val="FF0000"/>
                </a:solidFill>
              </a:rPr>
              <a:t>ambition is that </a:t>
            </a:r>
            <a:r>
              <a:rPr lang="en-GB" b="1" dirty="0">
                <a:solidFill>
                  <a:srgbClr val="FF0000"/>
                </a:solidFill>
              </a:rPr>
              <a:t>censuses after 2021 </a:t>
            </a:r>
            <a:r>
              <a:rPr lang="en-GB" dirty="0">
                <a:solidFill>
                  <a:srgbClr val="FF0000"/>
                </a:solidFill>
              </a:rPr>
              <a:t>will be conducted </a:t>
            </a:r>
            <a:r>
              <a:rPr lang="en-GB" b="1" dirty="0">
                <a:solidFill>
                  <a:srgbClr val="FF0000"/>
                </a:solidFill>
              </a:rPr>
              <a:t>using other sources of data </a:t>
            </a:r>
            <a:r>
              <a:rPr lang="en-GB" dirty="0">
                <a:solidFill>
                  <a:srgbClr val="FF0000"/>
                </a:solidFill>
              </a:rPr>
              <a:t>and providing more timely statistical information .... dependent on the dual running sufficiently validating the perceived feasibility of that approach.”</a:t>
            </a:r>
          </a:p>
          <a:p>
            <a:pPr marL="315468" lvl="0" indent="-315468" algn="r" defTabSz="841247">
              <a:defRPr sz="1800">
                <a:solidFill>
                  <a:srgbClr val="000000"/>
                </a:solidFill>
              </a:defRPr>
            </a:pPr>
            <a:endParaRPr lang="en-GB" sz="2800" dirty="0">
              <a:solidFill>
                <a:srgbClr val="002D46"/>
              </a:solidFill>
            </a:endParaRPr>
          </a:p>
          <a:p>
            <a:pPr marL="315468" lvl="0" indent="-315468" algn="r" defTabSz="841247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lang="en-GB" i="1" dirty="0"/>
              <a:t>Minister for the Cabinet Office, July 2014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00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mean by an Admin Data Census?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184576"/>
          </a:xfrm>
        </p:spPr>
        <p:txBody>
          <a:bodyPr/>
          <a:lstStyle/>
          <a:p>
            <a:r>
              <a:rPr lang="en-GB" sz="2000" b="1" dirty="0" smtClean="0"/>
              <a:t>Aiming to replicate as many census outputs as possible using admin data (and surveys) by 2021 to compare with 2021 Census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b="1" dirty="0" smtClean="0"/>
              <a:t>Recommendation in 2023</a:t>
            </a:r>
          </a:p>
          <a:p>
            <a:r>
              <a:rPr lang="en-GB" sz="2000" dirty="0" smtClean="0"/>
              <a:t>Three key types of Census outputs: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Size of population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Number and structure of households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Characteristics of housing and the population</a:t>
            </a:r>
          </a:p>
          <a:p>
            <a:r>
              <a:rPr lang="en-GB" sz="2000" b="1" dirty="0" smtClean="0"/>
              <a:t>Lot of potential with admin data alone but it will not provide the complete solution. </a:t>
            </a:r>
          </a:p>
          <a:p>
            <a:r>
              <a:rPr lang="en-GB" sz="2000" b="1" dirty="0" smtClean="0"/>
              <a:t>Need access to range of admin data and combine with surveys. </a:t>
            </a:r>
            <a:r>
              <a:rPr lang="en-GB" sz="2000" dirty="0" smtClean="0"/>
              <a:t>Likely to need two new surveys: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Annual 1% coverage survey to help measure size of population and households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Annual characteristics survey – size </a:t>
            </a:r>
            <a:r>
              <a:rPr lang="en-GB" sz="2000" dirty="0" err="1" smtClean="0"/>
              <a:t>tbc</a:t>
            </a:r>
            <a:endParaRPr lang="en-GB" sz="2000" dirty="0" smtClean="0"/>
          </a:p>
          <a:p>
            <a:pPr lvl="2"/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665B-4DB5-4383-B95A-140AA5DE9F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1763688" y="4437112"/>
            <a:ext cx="6768752" cy="144016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5220072" y="4581128"/>
            <a:ext cx="3096344" cy="108012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763688" y="3068960"/>
            <a:ext cx="6768752" cy="13681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220072" y="3212976"/>
            <a:ext cx="3096344" cy="115212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763688" y="1844824"/>
            <a:ext cx="6768752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220072" y="1916832"/>
            <a:ext cx="3096344" cy="108012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195736" y="1916832"/>
            <a:ext cx="2592288" cy="108012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05273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Framework</a:t>
            </a:r>
            <a:r>
              <a:rPr lang="en-GB" sz="3600" b="1" dirty="0" smtClean="0"/>
              <a:t> </a:t>
            </a:r>
            <a:r>
              <a:rPr lang="en-GB" sz="3600" dirty="0" smtClean="0"/>
              <a:t>for population characteristics – where we were and where we going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411760" y="1268760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Where were we?</a:t>
            </a:r>
            <a:endParaRPr lang="en-GB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2" y="1268760"/>
            <a:ext cx="2762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Where are we going?</a:t>
            </a:r>
            <a:endParaRPr lang="en-GB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4653137"/>
            <a:ext cx="237757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Some</a:t>
            </a:r>
          </a:p>
          <a:p>
            <a:endParaRPr lang="en-GB" sz="1600" b="1" dirty="0" smtClean="0"/>
          </a:p>
          <a:p>
            <a:r>
              <a:rPr lang="en-GB" dirty="0" err="1" smtClean="0"/>
              <a:t>Eg</a:t>
            </a:r>
            <a:r>
              <a:rPr lang="en-GB" dirty="0" smtClean="0"/>
              <a:t>. Number of rooms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292081" y="3212976"/>
            <a:ext cx="3121367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Most</a:t>
            </a:r>
          </a:p>
          <a:p>
            <a:endParaRPr lang="en-GB" sz="1100" b="1" dirty="0" smtClean="0"/>
          </a:p>
          <a:p>
            <a:r>
              <a:rPr lang="en-GB" dirty="0" err="1" smtClean="0"/>
              <a:t>Eg</a:t>
            </a:r>
            <a:r>
              <a:rPr lang="en-GB" dirty="0" smtClean="0"/>
              <a:t>. Qualifications? Income? </a:t>
            </a:r>
          </a:p>
          <a:p>
            <a:r>
              <a:rPr lang="en-GB" dirty="0" smtClean="0"/>
              <a:t>Ethnicity?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92082" y="1844825"/>
            <a:ext cx="2800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Some</a:t>
            </a:r>
          </a:p>
          <a:p>
            <a:endParaRPr lang="en-GB" sz="1200" dirty="0" smtClean="0"/>
          </a:p>
          <a:p>
            <a:r>
              <a:rPr lang="en-GB" dirty="0" err="1" smtClean="0"/>
              <a:t>Eg</a:t>
            </a:r>
            <a:r>
              <a:rPr lang="en-GB" dirty="0" smtClean="0"/>
              <a:t>. Hours of unpaid care </a:t>
            </a:r>
          </a:p>
          <a:p>
            <a:r>
              <a:rPr lang="en-GB" dirty="0" smtClean="0"/>
              <a:t>provided</a:t>
            </a:r>
            <a:endParaRPr lang="en-GB" sz="1600" dirty="0"/>
          </a:p>
        </p:txBody>
      </p:sp>
      <p:sp>
        <p:nvSpPr>
          <p:cNvPr id="16" name="Chevron 15"/>
          <p:cNvSpPr/>
          <p:nvPr/>
        </p:nvSpPr>
        <p:spPr bwMode="auto">
          <a:xfrm rot="5400000">
            <a:off x="539552" y="2132856"/>
            <a:ext cx="1368152" cy="1080120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7" name="Chevron 16"/>
          <p:cNvSpPr/>
          <p:nvPr/>
        </p:nvSpPr>
        <p:spPr bwMode="auto">
          <a:xfrm rot="5400000">
            <a:off x="467544" y="4653136"/>
            <a:ext cx="1512168" cy="1080120"/>
          </a:xfrm>
          <a:prstGeom prst="chevron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8" name="Chevron 17"/>
          <p:cNvSpPr/>
          <p:nvPr/>
        </p:nvSpPr>
        <p:spPr bwMode="auto">
          <a:xfrm rot="5400000">
            <a:off x="395536" y="3356992"/>
            <a:ext cx="1656184" cy="108012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8" y="249289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Survey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11560" y="3573018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Integrated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sources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586" y="494116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Admin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87626" y="6021290"/>
            <a:ext cx="7122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However……it may be necessary to work with data suppliers to</a:t>
            </a:r>
          </a:p>
          <a:p>
            <a:r>
              <a:rPr lang="en-GB" b="1" dirty="0" smtClean="0"/>
              <a:t>collect unavailable data through administrative data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4" y="1916833"/>
            <a:ext cx="2359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All</a:t>
            </a:r>
          </a:p>
          <a:p>
            <a:r>
              <a:rPr lang="en-GB" sz="2400" b="1" dirty="0" smtClean="0"/>
              <a:t>characteristics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2" grpId="0" animBg="1"/>
      <p:bldP spid="13" grpId="0"/>
      <p:bldP spid="14" grpId="0"/>
      <p:bldP spid="26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 bwMode="auto">
          <a:xfrm>
            <a:off x="6588224" y="4581128"/>
            <a:ext cx="1512168" cy="151216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" charset="-128"/>
              </a:rPr>
              <a:t>Outputs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148064" y="2132856"/>
            <a:ext cx="864096" cy="15841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" charset="-128"/>
              </a:rPr>
              <a:t>Linked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9"/>
            <a:ext cx="8064896" cy="1060404"/>
          </a:xfrm>
        </p:spPr>
        <p:txBody>
          <a:bodyPr/>
          <a:lstStyle/>
          <a:p>
            <a:r>
              <a:rPr lang="en-GB" sz="2800" b="1" dirty="0" smtClean="0"/>
              <a:t>What needs to be in place for an Admin Data Census?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32665B-4DB5-4383-B95A-140AA5DE9F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43608" y="1268760"/>
            <a:ext cx="792088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39552" y="2348880"/>
            <a:ext cx="86409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1520" y="1412776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1043608" y="3068960"/>
            <a:ext cx="864096" cy="100811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9" name="5-Point Star 8"/>
          <p:cNvSpPr/>
          <p:nvPr/>
        </p:nvSpPr>
        <p:spPr bwMode="auto">
          <a:xfrm>
            <a:off x="251520" y="2780928"/>
            <a:ext cx="972616" cy="864096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55776" y="3645024"/>
            <a:ext cx="86409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555776" y="3140968"/>
            <a:ext cx="86409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555776" y="2420888"/>
            <a:ext cx="86409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55776" y="1844824"/>
            <a:ext cx="86409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555776" y="1340768"/>
            <a:ext cx="86409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76256" y="1196752"/>
            <a:ext cx="864096" cy="15841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" charset="-128"/>
              </a:rPr>
              <a:t>Linked data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467544" y="4149080"/>
            <a:ext cx="720080" cy="8640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9" y="4365106"/>
            <a:ext cx="93647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700" dirty="0" smtClean="0"/>
              <a:t>surveys</a:t>
            </a:r>
            <a:endParaRPr lang="en-GB" sz="1700" dirty="0"/>
          </a:p>
        </p:txBody>
      </p:sp>
      <p:sp>
        <p:nvSpPr>
          <p:cNvPr id="29" name="TextBox 28"/>
          <p:cNvSpPr txBox="1"/>
          <p:nvPr/>
        </p:nvSpPr>
        <p:spPr>
          <a:xfrm>
            <a:off x="1763690" y="4581130"/>
            <a:ext cx="3130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Privacy and security safeguards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(Public, suppliers, Parliament)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2672" y="5255880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</a:rPr>
              <a:t>£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35419" y="5177495"/>
            <a:ext cx="2078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4. Acceptable to </a:t>
            </a:r>
          </a:p>
          <a:p>
            <a:pPr algn="ctr"/>
            <a:r>
              <a:rPr lang="en-GB" sz="2000" dirty="0" smtClean="0"/>
              <a:t>stakeholders</a:t>
            </a:r>
            <a:endParaRPr lang="en-GB" sz="2000" dirty="0"/>
          </a:p>
        </p:txBody>
      </p:sp>
      <p:sp>
        <p:nvSpPr>
          <p:cNvPr id="33" name="Rounded Rectangle 32"/>
          <p:cNvSpPr/>
          <p:nvPr/>
        </p:nvSpPr>
        <p:spPr bwMode="auto">
          <a:xfrm>
            <a:off x="1187624" y="3140968"/>
            <a:ext cx="504056" cy="10081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19872" y="1196752"/>
            <a:ext cx="15841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2. Ability to </a:t>
            </a:r>
          </a:p>
          <a:p>
            <a:pPr algn="ctr"/>
            <a:r>
              <a:rPr lang="en-GB" sz="2000" dirty="0" smtClean="0"/>
              <a:t>link data </a:t>
            </a:r>
          </a:p>
          <a:p>
            <a:pPr algn="ctr"/>
            <a:r>
              <a:rPr lang="en-GB" sz="2000" dirty="0" smtClean="0"/>
              <a:t>efficiently</a:t>
            </a:r>
          </a:p>
          <a:p>
            <a:pPr algn="ctr"/>
            <a:r>
              <a:rPr lang="en-GB" sz="2000" dirty="0" smtClean="0"/>
              <a:t>and accurately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1" y="2132856"/>
            <a:ext cx="19078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1. Easy access</a:t>
            </a:r>
          </a:p>
          <a:p>
            <a:pPr algn="ctr"/>
            <a:r>
              <a:rPr lang="en-GB" sz="2000" dirty="0" smtClean="0"/>
              <a:t>to data</a:t>
            </a:r>
            <a:endParaRPr lang="en-GB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251521" y="2780930"/>
            <a:ext cx="19944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and to be </a:t>
            </a:r>
          </a:p>
          <a:p>
            <a:pPr algn="ctr"/>
            <a:r>
              <a:rPr lang="en-GB" sz="2000" dirty="0" smtClean="0"/>
              <a:t>consulted about</a:t>
            </a:r>
          </a:p>
          <a:p>
            <a:pPr algn="ctr"/>
            <a:r>
              <a:rPr lang="en-GB" sz="2000" dirty="0" smtClean="0"/>
              <a:t>changes to </a:t>
            </a:r>
          </a:p>
          <a:p>
            <a:pPr algn="ctr"/>
            <a:r>
              <a:rPr lang="en-GB" sz="2000" dirty="0" smtClean="0"/>
              <a:t>admin data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092268" y="2924946"/>
            <a:ext cx="30620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3. Methods to produce</a:t>
            </a:r>
          </a:p>
          <a:p>
            <a:pPr algn="ctr"/>
            <a:r>
              <a:rPr lang="en-GB" sz="2000" dirty="0" smtClean="0"/>
              <a:t>statistical outputs of </a:t>
            </a:r>
          </a:p>
          <a:p>
            <a:pPr algn="ctr"/>
            <a:r>
              <a:rPr lang="en-GB" sz="2000" dirty="0" smtClean="0"/>
              <a:t>sufficient quality to meet </a:t>
            </a:r>
          </a:p>
          <a:p>
            <a:pPr algn="ctr"/>
            <a:r>
              <a:rPr lang="en-GB" sz="2000" u="sng" dirty="0" smtClean="0"/>
              <a:t>priority</a:t>
            </a:r>
            <a:r>
              <a:rPr lang="en-GB" sz="2000" dirty="0" smtClean="0"/>
              <a:t> information needs</a:t>
            </a:r>
            <a:endParaRPr lang="en-GB" sz="2000" dirty="0"/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123728" y="1052736"/>
            <a:ext cx="67687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8892480" y="1052736"/>
            <a:ext cx="0" cy="540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6156176" y="6453336"/>
            <a:ext cx="27363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6156176" y="4581128"/>
            <a:ext cx="0" cy="1872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H="1">
            <a:off x="2123728" y="4581128"/>
            <a:ext cx="40324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2123728" y="1052736"/>
            <a:ext cx="0" cy="3528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 rot="19461358">
            <a:off x="7036111" y="3391847"/>
            <a:ext cx="97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USERS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rot="19461358">
            <a:off x="4803862" y="5264055"/>
            <a:ext cx="97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USERS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555776" y="4077072"/>
            <a:ext cx="86409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83768" y="1196752"/>
            <a:ext cx="1008112" cy="331236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" charset="-128"/>
              </a:rPr>
              <a:t>Data standards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19777" y="2892152"/>
            <a:ext cx="37593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Population and </a:t>
            </a:r>
          </a:p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socio-demographic </a:t>
            </a:r>
          </a:p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information needs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596" y="5334697"/>
            <a:ext cx="13227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5. Value </a:t>
            </a:r>
          </a:p>
          <a:p>
            <a:r>
              <a:rPr lang="en-GB" sz="2000" dirty="0" smtClean="0"/>
              <a:t>for money</a:t>
            </a:r>
            <a:endParaRPr lang="en-GB" sz="20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6372200" y="4413583"/>
            <a:ext cx="2016224" cy="18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" charset="-128"/>
              </a:rPr>
              <a:t>Methods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076056" y="1196752"/>
            <a:ext cx="1080120" cy="331236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1" charset="-128"/>
              </a:rPr>
              <a:t>Matching system/architecture</a:t>
            </a:r>
          </a:p>
        </p:txBody>
      </p:sp>
    </p:spTree>
    <p:extLst>
      <p:ext uri="{BB962C8B-B14F-4D97-AF65-F5344CB8AC3E}">
        <p14:creationId xmlns:p14="http://schemas.microsoft.com/office/powerpoint/2010/main" val="208761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16163 3.33333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 L 0.2283 -0.0053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0.17327 0.000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0.24618 1.48148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24 -0.01366 0.03107 -0.01643 0.04479 -0.01944 C 0.05017 -0.02315 0.05434 -0.02384 0.06041 -0.025 C 0.07135 -0.02986 0.08281 -0.03264 0.09375 -0.0375 C 0.09948 -0.04305 0.10659 -0.0463 0.11354 -0.04861 C 0.11701 -0.05185 0.11979 -0.05278 0.12396 -0.05417 C 0.12743 -0.05717 0.13073 -0.05741 0.13437 -0.05972 C 0.14062 -0.06389 0.14635 -0.06759 0.15312 -0.06944 C 0.17048 -0.09259 0.21475 -0.09028 0.23541 -0.09028 " pathEditMode="relative" ptsTypes="ffffffffA">
                                      <p:cBhvr>
                                        <p:cTn id="7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24 -0.01366 0.03107 -0.01643 0.04479 -0.01944 C 0.05017 -0.02315 0.05434 -0.02384 0.06041 -0.025 C 0.07135 -0.02986 0.08281 -0.03264 0.09375 -0.0375 C 0.09948 -0.04305 0.10659 -0.0463 0.11354 -0.04861 C 0.11701 -0.05185 0.11979 -0.05278 0.12396 -0.05417 C 0.12743 -0.05717 0.13073 -0.05741 0.13437 -0.05972 C 0.14062 -0.06389 0.14635 -0.06759 0.15312 -0.06944 C 0.17048 -0.09259 0.21475 -0.09028 0.23541 -0.09028 " pathEditMode="relative" ptsTypes="ffffffffA"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4719 L 0.16927 -0.0471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29132 -0.0053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3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28351 -0.0050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3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0.29132 0.0053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3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29132 -0.00532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3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0.2835 -0.00509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3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29132 -0.0050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12061 L 0.18889 -0.125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0.00018 0.47223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-0.22848 0.01065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18" grpId="0" animBg="1"/>
      <p:bldP spid="18" grpId="1" animBg="1"/>
      <p:bldP spid="18" grpId="2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23" grpId="0" animBg="1"/>
      <p:bldP spid="23" grpId="1" animBg="1"/>
      <p:bldP spid="24" grpId="0" animBg="1"/>
      <p:bldP spid="24" grpId="1" animBg="1"/>
      <p:bldP spid="25" grpId="0"/>
      <p:bldP spid="25" grpId="1"/>
      <p:bldP spid="29" grpId="0"/>
      <p:bldP spid="31" grpId="0"/>
      <p:bldP spid="27" grpId="0"/>
      <p:bldP spid="33" grpId="0" animBg="1"/>
      <p:bldP spid="33" grpId="1" animBg="1"/>
      <p:bldP spid="20" grpId="0"/>
      <p:bldP spid="19" grpId="0"/>
      <p:bldP spid="39" grpId="0"/>
      <p:bldP spid="22" grpId="0"/>
      <p:bldP spid="57" grpId="0"/>
      <p:bldP spid="62" grpId="0"/>
      <p:bldP spid="63" grpId="0" animBg="1"/>
      <p:bldP spid="63" grpId="1" animBg="1"/>
      <p:bldP spid="10" grpId="0" animBg="1"/>
      <p:bldP spid="40" grpId="0"/>
      <p:bldP spid="40" grpId="1"/>
      <p:bldP spid="40" grpId="2"/>
      <p:bldP spid="11" grpId="0"/>
      <p:bldP spid="21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will we know if we’re ready to move?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572000"/>
          </a:xfrm>
        </p:spPr>
        <p:txBody>
          <a:bodyPr/>
          <a:lstStyle/>
          <a:p>
            <a:r>
              <a:rPr lang="en-GB" dirty="0" smtClean="0"/>
              <a:t>Annual cycle</a:t>
            </a:r>
          </a:p>
          <a:p>
            <a:endParaRPr lang="en-GB" dirty="0" smtClean="0"/>
          </a:p>
          <a:p>
            <a:r>
              <a:rPr lang="en-GB" dirty="0" smtClean="0"/>
              <a:t>Research outputs every Autumn (first: 22 October 2015)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expanding the accuracy and/or breadth and/or detail each year</a:t>
            </a:r>
          </a:p>
          <a:p>
            <a:pPr lvl="2"/>
            <a:endParaRPr lang="en-GB" sz="2800" dirty="0" smtClean="0"/>
          </a:p>
          <a:p>
            <a:r>
              <a:rPr lang="en-GB" dirty="0" smtClean="0"/>
              <a:t>Assessment every Spring (first: 16 May 2016)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Using five high level criteria</a:t>
            </a:r>
          </a:p>
          <a:p>
            <a:pPr lvl="2"/>
            <a:r>
              <a:rPr lang="en-GB" sz="2400" dirty="0" smtClean="0"/>
              <a:t>where we are now</a:t>
            </a:r>
          </a:p>
          <a:p>
            <a:pPr lvl="2"/>
            <a:r>
              <a:rPr lang="en-GB" sz="2400" dirty="0" smtClean="0"/>
              <a:t>where we expect to be by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665B-4DB5-4383-B95A-140AA5DE9F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_eng_tcm67-60698">
  <a:themeElements>
    <a:clrScheme name="white_eng_tcm67-6069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hite_eng_tcm67-60698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white_eng_tcm67-606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eng_tcm67-6069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eng_tcm67-6069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eng_tcm67-6069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eng_tcm67-6069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eng_tcm67-6069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eng_tcm67-6069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eng_tcm67-6069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eng_tcm67-6069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eng_tcm67-6069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eng_tcm67-6069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eng_tcm67-6069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5623</TotalTime>
  <Words>972</Words>
  <Application>Microsoft Office PowerPoint</Application>
  <PresentationFormat>On-screen Show (4:3)</PresentationFormat>
  <Paragraphs>233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MS PGothic</vt:lpstr>
      <vt:lpstr>Arial</vt:lpstr>
      <vt:lpstr>Calibri</vt:lpstr>
      <vt:lpstr>Helvetica</vt:lpstr>
      <vt:lpstr>Times New Roman</vt:lpstr>
      <vt:lpstr>Wingdings</vt:lpstr>
      <vt:lpstr>white_eng_tcm67-60698</vt:lpstr>
      <vt:lpstr>     Evaluating the potential for moving away from a traditional census    Becky Tinsley  Office for National Statistics (ONS), UK         </vt:lpstr>
      <vt:lpstr>UK Context</vt:lpstr>
      <vt:lpstr>ONS Beyond 2011 Programme 2011-2014/15</vt:lpstr>
      <vt:lpstr>National Statistician’s recommendation (March 2014)</vt:lpstr>
      <vt:lpstr>Way forward agreed with Government</vt:lpstr>
      <vt:lpstr>What do we mean by an Admin Data Census?</vt:lpstr>
      <vt:lpstr>Framework for population characteristics – where we were and where we going</vt:lpstr>
      <vt:lpstr>What needs to be in place for an Admin Data Census?</vt:lpstr>
      <vt:lpstr>How will we know if we’re ready to move?</vt:lpstr>
      <vt:lpstr>First assessment of ONS’ ability to move to Admin Data Census post-2021</vt:lpstr>
      <vt:lpstr>Availability of population characteristics on administrative sources</vt:lpstr>
      <vt:lpstr>Producing population estimates from admin data and surveys</vt:lpstr>
      <vt:lpstr>Admin data based population counts (SPD v1.0) compared to the 2011 Census</vt:lpstr>
      <vt:lpstr>Admin data based population counts (SPD v1.0) compared to the 2014 MYEs</vt:lpstr>
      <vt:lpstr>Admin based population counts (SPD v1.0) compared to 2014 mid-year estimates by age/sex</vt:lpstr>
      <vt:lpstr>Plans for 2016 Research Outputs</vt:lpstr>
      <vt:lpstr>Annual cycle</vt:lpstr>
      <vt:lpstr>PowerPoint Presentation</vt:lpstr>
    </vt:vector>
  </TitlesOfParts>
  <Company>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hillc1</dc:creator>
  <cp:lastModifiedBy>Alina Pelikh</cp:lastModifiedBy>
  <cp:revision>391</cp:revision>
  <dcterms:created xsi:type="dcterms:W3CDTF">2016-01-07T11:20:53Z</dcterms:created>
  <dcterms:modified xsi:type="dcterms:W3CDTF">2016-10-26T13:00:49Z</dcterms:modified>
</cp:coreProperties>
</file>