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2" r:id="rId1"/>
    <p:sldMasterId id="2147483651" r:id="rId2"/>
    <p:sldMasterId id="2147483650" r:id="rId3"/>
    <p:sldMasterId id="2147483649" r:id="rId4"/>
    <p:sldMasterId id="2147483654" r:id="rId5"/>
    <p:sldMasterId id="2147483768" r:id="rId6"/>
  </p:sldMasterIdLst>
  <p:notesMasterIdLst>
    <p:notesMasterId r:id="rId27"/>
  </p:notesMasterIdLst>
  <p:handoutMasterIdLst>
    <p:handoutMasterId r:id="rId28"/>
  </p:handoutMasterIdLst>
  <p:sldIdLst>
    <p:sldId id="264" r:id="rId7"/>
    <p:sldId id="352" r:id="rId8"/>
    <p:sldId id="482" r:id="rId9"/>
    <p:sldId id="467" r:id="rId10"/>
    <p:sldId id="480" r:id="rId11"/>
    <p:sldId id="481" r:id="rId12"/>
    <p:sldId id="469" r:id="rId13"/>
    <p:sldId id="483" r:id="rId14"/>
    <p:sldId id="458" r:id="rId15"/>
    <p:sldId id="459" r:id="rId16"/>
    <p:sldId id="470" r:id="rId17"/>
    <p:sldId id="472" r:id="rId18"/>
    <p:sldId id="471" r:id="rId19"/>
    <p:sldId id="460" r:id="rId20"/>
    <p:sldId id="474" r:id="rId21"/>
    <p:sldId id="476" r:id="rId22"/>
    <p:sldId id="475" r:id="rId23"/>
    <p:sldId id="457" r:id="rId24"/>
    <p:sldId id="477" r:id="rId25"/>
    <p:sldId id="478" r:id="rId26"/>
  </p:sldIdLst>
  <p:sldSz cx="9144000" cy="6858000" type="screen4x3"/>
  <p:notesSz cx="14663738" cy="102314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45E3"/>
    <a:srgbClr val="FE7EE3"/>
    <a:srgbClr val="FC9204"/>
    <a:srgbClr val="002D46"/>
    <a:srgbClr val="6E258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7" autoAdjust="0"/>
    <p:restoredTop sz="91310" autoAdjust="0"/>
  </p:normalViewPr>
  <p:slideViewPr>
    <p:cSldViewPr>
      <p:cViewPr>
        <p:scale>
          <a:sx n="100" d="100"/>
          <a:sy n="100" d="100"/>
        </p:scale>
        <p:origin x="-76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114"/>
      </p:cViewPr>
      <p:guideLst>
        <p:guide orient="horz" pos="3223"/>
        <p:guide pos="461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0"/>
            <a:ext cx="6354286" cy="511572"/>
          </a:xfrm>
          <a:prstGeom prst="rect">
            <a:avLst/>
          </a:prstGeom>
        </p:spPr>
        <p:txBody>
          <a:bodyPr vert="horz" lIns="135597" tIns="67799" rIns="135597" bIns="67799" rtlCol="0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06071" y="0"/>
            <a:ext cx="6354286" cy="511572"/>
          </a:xfrm>
          <a:prstGeom prst="rect">
            <a:avLst/>
          </a:prstGeom>
        </p:spPr>
        <p:txBody>
          <a:bodyPr vert="horz" lIns="135597" tIns="67799" rIns="135597" bIns="67799" rtlCol="0"/>
          <a:lstStyle>
            <a:lvl1pPr algn="r">
              <a:defRPr sz="1800"/>
            </a:lvl1pPr>
          </a:lstStyle>
          <a:p>
            <a:fld id="{6DCF5E23-6F8E-4D78-9847-20F4FF1A5119}" type="datetimeFigureOut">
              <a:rPr lang="en-GB" smtClean="0"/>
              <a:pPr/>
              <a:t>03/10/2014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1" y="9718092"/>
            <a:ext cx="6354286" cy="511572"/>
          </a:xfrm>
          <a:prstGeom prst="rect">
            <a:avLst/>
          </a:prstGeom>
        </p:spPr>
        <p:txBody>
          <a:bodyPr vert="horz" lIns="135597" tIns="67799" rIns="135597" bIns="67799" rtlCol="0" anchor="b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06071" y="9718092"/>
            <a:ext cx="6354286" cy="511572"/>
          </a:xfrm>
          <a:prstGeom prst="rect">
            <a:avLst/>
          </a:prstGeom>
        </p:spPr>
        <p:txBody>
          <a:bodyPr vert="horz" lIns="135597" tIns="67799" rIns="135597" bIns="67799" rtlCol="0" anchor="b"/>
          <a:lstStyle>
            <a:lvl1pPr algn="r">
              <a:defRPr sz="1800"/>
            </a:lvl1pPr>
          </a:lstStyle>
          <a:p>
            <a:fld id="{1C4262D4-7638-4B5A-9AEC-5A189B0DF1D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" y="0"/>
            <a:ext cx="6354286" cy="5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597" tIns="67799" rIns="135597" bIns="67799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306071" y="0"/>
            <a:ext cx="6354286" cy="5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597" tIns="67799" rIns="135597" bIns="67799" numCol="1" anchor="t" anchorCtr="0" compatLnSpc="1">
            <a:prstTxWarp prst="textNoShape">
              <a:avLst/>
            </a:prstTxWarp>
          </a:bodyPr>
          <a:lstStyle>
            <a:lvl1pPr algn="r">
              <a:defRPr sz="1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75200" y="766763"/>
            <a:ext cx="5113338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66375" y="4859938"/>
            <a:ext cx="11730990" cy="460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597" tIns="67799" rIns="135597" bIns="67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" y="9718092"/>
            <a:ext cx="6354286" cy="5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597" tIns="67799" rIns="135597" bIns="67799" numCol="1" anchor="b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306071" y="9718092"/>
            <a:ext cx="6354286" cy="5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597" tIns="67799" rIns="135597" bIns="67799" numCol="1" anchor="b" anchorCtr="0" compatLnSpc="1">
            <a:prstTxWarp prst="textNoShape">
              <a:avLst/>
            </a:prstTxWarp>
          </a:bodyPr>
          <a:lstStyle>
            <a:lvl1pPr algn="r">
              <a:defRPr sz="1800" smtClean="0"/>
            </a:lvl1pPr>
          </a:lstStyle>
          <a:p>
            <a:pPr>
              <a:defRPr/>
            </a:pPr>
            <a:fld id="{92172311-D3F9-4DA2-BA09-DC0F89D67E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72311-D3F9-4DA2-BA09-DC0F89D67EE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72311-D3F9-4DA2-BA09-DC0F89D67EE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72311-D3F9-4DA2-BA09-DC0F89D67EE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72311-D3F9-4DA2-BA09-DC0F89D67EE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72311-D3F9-4DA2-BA09-DC0F89D67EE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72311-D3F9-4DA2-BA09-DC0F89D67EE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72311-D3F9-4DA2-BA09-DC0F89D67EE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72311-D3F9-4DA2-BA09-DC0F89D67EE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72311-D3F9-4DA2-BA09-DC0F89D67EE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72311-D3F9-4DA2-BA09-DC0F89D67EE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122049-A656-4E90-A4E2-FF17375EA2EE}" type="slidenum">
              <a:rPr lang="en-GB">
                <a:latin typeface="Arial" pitchFamily="34" charset="0"/>
              </a:rPr>
              <a:pPr/>
              <a:t>2</a:t>
            </a:fld>
            <a:endParaRPr lang="en-GB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73613" y="765175"/>
            <a:ext cx="5116512" cy="3838575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5396" y="4860512"/>
            <a:ext cx="10752951" cy="4605293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72311-D3F9-4DA2-BA09-DC0F89D67EE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72311-D3F9-4DA2-BA09-DC0F89D67EE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72311-D3F9-4DA2-BA09-DC0F89D67EE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72311-D3F9-4DA2-BA09-DC0F89D67EE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72311-D3F9-4DA2-BA09-DC0F89D67EE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72311-D3F9-4DA2-BA09-DC0F89D67EE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72311-D3F9-4DA2-BA09-DC0F89D67EE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7225"/>
            <a:ext cx="4038600" cy="4238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238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ensus2011_RG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30500" y="1143000"/>
            <a:ext cx="40513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ChangeAspect="1"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E258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4099" name="Picture 8" descr="Census2011_RGB_Reverse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93038" y="228600"/>
            <a:ext cx="10461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9" descr="Census2011_Strap_RGB_PPT_ONS_Reverse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2275" y="6124575"/>
            <a:ext cx="82534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27225"/>
            <a:ext cx="82296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spect="1"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E258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5123" name="Picture 8" descr="Census2011_RGB_Reverse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93038" y="228600"/>
            <a:ext cx="10461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 descr="Census2011_Strap_RGB_PPT_ONS_Reverse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6124575"/>
            <a:ext cx="79914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7178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  <a:br>
              <a:rPr lang="en-GB" smtClean="0"/>
            </a:br>
            <a:endParaRPr lang="en-GB" smtClean="0"/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pic>
        <p:nvPicPr>
          <p:cNvPr id="6148" name="Picture 7" descr="Census2011_RG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91450" y="228600"/>
            <a:ext cx="1047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Census2011_Strap_RGB_PPT_ON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1638" y="6096000"/>
            <a:ext cx="82740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  <a:br>
              <a:rPr lang="en-GB" smtClean="0"/>
            </a:br>
            <a:endParaRPr lang="en-GB" smtClean="0"/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pic>
        <p:nvPicPr>
          <p:cNvPr id="7172" name="Picture 4" descr="Census2011_RG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91450" y="228600"/>
            <a:ext cx="1047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ensus2011_Strap_RGB_PPT_ON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1638" y="6096000"/>
            <a:ext cx="82740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E25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spect="1"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E258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5123" name="Picture 8" descr="Census2011_RGB_Reverse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93038" y="228600"/>
            <a:ext cx="10461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 descr="Census2011_Strap_RGB_PPT_ONS_Reverse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6124575"/>
            <a:ext cx="79914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7178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2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50825" y="2133600"/>
            <a:ext cx="864393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4000" b="1" dirty="0" smtClean="0">
                <a:solidFill>
                  <a:schemeClr val="bg1"/>
                </a:solidFill>
              </a:rPr>
              <a:t>Internet versus paper mode effects in the 2011 Census of England and Wales: analysis of Census Quality Survey agreement rates</a:t>
            </a:r>
            <a:endParaRPr lang="en-GB" sz="4000" dirty="0" smtClean="0">
              <a:solidFill>
                <a:schemeClr val="bg1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GB" sz="4000" dirty="0" smtClean="0">
              <a:solidFill>
                <a:schemeClr val="bg1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2400" dirty="0" smtClean="0">
                <a:solidFill>
                  <a:schemeClr val="bg1"/>
                </a:solidFill>
              </a:rPr>
              <a:t>Cal Ghee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2400" dirty="0" smtClean="0">
                <a:solidFill>
                  <a:schemeClr val="bg1"/>
                </a:solidFill>
              </a:rPr>
              <a:t>26 September 2014</a:t>
            </a:r>
            <a:endParaRPr lang="en-GB" sz="2400" dirty="0">
              <a:solidFill>
                <a:schemeClr val="bg1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significantly higher</a:t>
            </a:r>
            <a:br>
              <a:rPr lang="en-GB" dirty="0" smtClean="0"/>
            </a:br>
            <a:r>
              <a:rPr lang="en-GB" dirty="0" smtClean="0"/>
              <a:t>agreement rate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38" y="1395313"/>
            <a:ext cx="889952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635896" y="4581128"/>
            <a:ext cx="2952328" cy="5760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Causes and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26768" cy="3484984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Internet better?</a:t>
            </a:r>
          </a:p>
          <a:p>
            <a:r>
              <a:rPr lang="en-GB" dirty="0" smtClean="0"/>
              <a:t>Soft reminders</a:t>
            </a:r>
          </a:p>
          <a:p>
            <a:r>
              <a:rPr lang="en-GB" dirty="0" smtClean="0"/>
              <a:t>Scanning errors</a:t>
            </a:r>
          </a:p>
          <a:p>
            <a:r>
              <a:rPr lang="en-GB" dirty="0" smtClean="0"/>
              <a:t>Radio buttons</a:t>
            </a:r>
          </a:p>
          <a:p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/>
            <a:endParaRPr lang="en-GB" dirty="0" smtClean="0"/>
          </a:p>
          <a:p>
            <a:pPr algn="ctr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196952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Paper better?</a:t>
            </a:r>
          </a:p>
          <a:p>
            <a:r>
              <a:rPr lang="en-GB" dirty="0" smtClean="0"/>
              <a:t>Display on screen</a:t>
            </a:r>
          </a:p>
          <a:p>
            <a:r>
              <a:rPr lang="en-GB" dirty="0" smtClean="0"/>
              <a:t>Easier to look forward</a:t>
            </a:r>
          </a:p>
        </p:txBody>
      </p:sp>
      <p:pic>
        <p:nvPicPr>
          <p:cNvPr id="5" name="Picture 4" descr="Cenpaperfo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717032"/>
            <a:ext cx="923925" cy="1343025"/>
          </a:xfrm>
          <a:prstGeom prst="rect">
            <a:avLst/>
          </a:prstGeom>
        </p:spPr>
      </p:pic>
      <p:pic>
        <p:nvPicPr>
          <p:cNvPr id="6" name="Content Placeholder 4" descr="mou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19672" y="4077072"/>
            <a:ext cx="976088" cy="6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1720" y="5661248"/>
            <a:ext cx="5482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Characteristics of respondents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98072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Internet form was designed to minimise mode effects, but some features may have caused some differences in results between the modes...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508518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But </a:t>
            </a:r>
            <a:r>
              <a:rPr lang="en-GB" dirty="0" smtClean="0">
                <a:solidFill>
                  <a:srgbClr val="0070C0"/>
                </a:solidFill>
              </a:rPr>
              <a:t>analysis shows that </a:t>
            </a:r>
            <a:r>
              <a:rPr lang="en-GB" dirty="0" smtClean="0">
                <a:solidFill>
                  <a:srgbClr val="0070C0"/>
                </a:solidFill>
              </a:rPr>
              <a:t>the biggest differences between the paper/CQS and internet/CQS agreement </a:t>
            </a:r>
            <a:r>
              <a:rPr lang="en-GB" dirty="0" smtClean="0">
                <a:solidFill>
                  <a:srgbClr val="0070C0"/>
                </a:solidFill>
              </a:rPr>
              <a:t>rates mainly come </a:t>
            </a:r>
            <a:r>
              <a:rPr lang="en-GB" dirty="0" smtClean="0">
                <a:solidFill>
                  <a:srgbClr val="0070C0"/>
                </a:solidFill>
              </a:rPr>
              <a:t>down to differences in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Causes and effects:</a:t>
            </a:r>
            <a:br>
              <a:rPr lang="en-GB" dirty="0" smtClean="0"/>
            </a:br>
            <a:r>
              <a:rPr lang="en-GB" dirty="0" smtClean="0"/>
              <a:t>soft reminders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Edit and imputation rates in CQS sample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Cenpaperfo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996952"/>
            <a:ext cx="923925" cy="1343025"/>
          </a:xfrm>
          <a:prstGeom prst="rect">
            <a:avLst/>
          </a:prstGeom>
        </p:spPr>
      </p:pic>
      <p:pic>
        <p:nvPicPr>
          <p:cNvPr id="6" name="Content Placeholder 4" descr="mouse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763688" y="4797152"/>
            <a:ext cx="976088" cy="641226"/>
          </a:xfrm>
        </p:spPr>
      </p:pic>
      <p:sp>
        <p:nvSpPr>
          <p:cNvPr id="7" name="TextBox 6"/>
          <p:cNvSpPr txBox="1"/>
          <p:nvPr/>
        </p:nvSpPr>
        <p:spPr>
          <a:xfrm>
            <a:off x="3851920" y="2420888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Age	Marital/civil partnerships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0.4%		4.3%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0.1%		0.1%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Causes and effects:</a:t>
            </a:r>
            <a:br>
              <a:rPr lang="en-GB" dirty="0" smtClean="0"/>
            </a:br>
            <a:r>
              <a:rPr lang="en-GB" dirty="0" smtClean="0"/>
              <a:t>scanning</a:t>
            </a:r>
            <a:endParaRPr lang="en-GB" dirty="0"/>
          </a:p>
        </p:txBody>
      </p:sp>
      <p:pic>
        <p:nvPicPr>
          <p:cNvPr id="1054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2600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549" y="3068960"/>
            <a:ext cx="25812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581128"/>
            <a:ext cx="25622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484784"/>
            <a:ext cx="25717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068960"/>
            <a:ext cx="26289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4725144"/>
            <a:ext cx="2505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83568" y="227687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05/05/1956 or</a:t>
            </a:r>
          </a:p>
          <a:p>
            <a:r>
              <a:rPr lang="en-GB" dirty="0" smtClean="0"/>
              <a:t>05/06/1955?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386104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12/05/2006 or</a:t>
            </a:r>
          </a:p>
          <a:p>
            <a:r>
              <a:rPr lang="en-GB" dirty="0" smtClean="0"/>
              <a:t>17/06/2000?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544522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09/03/1953 or</a:t>
            </a:r>
          </a:p>
          <a:p>
            <a:r>
              <a:rPr lang="en-GB" dirty="0" smtClean="0"/>
              <a:t>09/05/1965?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716016" y="227687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08/08/2008 or</a:t>
            </a:r>
          </a:p>
          <a:p>
            <a:r>
              <a:rPr lang="en-GB" dirty="0" smtClean="0"/>
              <a:t>06/06/2006?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788024" y="386104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01/01/1911 or</a:t>
            </a:r>
          </a:p>
          <a:p>
            <a:r>
              <a:rPr lang="en-GB" dirty="0" smtClean="0"/>
              <a:t>07/07/1977?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551723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17/05/1960 or</a:t>
            </a:r>
          </a:p>
          <a:p>
            <a:r>
              <a:rPr lang="en-GB" dirty="0" smtClean="0"/>
              <a:t>17/06/1966?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375756" y="248360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Aged 54 or 55?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439876" y="399577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Aged 4 or 10?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375756" y="565195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Aged 46 or 45?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420544" y="242088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Aged 2 or 4?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228184" y="400506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Aged 100 or 33?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6292304" y="566124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Aged 50 or 44?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3" grpId="2"/>
      <p:bldP spid="14" grpId="1"/>
      <p:bldP spid="14" grpId="2"/>
      <p:bldP spid="15" grpId="1"/>
      <p:bldP spid="15" grpId="2"/>
      <p:bldP spid="16" grpId="1"/>
      <p:bldP spid="16" grpId="2"/>
      <p:bldP spid="17" grpId="1"/>
      <p:bldP spid="17" grpId="2"/>
      <p:bldP spid="18" grpId="1"/>
      <p:bldP spid="18" grpId="2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Causes and effects:</a:t>
            </a:r>
            <a:br>
              <a:rPr lang="en-GB" dirty="0" smtClean="0"/>
            </a:br>
            <a:r>
              <a:rPr lang="en-GB" dirty="0" smtClean="0"/>
              <a:t>display on screen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11467" y="1340768"/>
            <a:ext cx="2624629" cy="381642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80112" y="1340768"/>
            <a:ext cx="2664296" cy="491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956" y="1268760"/>
            <a:ext cx="1837804" cy="497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enpaperfor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1556792"/>
            <a:ext cx="923925" cy="1343025"/>
          </a:xfrm>
          <a:prstGeom prst="rect">
            <a:avLst/>
          </a:prstGeom>
        </p:spPr>
      </p:pic>
      <p:pic>
        <p:nvPicPr>
          <p:cNvPr id="8" name="Content Placeholder 4" descr="mouse.pn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4499992" y="5301208"/>
            <a:ext cx="976088" cy="6412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928112" y="2204864"/>
            <a:ext cx="4748344" cy="2773363"/>
            <a:chOff x="4211960" y="2204864"/>
            <a:chExt cx="4748344" cy="27733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2204864"/>
              <a:ext cx="4602163" cy="277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5004048" y="2708920"/>
              <a:ext cx="352839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884368" y="2420888"/>
              <a:ext cx="1075936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 smtClean="0"/>
                <a:t>average internet</a:t>
              </a:r>
            </a:p>
            <a:p>
              <a:endParaRPr lang="en-GB" sz="900" b="1" dirty="0" smtClean="0"/>
            </a:p>
            <a:p>
              <a:r>
                <a:rPr lang="en-GB" sz="900" b="1" dirty="0" smtClean="0"/>
                <a:t>average paper</a:t>
              </a:r>
              <a:endParaRPr lang="en-GB" sz="9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Causes and effects:</a:t>
            </a:r>
            <a:br>
              <a:rPr lang="en-GB" dirty="0" smtClean="0"/>
            </a:br>
            <a:r>
              <a:rPr lang="en-GB" dirty="0" smtClean="0"/>
              <a:t>characteristics of respondents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en-GB" dirty="0" smtClean="0"/>
              <a:t>Internet response likely to be by...</a:t>
            </a:r>
          </a:p>
          <a:p>
            <a:endParaRPr lang="en-GB" dirty="0" smtClean="0"/>
          </a:p>
          <a:p>
            <a:r>
              <a:rPr lang="en-GB" sz="1600" dirty="0" smtClean="0"/>
              <a:t>Young adults</a:t>
            </a:r>
          </a:p>
          <a:p>
            <a:r>
              <a:rPr lang="en-GB" sz="1600" dirty="0" smtClean="0"/>
              <a:t>Males</a:t>
            </a:r>
          </a:p>
          <a:p>
            <a:r>
              <a:rPr lang="en-GB" sz="1600" dirty="0" smtClean="0"/>
              <a:t>English not main language</a:t>
            </a:r>
          </a:p>
          <a:p>
            <a:r>
              <a:rPr lang="en-GB" sz="1600" dirty="0" smtClean="0"/>
              <a:t>Born outside UK</a:t>
            </a:r>
          </a:p>
          <a:p>
            <a:r>
              <a:rPr lang="en-GB" sz="1600" dirty="0" smtClean="0"/>
              <a:t>Not disabled</a:t>
            </a:r>
          </a:p>
          <a:p>
            <a:r>
              <a:rPr lang="en-GB" sz="1600" dirty="0" smtClean="0"/>
              <a:t>In full-time education</a:t>
            </a:r>
          </a:p>
          <a:p>
            <a:r>
              <a:rPr lang="en-GB" sz="1600" dirty="0" smtClean="0"/>
              <a:t>Married or in civil partnership</a:t>
            </a:r>
          </a:p>
          <a:p>
            <a:r>
              <a:rPr lang="en-GB" sz="1600" dirty="0" smtClean="0"/>
              <a:t>Higher levels of qualification</a:t>
            </a:r>
          </a:p>
          <a:p>
            <a:r>
              <a:rPr lang="en-GB" sz="1600" dirty="0" smtClean="0"/>
              <a:t>In employment, with longer working hours</a:t>
            </a:r>
          </a:p>
          <a:p>
            <a:r>
              <a:rPr lang="en-GB" sz="1600" dirty="0" smtClean="0"/>
              <a:t>In larger households</a:t>
            </a:r>
          </a:p>
          <a:p>
            <a:r>
              <a:rPr lang="en-GB" sz="1600" dirty="0" smtClean="0"/>
              <a:t>Linked to economic status</a:t>
            </a:r>
          </a:p>
          <a:p>
            <a:pPr lvl="1">
              <a:buNone/>
            </a:pPr>
            <a:r>
              <a:rPr lang="en-GB" sz="1200" dirty="0" smtClean="0"/>
              <a:t>(more cars, more rooms)</a:t>
            </a:r>
            <a:endParaRPr lang="en-GB" sz="12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4293" y="2348880"/>
            <a:ext cx="4602163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4293" y="2780928"/>
            <a:ext cx="4602163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4293" y="3140968"/>
            <a:ext cx="4602163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3501008"/>
            <a:ext cx="4602163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n-GB" dirty="0" smtClean="0"/>
              <a:t>Limiting long-term</a:t>
            </a:r>
            <a:br>
              <a:rPr lang="en-GB" dirty="0" smtClean="0"/>
            </a:br>
            <a:r>
              <a:rPr lang="en-GB" dirty="0" smtClean="0"/>
              <a:t>illness or disability</a:t>
            </a:r>
            <a:br>
              <a:rPr lang="en-GB" dirty="0" smtClean="0"/>
            </a:br>
            <a:r>
              <a:rPr lang="en-GB" dirty="0" smtClean="0"/>
              <a:t>(internet better than paper)</a:t>
            </a:r>
            <a:endParaRPr lang="en-GB" dirty="0"/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3467" y="2281238"/>
            <a:ext cx="5802829" cy="316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5940152" y="3573016"/>
            <a:ext cx="576064" cy="288032"/>
          </a:xfrm>
          <a:prstGeom prst="ellipse">
            <a:avLst/>
          </a:prstGeom>
          <a:noFill/>
          <a:ln w="25400">
            <a:solidFill>
              <a:srgbClr val="FD45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796136" y="4869160"/>
            <a:ext cx="1008112" cy="288032"/>
          </a:xfrm>
          <a:prstGeom prst="ellipse">
            <a:avLst/>
          </a:prstGeom>
          <a:noFill/>
          <a:ln w="25400">
            <a:solidFill>
              <a:srgbClr val="FD45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644008" y="4581128"/>
            <a:ext cx="576064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491880" y="4869160"/>
            <a:ext cx="432048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644008" y="3284984"/>
            <a:ext cx="432048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491880" y="3573016"/>
            <a:ext cx="360040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8640"/>
            <a:ext cx="32360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 rot="12968081">
            <a:off x="6625119" y="3822705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300191" y="422108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Social desirability bias?</a:t>
            </a:r>
            <a:endParaRPr lang="en-GB" dirty="0"/>
          </a:p>
        </p:txBody>
      </p:sp>
      <p:sp>
        <p:nvSpPr>
          <p:cNvPr id="15" name="Right Arrow 14"/>
          <p:cNvSpPr/>
          <p:nvPr/>
        </p:nvSpPr>
        <p:spPr>
          <a:xfrm rot="9148988">
            <a:off x="6774682" y="4655098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7308304" y="4941168"/>
            <a:ext cx="1219621" cy="648072"/>
            <a:chOff x="0" y="0"/>
            <a:chExt cx="1608108" cy="854504"/>
          </a:xfrm>
        </p:grpSpPr>
        <p:grpSp>
          <p:nvGrpSpPr>
            <p:cNvPr id="18" name="Group 156"/>
            <p:cNvGrpSpPr/>
            <p:nvPr/>
          </p:nvGrpSpPr>
          <p:grpSpPr>
            <a:xfrm>
              <a:off x="318777" y="399210"/>
              <a:ext cx="670984" cy="455294"/>
              <a:chOff x="318778" y="399210"/>
              <a:chExt cx="667871" cy="455294"/>
            </a:xfrm>
          </p:grpSpPr>
          <p:sp>
            <p:nvSpPr>
              <p:cNvPr id="34" name="Flowchart: Data 33"/>
              <p:cNvSpPr/>
              <p:nvPr/>
            </p:nvSpPr>
            <p:spPr>
              <a:xfrm>
                <a:off x="456373" y="399210"/>
                <a:ext cx="530276" cy="409575"/>
              </a:xfrm>
              <a:prstGeom prst="flowChartInputOutput">
                <a:avLst/>
              </a:prstGeom>
              <a:solidFill>
                <a:schemeClr val="tx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18778" y="808785"/>
                <a:ext cx="582145" cy="4571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/>
                <a:endParaRPr lang="en-GB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TextBox 317"/>
              <p:cNvSpPr txBox="1"/>
              <p:nvPr/>
            </p:nvSpPr>
            <p:spPr>
              <a:xfrm>
                <a:off x="540648" y="482226"/>
                <a:ext cx="362526" cy="269409"/>
              </a:xfrm>
              <a:prstGeom prst="rect">
                <a:avLst/>
              </a:prstGeom>
              <a:solidFill>
                <a:schemeClr val="tx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numCol="1" rtlCol="0" anchor="t">
                <a:prstTxWarp prst="textPlain">
                  <a:avLst>
                    <a:gd name="adj" fmla="val 30000"/>
                  </a:avLst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900" b="1" baseline="0" dirty="0">
                    <a:solidFill>
                      <a:schemeClr val="bg1"/>
                    </a:solidFill>
                  </a:rPr>
                  <a:t>CQS</a:t>
                </a:r>
              </a:p>
            </p:txBody>
          </p:sp>
        </p:grpSp>
        <p:grpSp>
          <p:nvGrpSpPr>
            <p:cNvPr id="19" name="Group 157"/>
            <p:cNvGrpSpPr/>
            <p:nvPr/>
          </p:nvGrpSpPr>
          <p:grpSpPr>
            <a:xfrm>
              <a:off x="0" y="0"/>
              <a:ext cx="575735" cy="571500"/>
              <a:chOff x="0" y="0"/>
              <a:chExt cx="572621" cy="5715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0" y="0"/>
                <a:ext cx="572621" cy="5715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86042" y="439271"/>
                <a:ext cx="162485" cy="1176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318407" y="345621"/>
                <a:ext cx="190034" cy="191634"/>
              </a:xfrm>
              <a:custGeom>
                <a:avLst/>
                <a:gdLst>
                  <a:gd name="connsiteX0" fmla="*/ 307295 w 308429"/>
                  <a:gd name="connsiteY0" fmla="*/ 175759 h 333375"/>
                  <a:gd name="connsiteX1" fmla="*/ 28348 w 308429"/>
                  <a:gd name="connsiteY1" fmla="*/ 32884 h 333375"/>
                  <a:gd name="connsiteX2" fmla="*/ 171223 w 308429"/>
                  <a:gd name="connsiteY2" fmla="*/ 332241 h 333375"/>
                  <a:gd name="connsiteX3" fmla="*/ 21545 w 308429"/>
                  <a:gd name="connsiteY3" fmla="*/ 26080 h 333375"/>
                  <a:gd name="connsiteX4" fmla="*/ 307295 w 308429"/>
                  <a:gd name="connsiteY4" fmla="*/ 175759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29" h="333375">
                    <a:moveTo>
                      <a:pt x="307295" y="175759"/>
                    </a:moveTo>
                    <a:cubicBezTo>
                      <a:pt x="308429" y="176893"/>
                      <a:pt x="51027" y="6804"/>
                      <a:pt x="28348" y="32884"/>
                    </a:cubicBezTo>
                    <a:cubicBezTo>
                      <a:pt x="5669" y="58964"/>
                      <a:pt x="172357" y="333375"/>
                      <a:pt x="171223" y="332241"/>
                    </a:cubicBezTo>
                    <a:cubicBezTo>
                      <a:pt x="170089" y="331107"/>
                      <a:pt x="0" y="52160"/>
                      <a:pt x="21545" y="26080"/>
                    </a:cubicBezTo>
                    <a:cubicBezTo>
                      <a:pt x="43090" y="0"/>
                      <a:pt x="306161" y="174625"/>
                      <a:pt x="307295" y="175759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grpSp>
            <p:nvGrpSpPr>
              <p:cNvPr id="31" name="Group 169"/>
              <p:cNvGrpSpPr/>
              <p:nvPr/>
            </p:nvGrpSpPr>
            <p:grpSpPr>
              <a:xfrm>
                <a:off x="240367" y="86285"/>
                <a:ext cx="128867" cy="151279"/>
                <a:chOff x="240367" y="86285"/>
                <a:chExt cx="128867" cy="151279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240367" y="86285"/>
                  <a:ext cx="128867" cy="151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62778" y="91888"/>
                  <a:ext cx="52010" cy="694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</p:grpSp>
        </p:grpSp>
        <p:grpSp>
          <p:nvGrpSpPr>
            <p:cNvPr id="20" name="Group 158"/>
            <p:cNvGrpSpPr/>
            <p:nvPr/>
          </p:nvGrpSpPr>
          <p:grpSpPr>
            <a:xfrm flipH="1">
              <a:off x="1055908" y="2241"/>
              <a:ext cx="552200" cy="571500"/>
              <a:chOff x="1055908" y="2241"/>
              <a:chExt cx="572621" cy="5715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055908" y="2241"/>
                <a:ext cx="572621" cy="5715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441950" y="441512"/>
                <a:ext cx="162485" cy="1176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374315" y="347862"/>
                <a:ext cx="190034" cy="191634"/>
              </a:xfrm>
              <a:custGeom>
                <a:avLst/>
                <a:gdLst>
                  <a:gd name="connsiteX0" fmla="*/ 307295 w 308429"/>
                  <a:gd name="connsiteY0" fmla="*/ 175759 h 333375"/>
                  <a:gd name="connsiteX1" fmla="*/ 28348 w 308429"/>
                  <a:gd name="connsiteY1" fmla="*/ 32884 h 333375"/>
                  <a:gd name="connsiteX2" fmla="*/ 171223 w 308429"/>
                  <a:gd name="connsiteY2" fmla="*/ 332241 h 333375"/>
                  <a:gd name="connsiteX3" fmla="*/ 21545 w 308429"/>
                  <a:gd name="connsiteY3" fmla="*/ 26080 h 333375"/>
                  <a:gd name="connsiteX4" fmla="*/ 307295 w 308429"/>
                  <a:gd name="connsiteY4" fmla="*/ 175759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29" h="333375">
                    <a:moveTo>
                      <a:pt x="307295" y="175759"/>
                    </a:moveTo>
                    <a:cubicBezTo>
                      <a:pt x="308429" y="176893"/>
                      <a:pt x="51027" y="6804"/>
                      <a:pt x="28348" y="32884"/>
                    </a:cubicBezTo>
                    <a:cubicBezTo>
                      <a:pt x="5669" y="58964"/>
                      <a:pt x="172357" y="333375"/>
                      <a:pt x="171223" y="332241"/>
                    </a:cubicBezTo>
                    <a:cubicBezTo>
                      <a:pt x="170089" y="331107"/>
                      <a:pt x="0" y="52160"/>
                      <a:pt x="21545" y="26080"/>
                    </a:cubicBezTo>
                    <a:cubicBezTo>
                      <a:pt x="43090" y="0"/>
                      <a:pt x="306161" y="174625"/>
                      <a:pt x="307295" y="175759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grpSp>
            <p:nvGrpSpPr>
              <p:cNvPr id="25" name="Group 163"/>
              <p:cNvGrpSpPr/>
              <p:nvPr/>
            </p:nvGrpSpPr>
            <p:grpSpPr>
              <a:xfrm>
                <a:off x="1296275" y="88526"/>
                <a:ext cx="128867" cy="151279"/>
                <a:chOff x="1296275" y="88526"/>
                <a:chExt cx="128867" cy="151279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1296275" y="88526"/>
                  <a:ext cx="128867" cy="151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1318686" y="94129"/>
                  <a:ext cx="52010" cy="694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</p:grpSp>
        </p:grpSp>
        <p:sp>
          <p:nvSpPr>
            <p:cNvPr id="21" name="Freeform 20"/>
            <p:cNvSpPr/>
            <p:nvPr/>
          </p:nvSpPr>
          <p:spPr>
            <a:xfrm rot="963904">
              <a:off x="49532" y="586147"/>
              <a:ext cx="337763" cy="213343"/>
            </a:xfrm>
            <a:custGeom>
              <a:avLst/>
              <a:gdLst>
                <a:gd name="connsiteX0" fmla="*/ 57897 w 346449"/>
                <a:gd name="connsiteY0" fmla="*/ 3735 h 272676"/>
                <a:gd name="connsiteX1" fmla="*/ 46691 w 346449"/>
                <a:gd name="connsiteY1" fmla="*/ 216647 h 272676"/>
                <a:gd name="connsiteX2" fmla="*/ 338044 w 346449"/>
                <a:gd name="connsiteY2" fmla="*/ 199838 h 272676"/>
                <a:gd name="connsiteX3" fmla="*/ 97118 w 346449"/>
                <a:gd name="connsiteY3" fmla="*/ 239059 h 272676"/>
                <a:gd name="connsiteX4" fmla="*/ 57897 w 346449"/>
                <a:gd name="connsiteY4" fmla="*/ 3735 h 27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449" h="272676">
                  <a:moveTo>
                    <a:pt x="57897" y="3735"/>
                  </a:moveTo>
                  <a:cubicBezTo>
                    <a:pt x="49493" y="0"/>
                    <a:pt x="0" y="183963"/>
                    <a:pt x="46691" y="216647"/>
                  </a:cubicBezTo>
                  <a:cubicBezTo>
                    <a:pt x="93382" y="249331"/>
                    <a:pt x="329640" y="196103"/>
                    <a:pt x="338044" y="199838"/>
                  </a:cubicBezTo>
                  <a:cubicBezTo>
                    <a:pt x="346449" y="203573"/>
                    <a:pt x="141941" y="272676"/>
                    <a:pt x="97118" y="239059"/>
                  </a:cubicBezTo>
                  <a:cubicBezTo>
                    <a:pt x="52295" y="205442"/>
                    <a:pt x="66302" y="7470"/>
                    <a:pt x="57897" y="3735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100"/>
            </a:p>
          </p:txBody>
        </p:sp>
      </p:grpSp>
      <p:pic>
        <p:nvPicPr>
          <p:cNvPr id="37" name="Picture 36" descr="Cenpaperfor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0385" y="4653136"/>
            <a:ext cx="594449" cy="864096"/>
          </a:xfrm>
          <a:prstGeom prst="rect">
            <a:avLst/>
          </a:prstGeom>
        </p:spPr>
      </p:pic>
      <p:pic>
        <p:nvPicPr>
          <p:cNvPr id="38" name="Content Placeholder 4" descr="mouse.pn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539552" y="3429000"/>
            <a:ext cx="876897" cy="576064"/>
          </a:xfrm>
        </p:spPr>
      </p:pic>
      <p:sp>
        <p:nvSpPr>
          <p:cNvPr id="39" name="TextBox 38"/>
          <p:cNvSpPr txBox="1"/>
          <p:nvPr/>
        </p:nvSpPr>
        <p:spPr>
          <a:xfrm>
            <a:off x="251520" y="5805264"/>
            <a:ext cx="87259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70C0"/>
                </a:solidFill>
              </a:rPr>
              <a:t>Characteristics: internet responder more likely not to have limiting long-term illness or disability</a:t>
            </a:r>
            <a:r>
              <a:rPr lang="en-GB" sz="12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GB" sz="1200" dirty="0" smtClean="0">
                <a:solidFill>
                  <a:srgbClr val="0070C0"/>
                </a:solidFill>
              </a:rPr>
              <a:t>Social desirability bias affecting CQS response, so Census question likely to be better quality than reported in CQS analysis.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/>
      <p:bldP spid="15" grpId="0" animBg="1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7056784" cy="322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smtClean="0"/>
              <a:t>Marital/civil partnerships</a:t>
            </a:r>
            <a:br>
              <a:rPr lang="en-GB" dirty="0" smtClean="0"/>
            </a:br>
            <a:r>
              <a:rPr lang="en-GB" dirty="0" smtClean="0"/>
              <a:t>(internet better than paper)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508104" y="4653136"/>
            <a:ext cx="720080" cy="2592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419872" y="4869160"/>
            <a:ext cx="1080120" cy="288032"/>
          </a:xfrm>
          <a:prstGeom prst="ellipse">
            <a:avLst/>
          </a:prstGeom>
          <a:noFill/>
          <a:ln w="25400">
            <a:solidFill>
              <a:srgbClr val="FD45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499992" y="4869160"/>
            <a:ext cx="720080" cy="2592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491880" y="3573016"/>
            <a:ext cx="360040" cy="288032"/>
          </a:xfrm>
          <a:prstGeom prst="ellipse">
            <a:avLst/>
          </a:prstGeom>
          <a:noFill/>
          <a:ln w="25400">
            <a:solidFill>
              <a:srgbClr val="FD45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499992" y="3601819"/>
            <a:ext cx="576064" cy="2592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508104" y="3385795"/>
            <a:ext cx="576064" cy="2592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5518766">
            <a:off x="3883274" y="5365607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563888" y="5805264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Social desirability bias?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6228184" y="5517232"/>
            <a:ext cx="1219621" cy="648072"/>
            <a:chOff x="0" y="0"/>
            <a:chExt cx="1608108" cy="854504"/>
          </a:xfrm>
        </p:grpSpPr>
        <p:grpSp>
          <p:nvGrpSpPr>
            <p:cNvPr id="16" name="Group 156"/>
            <p:cNvGrpSpPr/>
            <p:nvPr/>
          </p:nvGrpSpPr>
          <p:grpSpPr>
            <a:xfrm>
              <a:off x="318777" y="399210"/>
              <a:ext cx="670984" cy="455294"/>
              <a:chOff x="318778" y="399210"/>
              <a:chExt cx="667871" cy="455294"/>
            </a:xfrm>
          </p:grpSpPr>
          <p:sp>
            <p:nvSpPr>
              <p:cNvPr id="32" name="Flowchart: Data 31"/>
              <p:cNvSpPr/>
              <p:nvPr/>
            </p:nvSpPr>
            <p:spPr>
              <a:xfrm>
                <a:off x="456373" y="399210"/>
                <a:ext cx="530276" cy="409575"/>
              </a:xfrm>
              <a:prstGeom prst="flowChartInputOutput">
                <a:avLst/>
              </a:prstGeom>
              <a:solidFill>
                <a:schemeClr val="tx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8778" y="808785"/>
                <a:ext cx="582145" cy="4571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/>
                <a:endParaRPr lang="en-GB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TextBox 317"/>
              <p:cNvSpPr txBox="1"/>
              <p:nvPr/>
            </p:nvSpPr>
            <p:spPr>
              <a:xfrm>
                <a:off x="540648" y="482226"/>
                <a:ext cx="362526" cy="269409"/>
              </a:xfrm>
              <a:prstGeom prst="rect">
                <a:avLst/>
              </a:prstGeom>
              <a:solidFill>
                <a:schemeClr val="tx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numCol="1" rtlCol="0" anchor="t">
                <a:prstTxWarp prst="textPlain">
                  <a:avLst>
                    <a:gd name="adj" fmla="val 30000"/>
                  </a:avLst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900" b="1" baseline="0" dirty="0">
                    <a:solidFill>
                      <a:schemeClr val="bg1"/>
                    </a:solidFill>
                  </a:rPr>
                  <a:t>CQS</a:t>
                </a:r>
              </a:p>
            </p:txBody>
          </p:sp>
        </p:grpSp>
        <p:grpSp>
          <p:nvGrpSpPr>
            <p:cNvPr id="17" name="Group 157"/>
            <p:cNvGrpSpPr/>
            <p:nvPr/>
          </p:nvGrpSpPr>
          <p:grpSpPr>
            <a:xfrm>
              <a:off x="0" y="0"/>
              <a:ext cx="575735" cy="571500"/>
              <a:chOff x="0" y="0"/>
              <a:chExt cx="572621" cy="5715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0" y="0"/>
                <a:ext cx="572621" cy="5715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86042" y="439271"/>
                <a:ext cx="162485" cy="1176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318407" y="345621"/>
                <a:ext cx="190034" cy="191634"/>
              </a:xfrm>
              <a:custGeom>
                <a:avLst/>
                <a:gdLst>
                  <a:gd name="connsiteX0" fmla="*/ 307295 w 308429"/>
                  <a:gd name="connsiteY0" fmla="*/ 175759 h 333375"/>
                  <a:gd name="connsiteX1" fmla="*/ 28348 w 308429"/>
                  <a:gd name="connsiteY1" fmla="*/ 32884 h 333375"/>
                  <a:gd name="connsiteX2" fmla="*/ 171223 w 308429"/>
                  <a:gd name="connsiteY2" fmla="*/ 332241 h 333375"/>
                  <a:gd name="connsiteX3" fmla="*/ 21545 w 308429"/>
                  <a:gd name="connsiteY3" fmla="*/ 26080 h 333375"/>
                  <a:gd name="connsiteX4" fmla="*/ 307295 w 308429"/>
                  <a:gd name="connsiteY4" fmla="*/ 175759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29" h="333375">
                    <a:moveTo>
                      <a:pt x="307295" y="175759"/>
                    </a:moveTo>
                    <a:cubicBezTo>
                      <a:pt x="308429" y="176893"/>
                      <a:pt x="51027" y="6804"/>
                      <a:pt x="28348" y="32884"/>
                    </a:cubicBezTo>
                    <a:cubicBezTo>
                      <a:pt x="5669" y="58964"/>
                      <a:pt x="172357" y="333375"/>
                      <a:pt x="171223" y="332241"/>
                    </a:cubicBezTo>
                    <a:cubicBezTo>
                      <a:pt x="170089" y="331107"/>
                      <a:pt x="0" y="52160"/>
                      <a:pt x="21545" y="26080"/>
                    </a:cubicBezTo>
                    <a:cubicBezTo>
                      <a:pt x="43090" y="0"/>
                      <a:pt x="306161" y="174625"/>
                      <a:pt x="307295" y="175759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grpSp>
            <p:nvGrpSpPr>
              <p:cNvPr id="29" name="Group 169"/>
              <p:cNvGrpSpPr/>
              <p:nvPr/>
            </p:nvGrpSpPr>
            <p:grpSpPr>
              <a:xfrm>
                <a:off x="240367" y="86285"/>
                <a:ext cx="128867" cy="151279"/>
                <a:chOff x="240367" y="86285"/>
                <a:chExt cx="128867" cy="151279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40367" y="86285"/>
                  <a:ext cx="128867" cy="151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62778" y="91888"/>
                  <a:ext cx="52010" cy="694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</p:grpSp>
        </p:grpSp>
        <p:grpSp>
          <p:nvGrpSpPr>
            <p:cNvPr id="18" name="Group 158"/>
            <p:cNvGrpSpPr/>
            <p:nvPr/>
          </p:nvGrpSpPr>
          <p:grpSpPr>
            <a:xfrm flipH="1">
              <a:off x="1055908" y="2241"/>
              <a:ext cx="552200" cy="571500"/>
              <a:chOff x="1055908" y="2241"/>
              <a:chExt cx="572621" cy="5715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055908" y="2241"/>
                <a:ext cx="572621" cy="5715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441950" y="441512"/>
                <a:ext cx="162485" cy="1176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1374315" y="347862"/>
                <a:ext cx="190034" cy="191634"/>
              </a:xfrm>
              <a:custGeom>
                <a:avLst/>
                <a:gdLst>
                  <a:gd name="connsiteX0" fmla="*/ 307295 w 308429"/>
                  <a:gd name="connsiteY0" fmla="*/ 175759 h 333375"/>
                  <a:gd name="connsiteX1" fmla="*/ 28348 w 308429"/>
                  <a:gd name="connsiteY1" fmla="*/ 32884 h 333375"/>
                  <a:gd name="connsiteX2" fmla="*/ 171223 w 308429"/>
                  <a:gd name="connsiteY2" fmla="*/ 332241 h 333375"/>
                  <a:gd name="connsiteX3" fmla="*/ 21545 w 308429"/>
                  <a:gd name="connsiteY3" fmla="*/ 26080 h 333375"/>
                  <a:gd name="connsiteX4" fmla="*/ 307295 w 308429"/>
                  <a:gd name="connsiteY4" fmla="*/ 175759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29" h="333375">
                    <a:moveTo>
                      <a:pt x="307295" y="175759"/>
                    </a:moveTo>
                    <a:cubicBezTo>
                      <a:pt x="308429" y="176893"/>
                      <a:pt x="51027" y="6804"/>
                      <a:pt x="28348" y="32884"/>
                    </a:cubicBezTo>
                    <a:cubicBezTo>
                      <a:pt x="5669" y="58964"/>
                      <a:pt x="172357" y="333375"/>
                      <a:pt x="171223" y="332241"/>
                    </a:cubicBezTo>
                    <a:cubicBezTo>
                      <a:pt x="170089" y="331107"/>
                      <a:pt x="0" y="52160"/>
                      <a:pt x="21545" y="26080"/>
                    </a:cubicBezTo>
                    <a:cubicBezTo>
                      <a:pt x="43090" y="0"/>
                      <a:pt x="306161" y="174625"/>
                      <a:pt x="307295" y="175759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grpSp>
            <p:nvGrpSpPr>
              <p:cNvPr id="23" name="Group 163"/>
              <p:cNvGrpSpPr/>
              <p:nvPr/>
            </p:nvGrpSpPr>
            <p:grpSpPr>
              <a:xfrm>
                <a:off x="1296275" y="88526"/>
                <a:ext cx="128867" cy="151279"/>
                <a:chOff x="1296275" y="88526"/>
                <a:chExt cx="128867" cy="151279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296275" y="88526"/>
                  <a:ext cx="128867" cy="151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318686" y="94129"/>
                  <a:ext cx="52010" cy="694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</p:grpSp>
        </p:grpSp>
        <p:sp>
          <p:nvSpPr>
            <p:cNvPr id="19" name="Freeform 18"/>
            <p:cNvSpPr/>
            <p:nvPr/>
          </p:nvSpPr>
          <p:spPr>
            <a:xfrm rot="963904">
              <a:off x="49532" y="586147"/>
              <a:ext cx="337763" cy="213343"/>
            </a:xfrm>
            <a:custGeom>
              <a:avLst/>
              <a:gdLst>
                <a:gd name="connsiteX0" fmla="*/ 57897 w 346449"/>
                <a:gd name="connsiteY0" fmla="*/ 3735 h 272676"/>
                <a:gd name="connsiteX1" fmla="*/ 46691 w 346449"/>
                <a:gd name="connsiteY1" fmla="*/ 216647 h 272676"/>
                <a:gd name="connsiteX2" fmla="*/ 338044 w 346449"/>
                <a:gd name="connsiteY2" fmla="*/ 199838 h 272676"/>
                <a:gd name="connsiteX3" fmla="*/ 97118 w 346449"/>
                <a:gd name="connsiteY3" fmla="*/ 239059 h 272676"/>
                <a:gd name="connsiteX4" fmla="*/ 57897 w 346449"/>
                <a:gd name="connsiteY4" fmla="*/ 3735 h 27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449" h="272676">
                  <a:moveTo>
                    <a:pt x="57897" y="3735"/>
                  </a:moveTo>
                  <a:cubicBezTo>
                    <a:pt x="49493" y="0"/>
                    <a:pt x="0" y="183963"/>
                    <a:pt x="46691" y="216647"/>
                  </a:cubicBezTo>
                  <a:cubicBezTo>
                    <a:pt x="93382" y="249331"/>
                    <a:pt x="329640" y="196103"/>
                    <a:pt x="338044" y="199838"/>
                  </a:cubicBezTo>
                  <a:cubicBezTo>
                    <a:pt x="346449" y="203573"/>
                    <a:pt x="141941" y="272676"/>
                    <a:pt x="97118" y="239059"/>
                  </a:cubicBezTo>
                  <a:cubicBezTo>
                    <a:pt x="52295" y="205442"/>
                    <a:pt x="66302" y="7470"/>
                    <a:pt x="57897" y="3735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100"/>
            </a:p>
          </p:txBody>
        </p:sp>
      </p:grpSp>
      <p:pic>
        <p:nvPicPr>
          <p:cNvPr id="35" name="Picture 34" descr="Cenpaperfor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1145" y="4581128"/>
            <a:ext cx="594449" cy="864096"/>
          </a:xfrm>
          <a:prstGeom prst="rect">
            <a:avLst/>
          </a:prstGeom>
        </p:spPr>
      </p:pic>
      <p:pic>
        <p:nvPicPr>
          <p:cNvPr id="36" name="Content Placeholder 4" descr="mouse.pn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7380312" y="3356992"/>
            <a:ext cx="876897" cy="57606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2608" y="188640"/>
            <a:ext cx="2536866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395536" y="551723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70C0"/>
                </a:solidFill>
              </a:rPr>
              <a:t>Characteristics: internet responder more likely to be married/in civil </a:t>
            </a:r>
            <a:r>
              <a:rPr lang="en-GB" sz="1000" dirty="0" smtClean="0">
                <a:solidFill>
                  <a:srgbClr val="0070C0"/>
                </a:solidFill>
              </a:rPr>
              <a:t>partnership.</a:t>
            </a:r>
          </a:p>
          <a:p>
            <a:endParaRPr lang="en-GB" sz="1000" dirty="0" smtClean="0">
              <a:solidFill>
                <a:srgbClr val="0070C0"/>
              </a:solidFill>
            </a:endParaRPr>
          </a:p>
          <a:p>
            <a:r>
              <a:rPr lang="en-GB" sz="1000" dirty="0" smtClean="0">
                <a:solidFill>
                  <a:srgbClr val="0070C0"/>
                </a:solidFill>
              </a:rPr>
              <a:t>Social desirability bias affecting CQS response, so Census </a:t>
            </a:r>
            <a:r>
              <a:rPr lang="en-GB" sz="1000" dirty="0" smtClean="0">
                <a:solidFill>
                  <a:srgbClr val="0070C0"/>
                </a:solidFill>
              </a:rPr>
              <a:t>question </a:t>
            </a:r>
            <a:r>
              <a:rPr lang="en-GB" sz="1000" dirty="0" smtClean="0">
                <a:solidFill>
                  <a:srgbClr val="0070C0"/>
                </a:solidFill>
              </a:rPr>
              <a:t>likely to be better quality than reported in CQS analysis.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232" y="2708920"/>
            <a:ext cx="8460216" cy="322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Type of accommodation</a:t>
            </a:r>
            <a:br>
              <a:rPr lang="en-GB" dirty="0" smtClean="0"/>
            </a:br>
            <a:r>
              <a:rPr lang="en-GB" dirty="0" smtClean="0"/>
              <a:t>(internet better</a:t>
            </a:r>
            <a:br>
              <a:rPr lang="en-GB" dirty="0" smtClean="0"/>
            </a:br>
            <a:r>
              <a:rPr lang="en-GB" dirty="0" smtClean="0"/>
              <a:t>than paper)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8640"/>
            <a:ext cx="287950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3851920" y="3558614"/>
            <a:ext cx="648072" cy="2592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851920" y="4941168"/>
            <a:ext cx="1008112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979712" y="4941168"/>
            <a:ext cx="648072" cy="259229"/>
          </a:xfrm>
          <a:prstGeom prst="ellipse">
            <a:avLst/>
          </a:prstGeom>
          <a:noFill/>
          <a:ln w="25400">
            <a:solidFill>
              <a:srgbClr val="FD45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843808" y="4797152"/>
            <a:ext cx="648072" cy="259229"/>
          </a:xfrm>
          <a:prstGeom prst="ellipse">
            <a:avLst/>
          </a:prstGeom>
          <a:noFill/>
          <a:ln w="25400">
            <a:solidFill>
              <a:srgbClr val="FD45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Cenpaperfor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4408" y="5013176"/>
            <a:ext cx="594449" cy="864096"/>
          </a:xfrm>
          <a:prstGeom prst="rect">
            <a:avLst/>
          </a:prstGeom>
        </p:spPr>
      </p:pic>
      <p:pic>
        <p:nvPicPr>
          <p:cNvPr id="19" name="Content Placeholder 4" descr="mouse.pn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7943575" y="3789040"/>
            <a:ext cx="876897" cy="5760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n-GB" dirty="0" smtClean="0"/>
              <a:t>Religion</a:t>
            </a:r>
            <a:br>
              <a:rPr lang="en-GB" dirty="0" smtClean="0"/>
            </a:br>
            <a:r>
              <a:rPr lang="en-GB" dirty="0" smtClean="0"/>
              <a:t>(paper better than internet)</a:t>
            </a:r>
            <a:endParaRPr lang="en-GB" dirty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73628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2699792" y="2204864"/>
            <a:ext cx="648072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907704" y="2420888"/>
            <a:ext cx="864096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699792" y="4149080"/>
            <a:ext cx="720080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907704" y="4365104"/>
            <a:ext cx="576064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308304" y="2780928"/>
            <a:ext cx="576064" cy="288032"/>
          </a:xfrm>
          <a:prstGeom prst="ellipse">
            <a:avLst/>
          </a:prstGeom>
          <a:noFill/>
          <a:ln w="25400">
            <a:solidFill>
              <a:srgbClr val="FD45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88641"/>
            <a:ext cx="2365648" cy="179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enpaperfor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4581128"/>
            <a:ext cx="594449" cy="864096"/>
          </a:xfrm>
          <a:prstGeom prst="rect">
            <a:avLst/>
          </a:prstGeom>
        </p:spPr>
      </p:pic>
      <p:pic>
        <p:nvPicPr>
          <p:cNvPr id="14" name="Content Placeholder 4" descr="mouse.pn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7956376" y="2924944"/>
            <a:ext cx="876897" cy="576064"/>
          </a:xfrm>
        </p:spPr>
      </p:pic>
      <p:sp>
        <p:nvSpPr>
          <p:cNvPr id="15" name="TextBox 14"/>
          <p:cNvSpPr txBox="1"/>
          <p:nvPr/>
        </p:nvSpPr>
        <p:spPr>
          <a:xfrm>
            <a:off x="539552" y="587727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70C0"/>
                </a:solidFill>
              </a:rPr>
              <a:t>Characteristics: internet responder more likely to be younger adult, therefore likely non-practising Christian (note this is an assumption, not in the census data), so more likely to swap between ‘Christian’ and ‘no religion’.</a:t>
            </a:r>
            <a:endParaRPr lang="en-GB" sz="1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95536" y="548680"/>
            <a:ext cx="84249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6E2B8B"/>
                </a:solidFill>
              </a:rPr>
              <a:t>Overview</a:t>
            </a:r>
            <a:endParaRPr lang="en-US" sz="3200" b="1" dirty="0">
              <a:solidFill>
                <a:srgbClr val="6E2B8B"/>
              </a:solidFill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84213" y="1628800"/>
            <a:ext cx="77724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b="1" dirty="0" smtClean="0">
                <a:solidFill>
                  <a:srgbClr val="002D46"/>
                </a:solidFill>
              </a:rPr>
              <a:t>Census Quality Survey background and results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b="1" dirty="0" smtClean="0">
                <a:solidFill>
                  <a:srgbClr val="002D46"/>
                </a:solidFill>
              </a:rPr>
              <a:t>Modes of collection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b="1" dirty="0" smtClean="0">
                <a:solidFill>
                  <a:srgbClr val="002D46"/>
                </a:solidFill>
              </a:rPr>
              <a:t>Causes and effects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b="1" dirty="0" smtClean="0">
                <a:solidFill>
                  <a:srgbClr val="002D46"/>
                </a:solidFill>
              </a:rPr>
              <a:t>Results by mode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b="1" dirty="0" smtClean="0">
                <a:solidFill>
                  <a:srgbClr val="002D46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7859216" cy="5001419"/>
          </a:xfrm>
        </p:spPr>
        <p:txBody>
          <a:bodyPr/>
          <a:lstStyle/>
          <a:p>
            <a:r>
              <a:rPr lang="en-GB" dirty="0" smtClean="0"/>
              <a:t>Minimisation of mode effects partially achieved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Characteristics of returners main driver of differences in agreement rates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2021?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1628800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Deliberately didn’t optimise for the internet (</a:t>
            </a:r>
            <a:r>
              <a:rPr lang="en-GB" sz="1400" dirty="0" err="1" smtClean="0">
                <a:solidFill>
                  <a:srgbClr val="0070C0"/>
                </a:solidFill>
              </a:rPr>
              <a:t>eg</a:t>
            </a:r>
            <a:r>
              <a:rPr lang="en-GB" sz="1400" dirty="0" smtClean="0">
                <a:solidFill>
                  <a:srgbClr val="0070C0"/>
                </a:solidFill>
              </a:rPr>
              <a:t> long ethnicity question), but did use soft reminders, eliminated scanning errors and used radio buttons.</a:t>
            </a:r>
          </a:p>
          <a:p>
            <a:r>
              <a:rPr lang="en-GB" sz="1400" dirty="0" smtClean="0">
                <a:solidFill>
                  <a:srgbClr val="0070C0"/>
                </a:solidFill>
              </a:rPr>
              <a:t>Biggest impact likely to be due to over-use of internet respondents as donors in edit and imputation (their responses were more compete because of soft reminders).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4149080"/>
            <a:ext cx="6552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Further analysis can be done to remove the effect of characteristics to see what differences remain. </a:t>
            </a:r>
          </a:p>
          <a:p>
            <a:r>
              <a:rPr lang="en-GB" sz="1400" dirty="0" smtClean="0">
                <a:solidFill>
                  <a:srgbClr val="0070C0"/>
                </a:solidFill>
              </a:rPr>
              <a:t>Edit and imputation team analysing the impact of over-use of internet donors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66124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Plans for 2021 have internet response by default rather than by choice, so mode effect elimination will have different perspective: designing for different devices.</a:t>
            </a:r>
            <a:endParaRPr lang="en-GB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Census Quality Survey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9909"/>
            <a:ext cx="8147248" cy="4569371"/>
          </a:xfrm>
        </p:spPr>
        <p:txBody>
          <a:bodyPr/>
          <a:lstStyle/>
          <a:p>
            <a:endParaRPr lang="en-GB" sz="2200" dirty="0" smtClean="0"/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sz="2200" dirty="0" smtClean="0"/>
          </a:p>
          <a:p>
            <a:r>
              <a:rPr lang="en-GB" sz="2200" dirty="0" smtClean="0"/>
              <a:t>Sample stratified (region, hard to count, mode)</a:t>
            </a:r>
          </a:p>
          <a:p>
            <a:endParaRPr lang="en-GB" sz="2200" dirty="0" smtClean="0"/>
          </a:p>
          <a:p>
            <a:r>
              <a:rPr lang="en-GB" sz="2200" dirty="0" smtClean="0"/>
              <a:t>Interviewed households representative</a:t>
            </a:r>
          </a:p>
          <a:p>
            <a:endParaRPr lang="en-GB" sz="2200" dirty="0" smtClean="0"/>
          </a:p>
          <a:p>
            <a:r>
              <a:rPr lang="en-GB" sz="2200" dirty="0" smtClean="0"/>
              <a:t>Individuals weighted (age, sex, ethnic group, mode)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763688" y="2852936"/>
            <a:ext cx="4104531" cy="658752"/>
            <a:chOff x="0" y="0"/>
            <a:chExt cx="5400675" cy="866775"/>
          </a:xfrm>
        </p:grpSpPr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62890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14"/>
            <p:cNvSpPr txBox="1"/>
            <p:nvPr/>
          </p:nvSpPr>
          <p:spPr>
            <a:xfrm>
              <a:off x="2847975" y="85725"/>
              <a:ext cx="2552700" cy="73342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50" b="1" dirty="0"/>
                <a:t>What</a:t>
              </a:r>
              <a:r>
                <a:rPr lang="en-GB" sz="1050" b="1" baseline="0" dirty="0"/>
                <a:t> is your date of birth?</a:t>
              </a:r>
            </a:p>
            <a:p>
              <a:endParaRPr lang="en-GB" sz="1100" baseline="0" dirty="0"/>
            </a:p>
            <a:p>
              <a:endParaRPr lang="en-GB" sz="1100" baseline="0" dirty="0"/>
            </a:p>
          </p:txBody>
        </p:sp>
        <p:sp>
          <p:nvSpPr>
            <p:cNvPr id="27" name="TextBox 15"/>
            <p:cNvSpPr txBox="1"/>
            <p:nvPr/>
          </p:nvSpPr>
          <p:spPr>
            <a:xfrm>
              <a:off x="3190873" y="473735"/>
              <a:ext cx="504257" cy="273978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dirty="0">
                  <a:latin typeface="Arial Black" pitchFamily="34" charset="0"/>
                </a:rPr>
                <a:t>01</a:t>
              </a:r>
            </a:p>
          </p:txBody>
        </p:sp>
        <p:sp>
          <p:nvSpPr>
            <p:cNvPr id="28" name="TextBox 16"/>
            <p:cNvSpPr txBox="1"/>
            <p:nvPr/>
          </p:nvSpPr>
          <p:spPr>
            <a:xfrm>
              <a:off x="3838573" y="473735"/>
              <a:ext cx="519786" cy="273978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dirty="0">
                  <a:latin typeface="Arial Black" pitchFamily="34" charset="0"/>
                </a:rPr>
                <a:t>01</a:t>
              </a:r>
            </a:p>
          </p:txBody>
        </p:sp>
        <p:sp>
          <p:nvSpPr>
            <p:cNvPr id="29" name="TextBox 17"/>
            <p:cNvSpPr txBox="1"/>
            <p:nvPr/>
          </p:nvSpPr>
          <p:spPr>
            <a:xfrm>
              <a:off x="4476749" y="473735"/>
              <a:ext cx="734334" cy="273978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dirty="0">
                  <a:latin typeface="Arial Black" pitchFamily="34" charset="0"/>
                </a:rPr>
                <a:t>1977</a:t>
              </a:r>
            </a:p>
          </p:txBody>
        </p:sp>
      </p:grpSp>
      <p:pic>
        <p:nvPicPr>
          <p:cNvPr id="30" name="Picture 29" descr="Cenpaperfor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420888"/>
            <a:ext cx="379013" cy="550937"/>
          </a:xfrm>
          <a:prstGeom prst="rect">
            <a:avLst/>
          </a:prstGeom>
        </p:spPr>
      </p:pic>
      <p:pic>
        <p:nvPicPr>
          <p:cNvPr id="51" name="Picture 50" descr="tick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986" y="2420888"/>
            <a:ext cx="438150" cy="433633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899592" y="1484783"/>
            <a:ext cx="1368152" cy="726997"/>
            <a:chOff x="0" y="0"/>
            <a:chExt cx="1608108" cy="854504"/>
          </a:xfrm>
        </p:grpSpPr>
        <p:grpSp>
          <p:nvGrpSpPr>
            <p:cNvPr id="53" name="Group 156"/>
            <p:cNvGrpSpPr/>
            <p:nvPr/>
          </p:nvGrpSpPr>
          <p:grpSpPr>
            <a:xfrm>
              <a:off x="318777" y="399210"/>
              <a:ext cx="670984" cy="455294"/>
              <a:chOff x="318778" y="399210"/>
              <a:chExt cx="667871" cy="455294"/>
            </a:xfrm>
          </p:grpSpPr>
          <p:sp>
            <p:nvSpPr>
              <p:cNvPr id="69" name="Flowchart: Data 68"/>
              <p:cNvSpPr/>
              <p:nvPr/>
            </p:nvSpPr>
            <p:spPr>
              <a:xfrm>
                <a:off x="456373" y="399210"/>
                <a:ext cx="530276" cy="409575"/>
              </a:xfrm>
              <a:prstGeom prst="flowChartInputOutput">
                <a:avLst/>
              </a:prstGeom>
              <a:solidFill>
                <a:schemeClr val="tx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18778" y="808785"/>
                <a:ext cx="582145" cy="4571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/>
                <a:endParaRPr lang="en-GB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TextBox 317"/>
              <p:cNvSpPr txBox="1"/>
              <p:nvPr/>
            </p:nvSpPr>
            <p:spPr>
              <a:xfrm>
                <a:off x="540648" y="482226"/>
                <a:ext cx="362526" cy="269409"/>
              </a:xfrm>
              <a:prstGeom prst="rect">
                <a:avLst/>
              </a:prstGeom>
              <a:solidFill>
                <a:schemeClr val="tx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numCol="1" rtlCol="0" anchor="t">
                <a:prstTxWarp prst="textPlain">
                  <a:avLst>
                    <a:gd name="adj" fmla="val 30000"/>
                  </a:avLst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900" b="1" baseline="0" dirty="0">
                    <a:solidFill>
                      <a:schemeClr val="bg1"/>
                    </a:solidFill>
                  </a:rPr>
                  <a:t>CQS</a:t>
                </a:r>
              </a:p>
            </p:txBody>
          </p:sp>
        </p:grpSp>
        <p:grpSp>
          <p:nvGrpSpPr>
            <p:cNvPr id="54" name="Group 157"/>
            <p:cNvGrpSpPr/>
            <p:nvPr/>
          </p:nvGrpSpPr>
          <p:grpSpPr>
            <a:xfrm>
              <a:off x="0" y="0"/>
              <a:ext cx="575735" cy="571500"/>
              <a:chOff x="0" y="0"/>
              <a:chExt cx="572621" cy="5715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0" y="0"/>
                <a:ext cx="572621" cy="5715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86042" y="439271"/>
                <a:ext cx="162485" cy="1176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18407" y="345621"/>
                <a:ext cx="190034" cy="191634"/>
              </a:xfrm>
              <a:custGeom>
                <a:avLst/>
                <a:gdLst>
                  <a:gd name="connsiteX0" fmla="*/ 307295 w 308429"/>
                  <a:gd name="connsiteY0" fmla="*/ 175759 h 333375"/>
                  <a:gd name="connsiteX1" fmla="*/ 28348 w 308429"/>
                  <a:gd name="connsiteY1" fmla="*/ 32884 h 333375"/>
                  <a:gd name="connsiteX2" fmla="*/ 171223 w 308429"/>
                  <a:gd name="connsiteY2" fmla="*/ 332241 h 333375"/>
                  <a:gd name="connsiteX3" fmla="*/ 21545 w 308429"/>
                  <a:gd name="connsiteY3" fmla="*/ 26080 h 333375"/>
                  <a:gd name="connsiteX4" fmla="*/ 307295 w 308429"/>
                  <a:gd name="connsiteY4" fmla="*/ 175759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29" h="333375">
                    <a:moveTo>
                      <a:pt x="307295" y="175759"/>
                    </a:moveTo>
                    <a:cubicBezTo>
                      <a:pt x="308429" y="176893"/>
                      <a:pt x="51027" y="6804"/>
                      <a:pt x="28348" y="32884"/>
                    </a:cubicBezTo>
                    <a:cubicBezTo>
                      <a:pt x="5669" y="58964"/>
                      <a:pt x="172357" y="333375"/>
                      <a:pt x="171223" y="332241"/>
                    </a:cubicBezTo>
                    <a:cubicBezTo>
                      <a:pt x="170089" y="331107"/>
                      <a:pt x="0" y="52160"/>
                      <a:pt x="21545" y="26080"/>
                    </a:cubicBezTo>
                    <a:cubicBezTo>
                      <a:pt x="43090" y="0"/>
                      <a:pt x="306161" y="174625"/>
                      <a:pt x="307295" y="175759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grpSp>
            <p:nvGrpSpPr>
              <p:cNvPr id="66" name="Group 169"/>
              <p:cNvGrpSpPr/>
              <p:nvPr/>
            </p:nvGrpSpPr>
            <p:grpSpPr>
              <a:xfrm>
                <a:off x="240367" y="86285"/>
                <a:ext cx="128867" cy="151279"/>
                <a:chOff x="240367" y="86285"/>
                <a:chExt cx="128867" cy="151279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240367" y="86285"/>
                  <a:ext cx="128867" cy="151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262778" y="91888"/>
                  <a:ext cx="52010" cy="694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</p:grpSp>
        </p:grpSp>
        <p:grpSp>
          <p:nvGrpSpPr>
            <p:cNvPr id="55" name="Group 158"/>
            <p:cNvGrpSpPr/>
            <p:nvPr/>
          </p:nvGrpSpPr>
          <p:grpSpPr>
            <a:xfrm flipH="1">
              <a:off x="1055908" y="2241"/>
              <a:ext cx="552200" cy="571500"/>
              <a:chOff x="1055908" y="2241"/>
              <a:chExt cx="572621" cy="57150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055908" y="2241"/>
                <a:ext cx="572621" cy="5715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441950" y="441512"/>
                <a:ext cx="162485" cy="1176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1374315" y="347862"/>
                <a:ext cx="190034" cy="191634"/>
              </a:xfrm>
              <a:custGeom>
                <a:avLst/>
                <a:gdLst>
                  <a:gd name="connsiteX0" fmla="*/ 307295 w 308429"/>
                  <a:gd name="connsiteY0" fmla="*/ 175759 h 333375"/>
                  <a:gd name="connsiteX1" fmla="*/ 28348 w 308429"/>
                  <a:gd name="connsiteY1" fmla="*/ 32884 h 333375"/>
                  <a:gd name="connsiteX2" fmla="*/ 171223 w 308429"/>
                  <a:gd name="connsiteY2" fmla="*/ 332241 h 333375"/>
                  <a:gd name="connsiteX3" fmla="*/ 21545 w 308429"/>
                  <a:gd name="connsiteY3" fmla="*/ 26080 h 333375"/>
                  <a:gd name="connsiteX4" fmla="*/ 307295 w 308429"/>
                  <a:gd name="connsiteY4" fmla="*/ 175759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29" h="333375">
                    <a:moveTo>
                      <a:pt x="307295" y="175759"/>
                    </a:moveTo>
                    <a:cubicBezTo>
                      <a:pt x="308429" y="176893"/>
                      <a:pt x="51027" y="6804"/>
                      <a:pt x="28348" y="32884"/>
                    </a:cubicBezTo>
                    <a:cubicBezTo>
                      <a:pt x="5669" y="58964"/>
                      <a:pt x="172357" y="333375"/>
                      <a:pt x="171223" y="332241"/>
                    </a:cubicBezTo>
                    <a:cubicBezTo>
                      <a:pt x="170089" y="331107"/>
                      <a:pt x="0" y="52160"/>
                      <a:pt x="21545" y="26080"/>
                    </a:cubicBezTo>
                    <a:cubicBezTo>
                      <a:pt x="43090" y="0"/>
                      <a:pt x="306161" y="174625"/>
                      <a:pt x="307295" y="175759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grpSp>
            <p:nvGrpSpPr>
              <p:cNvPr id="60" name="Group 163"/>
              <p:cNvGrpSpPr/>
              <p:nvPr/>
            </p:nvGrpSpPr>
            <p:grpSpPr>
              <a:xfrm>
                <a:off x="1296275" y="88526"/>
                <a:ext cx="128867" cy="151279"/>
                <a:chOff x="1296275" y="88526"/>
                <a:chExt cx="128867" cy="151279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1296275" y="88526"/>
                  <a:ext cx="128867" cy="151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1318686" y="94129"/>
                  <a:ext cx="52010" cy="694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</p:grpSp>
        </p:grpSp>
        <p:sp>
          <p:nvSpPr>
            <p:cNvPr id="56" name="Freeform 55"/>
            <p:cNvSpPr/>
            <p:nvPr/>
          </p:nvSpPr>
          <p:spPr>
            <a:xfrm rot="963904">
              <a:off x="49532" y="586147"/>
              <a:ext cx="337763" cy="213343"/>
            </a:xfrm>
            <a:custGeom>
              <a:avLst/>
              <a:gdLst>
                <a:gd name="connsiteX0" fmla="*/ 57897 w 346449"/>
                <a:gd name="connsiteY0" fmla="*/ 3735 h 272676"/>
                <a:gd name="connsiteX1" fmla="*/ 46691 w 346449"/>
                <a:gd name="connsiteY1" fmla="*/ 216647 h 272676"/>
                <a:gd name="connsiteX2" fmla="*/ 338044 w 346449"/>
                <a:gd name="connsiteY2" fmla="*/ 199838 h 272676"/>
                <a:gd name="connsiteX3" fmla="*/ 97118 w 346449"/>
                <a:gd name="connsiteY3" fmla="*/ 239059 h 272676"/>
                <a:gd name="connsiteX4" fmla="*/ 57897 w 346449"/>
                <a:gd name="connsiteY4" fmla="*/ 3735 h 27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449" h="272676">
                  <a:moveTo>
                    <a:pt x="57897" y="3735"/>
                  </a:moveTo>
                  <a:cubicBezTo>
                    <a:pt x="49493" y="0"/>
                    <a:pt x="0" y="183963"/>
                    <a:pt x="46691" y="216647"/>
                  </a:cubicBezTo>
                  <a:cubicBezTo>
                    <a:pt x="93382" y="249331"/>
                    <a:pt x="329640" y="196103"/>
                    <a:pt x="338044" y="199838"/>
                  </a:cubicBezTo>
                  <a:cubicBezTo>
                    <a:pt x="346449" y="203573"/>
                    <a:pt x="141941" y="272676"/>
                    <a:pt x="97118" y="239059"/>
                  </a:cubicBezTo>
                  <a:cubicBezTo>
                    <a:pt x="52295" y="205442"/>
                    <a:pt x="66302" y="7470"/>
                    <a:pt x="57897" y="3735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10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186449" y="2348880"/>
            <a:ext cx="961613" cy="510973"/>
            <a:chOff x="0" y="0"/>
            <a:chExt cx="1608108" cy="854504"/>
          </a:xfrm>
        </p:grpSpPr>
        <p:grpSp>
          <p:nvGrpSpPr>
            <p:cNvPr id="74" name="Group 156"/>
            <p:cNvGrpSpPr/>
            <p:nvPr/>
          </p:nvGrpSpPr>
          <p:grpSpPr>
            <a:xfrm>
              <a:off x="318777" y="399210"/>
              <a:ext cx="670984" cy="455294"/>
              <a:chOff x="318778" y="399210"/>
              <a:chExt cx="667871" cy="455294"/>
            </a:xfrm>
          </p:grpSpPr>
          <p:sp>
            <p:nvSpPr>
              <p:cNvPr id="90" name="Flowchart: Data 89"/>
              <p:cNvSpPr/>
              <p:nvPr/>
            </p:nvSpPr>
            <p:spPr>
              <a:xfrm>
                <a:off x="456373" y="399210"/>
                <a:ext cx="530276" cy="409575"/>
              </a:xfrm>
              <a:prstGeom prst="flowChartInputOutput">
                <a:avLst/>
              </a:prstGeom>
              <a:solidFill>
                <a:schemeClr val="tx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18778" y="808785"/>
                <a:ext cx="582145" cy="4571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/>
                <a:endParaRPr lang="en-GB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" name="TextBox 317"/>
              <p:cNvSpPr txBox="1"/>
              <p:nvPr/>
            </p:nvSpPr>
            <p:spPr>
              <a:xfrm>
                <a:off x="540648" y="482226"/>
                <a:ext cx="362526" cy="269409"/>
              </a:xfrm>
              <a:prstGeom prst="rect">
                <a:avLst/>
              </a:prstGeom>
              <a:solidFill>
                <a:schemeClr val="tx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numCol="1" rtlCol="0" anchor="t">
                <a:prstTxWarp prst="textPlain">
                  <a:avLst>
                    <a:gd name="adj" fmla="val 30000"/>
                  </a:avLst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700" b="1" dirty="0">
                    <a:solidFill>
                      <a:schemeClr val="bg1"/>
                    </a:solidFill>
                  </a:rPr>
                  <a:t>CQS</a:t>
                </a:r>
              </a:p>
            </p:txBody>
          </p:sp>
        </p:grpSp>
        <p:grpSp>
          <p:nvGrpSpPr>
            <p:cNvPr id="75" name="Group 157"/>
            <p:cNvGrpSpPr/>
            <p:nvPr/>
          </p:nvGrpSpPr>
          <p:grpSpPr>
            <a:xfrm>
              <a:off x="0" y="0"/>
              <a:ext cx="575735" cy="571500"/>
              <a:chOff x="0" y="0"/>
              <a:chExt cx="572621" cy="571500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0" y="0"/>
                <a:ext cx="572621" cy="5715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86042" y="439271"/>
                <a:ext cx="162485" cy="1176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318407" y="345621"/>
                <a:ext cx="190034" cy="191634"/>
              </a:xfrm>
              <a:custGeom>
                <a:avLst/>
                <a:gdLst>
                  <a:gd name="connsiteX0" fmla="*/ 307295 w 308429"/>
                  <a:gd name="connsiteY0" fmla="*/ 175759 h 333375"/>
                  <a:gd name="connsiteX1" fmla="*/ 28348 w 308429"/>
                  <a:gd name="connsiteY1" fmla="*/ 32884 h 333375"/>
                  <a:gd name="connsiteX2" fmla="*/ 171223 w 308429"/>
                  <a:gd name="connsiteY2" fmla="*/ 332241 h 333375"/>
                  <a:gd name="connsiteX3" fmla="*/ 21545 w 308429"/>
                  <a:gd name="connsiteY3" fmla="*/ 26080 h 333375"/>
                  <a:gd name="connsiteX4" fmla="*/ 307295 w 308429"/>
                  <a:gd name="connsiteY4" fmla="*/ 175759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29" h="333375">
                    <a:moveTo>
                      <a:pt x="307295" y="175759"/>
                    </a:moveTo>
                    <a:cubicBezTo>
                      <a:pt x="308429" y="176893"/>
                      <a:pt x="51027" y="6804"/>
                      <a:pt x="28348" y="32884"/>
                    </a:cubicBezTo>
                    <a:cubicBezTo>
                      <a:pt x="5669" y="58964"/>
                      <a:pt x="172357" y="333375"/>
                      <a:pt x="171223" y="332241"/>
                    </a:cubicBezTo>
                    <a:cubicBezTo>
                      <a:pt x="170089" y="331107"/>
                      <a:pt x="0" y="52160"/>
                      <a:pt x="21545" y="26080"/>
                    </a:cubicBezTo>
                    <a:cubicBezTo>
                      <a:pt x="43090" y="0"/>
                      <a:pt x="306161" y="174625"/>
                      <a:pt x="307295" y="175759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grpSp>
            <p:nvGrpSpPr>
              <p:cNvPr id="87" name="Group 169"/>
              <p:cNvGrpSpPr/>
              <p:nvPr/>
            </p:nvGrpSpPr>
            <p:grpSpPr>
              <a:xfrm>
                <a:off x="240367" y="86285"/>
                <a:ext cx="128867" cy="151279"/>
                <a:chOff x="240367" y="86285"/>
                <a:chExt cx="128867" cy="151279"/>
              </a:xfrm>
            </p:grpSpPr>
            <p:sp>
              <p:nvSpPr>
                <p:cNvPr id="88" name="Oval 87"/>
                <p:cNvSpPr/>
                <p:nvPr/>
              </p:nvSpPr>
              <p:spPr>
                <a:xfrm>
                  <a:off x="240367" y="86285"/>
                  <a:ext cx="128867" cy="151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262778" y="91888"/>
                  <a:ext cx="52010" cy="694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</p:grpSp>
        </p:grpSp>
        <p:grpSp>
          <p:nvGrpSpPr>
            <p:cNvPr id="76" name="Group 158"/>
            <p:cNvGrpSpPr/>
            <p:nvPr/>
          </p:nvGrpSpPr>
          <p:grpSpPr>
            <a:xfrm flipH="1">
              <a:off x="1055908" y="2241"/>
              <a:ext cx="552200" cy="571500"/>
              <a:chOff x="1055908" y="2241"/>
              <a:chExt cx="572621" cy="571500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1055908" y="2241"/>
                <a:ext cx="572621" cy="5715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441950" y="441512"/>
                <a:ext cx="162485" cy="1176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1374315" y="347862"/>
                <a:ext cx="190034" cy="191634"/>
              </a:xfrm>
              <a:custGeom>
                <a:avLst/>
                <a:gdLst>
                  <a:gd name="connsiteX0" fmla="*/ 307295 w 308429"/>
                  <a:gd name="connsiteY0" fmla="*/ 175759 h 333375"/>
                  <a:gd name="connsiteX1" fmla="*/ 28348 w 308429"/>
                  <a:gd name="connsiteY1" fmla="*/ 32884 h 333375"/>
                  <a:gd name="connsiteX2" fmla="*/ 171223 w 308429"/>
                  <a:gd name="connsiteY2" fmla="*/ 332241 h 333375"/>
                  <a:gd name="connsiteX3" fmla="*/ 21545 w 308429"/>
                  <a:gd name="connsiteY3" fmla="*/ 26080 h 333375"/>
                  <a:gd name="connsiteX4" fmla="*/ 307295 w 308429"/>
                  <a:gd name="connsiteY4" fmla="*/ 175759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29" h="333375">
                    <a:moveTo>
                      <a:pt x="307295" y="175759"/>
                    </a:moveTo>
                    <a:cubicBezTo>
                      <a:pt x="308429" y="176893"/>
                      <a:pt x="51027" y="6804"/>
                      <a:pt x="28348" y="32884"/>
                    </a:cubicBezTo>
                    <a:cubicBezTo>
                      <a:pt x="5669" y="58964"/>
                      <a:pt x="172357" y="333375"/>
                      <a:pt x="171223" y="332241"/>
                    </a:cubicBezTo>
                    <a:cubicBezTo>
                      <a:pt x="170089" y="331107"/>
                      <a:pt x="0" y="52160"/>
                      <a:pt x="21545" y="26080"/>
                    </a:cubicBezTo>
                    <a:cubicBezTo>
                      <a:pt x="43090" y="0"/>
                      <a:pt x="306161" y="174625"/>
                      <a:pt x="307295" y="175759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grpSp>
            <p:nvGrpSpPr>
              <p:cNvPr id="81" name="Group 163"/>
              <p:cNvGrpSpPr/>
              <p:nvPr/>
            </p:nvGrpSpPr>
            <p:grpSpPr>
              <a:xfrm>
                <a:off x="1296275" y="88526"/>
                <a:ext cx="128867" cy="151279"/>
                <a:chOff x="1296275" y="88526"/>
                <a:chExt cx="128867" cy="151279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1296275" y="88526"/>
                  <a:ext cx="128867" cy="151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1318686" y="94129"/>
                  <a:ext cx="52010" cy="694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</p:grpSp>
        </p:grpSp>
        <p:sp>
          <p:nvSpPr>
            <p:cNvPr id="77" name="Freeform 76"/>
            <p:cNvSpPr/>
            <p:nvPr/>
          </p:nvSpPr>
          <p:spPr>
            <a:xfrm rot="963904">
              <a:off x="49532" y="586147"/>
              <a:ext cx="337763" cy="213343"/>
            </a:xfrm>
            <a:custGeom>
              <a:avLst/>
              <a:gdLst>
                <a:gd name="connsiteX0" fmla="*/ 57897 w 346449"/>
                <a:gd name="connsiteY0" fmla="*/ 3735 h 272676"/>
                <a:gd name="connsiteX1" fmla="*/ 46691 w 346449"/>
                <a:gd name="connsiteY1" fmla="*/ 216647 h 272676"/>
                <a:gd name="connsiteX2" fmla="*/ 338044 w 346449"/>
                <a:gd name="connsiteY2" fmla="*/ 199838 h 272676"/>
                <a:gd name="connsiteX3" fmla="*/ 97118 w 346449"/>
                <a:gd name="connsiteY3" fmla="*/ 239059 h 272676"/>
                <a:gd name="connsiteX4" fmla="*/ 57897 w 346449"/>
                <a:gd name="connsiteY4" fmla="*/ 3735 h 27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449" h="272676">
                  <a:moveTo>
                    <a:pt x="57897" y="3735"/>
                  </a:moveTo>
                  <a:cubicBezTo>
                    <a:pt x="49493" y="0"/>
                    <a:pt x="0" y="183963"/>
                    <a:pt x="46691" y="216647"/>
                  </a:cubicBezTo>
                  <a:cubicBezTo>
                    <a:pt x="93382" y="249331"/>
                    <a:pt x="329640" y="196103"/>
                    <a:pt x="338044" y="199838"/>
                  </a:cubicBezTo>
                  <a:cubicBezTo>
                    <a:pt x="346449" y="203573"/>
                    <a:pt x="141941" y="272676"/>
                    <a:pt x="97118" y="239059"/>
                  </a:cubicBezTo>
                  <a:cubicBezTo>
                    <a:pt x="52295" y="205442"/>
                    <a:pt x="66302" y="7470"/>
                    <a:pt x="57897" y="3735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10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483768" y="1052736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CQS was face-to-face CAPI sample survey.</a:t>
            </a:r>
          </a:p>
          <a:p>
            <a:r>
              <a:rPr lang="en-GB" sz="1400" dirty="0" smtClean="0">
                <a:solidFill>
                  <a:srgbClr val="0070C0"/>
                </a:solidFill>
              </a:rPr>
              <a:t>Census responses already received were sampled and households asked majority of census questions again.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724128" y="1916833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Responses were matched and answers compared to calculate agreement rates.</a:t>
            </a:r>
          </a:p>
          <a:p>
            <a:endParaRPr lang="en-GB" sz="1400" dirty="0" smtClean="0"/>
          </a:p>
        </p:txBody>
      </p:sp>
      <p:sp>
        <p:nvSpPr>
          <p:cNvPr id="94" name="TextBox 93"/>
          <p:cNvSpPr txBox="1"/>
          <p:nvPr/>
        </p:nvSpPr>
        <p:spPr>
          <a:xfrm>
            <a:off x="6012160" y="2780928"/>
            <a:ext cx="2808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CQS answers assumed correct as research shows face-to-face tend to result in more accurate answers than those from self-completion.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93" grpId="0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Census Quality Survey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6444208" y="1412776"/>
            <a:ext cx="1308100" cy="1704975"/>
            <a:chOff x="0" y="0"/>
            <a:chExt cx="1295400" cy="1704975"/>
          </a:xfrm>
        </p:grpSpPr>
        <p:sp>
          <p:nvSpPr>
            <p:cNvPr id="15" name="Rectangle 14"/>
            <p:cNvSpPr/>
            <p:nvPr/>
          </p:nvSpPr>
          <p:spPr>
            <a:xfrm>
              <a:off x="47625" y="752475"/>
              <a:ext cx="1200150" cy="9525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endParaRPr lang="en-GB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57225" y="0"/>
              <a:ext cx="638175" cy="800100"/>
            </a:xfrm>
            <a:prstGeom prst="lin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0" y="0"/>
              <a:ext cx="657226" cy="819150"/>
            </a:xfrm>
            <a:prstGeom prst="lin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TextBox 364"/>
          <p:cNvSpPr txBox="1"/>
          <p:nvPr/>
        </p:nvSpPr>
        <p:spPr>
          <a:xfrm>
            <a:off x="6516216" y="2204864"/>
            <a:ext cx="1152128" cy="86409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 smtClean="0"/>
              <a:t>5,170 </a:t>
            </a:r>
            <a:r>
              <a:rPr lang="en-GB" sz="1600" b="1" dirty="0"/>
              <a:t>matched households</a:t>
            </a:r>
          </a:p>
        </p:txBody>
      </p:sp>
      <p:sp>
        <p:nvSpPr>
          <p:cNvPr id="18" name="TextBox 398"/>
          <p:cNvSpPr txBox="1"/>
          <p:nvPr/>
        </p:nvSpPr>
        <p:spPr>
          <a:xfrm>
            <a:off x="7279250" y="3356992"/>
            <a:ext cx="1613230" cy="8678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0" rIns="3600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/>
              <a:t>9,650 matched </a:t>
            </a:r>
            <a:r>
              <a:rPr lang="en-GB" sz="1400" b="1" dirty="0" smtClean="0"/>
              <a:t>usual residents (no CQS adult proxy responses)</a:t>
            </a:r>
            <a:endParaRPr lang="en-GB" sz="14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6006835" y="3753550"/>
            <a:ext cx="623358" cy="1905000"/>
            <a:chOff x="0" y="197908"/>
            <a:chExt cx="619125" cy="1905000"/>
          </a:xfrm>
        </p:grpSpPr>
        <p:sp>
          <p:nvSpPr>
            <p:cNvPr id="45" name="Smiley Face 44"/>
            <p:cNvSpPr/>
            <p:nvPr/>
          </p:nvSpPr>
          <p:spPr>
            <a:xfrm>
              <a:off x="9525" y="197908"/>
              <a:ext cx="590550" cy="571500"/>
            </a:xfrm>
            <a:prstGeom prst="smileyFac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100"/>
            </a:p>
          </p:txBody>
        </p:sp>
        <p:cxnSp>
          <p:nvCxnSpPr>
            <p:cNvPr id="46" name="Straight Connector 45"/>
            <p:cNvCxnSpPr>
              <a:stCxn id="45" idx="4"/>
            </p:cNvCxnSpPr>
            <p:nvPr/>
          </p:nvCxnSpPr>
          <p:spPr>
            <a:xfrm>
              <a:off x="304800" y="769408"/>
              <a:ext cx="9525" cy="762000"/>
            </a:xfrm>
            <a:prstGeom prst="lin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14325" y="1521883"/>
              <a:ext cx="304800" cy="581025"/>
            </a:xfrm>
            <a:prstGeom prst="lin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0" y="1521883"/>
              <a:ext cx="314325" cy="571500"/>
            </a:xfrm>
            <a:prstGeom prst="lin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04800" y="959908"/>
              <a:ext cx="314325" cy="190500"/>
            </a:xfrm>
            <a:prstGeom prst="lin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0" y="959908"/>
              <a:ext cx="304800" cy="180975"/>
            </a:xfrm>
            <a:prstGeom prst="lin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685573" y="3815461"/>
            <a:ext cx="595501" cy="1852615"/>
            <a:chOff x="678738" y="259819"/>
            <a:chExt cx="591268" cy="1852615"/>
          </a:xfrm>
        </p:grpSpPr>
        <p:sp>
          <p:nvSpPr>
            <p:cNvPr id="37" name="Flowchart: Delay 36"/>
            <p:cNvSpPr/>
            <p:nvPr/>
          </p:nvSpPr>
          <p:spPr>
            <a:xfrm rot="16200000">
              <a:off x="648498" y="290774"/>
              <a:ext cx="652463" cy="590553"/>
            </a:xfrm>
            <a:prstGeom prst="flowChartDelay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10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78738" y="293157"/>
              <a:ext cx="591264" cy="1819277"/>
              <a:chOff x="678739" y="293157"/>
              <a:chExt cx="619125" cy="1905000"/>
            </a:xfrm>
          </p:grpSpPr>
          <p:sp>
            <p:nvSpPr>
              <p:cNvPr id="39" name="Smiley Face 38"/>
              <p:cNvSpPr/>
              <p:nvPr/>
            </p:nvSpPr>
            <p:spPr>
              <a:xfrm>
                <a:off x="688264" y="293157"/>
                <a:ext cx="590550" cy="571500"/>
              </a:xfrm>
              <a:prstGeom prst="smileyFac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cxnSp>
            <p:nvCxnSpPr>
              <p:cNvPr id="40" name="Straight Connector 39"/>
              <p:cNvCxnSpPr>
                <a:stCxn id="39" idx="4"/>
              </p:cNvCxnSpPr>
              <p:nvPr/>
            </p:nvCxnSpPr>
            <p:spPr>
              <a:xfrm>
                <a:off x="983540" y="864658"/>
                <a:ext cx="9525" cy="762000"/>
              </a:xfrm>
              <a:prstGeom prst="lin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993064" y="1617132"/>
                <a:ext cx="304800" cy="581025"/>
              </a:xfrm>
              <a:prstGeom prst="lin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678739" y="1617132"/>
                <a:ext cx="314325" cy="571500"/>
              </a:xfrm>
              <a:prstGeom prst="lin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983539" y="1055157"/>
                <a:ext cx="314325" cy="190500"/>
              </a:xfrm>
              <a:prstGeom prst="lin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678739" y="1055157"/>
                <a:ext cx="304800" cy="180975"/>
              </a:xfrm>
              <a:prstGeom prst="lin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21" name="Group 20"/>
          <p:cNvGrpSpPr/>
          <p:nvPr/>
        </p:nvGrpSpPr>
        <p:grpSpPr>
          <a:xfrm>
            <a:off x="7336557" y="4343042"/>
            <a:ext cx="434526" cy="1323977"/>
            <a:chOff x="1329722" y="787399"/>
            <a:chExt cx="619125" cy="1905000"/>
          </a:xfrm>
        </p:grpSpPr>
        <p:sp>
          <p:nvSpPr>
            <p:cNvPr id="31" name="Smiley Face 30"/>
            <p:cNvSpPr/>
            <p:nvPr/>
          </p:nvSpPr>
          <p:spPr>
            <a:xfrm>
              <a:off x="1339247" y="787399"/>
              <a:ext cx="590550" cy="571500"/>
            </a:xfrm>
            <a:prstGeom prst="smileyFac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100"/>
            </a:p>
          </p:txBody>
        </p:sp>
        <p:cxnSp>
          <p:nvCxnSpPr>
            <p:cNvPr id="32" name="Straight Connector 31"/>
            <p:cNvCxnSpPr>
              <a:stCxn id="31" idx="4"/>
            </p:cNvCxnSpPr>
            <p:nvPr/>
          </p:nvCxnSpPr>
          <p:spPr>
            <a:xfrm>
              <a:off x="1634522" y="1358899"/>
              <a:ext cx="9525" cy="762000"/>
            </a:xfrm>
            <a:prstGeom prst="lin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644047" y="2111374"/>
              <a:ext cx="304800" cy="581025"/>
            </a:xfrm>
            <a:prstGeom prst="lin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329722" y="2111374"/>
              <a:ext cx="314325" cy="571500"/>
            </a:xfrm>
            <a:prstGeom prst="lin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634522" y="1549399"/>
              <a:ext cx="314325" cy="190500"/>
            </a:xfrm>
            <a:prstGeom prst="lin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329722" y="1549399"/>
              <a:ext cx="304800" cy="180975"/>
            </a:xfrm>
            <a:prstGeom prst="lin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812360" y="4293096"/>
            <a:ext cx="442385" cy="1372865"/>
            <a:chOff x="1805526" y="737454"/>
            <a:chExt cx="591266" cy="1852616"/>
          </a:xfrm>
        </p:grpSpPr>
        <p:sp>
          <p:nvSpPr>
            <p:cNvPr id="23" name="Flowchart: Delay 22"/>
            <p:cNvSpPr/>
            <p:nvPr/>
          </p:nvSpPr>
          <p:spPr>
            <a:xfrm rot="16200000">
              <a:off x="1775284" y="768409"/>
              <a:ext cx="652463" cy="590553"/>
            </a:xfrm>
            <a:prstGeom prst="flowChartDelay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10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805526" y="770793"/>
              <a:ext cx="591264" cy="1819277"/>
              <a:chOff x="1805525" y="770792"/>
              <a:chExt cx="619125" cy="1905000"/>
            </a:xfrm>
          </p:grpSpPr>
          <p:sp>
            <p:nvSpPr>
              <p:cNvPr id="25" name="Smiley Face 24"/>
              <p:cNvSpPr/>
              <p:nvPr/>
            </p:nvSpPr>
            <p:spPr>
              <a:xfrm>
                <a:off x="1815050" y="770792"/>
                <a:ext cx="590550" cy="571500"/>
              </a:xfrm>
              <a:prstGeom prst="smileyFac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cxnSp>
            <p:nvCxnSpPr>
              <p:cNvPr id="26" name="Straight Connector 25"/>
              <p:cNvCxnSpPr>
                <a:stCxn id="25" idx="4"/>
              </p:cNvCxnSpPr>
              <p:nvPr/>
            </p:nvCxnSpPr>
            <p:spPr>
              <a:xfrm>
                <a:off x="2110326" y="1342293"/>
                <a:ext cx="9525" cy="762000"/>
              </a:xfrm>
              <a:prstGeom prst="lin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119850" y="2094767"/>
                <a:ext cx="304800" cy="581025"/>
              </a:xfrm>
              <a:prstGeom prst="lin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1805525" y="2094767"/>
                <a:ext cx="314325" cy="571500"/>
              </a:xfrm>
              <a:prstGeom prst="lin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110325" y="1532792"/>
                <a:ext cx="314325" cy="190500"/>
              </a:xfrm>
              <a:prstGeom prst="lin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1805525" y="1532792"/>
                <a:ext cx="304800" cy="180975"/>
              </a:xfrm>
              <a:prstGeom prst="lin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568" name="Group 567"/>
          <p:cNvGrpSpPr/>
          <p:nvPr/>
        </p:nvGrpSpPr>
        <p:grpSpPr>
          <a:xfrm>
            <a:off x="467544" y="1196752"/>
            <a:ext cx="1295400" cy="1732037"/>
            <a:chOff x="467544" y="1169690"/>
            <a:chExt cx="1295400" cy="1732037"/>
          </a:xfrm>
        </p:grpSpPr>
        <p:sp>
          <p:nvSpPr>
            <p:cNvPr id="52" name="Rectangle 51"/>
            <p:cNvSpPr/>
            <p:nvPr/>
          </p:nvSpPr>
          <p:spPr>
            <a:xfrm>
              <a:off x="515169" y="1949227"/>
              <a:ext cx="1200150" cy="9525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endParaRPr lang="en-GB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124769" y="1196752"/>
              <a:ext cx="638175" cy="80010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67544" y="1169690"/>
              <a:ext cx="657226" cy="81915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5" name="TextBox 364"/>
          <p:cNvSpPr txBox="1"/>
          <p:nvPr/>
        </p:nvSpPr>
        <p:spPr>
          <a:xfrm>
            <a:off x="539552" y="1988840"/>
            <a:ext cx="1152128" cy="86409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 smtClean="0"/>
              <a:t>7,490 households in sample</a:t>
            </a:r>
            <a:endParaRPr lang="en-GB" sz="1600" b="1" dirty="0"/>
          </a:p>
        </p:txBody>
      </p:sp>
      <p:sp>
        <p:nvSpPr>
          <p:cNvPr id="56" name="TextBox 398"/>
          <p:cNvSpPr txBox="1"/>
          <p:nvPr/>
        </p:nvSpPr>
        <p:spPr>
          <a:xfrm>
            <a:off x="1788386" y="3735148"/>
            <a:ext cx="1199438" cy="8678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0" rIns="3600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 smtClean="0"/>
              <a:t>12,400 people interviewed</a:t>
            </a:r>
            <a:endParaRPr lang="en-GB" sz="1600" b="1" dirty="0"/>
          </a:p>
        </p:txBody>
      </p:sp>
      <p:grpSp>
        <p:nvGrpSpPr>
          <p:cNvPr id="57" name="Group 56"/>
          <p:cNvGrpSpPr/>
          <p:nvPr/>
        </p:nvGrpSpPr>
        <p:grpSpPr>
          <a:xfrm>
            <a:off x="539552" y="3933056"/>
            <a:ext cx="623358" cy="1905000"/>
            <a:chOff x="0" y="197908"/>
            <a:chExt cx="619125" cy="1905000"/>
          </a:xfrm>
        </p:grpSpPr>
        <p:sp>
          <p:nvSpPr>
            <p:cNvPr id="58" name="Smiley Face 57"/>
            <p:cNvSpPr/>
            <p:nvPr/>
          </p:nvSpPr>
          <p:spPr>
            <a:xfrm>
              <a:off x="9525" y="197908"/>
              <a:ext cx="590550" cy="571500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100"/>
            </a:p>
          </p:txBody>
        </p:sp>
        <p:cxnSp>
          <p:nvCxnSpPr>
            <p:cNvPr id="59" name="Straight Connector 58"/>
            <p:cNvCxnSpPr>
              <a:stCxn id="58" idx="4"/>
            </p:cNvCxnSpPr>
            <p:nvPr/>
          </p:nvCxnSpPr>
          <p:spPr>
            <a:xfrm>
              <a:off x="304800" y="769408"/>
              <a:ext cx="9525" cy="76200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14325" y="1521883"/>
              <a:ext cx="304800" cy="581025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0" y="1521883"/>
              <a:ext cx="314325" cy="57150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04800" y="959908"/>
              <a:ext cx="314325" cy="19050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0" y="959908"/>
              <a:ext cx="304800" cy="180975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1218290" y="3994967"/>
            <a:ext cx="595501" cy="1852615"/>
            <a:chOff x="678738" y="259819"/>
            <a:chExt cx="591268" cy="1852615"/>
          </a:xfrm>
        </p:grpSpPr>
        <p:sp>
          <p:nvSpPr>
            <p:cNvPr id="65" name="Flowchart: Delay 64"/>
            <p:cNvSpPr/>
            <p:nvPr/>
          </p:nvSpPr>
          <p:spPr>
            <a:xfrm rot="16200000">
              <a:off x="648498" y="290774"/>
              <a:ext cx="652463" cy="590553"/>
            </a:xfrm>
            <a:prstGeom prst="flowChartDela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100"/>
            </a:p>
          </p:txBody>
        </p:sp>
        <p:grpSp>
          <p:nvGrpSpPr>
            <p:cNvPr id="66" name="Group 37"/>
            <p:cNvGrpSpPr/>
            <p:nvPr/>
          </p:nvGrpSpPr>
          <p:grpSpPr>
            <a:xfrm>
              <a:off x="678738" y="293157"/>
              <a:ext cx="591264" cy="1819277"/>
              <a:chOff x="678739" y="293157"/>
              <a:chExt cx="619125" cy="1905000"/>
            </a:xfrm>
          </p:grpSpPr>
          <p:sp>
            <p:nvSpPr>
              <p:cNvPr id="67" name="Smiley Face 66"/>
              <p:cNvSpPr/>
              <p:nvPr/>
            </p:nvSpPr>
            <p:spPr>
              <a:xfrm>
                <a:off x="688264" y="293157"/>
                <a:ext cx="590550" cy="571500"/>
              </a:xfrm>
              <a:prstGeom prst="smileyFac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cxnSp>
            <p:nvCxnSpPr>
              <p:cNvPr id="68" name="Straight Connector 67"/>
              <p:cNvCxnSpPr>
                <a:stCxn id="67" idx="4"/>
              </p:cNvCxnSpPr>
              <p:nvPr/>
            </p:nvCxnSpPr>
            <p:spPr>
              <a:xfrm>
                <a:off x="983540" y="864658"/>
                <a:ext cx="9525" cy="7620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993064" y="1617132"/>
                <a:ext cx="304800" cy="581025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678739" y="1617132"/>
                <a:ext cx="314325" cy="5715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983539" y="1055157"/>
                <a:ext cx="314325" cy="1905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>
                <a:off x="678739" y="1055157"/>
                <a:ext cx="304800" cy="180975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1869274" y="4522548"/>
            <a:ext cx="434526" cy="1323977"/>
            <a:chOff x="1329722" y="787399"/>
            <a:chExt cx="619125" cy="1905000"/>
          </a:xfrm>
        </p:grpSpPr>
        <p:sp>
          <p:nvSpPr>
            <p:cNvPr id="74" name="Smiley Face 73"/>
            <p:cNvSpPr/>
            <p:nvPr/>
          </p:nvSpPr>
          <p:spPr>
            <a:xfrm>
              <a:off x="1339247" y="787399"/>
              <a:ext cx="590550" cy="571500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100"/>
            </a:p>
          </p:txBody>
        </p:sp>
        <p:cxnSp>
          <p:nvCxnSpPr>
            <p:cNvPr id="75" name="Straight Connector 74"/>
            <p:cNvCxnSpPr>
              <a:stCxn id="74" idx="4"/>
            </p:cNvCxnSpPr>
            <p:nvPr/>
          </p:nvCxnSpPr>
          <p:spPr>
            <a:xfrm>
              <a:off x="1634522" y="1358899"/>
              <a:ext cx="9525" cy="76200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644047" y="2111374"/>
              <a:ext cx="304800" cy="581025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1329722" y="2111374"/>
              <a:ext cx="314325" cy="57150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634522" y="1549399"/>
              <a:ext cx="314325" cy="19050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1329722" y="1549399"/>
              <a:ext cx="304800" cy="180975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2345077" y="4472602"/>
            <a:ext cx="442385" cy="1372865"/>
            <a:chOff x="1805526" y="737454"/>
            <a:chExt cx="591266" cy="1852616"/>
          </a:xfrm>
        </p:grpSpPr>
        <p:sp>
          <p:nvSpPr>
            <p:cNvPr id="81" name="Flowchart: Delay 80"/>
            <p:cNvSpPr/>
            <p:nvPr/>
          </p:nvSpPr>
          <p:spPr>
            <a:xfrm rot="16200000">
              <a:off x="1775284" y="768409"/>
              <a:ext cx="652463" cy="590553"/>
            </a:xfrm>
            <a:prstGeom prst="flowChartDela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100"/>
            </a:p>
          </p:txBody>
        </p:sp>
        <p:grpSp>
          <p:nvGrpSpPr>
            <p:cNvPr id="82" name="Group 23"/>
            <p:cNvGrpSpPr/>
            <p:nvPr/>
          </p:nvGrpSpPr>
          <p:grpSpPr>
            <a:xfrm>
              <a:off x="1805526" y="770793"/>
              <a:ext cx="591264" cy="1819277"/>
              <a:chOff x="1805525" y="770792"/>
              <a:chExt cx="619125" cy="1905000"/>
            </a:xfrm>
          </p:grpSpPr>
          <p:sp>
            <p:nvSpPr>
              <p:cNvPr id="83" name="Smiley Face 82"/>
              <p:cNvSpPr/>
              <p:nvPr/>
            </p:nvSpPr>
            <p:spPr>
              <a:xfrm>
                <a:off x="1815050" y="770792"/>
                <a:ext cx="590550" cy="571500"/>
              </a:xfrm>
              <a:prstGeom prst="smileyFac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cxnSp>
            <p:nvCxnSpPr>
              <p:cNvPr id="84" name="Straight Connector 83"/>
              <p:cNvCxnSpPr>
                <a:stCxn id="83" idx="4"/>
              </p:cNvCxnSpPr>
              <p:nvPr/>
            </p:nvCxnSpPr>
            <p:spPr>
              <a:xfrm>
                <a:off x="2110326" y="1342293"/>
                <a:ext cx="9525" cy="7620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2119850" y="2094767"/>
                <a:ext cx="304800" cy="581025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6" name="Straight Connector 27"/>
              <p:cNvCxnSpPr/>
              <p:nvPr/>
            </p:nvCxnSpPr>
            <p:spPr>
              <a:xfrm flipH="1">
                <a:off x="1805525" y="2094767"/>
                <a:ext cx="314325" cy="5715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110325" y="1532792"/>
                <a:ext cx="314325" cy="1905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1805525" y="1532792"/>
                <a:ext cx="304800" cy="180975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563" name="Group 562"/>
          <p:cNvGrpSpPr/>
          <p:nvPr/>
        </p:nvGrpSpPr>
        <p:grpSpPr>
          <a:xfrm>
            <a:off x="1763688" y="1916832"/>
            <a:ext cx="1295400" cy="1704975"/>
            <a:chOff x="0" y="0"/>
            <a:chExt cx="1295400" cy="1704975"/>
          </a:xfrm>
        </p:grpSpPr>
        <p:sp>
          <p:nvSpPr>
            <p:cNvPr id="564" name="Rectangle 563"/>
            <p:cNvSpPr/>
            <p:nvPr/>
          </p:nvSpPr>
          <p:spPr>
            <a:xfrm>
              <a:off x="47625" y="752475"/>
              <a:ext cx="1200150" cy="9525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endParaRPr lang="en-GB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65" name="Straight Connector 564"/>
            <p:cNvCxnSpPr/>
            <p:nvPr/>
          </p:nvCxnSpPr>
          <p:spPr>
            <a:xfrm>
              <a:off x="657225" y="0"/>
              <a:ext cx="638175" cy="80010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6" name="Straight Connector 565"/>
            <p:cNvCxnSpPr/>
            <p:nvPr/>
          </p:nvCxnSpPr>
          <p:spPr>
            <a:xfrm flipH="1">
              <a:off x="0" y="0"/>
              <a:ext cx="657226" cy="81915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67" name="TextBox 364"/>
          <p:cNvSpPr txBox="1"/>
          <p:nvPr/>
        </p:nvSpPr>
        <p:spPr>
          <a:xfrm>
            <a:off x="1835696" y="2708920"/>
            <a:ext cx="1152128" cy="86409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 smtClean="0"/>
              <a:t>5,260 households interviewed</a:t>
            </a:r>
            <a:endParaRPr lang="en-GB" sz="1600" b="1" dirty="0"/>
          </a:p>
        </p:txBody>
      </p:sp>
      <p:grpSp>
        <p:nvGrpSpPr>
          <p:cNvPr id="1095" name="Group 1094"/>
          <p:cNvGrpSpPr/>
          <p:nvPr/>
        </p:nvGrpSpPr>
        <p:grpSpPr>
          <a:xfrm>
            <a:off x="3726258" y="2060848"/>
            <a:ext cx="760109" cy="995645"/>
            <a:chOff x="3707904" y="2060848"/>
            <a:chExt cx="760109" cy="995645"/>
          </a:xfrm>
        </p:grpSpPr>
        <p:grpSp>
          <p:nvGrpSpPr>
            <p:cNvPr id="674" name="Group 673"/>
            <p:cNvGrpSpPr/>
            <p:nvPr/>
          </p:nvGrpSpPr>
          <p:grpSpPr>
            <a:xfrm>
              <a:off x="3843081" y="2505533"/>
              <a:ext cx="512895" cy="550960"/>
              <a:chOff x="254001" y="765274"/>
              <a:chExt cx="1782258" cy="1914527"/>
            </a:xfrm>
          </p:grpSpPr>
          <p:grpSp>
            <p:nvGrpSpPr>
              <p:cNvPr id="683" name="Group 682"/>
              <p:cNvGrpSpPr/>
              <p:nvPr/>
            </p:nvGrpSpPr>
            <p:grpSpPr>
              <a:xfrm>
                <a:off x="254001" y="765274"/>
                <a:ext cx="623358" cy="1905000"/>
                <a:chOff x="254001" y="765274"/>
                <a:chExt cx="619125" cy="1905000"/>
              </a:xfrm>
            </p:grpSpPr>
            <p:sp>
              <p:nvSpPr>
                <p:cNvPr id="702" name="Smiley Face 701"/>
                <p:cNvSpPr/>
                <p:nvPr/>
              </p:nvSpPr>
              <p:spPr>
                <a:xfrm>
                  <a:off x="263526" y="765274"/>
                  <a:ext cx="590550" cy="571500"/>
                </a:xfrm>
                <a:prstGeom prst="smileyFac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cxnSp>
              <p:nvCxnSpPr>
                <p:cNvPr id="703" name="Straight Connector 702"/>
                <p:cNvCxnSpPr>
                  <a:stCxn id="702" idx="4"/>
                </p:cNvCxnSpPr>
                <p:nvPr/>
              </p:nvCxnSpPr>
              <p:spPr>
                <a:xfrm>
                  <a:off x="558801" y="1336774"/>
                  <a:ext cx="9525" cy="7620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04" name="Straight Connector 703"/>
                <p:cNvCxnSpPr/>
                <p:nvPr/>
              </p:nvCxnSpPr>
              <p:spPr>
                <a:xfrm>
                  <a:off x="568326" y="2089249"/>
                  <a:ext cx="304800" cy="5810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05" name="Straight Connector 704"/>
                <p:cNvCxnSpPr/>
                <p:nvPr/>
              </p:nvCxnSpPr>
              <p:spPr>
                <a:xfrm flipH="1">
                  <a:off x="254001" y="2089249"/>
                  <a:ext cx="314325" cy="5715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06" name="Straight Connector 705"/>
                <p:cNvCxnSpPr/>
                <p:nvPr/>
              </p:nvCxnSpPr>
              <p:spPr>
                <a:xfrm>
                  <a:off x="558801" y="1527274"/>
                  <a:ext cx="314325" cy="1905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07" name="Straight Connector 706"/>
                <p:cNvCxnSpPr/>
                <p:nvPr/>
              </p:nvCxnSpPr>
              <p:spPr>
                <a:xfrm flipH="1">
                  <a:off x="254001" y="1527274"/>
                  <a:ext cx="304800" cy="18097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684" name="Group 683"/>
              <p:cNvGrpSpPr/>
              <p:nvPr/>
            </p:nvGrpSpPr>
            <p:grpSpPr>
              <a:xfrm>
                <a:off x="932740" y="827185"/>
                <a:ext cx="595500" cy="1852616"/>
                <a:chOff x="932740" y="827185"/>
                <a:chExt cx="591267" cy="1852616"/>
              </a:xfrm>
            </p:grpSpPr>
            <p:sp>
              <p:nvSpPr>
                <p:cNvPr id="694" name="Flowchart: Delay 693"/>
                <p:cNvSpPr/>
                <p:nvPr/>
              </p:nvSpPr>
              <p:spPr>
                <a:xfrm rot="16200000">
                  <a:off x="902499" y="858140"/>
                  <a:ext cx="652463" cy="590553"/>
                </a:xfrm>
                <a:prstGeom prst="flowChartDelay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grpSp>
              <p:nvGrpSpPr>
                <p:cNvPr id="695" name="Group 694"/>
                <p:cNvGrpSpPr/>
                <p:nvPr/>
              </p:nvGrpSpPr>
              <p:grpSpPr>
                <a:xfrm>
                  <a:off x="932740" y="860524"/>
                  <a:ext cx="591264" cy="1819277"/>
                  <a:chOff x="932740" y="860523"/>
                  <a:chExt cx="619125" cy="1905000"/>
                </a:xfrm>
              </p:grpSpPr>
              <p:sp>
                <p:nvSpPr>
                  <p:cNvPr id="696" name="Smiley Face 695"/>
                  <p:cNvSpPr/>
                  <p:nvPr/>
                </p:nvSpPr>
                <p:spPr>
                  <a:xfrm>
                    <a:off x="942265" y="860523"/>
                    <a:ext cx="590550" cy="571500"/>
                  </a:xfrm>
                  <a:prstGeom prst="smileyFac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1100"/>
                  </a:p>
                </p:txBody>
              </p:sp>
              <p:cxnSp>
                <p:nvCxnSpPr>
                  <p:cNvPr id="697" name="Straight Connector 696"/>
                  <p:cNvCxnSpPr>
                    <a:stCxn id="696" idx="4"/>
                  </p:cNvCxnSpPr>
                  <p:nvPr/>
                </p:nvCxnSpPr>
                <p:spPr>
                  <a:xfrm>
                    <a:off x="1237541" y="1432024"/>
                    <a:ext cx="9525" cy="7620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98" name="Straight Connector 697"/>
                  <p:cNvCxnSpPr/>
                  <p:nvPr/>
                </p:nvCxnSpPr>
                <p:spPr>
                  <a:xfrm>
                    <a:off x="1247065" y="2184498"/>
                    <a:ext cx="304800" cy="58102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99" name="Straight Connector 698"/>
                  <p:cNvCxnSpPr/>
                  <p:nvPr/>
                </p:nvCxnSpPr>
                <p:spPr>
                  <a:xfrm flipH="1">
                    <a:off x="932740" y="2184498"/>
                    <a:ext cx="314325" cy="5715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00" name="Straight Connector 699"/>
                  <p:cNvCxnSpPr/>
                  <p:nvPr/>
                </p:nvCxnSpPr>
                <p:spPr>
                  <a:xfrm>
                    <a:off x="1237540" y="1622523"/>
                    <a:ext cx="314325" cy="1905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01" name="Straight Connector 700"/>
                  <p:cNvCxnSpPr/>
                  <p:nvPr/>
                </p:nvCxnSpPr>
                <p:spPr>
                  <a:xfrm flipH="1">
                    <a:off x="932740" y="1622523"/>
                    <a:ext cx="304800" cy="18097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685" name="Group 684"/>
              <p:cNvGrpSpPr/>
              <p:nvPr/>
            </p:nvGrpSpPr>
            <p:grpSpPr>
              <a:xfrm>
                <a:off x="1593874" y="1304820"/>
                <a:ext cx="442385" cy="1372865"/>
                <a:chOff x="1593875" y="1304820"/>
                <a:chExt cx="591266" cy="1852616"/>
              </a:xfrm>
            </p:grpSpPr>
            <p:sp>
              <p:nvSpPr>
                <p:cNvPr id="686" name="Flowchart: Delay 685"/>
                <p:cNvSpPr/>
                <p:nvPr/>
              </p:nvSpPr>
              <p:spPr>
                <a:xfrm rot="16200000">
                  <a:off x="1563633" y="1335775"/>
                  <a:ext cx="652463" cy="590553"/>
                </a:xfrm>
                <a:prstGeom prst="flowChartDelay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grpSp>
              <p:nvGrpSpPr>
                <p:cNvPr id="687" name="Group 686"/>
                <p:cNvGrpSpPr/>
                <p:nvPr/>
              </p:nvGrpSpPr>
              <p:grpSpPr>
                <a:xfrm>
                  <a:off x="1593875" y="1338159"/>
                  <a:ext cx="591264" cy="1819277"/>
                  <a:chOff x="1593874" y="1338158"/>
                  <a:chExt cx="619125" cy="1905000"/>
                </a:xfrm>
              </p:grpSpPr>
              <p:sp>
                <p:nvSpPr>
                  <p:cNvPr id="688" name="Smiley Face 687"/>
                  <p:cNvSpPr/>
                  <p:nvPr/>
                </p:nvSpPr>
                <p:spPr>
                  <a:xfrm>
                    <a:off x="1603399" y="1338158"/>
                    <a:ext cx="590550" cy="571500"/>
                  </a:xfrm>
                  <a:prstGeom prst="smileyFac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1100"/>
                  </a:p>
                </p:txBody>
              </p:sp>
              <p:cxnSp>
                <p:nvCxnSpPr>
                  <p:cNvPr id="689" name="Straight Connector 688"/>
                  <p:cNvCxnSpPr>
                    <a:stCxn id="688" idx="4"/>
                  </p:cNvCxnSpPr>
                  <p:nvPr/>
                </p:nvCxnSpPr>
                <p:spPr>
                  <a:xfrm>
                    <a:off x="1898675" y="1909659"/>
                    <a:ext cx="9525" cy="7620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90" name="Straight Connector 689"/>
                  <p:cNvCxnSpPr/>
                  <p:nvPr/>
                </p:nvCxnSpPr>
                <p:spPr>
                  <a:xfrm>
                    <a:off x="1908199" y="2662133"/>
                    <a:ext cx="304800" cy="58102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91" name="Straight Connector 690"/>
                  <p:cNvCxnSpPr/>
                  <p:nvPr/>
                </p:nvCxnSpPr>
                <p:spPr>
                  <a:xfrm flipH="1">
                    <a:off x="1593874" y="2662133"/>
                    <a:ext cx="314325" cy="5715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92" name="Straight Connector 691"/>
                  <p:cNvCxnSpPr/>
                  <p:nvPr/>
                </p:nvCxnSpPr>
                <p:spPr>
                  <a:xfrm>
                    <a:off x="1898674" y="2100158"/>
                    <a:ext cx="314325" cy="1905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93" name="Straight Connector 692"/>
                  <p:cNvCxnSpPr/>
                  <p:nvPr/>
                </p:nvCxnSpPr>
                <p:spPr>
                  <a:xfrm flipH="1">
                    <a:off x="1593874" y="2100158"/>
                    <a:ext cx="304800" cy="18097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675" name="Group 674"/>
            <p:cNvGrpSpPr/>
            <p:nvPr/>
          </p:nvGrpSpPr>
          <p:grpSpPr>
            <a:xfrm>
              <a:off x="3707904" y="2060848"/>
              <a:ext cx="760109" cy="990726"/>
              <a:chOff x="0" y="0"/>
              <a:chExt cx="1295400" cy="1704975"/>
            </a:xfrm>
          </p:grpSpPr>
          <p:sp>
            <p:nvSpPr>
              <p:cNvPr id="680" name="Rectangle 679"/>
              <p:cNvSpPr/>
              <p:nvPr/>
            </p:nvSpPr>
            <p:spPr>
              <a:xfrm>
                <a:off x="47625" y="752475"/>
                <a:ext cx="1200150" cy="952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/>
                <a:endParaRPr lang="en-GB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681" name="Straight Connector 680"/>
              <p:cNvCxnSpPr/>
              <p:nvPr/>
            </p:nvCxnSpPr>
            <p:spPr>
              <a:xfrm>
                <a:off x="657225" y="0"/>
                <a:ext cx="638175" cy="8001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82" name="Straight Connector 681"/>
              <p:cNvCxnSpPr/>
              <p:nvPr/>
            </p:nvCxnSpPr>
            <p:spPr>
              <a:xfrm flipH="1">
                <a:off x="0" y="0"/>
                <a:ext cx="657226" cy="8191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094" name="Group 1093"/>
          <p:cNvGrpSpPr/>
          <p:nvPr/>
        </p:nvGrpSpPr>
        <p:grpSpPr>
          <a:xfrm>
            <a:off x="4613778" y="2060848"/>
            <a:ext cx="760109" cy="990726"/>
            <a:chOff x="4603979" y="2060848"/>
            <a:chExt cx="760109" cy="990726"/>
          </a:xfrm>
        </p:grpSpPr>
        <p:grpSp>
          <p:nvGrpSpPr>
            <p:cNvPr id="1093" name="Group 1092"/>
            <p:cNvGrpSpPr/>
            <p:nvPr/>
          </p:nvGrpSpPr>
          <p:grpSpPr>
            <a:xfrm>
              <a:off x="4808427" y="2513952"/>
              <a:ext cx="339637" cy="524708"/>
              <a:chOff x="4808427" y="2513952"/>
              <a:chExt cx="339637" cy="524708"/>
            </a:xfrm>
          </p:grpSpPr>
          <p:sp>
            <p:nvSpPr>
              <p:cNvPr id="672" name="Flowchart: Delay 671"/>
              <p:cNvSpPr/>
              <p:nvPr/>
            </p:nvSpPr>
            <p:spPr>
              <a:xfrm rot="16200000">
                <a:off x="4951515" y="2539592"/>
                <a:ext cx="222189" cy="170909"/>
              </a:xfrm>
              <a:prstGeom prst="flowChartDelay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grpSp>
            <p:nvGrpSpPr>
              <p:cNvPr id="673" name="Group 672"/>
              <p:cNvGrpSpPr/>
              <p:nvPr/>
            </p:nvGrpSpPr>
            <p:grpSpPr>
              <a:xfrm>
                <a:off x="4808427" y="2530126"/>
                <a:ext cx="339637" cy="508534"/>
                <a:chOff x="1777998" y="807598"/>
                <a:chExt cx="1215755" cy="1820335"/>
              </a:xfrm>
            </p:grpSpPr>
            <p:grpSp>
              <p:nvGrpSpPr>
                <p:cNvPr id="708" name="Group 707"/>
                <p:cNvGrpSpPr/>
                <p:nvPr/>
              </p:nvGrpSpPr>
              <p:grpSpPr>
                <a:xfrm>
                  <a:off x="1777998" y="966350"/>
                  <a:ext cx="543707" cy="1661583"/>
                  <a:chOff x="1777998" y="966349"/>
                  <a:chExt cx="619125" cy="1905000"/>
                </a:xfrm>
              </p:grpSpPr>
              <p:sp>
                <p:nvSpPr>
                  <p:cNvPr id="716" name="Smiley Face 715"/>
                  <p:cNvSpPr/>
                  <p:nvPr/>
                </p:nvSpPr>
                <p:spPr>
                  <a:xfrm>
                    <a:off x="1787523" y="966349"/>
                    <a:ext cx="590550" cy="571500"/>
                  </a:xfrm>
                  <a:prstGeom prst="smileyFace">
                    <a:avLst/>
                  </a:pr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1100"/>
                  </a:p>
                </p:txBody>
              </p:sp>
              <p:cxnSp>
                <p:nvCxnSpPr>
                  <p:cNvPr id="717" name="Straight Connector 716"/>
                  <p:cNvCxnSpPr>
                    <a:stCxn id="716" idx="4"/>
                  </p:cNvCxnSpPr>
                  <p:nvPr/>
                </p:nvCxnSpPr>
                <p:spPr>
                  <a:xfrm>
                    <a:off x="2082798" y="1537849"/>
                    <a:ext cx="9525" cy="76200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18" name="Straight Connector 717"/>
                  <p:cNvCxnSpPr/>
                  <p:nvPr/>
                </p:nvCxnSpPr>
                <p:spPr>
                  <a:xfrm>
                    <a:off x="2092323" y="2290324"/>
                    <a:ext cx="304800" cy="581025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19" name="Straight Connector 718"/>
                  <p:cNvCxnSpPr/>
                  <p:nvPr/>
                </p:nvCxnSpPr>
                <p:spPr>
                  <a:xfrm flipH="1">
                    <a:off x="1777998" y="2290324"/>
                    <a:ext cx="314325" cy="57150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20" name="Straight Connector 719"/>
                  <p:cNvCxnSpPr/>
                  <p:nvPr/>
                </p:nvCxnSpPr>
                <p:spPr>
                  <a:xfrm>
                    <a:off x="2082798" y="1728349"/>
                    <a:ext cx="314325" cy="19050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21" name="Straight Connector 720"/>
                  <p:cNvCxnSpPr/>
                  <p:nvPr/>
                </p:nvCxnSpPr>
                <p:spPr>
                  <a:xfrm flipH="1">
                    <a:off x="1777998" y="1728349"/>
                    <a:ext cx="304800" cy="180975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9" name="Group 708"/>
                <p:cNvGrpSpPr/>
                <p:nvPr/>
              </p:nvGrpSpPr>
              <p:grpSpPr>
                <a:xfrm>
                  <a:off x="2398255" y="807598"/>
                  <a:ext cx="595498" cy="1819277"/>
                  <a:chOff x="2398252" y="807597"/>
                  <a:chExt cx="619125" cy="1905000"/>
                </a:xfrm>
              </p:grpSpPr>
              <p:sp>
                <p:nvSpPr>
                  <p:cNvPr id="710" name="Smiley Face 709"/>
                  <p:cNvSpPr/>
                  <p:nvPr/>
                </p:nvSpPr>
                <p:spPr>
                  <a:xfrm>
                    <a:off x="2407777" y="807597"/>
                    <a:ext cx="590550" cy="571500"/>
                  </a:xfrm>
                  <a:prstGeom prst="smileyFac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1100"/>
                  </a:p>
                </p:txBody>
              </p:sp>
              <p:cxnSp>
                <p:nvCxnSpPr>
                  <p:cNvPr id="711" name="Straight Connector 710"/>
                  <p:cNvCxnSpPr>
                    <a:stCxn id="710" idx="4"/>
                  </p:cNvCxnSpPr>
                  <p:nvPr/>
                </p:nvCxnSpPr>
                <p:spPr>
                  <a:xfrm>
                    <a:off x="2703053" y="1379098"/>
                    <a:ext cx="9525" cy="76200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12" name="Straight Connector 711"/>
                  <p:cNvCxnSpPr/>
                  <p:nvPr/>
                </p:nvCxnSpPr>
                <p:spPr>
                  <a:xfrm>
                    <a:off x="2712577" y="2131572"/>
                    <a:ext cx="304800" cy="581025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13" name="Straight Connector 712"/>
                  <p:cNvCxnSpPr/>
                  <p:nvPr/>
                </p:nvCxnSpPr>
                <p:spPr>
                  <a:xfrm flipH="1">
                    <a:off x="2398252" y="2131572"/>
                    <a:ext cx="314325" cy="57150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14" name="Straight Connector 713"/>
                  <p:cNvCxnSpPr/>
                  <p:nvPr/>
                </p:nvCxnSpPr>
                <p:spPr>
                  <a:xfrm>
                    <a:off x="2703052" y="1569597"/>
                    <a:ext cx="314325" cy="19050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15" name="Straight Connector 714"/>
                  <p:cNvCxnSpPr/>
                  <p:nvPr/>
                </p:nvCxnSpPr>
                <p:spPr>
                  <a:xfrm flipH="1">
                    <a:off x="2398252" y="1569597"/>
                    <a:ext cx="304800" cy="180975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676" name="Group 675"/>
            <p:cNvGrpSpPr/>
            <p:nvPr/>
          </p:nvGrpSpPr>
          <p:grpSpPr>
            <a:xfrm>
              <a:off x="4603979" y="2060848"/>
              <a:ext cx="760109" cy="990726"/>
              <a:chOff x="1418167" y="0"/>
              <a:chExt cx="1295400" cy="1704975"/>
            </a:xfrm>
          </p:grpSpPr>
          <p:sp>
            <p:nvSpPr>
              <p:cNvPr id="677" name="Rectangle 676"/>
              <p:cNvSpPr/>
              <p:nvPr/>
            </p:nvSpPr>
            <p:spPr>
              <a:xfrm>
                <a:off x="1465792" y="752475"/>
                <a:ext cx="1200150" cy="9525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/>
                <a:endParaRPr lang="en-GB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678" name="Straight Connector 677"/>
              <p:cNvCxnSpPr/>
              <p:nvPr/>
            </p:nvCxnSpPr>
            <p:spPr>
              <a:xfrm>
                <a:off x="2075392" y="0"/>
                <a:ext cx="638175" cy="800100"/>
              </a:xfrm>
              <a:prstGeom prst="lin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79" name="Straight Connector 678"/>
              <p:cNvCxnSpPr/>
              <p:nvPr/>
            </p:nvCxnSpPr>
            <p:spPr>
              <a:xfrm flipH="1">
                <a:off x="1418167" y="0"/>
                <a:ext cx="657226" cy="819150"/>
              </a:xfrm>
              <a:prstGeom prst="lin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096" name="Group 1095"/>
          <p:cNvGrpSpPr/>
          <p:nvPr/>
        </p:nvGrpSpPr>
        <p:grpSpPr>
          <a:xfrm>
            <a:off x="3716575" y="983225"/>
            <a:ext cx="779475" cy="1005615"/>
            <a:chOff x="3707905" y="983225"/>
            <a:chExt cx="779475" cy="1005615"/>
          </a:xfrm>
        </p:grpSpPr>
        <p:grpSp>
          <p:nvGrpSpPr>
            <p:cNvPr id="724" name="Group 723"/>
            <p:cNvGrpSpPr/>
            <p:nvPr/>
          </p:nvGrpSpPr>
          <p:grpSpPr>
            <a:xfrm>
              <a:off x="3707905" y="983225"/>
              <a:ext cx="779475" cy="1005615"/>
              <a:chOff x="0" y="4233"/>
              <a:chExt cx="1295400" cy="1704975"/>
            </a:xfrm>
          </p:grpSpPr>
          <p:sp>
            <p:nvSpPr>
              <p:cNvPr id="791" name="Rectangle 790"/>
              <p:cNvSpPr/>
              <p:nvPr/>
            </p:nvSpPr>
            <p:spPr>
              <a:xfrm>
                <a:off x="47625" y="756708"/>
                <a:ext cx="1200150" cy="952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/>
                <a:endParaRPr lang="en-GB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792" name="Straight Connector 791"/>
              <p:cNvCxnSpPr/>
              <p:nvPr/>
            </p:nvCxnSpPr>
            <p:spPr>
              <a:xfrm>
                <a:off x="657225" y="4233"/>
                <a:ext cx="638175" cy="8001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93" name="Straight Connector 792"/>
              <p:cNvCxnSpPr/>
              <p:nvPr/>
            </p:nvCxnSpPr>
            <p:spPr>
              <a:xfrm flipH="1">
                <a:off x="0" y="4233"/>
                <a:ext cx="657226" cy="8191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725" name="Group 724"/>
            <p:cNvGrpSpPr/>
            <p:nvPr/>
          </p:nvGrpSpPr>
          <p:grpSpPr>
            <a:xfrm>
              <a:off x="3779912" y="1430164"/>
              <a:ext cx="628650" cy="529962"/>
              <a:chOff x="172688" y="761999"/>
              <a:chExt cx="2247911" cy="1914527"/>
            </a:xfrm>
          </p:grpSpPr>
          <p:grpSp>
            <p:nvGrpSpPr>
              <p:cNvPr id="759" name="Group 758"/>
              <p:cNvGrpSpPr/>
              <p:nvPr/>
            </p:nvGrpSpPr>
            <p:grpSpPr>
              <a:xfrm>
                <a:off x="172688" y="761999"/>
                <a:ext cx="623358" cy="1905000"/>
                <a:chOff x="172688" y="761999"/>
                <a:chExt cx="619125" cy="1905000"/>
              </a:xfrm>
            </p:grpSpPr>
            <p:sp>
              <p:nvSpPr>
                <p:cNvPr id="785" name="Smiley Face 784"/>
                <p:cNvSpPr/>
                <p:nvPr/>
              </p:nvSpPr>
              <p:spPr>
                <a:xfrm>
                  <a:off x="182213" y="761999"/>
                  <a:ext cx="590550" cy="571500"/>
                </a:xfrm>
                <a:prstGeom prst="smileyFac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cxnSp>
              <p:nvCxnSpPr>
                <p:cNvPr id="786" name="Straight Connector 785"/>
                <p:cNvCxnSpPr>
                  <a:stCxn id="785" idx="4"/>
                </p:cNvCxnSpPr>
                <p:nvPr/>
              </p:nvCxnSpPr>
              <p:spPr>
                <a:xfrm>
                  <a:off x="477488" y="1333499"/>
                  <a:ext cx="9525" cy="7620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87" name="Straight Connector 786"/>
                <p:cNvCxnSpPr/>
                <p:nvPr/>
              </p:nvCxnSpPr>
              <p:spPr>
                <a:xfrm>
                  <a:off x="487013" y="2085974"/>
                  <a:ext cx="304800" cy="5810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88" name="Straight Connector 787"/>
                <p:cNvCxnSpPr/>
                <p:nvPr/>
              </p:nvCxnSpPr>
              <p:spPr>
                <a:xfrm flipH="1">
                  <a:off x="172688" y="2085974"/>
                  <a:ext cx="314325" cy="5715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89" name="Straight Connector 788"/>
                <p:cNvCxnSpPr/>
                <p:nvPr/>
              </p:nvCxnSpPr>
              <p:spPr>
                <a:xfrm>
                  <a:off x="477488" y="1523999"/>
                  <a:ext cx="314325" cy="1905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90" name="Straight Connector 789"/>
                <p:cNvCxnSpPr/>
                <p:nvPr/>
              </p:nvCxnSpPr>
              <p:spPr>
                <a:xfrm flipH="1">
                  <a:off x="172688" y="1523999"/>
                  <a:ext cx="304800" cy="18097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760" name="Group 759"/>
              <p:cNvGrpSpPr/>
              <p:nvPr/>
            </p:nvGrpSpPr>
            <p:grpSpPr>
              <a:xfrm>
                <a:off x="851427" y="823910"/>
                <a:ext cx="595500" cy="1852616"/>
                <a:chOff x="851427" y="823910"/>
                <a:chExt cx="591267" cy="1852616"/>
              </a:xfrm>
            </p:grpSpPr>
            <p:sp>
              <p:nvSpPr>
                <p:cNvPr id="777" name="Flowchart: Delay 776"/>
                <p:cNvSpPr/>
                <p:nvPr/>
              </p:nvSpPr>
              <p:spPr>
                <a:xfrm rot="16200000">
                  <a:off x="821186" y="854865"/>
                  <a:ext cx="652463" cy="590553"/>
                </a:xfrm>
                <a:prstGeom prst="flowChartDelay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grpSp>
              <p:nvGrpSpPr>
                <p:cNvPr id="778" name="Group 777"/>
                <p:cNvGrpSpPr/>
                <p:nvPr/>
              </p:nvGrpSpPr>
              <p:grpSpPr>
                <a:xfrm>
                  <a:off x="851427" y="857249"/>
                  <a:ext cx="591264" cy="1819277"/>
                  <a:chOff x="851427" y="857248"/>
                  <a:chExt cx="619125" cy="1905000"/>
                </a:xfrm>
              </p:grpSpPr>
              <p:sp>
                <p:nvSpPr>
                  <p:cNvPr id="779" name="Smiley Face 778"/>
                  <p:cNvSpPr/>
                  <p:nvPr/>
                </p:nvSpPr>
                <p:spPr>
                  <a:xfrm>
                    <a:off x="860952" y="857248"/>
                    <a:ext cx="590550" cy="571500"/>
                  </a:xfrm>
                  <a:prstGeom prst="smileyFac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1100"/>
                  </a:p>
                </p:txBody>
              </p:sp>
              <p:cxnSp>
                <p:nvCxnSpPr>
                  <p:cNvPr id="780" name="Straight Connector 779"/>
                  <p:cNvCxnSpPr>
                    <a:stCxn id="779" idx="4"/>
                  </p:cNvCxnSpPr>
                  <p:nvPr/>
                </p:nvCxnSpPr>
                <p:spPr>
                  <a:xfrm>
                    <a:off x="1156228" y="1428749"/>
                    <a:ext cx="9525" cy="7620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1" name="Straight Connector 780"/>
                  <p:cNvCxnSpPr/>
                  <p:nvPr/>
                </p:nvCxnSpPr>
                <p:spPr>
                  <a:xfrm>
                    <a:off x="1165752" y="2181223"/>
                    <a:ext cx="304800" cy="58102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2" name="Straight Connector 781"/>
                  <p:cNvCxnSpPr/>
                  <p:nvPr/>
                </p:nvCxnSpPr>
                <p:spPr>
                  <a:xfrm flipH="1">
                    <a:off x="851427" y="2181223"/>
                    <a:ext cx="314325" cy="5715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3" name="Straight Connector 782"/>
                  <p:cNvCxnSpPr/>
                  <p:nvPr/>
                </p:nvCxnSpPr>
                <p:spPr>
                  <a:xfrm>
                    <a:off x="1156227" y="1619248"/>
                    <a:ext cx="314325" cy="1905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4" name="Straight Connector 783"/>
                  <p:cNvCxnSpPr/>
                  <p:nvPr/>
                </p:nvCxnSpPr>
                <p:spPr>
                  <a:xfrm flipH="1">
                    <a:off x="851427" y="1619248"/>
                    <a:ext cx="304800" cy="18097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761" name="Group 760"/>
              <p:cNvGrpSpPr/>
              <p:nvPr/>
            </p:nvGrpSpPr>
            <p:grpSpPr>
              <a:xfrm>
                <a:off x="1502410" y="1351491"/>
                <a:ext cx="434526" cy="1323977"/>
                <a:chOff x="1502410" y="1351490"/>
                <a:chExt cx="619125" cy="1905000"/>
              </a:xfrm>
            </p:grpSpPr>
            <p:sp>
              <p:nvSpPr>
                <p:cNvPr id="771" name="Smiley Face 770"/>
                <p:cNvSpPr/>
                <p:nvPr/>
              </p:nvSpPr>
              <p:spPr>
                <a:xfrm>
                  <a:off x="1511935" y="1351490"/>
                  <a:ext cx="590550" cy="571500"/>
                </a:xfrm>
                <a:prstGeom prst="smileyFac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cxnSp>
              <p:nvCxnSpPr>
                <p:cNvPr id="772" name="Straight Connector 771"/>
                <p:cNvCxnSpPr>
                  <a:stCxn id="771" idx="4"/>
                </p:cNvCxnSpPr>
                <p:nvPr/>
              </p:nvCxnSpPr>
              <p:spPr>
                <a:xfrm>
                  <a:off x="1807210" y="1922990"/>
                  <a:ext cx="9525" cy="7620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73" name="Straight Connector 772"/>
                <p:cNvCxnSpPr/>
                <p:nvPr/>
              </p:nvCxnSpPr>
              <p:spPr>
                <a:xfrm>
                  <a:off x="1816735" y="2675465"/>
                  <a:ext cx="304800" cy="5810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74" name="Straight Connector 773"/>
                <p:cNvCxnSpPr/>
                <p:nvPr/>
              </p:nvCxnSpPr>
              <p:spPr>
                <a:xfrm flipH="1">
                  <a:off x="1502410" y="2675465"/>
                  <a:ext cx="314325" cy="5715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75" name="Straight Connector 774"/>
                <p:cNvCxnSpPr/>
                <p:nvPr/>
              </p:nvCxnSpPr>
              <p:spPr>
                <a:xfrm>
                  <a:off x="1807210" y="2113490"/>
                  <a:ext cx="314325" cy="1905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76" name="Straight Connector 775"/>
                <p:cNvCxnSpPr/>
                <p:nvPr/>
              </p:nvCxnSpPr>
              <p:spPr>
                <a:xfrm flipH="1">
                  <a:off x="1502410" y="2113490"/>
                  <a:ext cx="304800" cy="18097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762" name="Group 761"/>
              <p:cNvGrpSpPr/>
              <p:nvPr/>
            </p:nvGrpSpPr>
            <p:grpSpPr>
              <a:xfrm>
                <a:off x="1978213" y="1301545"/>
                <a:ext cx="442386" cy="1372865"/>
                <a:chOff x="1978213" y="1301545"/>
                <a:chExt cx="591267" cy="1852616"/>
              </a:xfrm>
            </p:grpSpPr>
            <p:sp>
              <p:nvSpPr>
                <p:cNvPr id="763" name="Flowchart: Delay 762"/>
                <p:cNvSpPr/>
                <p:nvPr/>
              </p:nvSpPr>
              <p:spPr>
                <a:xfrm rot="16200000">
                  <a:off x="1947972" y="1332500"/>
                  <a:ext cx="652463" cy="590553"/>
                </a:xfrm>
                <a:prstGeom prst="flowChartDelay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grpSp>
              <p:nvGrpSpPr>
                <p:cNvPr id="764" name="Group 763"/>
                <p:cNvGrpSpPr/>
                <p:nvPr/>
              </p:nvGrpSpPr>
              <p:grpSpPr>
                <a:xfrm>
                  <a:off x="1978213" y="1334884"/>
                  <a:ext cx="591264" cy="1819277"/>
                  <a:chOff x="1978213" y="1334883"/>
                  <a:chExt cx="619125" cy="1905000"/>
                </a:xfrm>
              </p:grpSpPr>
              <p:sp>
                <p:nvSpPr>
                  <p:cNvPr id="765" name="Smiley Face 764"/>
                  <p:cNvSpPr/>
                  <p:nvPr/>
                </p:nvSpPr>
                <p:spPr>
                  <a:xfrm>
                    <a:off x="1987738" y="1334883"/>
                    <a:ext cx="590550" cy="571500"/>
                  </a:xfrm>
                  <a:prstGeom prst="smileyFac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1100"/>
                  </a:p>
                </p:txBody>
              </p:sp>
              <p:cxnSp>
                <p:nvCxnSpPr>
                  <p:cNvPr id="766" name="Straight Connector 765"/>
                  <p:cNvCxnSpPr>
                    <a:stCxn id="765" idx="4"/>
                  </p:cNvCxnSpPr>
                  <p:nvPr/>
                </p:nvCxnSpPr>
                <p:spPr>
                  <a:xfrm>
                    <a:off x="2283014" y="1906384"/>
                    <a:ext cx="9525" cy="7620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>
                    <a:off x="2292538" y="2658858"/>
                    <a:ext cx="304800" cy="58102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68" name="Straight Connector 767"/>
                  <p:cNvCxnSpPr/>
                  <p:nvPr/>
                </p:nvCxnSpPr>
                <p:spPr>
                  <a:xfrm flipH="1">
                    <a:off x="1978213" y="2658858"/>
                    <a:ext cx="314325" cy="5715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69" name="Straight Connector 768"/>
                  <p:cNvCxnSpPr/>
                  <p:nvPr/>
                </p:nvCxnSpPr>
                <p:spPr>
                  <a:xfrm>
                    <a:off x="2283013" y="2096883"/>
                    <a:ext cx="314325" cy="1905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70" name="Straight Connector 769"/>
                  <p:cNvCxnSpPr/>
                  <p:nvPr/>
                </p:nvCxnSpPr>
                <p:spPr>
                  <a:xfrm flipH="1">
                    <a:off x="1978213" y="2096883"/>
                    <a:ext cx="304800" cy="18097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</p:grpSp>
      <p:grpSp>
        <p:nvGrpSpPr>
          <p:cNvPr id="1097" name="Group 1096"/>
          <p:cNvGrpSpPr/>
          <p:nvPr/>
        </p:nvGrpSpPr>
        <p:grpSpPr>
          <a:xfrm>
            <a:off x="4604095" y="980728"/>
            <a:ext cx="779475" cy="1005615"/>
            <a:chOff x="4584613" y="980728"/>
            <a:chExt cx="779475" cy="1005615"/>
          </a:xfrm>
        </p:grpSpPr>
        <p:grpSp>
          <p:nvGrpSpPr>
            <p:cNvPr id="723" name="Group 722"/>
            <p:cNvGrpSpPr/>
            <p:nvPr/>
          </p:nvGrpSpPr>
          <p:grpSpPr>
            <a:xfrm>
              <a:off x="4584613" y="980728"/>
              <a:ext cx="779475" cy="1005615"/>
              <a:chOff x="1350433" y="0"/>
              <a:chExt cx="1295400" cy="1704975"/>
            </a:xfrm>
          </p:grpSpPr>
          <p:sp>
            <p:nvSpPr>
              <p:cNvPr id="794" name="Rectangle 793"/>
              <p:cNvSpPr/>
              <p:nvPr/>
            </p:nvSpPr>
            <p:spPr>
              <a:xfrm>
                <a:off x="1398058" y="752475"/>
                <a:ext cx="1200150" cy="9525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/>
                <a:endParaRPr lang="en-GB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795" name="Straight Connector 794"/>
              <p:cNvCxnSpPr/>
              <p:nvPr/>
            </p:nvCxnSpPr>
            <p:spPr>
              <a:xfrm>
                <a:off x="2007658" y="0"/>
                <a:ext cx="638175" cy="800100"/>
              </a:xfrm>
              <a:prstGeom prst="lin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96" name="Straight Connector 795"/>
              <p:cNvCxnSpPr/>
              <p:nvPr/>
            </p:nvCxnSpPr>
            <p:spPr>
              <a:xfrm flipH="1">
                <a:off x="1350433" y="0"/>
                <a:ext cx="657226" cy="819150"/>
              </a:xfrm>
              <a:prstGeom prst="lin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726" name="Group 725"/>
            <p:cNvGrpSpPr/>
            <p:nvPr/>
          </p:nvGrpSpPr>
          <p:grpSpPr>
            <a:xfrm>
              <a:off x="4644008" y="1442649"/>
              <a:ext cx="641719" cy="523719"/>
              <a:chOff x="1494837" y="783166"/>
              <a:chExt cx="2321993" cy="1914527"/>
            </a:xfrm>
          </p:grpSpPr>
          <p:grpSp>
            <p:nvGrpSpPr>
              <p:cNvPr id="727" name="Group 726"/>
              <p:cNvGrpSpPr/>
              <p:nvPr/>
            </p:nvGrpSpPr>
            <p:grpSpPr>
              <a:xfrm>
                <a:off x="1494837" y="783166"/>
                <a:ext cx="623359" cy="1905000"/>
                <a:chOff x="1494837" y="783166"/>
                <a:chExt cx="619125" cy="1905000"/>
              </a:xfrm>
            </p:grpSpPr>
            <p:sp>
              <p:nvSpPr>
                <p:cNvPr id="753" name="Smiley Face 752"/>
                <p:cNvSpPr/>
                <p:nvPr/>
              </p:nvSpPr>
              <p:spPr>
                <a:xfrm>
                  <a:off x="1504362" y="783166"/>
                  <a:ext cx="590550" cy="571500"/>
                </a:xfrm>
                <a:prstGeom prst="smileyFac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cxnSp>
              <p:nvCxnSpPr>
                <p:cNvPr id="754" name="Straight Connector 753"/>
                <p:cNvCxnSpPr>
                  <a:stCxn id="753" idx="4"/>
                </p:cNvCxnSpPr>
                <p:nvPr/>
              </p:nvCxnSpPr>
              <p:spPr>
                <a:xfrm>
                  <a:off x="1799637" y="1354666"/>
                  <a:ext cx="9525" cy="762000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55" name="Straight Connector 754"/>
                <p:cNvCxnSpPr/>
                <p:nvPr/>
              </p:nvCxnSpPr>
              <p:spPr>
                <a:xfrm>
                  <a:off x="1809162" y="2107141"/>
                  <a:ext cx="304800" cy="581025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 flipH="1">
                  <a:off x="1494837" y="2107141"/>
                  <a:ext cx="314325" cy="571500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57" name="Straight Connector 756"/>
                <p:cNvCxnSpPr/>
                <p:nvPr/>
              </p:nvCxnSpPr>
              <p:spPr>
                <a:xfrm>
                  <a:off x="1799637" y="1545166"/>
                  <a:ext cx="314325" cy="190500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58" name="Straight Connector 757"/>
                <p:cNvCxnSpPr/>
                <p:nvPr/>
              </p:nvCxnSpPr>
              <p:spPr>
                <a:xfrm flipH="1">
                  <a:off x="1494837" y="1545166"/>
                  <a:ext cx="304800" cy="180975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728" name="Group 727"/>
              <p:cNvGrpSpPr/>
              <p:nvPr/>
            </p:nvGrpSpPr>
            <p:grpSpPr>
              <a:xfrm>
                <a:off x="2194743" y="845077"/>
                <a:ext cx="595500" cy="1852616"/>
                <a:chOff x="2194743" y="845077"/>
                <a:chExt cx="591267" cy="1852616"/>
              </a:xfrm>
            </p:grpSpPr>
            <p:sp>
              <p:nvSpPr>
                <p:cNvPr id="745" name="Flowchart: Delay 744"/>
                <p:cNvSpPr/>
                <p:nvPr/>
              </p:nvSpPr>
              <p:spPr>
                <a:xfrm rot="16200000">
                  <a:off x="2164502" y="876032"/>
                  <a:ext cx="652463" cy="590553"/>
                </a:xfrm>
                <a:prstGeom prst="flowChartDelay">
                  <a:avLst/>
                </a:prstGeom>
                <a:solidFill>
                  <a:srgbClr val="00B050"/>
                </a:solidFill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grpSp>
              <p:nvGrpSpPr>
                <p:cNvPr id="746" name="Group 745"/>
                <p:cNvGrpSpPr/>
                <p:nvPr/>
              </p:nvGrpSpPr>
              <p:grpSpPr>
                <a:xfrm>
                  <a:off x="2194743" y="878416"/>
                  <a:ext cx="591264" cy="1819277"/>
                  <a:chOff x="2194743" y="878415"/>
                  <a:chExt cx="619125" cy="1905000"/>
                </a:xfrm>
              </p:grpSpPr>
              <p:sp>
                <p:nvSpPr>
                  <p:cNvPr id="747" name="Smiley Face 746"/>
                  <p:cNvSpPr/>
                  <p:nvPr/>
                </p:nvSpPr>
                <p:spPr>
                  <a:xfrm>
                    <a:off x="2204268" y="878415"/>
                    <a:ext cx="590550" cy="571500"/>
                  </a:xfrm>
                  <a:prstGeom prst="smileyFac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1100"/>
                  </a:p>
                </p:txBody>
              </p:sp>
              <p:cxnSp>
                <p:nvCxnSpPr>
                  <p:cNvPr id="748" name="Straight Connector 747"/>
                  <p:cNvCxnSpPr>
                    <a:stCxn id="747" idx="4"/>
                  </p:cNvCxnSpPr>
                  <p:nvPr/>
                </p:nvCxnSpPr>
                <p:spPr>
                  <a:xfrm>
                    <a:off x="2499544" y="1449916"/>
                    <a:ext cx="9525" cy="762000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49" name="Straight Connector 748"/>
                  <p:cNvCxnSpPr/>
                  <p:nvPr/>
                </p:nvCxnSpPr>
                <p:spPr>
                  <a:xfrm>
                    <a:off x="2509068" y="2202390"/>
                    <a:ext cx="304800" cy="581025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0" name="Straight Connector 749"/>
                  <p:cNvCxnSpPr/>
                  <p:nvPr/>
                </p:nvCxnSpPr>
                <p:spPr>
                  <a:xfrm flipH="1">
                    <a:off x="2194743" y="2202390"/>
                    <a:ext cx="314325" cy="571500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1" name="Straight Connector 750"/>
                  <p:cNvCxnSpPr/>
                  <p:nvPr/>
                </p:nvCxnSpPr>
                <p:spPr>
                  <a:xfrm>
                    <a:off x="2499543" y="1640415"/>
                    <a:ext cx="314325" cy="190500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2" name="Straight Connector 751"/>
                  <p:cNvCxnSpPr/>
                  <p:nvPr/>
                </p:nvCxnSpPr>
                <p:spPr>
                  <a:xfrm flipH="1">
                    <a:off x="2194743" y="1640415"/>
                    <a:ext cx="304800" cy="180975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729" name="Group 728"/>
              <p:cNvGrpSpPr/>
              <p:nvPr/>
            </p:nvGrpSpPr>
            <p:grpSpPr>
              <a:xfrm>
                <a:off x="2866892" y="1362075"/>
                <a:ext cx="434525" cy="1323977"/>
                <a:chOff x="2866892" y="1362074"/>
                <a:chExt cx="619125" cy="1905000"/>
              </a:xfrm>
            </p:grpSpPr>
            <p:sp>
              <p:nvSpPr>
                <p:cNvPr id="739" name="Smiley Face 738"/>
                <p:cNvSpPr/>
                <p:nvPr/>
              </p:nvSpPr>
              <p:spPr>
                <a:xfrm>
                  <a:off x="2876417" y="1362074"/>
                  <a:ext cx="590550" cy="571500"/>
                </a:xfrm>
                <a:prstGeom prst="smileyFac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cxnSp>
              <p:nvCxnSpPr>
                <p:cNvPr id="740" name="Straight Connector 739"/>
                <p:cNvCxnSpPr>
                  <a:stCxn id="739" idx="4"/>
                </p:cNvCxnSpPr>
                <p:nvPr/>
              </p:nvCxnSpPr>
              <p:spPr>
                <a:xfrm>
                  <a:off x="3171692" y="1933574"/>
                  <a:ext cx="9525" cy="762000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41" name="Straight Connector 740"/>
                <p:cNvCxnSpPr/>
                <p:nvPr/>
              </p:nvCxnSpPr>
              <p:spPr>
                <a:xfrm>
                  <a:off x="3181217" y="2686049"/>
                  <a:ext cx="304800" cy="581025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 flipH="1">
                  <a:off x="2866892" y="2686049"/>
                  <a:ext cx="314325" cy="571500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43" name="Straight Connector 742"/>
                <p:cNvCxnSpPr/>
                <p:nvPr/>
              </p:nvCxnSpPr>
              <p:spPr>
                <a:xfrm>
                  <a:off x="3171692" y="2124074"/>
                  <a:ext cx="314325" cy="190500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H="1">
                  <a:off x="2866892" y="2124074"/>
                  <a:ext cx="304800" cy="180975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730" name="Group 729"/>
              <p:cNvGrpSpPr/>
              <p:nvPr/>
            </p:nvGrpSpPr>
            <p:grpSpPr>
              <a:xfrm>
                <a:off x="3374443" y="1322712"/>
                <a:ext cx="442387" cy="1372865"/>
                <a:chOff x="3374443" y="1322712"/>
                <a:chExt cx="591267" cy="1852616"/>
              </a:xfrm>
            </p:grpSpPr>
            <p:sp>
              <p:nvSpPr>
                <p:cNvPr id="731" name="Flowchart: Delay 730"/>
                <p:cNvSpPr/>
                <p:nvPr/>
              </p:nvSpPr>
              <p:spPr>
                <a:xfrm rot="16200000">
                  <a:off x="3344202" y="1353667"/>
                  <a:ext cx="652463" cy="590553"/>
                </a:xfrm>
                <a:prstGeom prst="flowChartDelay">
                  <a:avLst/>
                </a:prstGeom>
                <a:solidFill>
                  <a:srgbClr val="00B050"/>
                </a:solidFill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grpSp>
              <p:nvGrpSpPr>
                <p:cNvPr id="732" name="Group 731"/>
                <p:cNvGrpSpPr/>
                <p:nvPr/>
              </p:nvGrpSpPr>
              <p:grpSpPr>
                <a:xfrm>
                  <a:off x="3374443" y="1356051"/>
                  <a:ext cx="591264" cy="1819277"/>
                  <a:chOff x="3374443" y="1356050"/>
                  <a:chExt cx="619125" cy="1905000"/>
                </a:xfrm>
              </p:grpSpPr>
              <p:sp>
                <p:nvSpPr>
                  <p:cNvPr id="733" name="Smiley Face 732"/>
                  <p:cNvSpPr/>
                  <p:nvPr/>
                </p:nvSpPr>
                <p:spPr>
                  <a:xfrm>
                    <a:off x="3383968" y="1356050"/>
                    <a:ext cx="590550" cy="571500"/>
                  </a:xfrm>
                  <a:prstGeom prst="smileyFac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1100"/>
                  </a:p>
                </p:txBody>
              </p:sp>
              <p:cxnSp>
                <p:nvCxnSpPr>
                  <p:cNvPr id="734" name="Straight Connector 733"/>
                  <p:cNvCxnSpPr>
                    <a:stCxn id="733" idx="4"/>
                  </p:cNvCxnSpPr>
                  <p:nvPr/>
                </p:nvCxnSpPr>
                <p:spPr>
                  <a:xfrm>
                    <a:off x="3679244" y="1927551"/>
                    <a:ext cx="9525" cy="762000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5" name="Straight Connector 734"/>
                  <p:cNvCxnSpPr/>
                  <p:nvPr/>
                </p:nvCxnSpPr>
                <p:spPr>
                  <a:xfrm>
                    <a:off x="3688768" y="2680025"/>
                    <a:ext cx="304800" cy="581025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6" name="Straight Connector 735"/>
                  <p:cNvCxnSpPr/>
                  <p:nvPr/>
                </p:nvCxnSpPr>
                <p:spPr>
                  <a:xfrm flipH="1">
                    <a:off x="3374443" y="2680025"/>
                    <a:ext cx="314325" cy="571500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7" name="Straight Connector 736"/>
                  <p:cNvCxnSpPr/>
                  <p:nvPr/>
                </p:nvCxnSpPr>
                <p:spPr>
                  <a:xfrm>
                    <a:off x="3679243" y="2118050"/>
                    <a:ext cx="314325" cy="190500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8" name="Straight Connector 737"/>
                  <p:cNvCxnSpPr/>
                  <p:nvPr/>
                </p:nvCxnSpPr>
                <p:spPr>
                  <a:xfrm flipH="1">
                    <a:off x="3374443" y="2118050"/>
                    <a:ext cx="304800" cy="180975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</p:grpSp>
      <p:grpSp>
        <p:nvGrpSpPr>
          <p:cNvPr id="1098" name="Group 1097"/>
          <p:cNvGrpSpPr/>
          <p:nvPr/>
        </p:nvGrpSpPr>
        <p:grpSpPr>
          <a:xfrm>
            <a:off x="3730448" y="3097271"/>
            <a:ext cx="751728" cy="979801"/>
            <a:chOff x="3752993" y="3097271"/>
            <a:chExt cx="751728" cy="979801"/>
          </a:xfrm>
        </p:grpSpPr>
        <p:grpSp>
          <p:nvGrpSpPr>
            <p:cNvPr id="798" name="Group 797"/>
            <p:cNvGrpSpPr/>
            <p:nvPr/>
          </p:nvGrpSpPr>
          <p:grpSpPr>
            <a:xfrm>
              <a:off x="3911127" y="3546190"/>
              <a:ext cx="422105" cy="510809"/>
              <a:chOff x="275172" y="791757"/>
              <a:chExt cx="1581181" cy="1913463"/>
            </a:xfrm>
          </p:grpSpPr>
          <p:grpSp>
            <p:nvGrpSpPr>
              <p:cNvPr id="840" name="Group 839"/>
              <p:cNvGrpSpPr/>
              <p:nvPr/>
            </p:nvGrpSpPr>
            <p:grpSpPr>
              <a:xfrm>
                <a:off x="938165" y="1381243"/>
                <a:ext cx="434526" cy="1323977"/>
                <a:chOff x="938165" y="1381242"/>
                <a:chExt cx="619125" cy="1905000"/>
              </a:xfrm>
            </p:grpSpPr>
            <p:sp>
              <p:nvSpPr>
                <p:cNvPr id="857" name="Smiley Face 856"/>
                <p:cNvSpPr/>
                <p:nvPr/>
              </p:nvSpPr>
              <p:spPr>
                <a:xfrm>
                  <a:off x="947690" y="1381242"/>
                  <a:ext cx="590550" cy="571500"/>
                </a:xfrm>
                <a:prstGeom prst="smileyFac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cxnSp>
              <p:nvCxnSpPr>
                <p:cNvPr id="858" name="Straight Connector 857"/>
                <p:cNvCxnSpPr>
                  <a:stCxn id="857" idx="4"/>
                </p:cNvCxnSpPr>
                <p:nvPr/>
              </p:nvCxnSpPr>
              <p:spPr>
                <a:xfrm>
                  <a:off x="1242965" y="1952742"/>
                  <a:ext cx="9525" cy="7620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59" name="Straight Connector 858"/>
                <p:cNvCxnSpPr/>
                <p:nvPr/>
              </p:nvCxnSpPr>
              <p:spPr>
                <a:xfrm>
                  <a:off x="1252490" y="2705217"/>
                  <a:ext cx="304800" cy="5810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60" name="Straight Connector 859"/>
                <p:cNvCxnSpPr/>
                <p:nvPr/>
              </p:nvCxnSpPr>
              <p:spPr>
                <a:xfrm flipH="1">
                  <a:off x="938165" y="2705217"/>
                  <a:ext cx="314325" cy="5715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61" name="Straight Connector 860"/>
                <p:cNvCxnSpPr/>
                <p:nvPr/>
              </p:nvCxnSpPr>
              <p:spPr>
                <a:xfrm>
                  <a:off x="1242965" y="2143242"/>
                  <a:ext cx="314325" cy="1905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62" name="Straight Connector 861"/>
                <p:cNvCxnSpPr/>
                <p:nvPr/>
              </p:nvCxnSpPr>
              <p:spPr>
                <a:xfrm flipH="1">
                  <a:off x="938165" y="2143242"/>
                  <a:ext cx="304800" cy="18097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841" name="Group 840"/>
              <p:cNvGrpSpPr/>
              <p:nvPr/>
            </p:nvGrpSpPr>
            <p:grpSpPr>
              <a:xfrm>
                <a:off x="1413968" y="1331297"/>
                <a:ext cx="442385" cy="1372865"/>
                <a:chOff x="1413969" y="1331297"/>
                <a:chExt cx="591266" cy="1852616"/>
              </a:xfrm>
            </p:grpSpPr>
            <p:sp>
              <p:nvSpPr>
                <p:cNvPr id="849" name="Flowchart: Delay 848"/>
                <p:cNvSpPr/>
                <p:nvPr/>
              </p:nvSpPr>
              <p:spPr>
                <a:xfrm rot="16200000">
                  <a:off x="1383727" y="1362252"/>
                  <a:ext cx="652463" cy="590553"/>
                </a:xfrm>
                <a:prstGeom prst="flowChartDelay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grpSp>
              <p:nvGrpSpPr>
                <p:cNvPr id="850" name="Group 849"/>
                <p:cNvGrpSpPr/>
                <p:nvPr/>
              </p:nvGrpSpPr>
              <p:grpSpPr>
                <a:xfrm>
                  <a:off x="1413969" y="1364636"/>
                  <a:ext cx="591264" cy="1819277"/>
                  <a:chOff x="1413968" y="1364635"/>
                  <a:chExt cx="619125" cy="1905000"/>
                </a:xfrm>
              </p:grpSpPr>
              <p:sp>
                <p:nvSpPr>
                  <p:cNvPr id="851" name="Smiley Face 850"/>
                  <p:cNvSpPr/>
                  <p:nvPr/>
                </p:nvSpPr>
                <p:spPr>
                  <a:xfrm>
                    <a:off x="1423493" y="1364635"/>
                    <a:ext cx="590550" cy="571500"/>
                  </a:xfrm>
                  <a:prstGeom prst="smileyFac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1100"/>
                  </a:p>
                </p:txBody>
              </p:sp>
              <p:cxnSp>
                <p:nvCxnSpPr>
                  <p:cNvPr id="852" name="Straight Connector 851"/>
                  <p:cNvCxnSpPr>
                    <a:stCxn id="851" idx="4"/>
                  </p:cNvCxnSpPr>
                  <p:nvPr/>
                </p:nvCxnSpPr>
                <p:spPr>
                  <a:xfrm>
                    <a:off x="1718769" y="1936136"/>
                    <a:ext cx="9525" cy="7620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53" name="Straight Connector 852"/>
                  <p:cNvCxnSpPr/>
                  <p:nvPr/>
                </p:nvCxnSpPr>
                <p:spPr>
                  <a:xfrm>
                    <a:off x="1728293" y="2688610"/>
                    <a:ext cx="304800" cy="58102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54" name="Straight Connector 853"/>
                  <p:cNvCxnSpPr/>
                  <p:nvPr/>
                </p:nvCxnSpPr>
                <p:spPr>
                  <a:xfrm flipH="1">
                    <a:off x="1413968" y="2688610"/>
                    <a:ext cx="314325" cy="5715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55" name="Straight Connector 854"/>
                  <p:cNvCxnSpPr/>
                  <p:nvPr/>
                </p:nvCxnSpPr>
                <p:spPr>
                  <a:xfrm>
                    <a:off x="1718768" y="2126635"/>
                    <a:ext cx="314325" cy="1905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56" name="Straight Connector 855"/>
                  <p:cNvCxnSpPr/>
                  <p:nvPr/>
                </p:nvCxnSpPr>
                <p:spPr>
                  <a:xfrm flipH="1">
                    <a:off x="1413968" y="2126635"/>
                    <a:ext cx="304800" cy="18097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842" name="Group 841"/>
              <p:cNvGrpSpPr/>
              <p:nvPr/>
            </p:nvGrpSpPr>
            <p:grpSpPr>
              <a:xfrm>
                <a:off x="275172" y="791757"/>
                <a:ext cx="623358" cy="1905000"/>
                <a:chOff x="275172" y="791757"/>
                <a:chExt cx="619125" cy="1905000"/>
              </a:xfrm>
            </p:grpSpPr>
            <p:sp>
              <p:nvSpPr>
                <p:cNvPr id="843" name="Smiley Face 842"/>
                <p:cNvSpPr/>
                <p:nvPr/>
              </p:nvSpPr>
              <p:spPr>
                <a:xfrm>
                  <a:off x="284697" y="791757"/>
                  <a:ext cx="590550" cy="571500"/>
                </a:xfrm>
                <a:prstGeom prst="smileyFac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cxnSp>
              <p:nvCxnSpPr>
                <p:cNvPr id="844" name="Straight Connector 843"/>
                <p:cNvCxnSpPr>
                  <a:stCxn id="843" idx="4"/>
                </p:cNvCxnSpPr>
                <p:nvPr/>
              </p:nvCxnSpPr>
              <p:spPr>
                <a:xfrm>
                  <a:off x="579972" y="1363257"/>
                  <a:ext cx="9525" cy="7620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45" name="Straight Connector 844"/>
                <p:cNvCxnSpPr/>
                <p:nvPr/>
              </p:nvCxnSpPr>
              <p:spPr>
                <a:xfrm>
                  <a:off x="589497" y="2115732"/>
                  <a:ext cx="304800" cy="5810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46" name="Straight Connector 845"/>
                <p:cNvCxnSpPr/>
                <p:nvPr/>
              </p:nvCxnSpPr>
              <p:spPr>
                <a:xfrm flipH="1">
                  <a:off x="275172" y="2115732"/>
                  <a:ext cx="314325" cy="5715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47" name="Straight Connector 846"/>
                <p:cNvCxnSpPr/>
                <p:nvPr/>
              </p:nvCxnSpPr>
              <p:spPr>
                <a:xfrm>
                  <a:off x="579972" y="1553757"/>
                  <a:ext cx="314325" cy="1905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48" name="Straight Connector 847"/>
                <p:cNvCxnSpPr/>
                <p:nvPr/>
              </p:nvCxnSpPr>
              <p:spPr>
                <a:xfrm flipH="1">
                  <a:off x="275172" y="1553757"/>
                  <a:ext cx="304800" cy="18097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800" name="Group 799"/>
            <p:cNvGrpSpPr/>
            <p:nvPr/>
          </p:nvGrpSpPr>
          <p:grpSpPr>
            <a:xfrm>
              <a:off x="3752993" y="3097271"/>
              <a:ext cx="751728" cy="979801"/>
              <a:chOff x="0" y="10583"/>
              <a:chExt cx="1295400" cy="1704975"/>
            </a:xfrm>
          </p:grpSpPr>
          <p:sp>
            <p:nvSpPr>
              <p:cNvPr id="805" name="Rectangle 804"/>
              <p:cNvSpPr/>
              <p:nvPr/>
            </p:nvSpPr>
            <p:spPr>
              <a:xfrm>
                <a:off x="47625" y="763058"/>
                <a:ext cx="1200150" cy="952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/>
                <a:endParaRPr lang="en-GB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806" name="Straight Connector 805"/>
              <p:cNvCxnSpPr/>
              <p:nvPr/>
            </p:nvCxnSpPr>
            <p:spPr>
              <a:xfrm>
                <a:off x="657225" y="10583"/>
                <a:ext cx="638175" cy="8001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07" name="Straight Connector 806"/>
              <p:cNvCxnSpPr/>
              <p:nvPr/>
            </p:nvCxnSpPr>
            <p:spPr>
              <a:xfrm flipH="1">
                <a:off x="0" y="10583"/>
                <a:ext cx="657226" cy="8191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099" name="Group 1098"/>
          <p:cNvGrpSpPr/>
          <p:nvPr/>
        </p:nvGrpSpPr>
        <p:grpSpPr>
          <a:xfrm>
            <a:off x="4617968" y="3091189"/>
            <a:ext cx="751728" cy="979801"/>
            <a:chOff x="4604466" y="3091189"/>
            <a:chExt cx="751728" cy="979801"/>
          </a:xfrm>
        </p:grpSpPr>
        <p:grpSp>
          <p:nvGrpSpPr>
            <p:cNvPr id="799" name="Group 798"/>
            <p:cNvGrpSpPr/>
            <p:nvPr/>
          </p:nvGrpSpPr>
          <p:grpSpPr>
            <a:xfrm>
              <a:off x="4705174" y="3541253"/>
              <a:ext cx="595072" cy="509059"/>
              <a:chOff x="1656913" y="783167"/>
              <a:chExt cx="2247911" cy="1922994"/>
            </a:xfrm>
          </p:grpSpPr>
          <p:grpSp>
            <p:nvGrpSpPr>
              <p:cNvPr id="808" name="Group 807"/>
              <p:cNvGrpSpPr/>
              <p:nvPr/>
            </p:nvGrpSpPr>
            <p:grpSpPr>
              <a:xfrm>
                <a:off x="1656913" y="783167"/>
                <a:ext cx="623358" cy="1905000"/>
                <a:chOff x="1656913" y="783167"/>
                <a:chExt cx="619125" cy="1905000"/>
              </a:xfrm>
            </p:grpSpPr>
            <p:sp>
              <p:nvSpPr>
                <p:cNvPr id="834" name="Smiley Face 833"/>
                <p:cNvSpPr/>
                <p:nvPr/>
              </p:nvSpPr>
              <p:spPr>
                <a:xfrm>
                  <a:off x="1666438" y="783167"/>
                  <a:ext cx="590550" cy="571500"/>
                </a:xfrm>
                <a:prstGeom prst="smileyFac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cxnSp>
              <p:nvCxnSpPr>
                <p:cNvPr id="835" name="Straight Connector 834"/>
                <p:cNvCxnSpPr>
                  <a:stCxn id="834" idx="4"/>
                </p:cNvCxnSpPr>
                <p:nvPr/>
              </p:nvCxnSpPr>
              <p:spPr>
                <a:xfrm>
                  <a:off x="1961713" y="1354667"/>
                  <a:ext cx="9525" cy="762000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36" name="Straight Connector 835"/>
                <p:cNvCxnSpPr/>
                <p:nvPr/>
              </p:nvCxnSpPr>
              <p:spPr>
                <a:xfrm>
                  <a:off x="1971238" y="2107142"/>
                  <a:ext cx="304800" cy="581025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37" name="Straight Connector 836"/>
                <p:cNvCxnSpPr/>
                <p:nvPr/>
              </p:nvCxnSpPr>
              <p:spPr>
                <a:xfrm flipH="1">
                  <a:off x="1656913" y="2107142"/>
                  <a:ext cx="314325" cy="571500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38" name="Straight Connector 837"/>
                <p:cNvCxnSpPr/>
                <p:nvPr/>
              </p:nvCxnSpPr>
              <p:spPr>
                <a:xfrm>
                  <a:off x="1961713" y="1545167"/>
                  <a:ext cx="314325" cy="190500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39" name="Straight Connector 838"/>
                <p:cNvCxnSpPr/>
                <p:nvPr/>
              </p:nvCxnSpPr>
              <p:spPr>
                <a:xfrm flipH="1">
                  <a:off x="1656913" y="1545167"/>
                  <a:ext cx="304800" cy="180975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809" name="Group 808"/>
              <p:cNvGrpSpPr/>
              <p:nvPr/>
            </p:nvGrpSpPr>
            <p:grpSpPr>
              <a:xfrm>
                <a:off x="2329302" y="845078"/>
                <a:ext cx="595501" cy="1852616"/>
                <a:chOff x="2329302" y="845078"/>
                <a:chExt cx="591267" cy="1852616"/>
              </a:xfrm>
            </p:grpSpPr>
            <p:sp>
              <p:nvSpPr>
                <p:cNvPr id="826" name="Flowchart: Delay 825"/>
                <p:cNvSpPr/>
                <p:nvPr/>
              </p:nvSpPr>
              <p:spPr>
                <a:xfrm rot="16200000">
                  <a:off x="2299061" y="876033"/>
                  <a:ext cx="652463" cy="590553"/>
                </a:xfrm>
                <a:prstGeom prst="flowChartDelay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grpSp>
              <p:nvGrpSpPr>
                <p:cNvPr id="827" name="Group 826"/>
                <p:cNvGrpSpPr/>
                <p:nvPr/>
              </p:nvGrpSpPr>
              <p:grpSpPr>
                <a:xfrm>
                  <a:off x="2329302" y="878417"/>
                  <a:ext cx="591264" cy="1819277"/>
                  <a:chOff x="2329302" y="878416"/>
                  <a:chExt cx="619125" cy="1905000"/>
                </a:xfrm>
              </p:grpSpPr>
              <p:sp>
                <p:nvSpPr>
                  <p:cNvPr id="828" name="Smiley Face 827"/>
                  <p:cNvSpPr/>
                  <p:nvPr/>
                </p:nvSpPr>
                <p:spPr>
                  <a:xfrm>
                    <a:off x="2338827" y="878416"/>
                    <a:ext cx="590550" cy="571500"/>
                  </a:xfrm>
                  <a:prstGeom prst="smileyFac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1100"/>
                  </a:p>
                </p:txBody>
              </p:sp>
              <p:cxnSp>
                <p:nvCxnSpPr>
                  <p:cNvPr id="829" name="Straight Connector 828"/>
                  <p:cNvCxnSpPr>
                    <a:stCxn id="828" idx="4"/>
                  </p:cNvCxnSpPr>
                  <p:nvPr/>
                </p:nvCxnSpPr>
                <p:spPr>
                  <a:xfrm>
                    <a:off x="2634103" y="1449917"/>
                    <a:ext cx="9525" cy="76200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0" name="Straight Connector 829"/>
                  <p:cNvCxnSpPr/>
                  <p:nvPr/>
                </p:nvCxnSpPr>
                <p:spPr>
                  <a:xfrm>
                    <a:off x="2643627" y="2202391"/>
                    <a:ext cx="304800" cy="581025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1" name="Straight Connector 830"/>
                  <p:cNvCxnSpPr/>
                  <p:nvPr/>
                </p:nvCxnSpPr>
                <p:spPr>
                  <a:xfrm flipH="1">
                    <a:off x="2329302" y="2202391"/>
                    <a:ext cx="314325" cy="57150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2" name="Straight Connector 831"/>
                  <p:cNvCxnSpPr/>
                  <p:nvPr/>
                </p:nvCxnSpPr>
                <p:spPr>
                  <a:xfrm>
                    <a:off x="2634102" y="1640416"/>
                    <a:ext cx="314325" cy="19050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3" name="Straight Connector 832"/>
                  <p:cNvCxnSpPr/>
                  <p:nvPr/>
                </p:nvCxnSpPr>
                <p:spPr>
                  <a:xfrm flipH="1">
                    <a:off x="2329302" y="1640416"/>
                    <a:ext cx="304800" cy="180975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810" name="Group 809"/>
              <p:cNvGrpSpPr/>
              <p:nvPr/>
            </p:nvGrpSpPr>
            <p:grpSpPr>
              <a:xfrm>
                <a:off x="2980286" y="1372659"/>
                <a:ext cx="434525" cy="1323977"/>
                <a:chOff x="2980286" y="1372658"/>
                <a:chExt cx="619125" cy="1905000"/>
              </a:xfrm>
            </p:grpSpPr>
            <p:sp>
              <p:nvSpPr>
                <p:cNvPr id="820" name="Smiley Face 819"/>
                <p:cNvSpPr/>
                <p:nvPr/>
              </p:nvSpPr>
              <p:spPr>
                <a:xfrm>
                  <a:off x="2989811" y="1372658"/>
                  <a:ext cx="590550" cy="571500"/>
                </a:xfrm>
                <a:prstGeom prst="smileyFac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cxnSp>
              <p:nvCxnSpPr>
                <p:cNvPr id="821" name="Straight Connector 820"/>
                <p:cNvCxnSpPr>
                  <a:stCxn id="820" idx="4"/>
                </p:cNvCxnSpPr>
                <p:nvPr/>
              </p:nvCxnSpPr>
              <p:spPr>
                <a:xfrm>
                  <a:off x="3285086" y="1944158"/>
                  <a:ext cx="9525" cy="762000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22" name="Straight Connector 821"/>
                <p:cNvCxnSpPr/>
                <p:nvPr/>
              </p:nvCxnSpPr>
              <p:spPr>
                <a:xfrm>
                  <a:off x="3294611" y="2696633"/>
                  <a:ext cx="304800" cy="581025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23" name="Straight Connector 822"/>
                <p:cNvCxnSpPr/>
                <p:nvPr/>
              </p:nvCxnSpPr>
              <p:spPr>
                <a:xfrm flipH="1">
                  <a:off x="2980286" y="2696633"/>
                  <a:ext cx="314325" cy="571500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24" name="Straight Connector 823"/>
                <p:cNvCxnSpPr/>
                <p:nvPr/>
              </p:nvCxnSpPr>
              <p:spPr>
                <a:xfrm>
                  <a:off x="3285086" y="2134658"/>
                  <a:ext cx="314325" cy="190500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25" name="Straight Connector 824"/>
                <p:cNvCxnSpPr/>
                <p:nvPr/>
              </p:nvCxnSpPr>
              <p:spPr>
                <a:xfrm flipH="1">
                  <a:off x="2980286" y="2134658"/>
                  <a:ext cx="304800" cy="180975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811" name="Group 810"/>
              <p:cNvGrpSpPr/>
              <p:nvPr/>
            </p:nvGrpSpPr>
            <p:grpSpPr>
              <a:xfrm>
                <a:off x="3466671" y="1333296"/>
                <a:ext cx="438153" cy="1372865"/>
                <a:chOff x="3466671" y="1333296"/>
                <a:chExt cx="591267" cy="1852616"/>
              </a:xfrm>
            </p:grpSpPr>
            <p:sp>
              <p:nvSpPr>
                <p:cNvPr id="812" name="Flowchart: Delay 811"/>
                <p:cNvSpPr/>
                <p:nvPr/>
              </p:nvSpPr>
              <p:spPr>
                <a:xfrm rot="16200000">
                  <a:off x="3436430" y="1364251"/>
                  <a:ext cx="652463" cy="590553"/>
                </a:xfrm>
                <a:prstGeom prst="flowChartDelay">
                  <a:avLst/>
                </a:prstGeom>
                <a:solidFill>
                  <a:srgbClr val="00B050"/>
                </a:solidFill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grpSp>
              <p:nvGrpSpPr>
                <p:cNvPr id="813" name="Group 812"/>
                <p:cNvGrpSpPr/>
                <p:nvPr/>
              </p:nvGrpSpPr>
              <p:grpSpPr>
                <a:xfrm>
                  <a:off x="3466671" y="1366635"/>
                  <a:ext cx="591264" cy="1819277"/>
                  <a:chOff x="3466671" y="1366634"/>
                  <a:chExt cx="619125" cy="1905000"/>
                </a:xfrm>
              </p:grpSpPr>
              <p:sp>
                <p:nvSpPr>
                  <p:cNvPr id="814" name="Smiley Face 813"/>
                  <p:cNvSpPr/>
                  <p:nvPr/>
                </p:nvSpPr>
                <p:spPr>
                  <a:xfrm>
                    <a:off x="3476196" y="1366634"/>
                    <a:ext cx="590550" cy="571500"/>
                  </a:xfrm>
                  <a:prstGeom prst="smileyFac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1100"/>
                  </a:p>
                </p:txBody>
              </p:sp>
              <p:cxnSp>
                <p:nvCxnSpPr>
                  <p:cNvPr id="815" name="Straight Connector 814"/>
                  <p:cNvCxnSpPr>
                    <a:stCxn id="814" idx="4"/>
                  </p:cNvCxnSpPr>
                  <p:nvPr/>
                </p:nvCxnSpPr>
                <p:spPr>
                  <a:xfrm>
                    <a:off x="3771472" y="1938135"/>
                    <a:ext cx="9525" cy="762000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6" name="Straight Connector 815"/>
                  <p:cNvCxnSpPr/>
                  <p:nvPr/>
                </p:nvCxnSpPr>
                <p:spPr>
                  <a:xfrm>
                    <a:off x="3780996" y="2690609"/>
                    <a:ext cx="304800" cy="581025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7" name="Straight Connector 816"/>
                  <p:cNvCxnSpPr/>
                  <p:nvPr/>
                </p:nvCxnSpPr>
                <p:spPr>
                  <a:xfrm flipH="1">
                    <a:off x="3466671" y="2690609"/>
                    <a:ext cx="314325" cy="571500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8" name="Straight Connector 817"/>
                  <p:cNvCxnSpPr/>
                  <p:nvPr/>
                </p:nvCxnSpPr>
                <p:spPr>
                  <a:xfrm>
                    <a:off x="3771471" y="2128634"/>
                    <a:ext cx="314325" cy="190500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9" name="Straight Connector 818"/>
                  <p:cNvCxnSpPr/>
                  <p:nvPr/>
                </p:nvCxnSpPr>
                <p:spPr>
                  <a:xfrm flipH="1">
                    <a:off x="3466671" y="2128634"/>
                    <a:ext cx="304800" cy="180975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801" name="Group 800"/>
            <p:cNvGrpSpPr/>
            <p:nvPr/>
          </p:nvGrpSpPr>
          <p:grpSpPr>
            <a:xfrm>
              <a:off x="4604466" y="3091189"/>
              <a:ext cx="751728" cy="979801"/>
              <a:chOff x="1481667" y="0"/>
              <a:chExt cx="1295400" cy="1704975"/>
            </a:xfrm>
          </p:grpSpPr>
          <p:sp>
            <p:nvSpPr>
              <p:cNvPr id="802" name="Rectangle 801"/>
              <p:cNvSpPr/>
              <p:nvPr/>
            </p:nvSpPr>
            <p:spPr>
              <a:xfrm>
                <a:off x="1529292" y="752475"/>
                <a:ext cx="1200150" cy="9525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/>
                <a:endParaRPr lang="en-GB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803" name="Straight Connector 802"/>
              <p:cNvCxnSpPr/>
              <p:nvPr/>
            </p:nvCxnSpPr>
            <p:spPr>
              <a:xfrm>
                <a:off x="2138892" y="0"/>
                <a:ext cx="638175" cy="800100"/>
              </a:xfrm>
              <a:prstGeom prst="lin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04" name="Straight Connector 803"/>
              <p:cNvCxnSpPr/>
              <p:nvPr/>
            </p:nvCxnSpPr>
            <p:spPr>
              <a:xfrm flipH="1">
                <a:off x="1481667" y="0"/>
                <a:ext cx="657226" cy="819150"/>
              </a:xfrm>
              <a:prstGeom prst="lin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100" name="Group 1099"/>
          <p:cNvGrpSpPr/>
          <p:nvPr/>
        </p:nvGrpSpPr>
        <p:grpSpPr>
          <a:xfrm>
            <a:off x="3745479" y="4138727"/>
            <a:ext cx="721666" cy="940618"/>
            <a:chOff x="3779912" y="4138727"/>
            <a:chExt cx="721666" cy="940618"/>
          </a:xfrm>
        </p:grpSpPr>
        <p:grpSp>
          <p:nvGrpSpPr>
            <p:cNvPr id="864" name="Group 863"/>
            <p:cNvGrpSpPr/>
            <p:nvPr/>
          </p:nvGrpSpPr>
          <p:grpSpPr>
            <a:xfrm>
              <a:off x="3779912" y="4138727"/>
              <a:ext cx="721666" cy="940618"/>
              <a:chOff x="0" y="0"/>
              <a:chExt cx="1295400" cy="1704975"/>
            </a:xfrm>
          </p:grpSpPr>
          <p:sp>
            <p:nvSpPr>
              <p:cNvPr id="936" name="Rectangle 935"/>
              <p:cNvSpPr/>
              <p:nvPr/>
            </p:nvSpPr>
            <p:spPr>
              <a:xfrm>
                <a:off x="47625" y="752475"/>
                <a:ext cx="1200150" cy="952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/>
                <a:endParaRPr lang="en-GB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937" name="Straight Connector 936"/>
              <p:cNvCxnSpPr/>
              <p:nvPr/>
            </p:nvCxnSpPr>
            <p:spPr>
              <a:xfrm>
                <a:off x="657225" y="0"/>
                <a:ext cx="638175" cy="8001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38" name="Straight Connector 937"/>
              <p:cNvCxnSpPr/>
              <p:nvPr/>
            </p:nvCxnSpPr>
            <p:spPr>
              <a:xfrm flipH="1">
                <a:off x="0" y="0"/>
                <a:ext cx="657226" cy="8191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65" name="Group 864"/>
            <p:cNvGrpSpPr/>
            <p:nvPr/>
          </p:nvGrpSpPr>
          <p:grpSpPr>
            <a:xfrm>
              <a:off x="3851920" y="4591711"/>
              <a:ext cx="592053" cy="466614"/>
              <a:chOff x="158751" y="821084"/>
              <a:chExt cx="1073161" cy="845789"/>
            </a:xfrm>
          </p:grpSpPr>
          <p:grpSp>
            <p:nvGrpSpPr>
              <p:cNvPr id="904" name="Group 903"/>
              <p:cNvGrpSpPr/>
              <p:nvPr/>
            </p:nvGrpSpPr>
            <p:grpSpPr>
              <a:xfrm>
                <a:off x="158751" y="821084"/>
                <a:ext cx="297593" cy="837417"/>
                <a:chOff x="158751" y="821084"/>
                <a:chExt cx="619125" cy="1905000"/>
              </a:xfrm>
            </p:grpSpPr>
            <p:sp>
              <p:nvSpPr>
                <p:cNvPr id="930" name="Smiley Face 929"/>
                <p:cNvSpPr/>
                <p:nvPr/>
              </p:nvSpPr>
              <p:spPr>
                <a:xfrm>
                  <a:off x="168276" y="821084"/>
                  <a:ext cx="590550" cy="571500"/>
                </a:xfrm>
                <a:prstGeom prst="smileyFac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cxnSp>
              <p:nvCxnSpPr>
                <p:cNvPr id="931" name="Straight Connector 930"/>
                <p:cNvCxnSpPr>
                  <a:stCxn id="930" idx="4"/>
                </p:cNvCxnSpPr>
                <p:nvPr/>
              </p:nvCxnSpPr>
              <p:spPr>
                <a:xfrm>
                  <a:off x="463551" y="1392584"/>
                  <a:ext cx="9525" cy="7620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32" name="Straight Connector 931"/>
                <p:cNvCxnSpPr/>
                <p:nvPr/>
              </p:nvCxnSpPr>
              <p:spPr>
                <a:xfrm>
                  <a:off x="473076" y="2145059"/>
                  <a:ext cx="304800" cy="5810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 flipH="1">
                  <a:off x="158751" y="2145059"/>
                  <a:ext cx="314325" cy="5715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34" name="Straight Connector 933"/>
                <p:cNvCxnSpPr/>
                <p:nvPr/>
              </p:nvCxnSpPr>
              <p:spPr>
                <a:xfrm>
                  <a:off x="463551" y="1583084"/>
                  <a:ext cx="314325" cy="1905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 flipH="1">
                  <a:off x="158751" y="1583084"/>
                  <a:ext cx="304800" cy="18097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905" name="Group 904"/>
              <p:cNvGrpSpPr/>
              <p:nvPr/>
            </p:nvGrpSpPr>
            <p:grpSpPr>
              <a:xfrm>
                <a:off x="482784" y="848300"/>
                <a:ext cx="284295" cy="814388"/>
                <a:chOff x="482783" y="848300"/>
                <a:chExt cx="591268" cy="1852616"/>
              </a:xfrm>
            </p:grpSpPr>
            <p:sp>
              <p:nvSpPr>
                <p:cNvPr id="922" name="Flowchart: Delay 921"/>
                <p:cNvSpPr/>
                <p:nvPr/>
              </p:nvSpPr>
              <p:spPr>
                <a:xfrm rot="16200000">
                  <a:off x="452543" y="879255"/>
                  <a:ext cx="652463" cy="590553"/>
                </a:xfrm>
                <a:prstGeom prst="flowChartDelay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grpSp>
              <p:nvGrpSpPr>
                <p:cNvPr id="923" name="Group 922"/>
                <p:cNvGrpSpPr/>
                <p:nvPr/>
              </p:nvGrpSpPr>
              <p:grpSpPr>
                <a:xfrm>
                  <a:off x="482783" y="881639"/>
                  <a:ext cx="591264" cy="1819277"/>
                  <a:chOff x="482784" y="881638"/>
                  <a:chExt cx="619125" cy="1905000"/>
                </a:xfrm>
              </p:grpSpPr>
              <p:sp>
                <p:nvSpPr>
                  <p:cNvPr id="924" name="Smiley Face 923"/>
                  <p:cNvSpPr/>
                  <p:nvPr/>
                </p:nvSpPr>
                <p:spPr>
                  <a:xfrm>
                    <a:off x="492309" y="881638"/>
                    <a:ext cx="590550" cy="571500"/>
                  </a:xfrm>
                  <a:prstGeom prst="smileyFac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1100"/>
                  </a:p>
                </p:txBody>
              </p:sp>
              <p:cxnSp>
                <p:nvCxnSpPr>
                  <p:cNvPr id="925" name="Straight Connector 924"/>
                  <p:cNvCxnSpPr>
                    <a:stCxn id="924" idx="4"/>
                  </p:cNvCxnSpPr>
                  <p:nvPr/>
                </p:nvCxnSpPr>
                <p:spPr>
                  <a:xfrm>
                    <a:off x="787585" y="1453139"/>
                    <a:ext cx="9525" cy="7620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26" name="Straight Connector 925"/>
                  <p:cNvCxnSpPr/>
                  <p:nvPr/>
                </p:nvCxnSpPr>
                <p:spPr>
                  <a:xfrm>
                    <a:off x="797109" y="2205613"/>
                    <a:ext cx="304800" cy="58102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27" name="Straight Connector 926"/>
                  <p:cNvCxnSpPr/>
                  <p:nvPr/>
                </p:nvCxnSpPr>
                <p:spPr>
                  <a:xfrm flipH="1">
                    <a:off x="482784" y="2205613"/>
                    <a:ext cx="314325" cy="5715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28" name="Straight Connector 927"/>
                  <p:cNvCxnSpPr/>
                  <p:nvPr/>
                </p:nvCxnSpPr>
                <p:spPr>
                  <a:xfrm>
                    <a:off x="787584" y="1643638"/>
                    <a:ext cx="314325" cy="1905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29" name="Straight Connector 928"/>
                  <p:cNvCxnSpPr/>
                  <p:nvPr/>
                </p:nvCxnSpPr>
                <p:spPr>
                  <a:xfrm flipH="1">
                    <a:off x="482784" y="1643638"/>
                    <a:ext cx="304800" cy="18097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906" name="Group 905"/>
              <p:cNvGrpSpPr/>
              <p:nvPr/>
            </p:nvGrpSpPr>
            <p:grpSpPr>
              <a:xfrm>
                <a:off x="793565" y="1084870"/>
                <a:ext cx="207444" cy="582003"/>
                <a:chOff x="793565" y="1084870"/>
                <a:chExt cx="619125" cy="1905000"/>
              </a:xfrm>
            </p:grpSpPr>
            <p:sp>
              <p:nvSpPr>
                <p:cNvPr id="916" name="Smiley Face 915"/>
                <p:cNvSpPr/>
                <p:nvPr/>
              </p:nvSpPr>
              <p:spPr>
                <a:xfrm>
                  <a:off x="803090" y="1084870"/>
                  <a:ext cx="590550" cy="571500"/>
                </a:xfrm>
                <a:prstGeom prst="smileyFac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cxnSp>
              <p:nvCxnSpPr>
                <p:cNvPr id="917" name="Straight Connector 916"/>
                <p:cNvCxnSpPr>
                  <a:stCxn id="916" idx="4"/>
                </p:cNvCxnSpPr>
                <p:nvPr/>
              </p:nvCxnSpPr>
              <p:spPr>
                <a:xfrm>
                  <a:off x="1098365" y="1656370"/>
                  <a:ext cx="9525" cy="7620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18" name="Straight Connector 917"/>
                <p:cNvCxnSpPr/>
                <p:nvPr/>
              </p:nvCxnSpPr>
              <p:spPr>
                <a:xfrm>
                  <a:off x="1107890" y="2408845"/>
                  <a:ext cx="304800" cy="5810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19" name="Straight Connector 918"/>
                <p:cNvCxnSpPr/>
                <p:nvPr/>
              </p:nvCxnSpPr>
              <p:spPr>
                <a:xfrm flipH="1">
                  <a:off x="793565" y="2408845"/>
                  <a:ext cx="314325" cy="5715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20" name="Straight Connector 919"/>
                <p:cNvCxnSpPr/>
                <p:nvPr/>
              </p:nvCxnSpPr>
              <p:spPr>
                <a:xfrm>
                  <a:off x="1098365" y="1846870"/>
                  <a:ext cx="314325" cy="1905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21" name="Straight Connector 920"/>
                <p:cNvCxnSpPr/>
                <p:nvPr/>
              </p:nvCxnSpPr>
              <p:spPr>
                <a:xfrm flipH="1">
                  <a:off x="793565" y="1846870"/>
                  <a:ext cx="304800" cy="18097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907" name="Group 906"/>
              <p:cNvGrpSpPr/>
              <p:nvPr/>
            </p:nvGrpSpPr>
            <p:grpSpPr>
              <a:xfrm>
                <a:off x="1020715" y="1062915"/>
                <a:ext cx="211197" cy="603497"/>
                <a:chOff x="1020715" y="1062915"/>
                <a:chExt cx="591267" cy="1852616"/>
              </a:xfrm>
            </p:grpSpPr>
            <p:sp>
              <p:nvSpPr>
                <p:cNvPr id="908" name="Flowchart: Delay 907"/>
                <p:cNvSpPr/>
                <p:nvPr/>
              </p:nvSpPr>
              <p:spPr>
                <a:xfrm rot="16200000">
                  <a:off x="990474" y="1093870"/>
                  <a:ext cx="652463" cy="590553"/>
                </a:xfrm>
                <a:prstGeom prst="flowChartDelay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grpSp>
              <p:nvGrpSpPr>
                <p:cNvPr id="909" name="Group 908"/>
                <p:cNvGrpSpPr/>
                <p:nvPr/>
              </p:nvGrpSpPr>
              <p:grpSpPr>
                <a:xfrm>
                  <a:off x="1020715" y="1096254"/>
                  <a:ext cx="591264" cy="1819277"/>
                  <a:chOff x="1020715" y="1096253"/>
                  <a:chExt cx="619125" cy="1905000"/>
                </a:xfrm>
              </p:grpSpPr>
              <p:sp>
                <p:nvSpPr>
                  <p:cNvPr id="910" name="Smiley Face 909"/>
                  <p:cNvSpPr/>
                  <p:nvPr/>
                </p:nvSpPr>
                <p:spPr>
                  <a:xfrm>
                    <a:off x="1030240" y="1096253"/>
                    <a:ext cx="590550" cy="571500"/>
                  </a:xfrm>
                  <a:prstGeom prst="smileyFac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1100"/>
                  </a:p>
                </p:txBody>
              </p:sp>
              <p:cxnSp>
                <p:nvCxnSpPr>
                  <p:cNvPr id="911" name="Straight Connector 910"/>
                  <p:cNvCxnSpPr>
                    <a:stCxn id="910" idx="4"/>
                  </p:cNvCxnSpPr>
                  <p:nvPr/>
                </p:nvCxnSpPr>
                <p:spPr>
                  <a:xfrm>
                    <a:off x="1325516" y="1667754"/>
                    <a:ext cx="9525" cy="7620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12" name="Straight Connector 911"/>
                  <p:cNvCxnSpPr/>
                  <p:nvPr/>
                </p:nvCxnSpPr>
                <p:spPr>
                  <a:xfrm>
                    <a:off x="1335040" y="2420228"/>
                    <a:ext cx="304800" cy="58102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13" name="Straight Connector 912"/>
                  <p:cNvCxnSpPr/>
                  <p:nvPr/>
                </p:nvCxnSpPr>
                <p:spPr>
                  <a:xfrm flipH="1">
                    <a:off x="1020715" y="2420228"/>
                    <a:ext cx="314325" cy="5715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14" name="Straight Connector 913"/>
                  <p:cNvCxnSpPr/>
                  <p:nvPr/>
                </p:nvCxnSpPr>
                <p:spPr>
                  <a:xfrm>
                    <a:off x="1325515" y="1858253"/>
                    <a:ext cx="314325" cy="1905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15" name="Straight Connector 914"/>
                  <p:cNvCxnSpPr/>
                  <p:nvPr/>
                </p:nvCxnSpPr>
                <p:spPr>
                  <a:xfrm flipH="1">
                    <a:off x="1020715" y="1858253"/>
                    <a:ext cx="304800" cy="18097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sp>
          <p:nvSpPr>
            <p:cNvPr id="866" name="Oval Callout 865"/>
            <p:cNvSpPr/>
            <p:nvPr/>
          </p:nvSpPr>
          <p:spPr>
            <a:xfrm>
              <a:off x="4206311" y="4582469"/>
              <a:ext cx="224388" cy="110879"/>
            </a:xfrm>
            <a:prstGeom prst="wedgeEllipseCallout">
              <a:avLst>
                <a:gd name="adj1" fmla="val -57439"/>
                <a:gd name="adj2" fmla="val 69965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500" baseline="0" dirty="0"/>
                <a:t>proxy</a:t>
              </a:r>
            </a:p>
          </p:txBody>
        </p:sp>
      </p:grpSp>
      <p:grpSp>
        <p:nvGrpSpPr>
          <p:cNvPr id="1101" name="Group 1100"/>
          <p:cNvGrpSpPr/>
          <p:nvPr/>
        </p:nvGrpSpPr>
        <p:grpSpPr>
          <a:xfrm>
            <a:off x="4632999" y="4144566"/>
            <a:ext cx="721666" cy="940618"/>
            <a:chOff x="4597334" y="4144566"/>
            <a:chExt cx="721666" cy="940618"/>
          </a:xfrm>
        </p:grpSpPr>
        <p:grpSp>
          <p:nvGrpSpPr>
            <p:cNvPr id="867" name="Group 866"/>
            <p:cNvGrpSpPr/>
            <p:nvPr/>
          </p:nvGrpSpPr>
          <p:grpSpPr>
            <a:xfrm>
              <a:off x="4597334" y="4144566"/>
              <a:ext cx="721666" cy="940618"/>
              <a:chOff x="1481667" y="10583"/>
              <a:chExt cx="1295400" cy="1704975"/>
            </a:xfrm>
          </p:grpSpPr>
          <p:sp>
            <p:nvSpPr>
              <p:cNvPr id="901" name="Rectangle 900"/>
              <p:cNvSpPr/>
              <p:nvPr/>
            </p:nvSpPr>
            <p:spPr>
              <a:xfrm>
                <a:off x="1529292" y="763058"/>
                <a:ext cx="1200150" cy="9525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/>
                <a:endParaRPr lang="en-GB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902" name="Straight Connector 901"/>
              <p:cNvCxnSpPr/>
              <p:nvPr/>
            </p:nvCxnSpPr>
            <p:spPr>
              <a:xfrm>
                <a:off x="2138892" y="10583"/>
                <a:ext cx="638175" cy="800100"/>
              </a:xfrm>
              <a:prstGeom prst="lin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03" name="Straight Connector 902"/>
              <p:cNvCxnSpPr/>
              <p:nvPr/>
            </p:nvCxnSpPr>
            <p:spPr>
              <a:xfrm flipH="1">
                <a:off x="1481667" y="10583"/>
                <a:ext cx="657226" cy="819150"/>
              </a:xfrm>
              <a:prstGeom prst="lin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68" name="Group 867"/>
            <p:cNvGrpSpPr/>
            <p:nvPr/>
          </p:nvGrpSpPr>
          <p:grpSpPr>
            <a:xfrm>
              <a:off x="4644008" y="4597551"/>
              <a:ext cx="592052" cy="466614"/>
              <a:chOff x="1640419" y="831669"/>
              <a:chExt cx="1073160" cy="845789"/>
            </a:xfrm>
          </p:grpSpPr>
          <p:grpSp>
            <p:nvGrpSpPr>
              <p:cNvPr id="869" name="Group 868"/>
              <p:cNvGrpSpPr/>
              <p:nvPr/>
            </p:nvGrpSpPr>
            <p:grpSpPr>
              <a:xfrm>
                <a:off x="1640419" y="831669"/>
                <a:ext cx="297593" cy="837417"/>
                <a:chOff x="1640418" y="831669"/>
                <a:chExt cx="619125" cy="1905000"/>
              </a:xfrm>
            </p:grpSpPr>
            <p:sp>
              <p:nvSpPr>
                <p:cNvPr id="895" name="Smiley Face 894"/>
                <p:cNvSpPr/>
                <p:nvPr/>
              </p:nvSpPr>
              <p:spPr>
                <a:xfrm>
                  <a:off x="1649943" y="831669"/>
                  <a:ext cx="590550" cy="571500"/>
                </a:xfrm>
                <a:prstGeom prst="smileyFac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cxnSp>
              <p:nvCxnSpPr>
                <p:cNvPr id="896" name="Straight Connector 895"/>
                <p:cNvCxnSpPr>
                  <a:stCxn id="895" idx="4"/>
                </p:cNvCxnSpPr>
                <p:nvPr/>
              </p:nvCxnSpPr>
              <p:spPr>
                <a:xfrm>
                  <a:off x="1945218" y="1403169"/>
                  <a:ext cx="9525" cy="762000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97" name="Straight Connector 896"/>
                <p:cNvCxnSpPr/>
                <p:nvPr/>
              </p:nvCxnSpPr>
              <p:spPr>
                <a:xfrm>
                  <a:off x="1954743" y="2155644"/>
                  <a:ext cx="304800" cy="581025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98" name="Straight Connector 897"/>
                <p:cNvCxnSpPr/>
                <p:nvPr/>
              </p:nvCxnSpPr>
              <p:spPr>
                <a:xfrm flipH="1">
                  <a:off x="1640418" y="2155644"/>
                  <a:ext cx="314325" cy="571500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99" name="Straight Connector 898"/>
                <p:cNvCxnSpPr/>
                <p:nvPr/>
              </p:nvCxnSpPr>
              <p:spPr>
                <a:xfrm>
                  <a:off x="1945218" y="1593669"/>
                  <a:ext cx="314325" cy="190500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00" name="Straight Connector 899"/>
                <p:cNvCxnSpPr/>
                <p:nvPr/>
              </p:nvCxnSpPr>
              <p:spPr>
                <a:xfrm flipH="1">
                  <a:off x="1640418" y="1593669"/>
                  <a:ext cx="304800" cy="180975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870" name="Group 869"/>
              <p:cNvGrpSpPr/>
              <p:nvPr/>
            </p:nvGrpSpPr>
            <p:grpSpPr>
              <a:xfrm>
                <a:off x="1964451" y="858883"/>
                <a:ext cx="284294" cy="814388"/>
                <a:chOff x="1964451" y="858884"/>
                <a:chExt cx="591267" cy="1852616"/>
              </a:xfrm>
            </p:grpSpPr>
            <p:sp>
              <p:nvSpPr>
                <p:cNvPr id="887" name="Flowchart: Delay 886"/>
                <p:cNvSpPr/>
                <p:nvPr/>
              </p:nvSpPr>
              <p:spPr>
                <a:xfrm rot="16200000">
                  <a:off x="1934210" y="889839"/>
                  <a:ext cx="652463" cy="590553"/>
                </a:xfrm>
                <a:prstGeom prst="flowChartDelay">
                  <a:avLst/>
                </a:prstGeom>
                <a:solidFill>
                  <a:srgbClr val="00B050"/>
                </a:solidFill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grpSp>
              <p:nvGrpSpPr>
                <p:cNvPr id="888" name="Group 887"/>
                <p:cNvGrpSpPr/>
                <p:nvPr/>
              </p:nvGrpSpPr>
              <p:grpSpPr>
                <a:xfrm>
                  <a:off x="1964451" y="892223"/>
                  <a:ext cx="591264" cy="1819277"/>
                  <a:chOff x="1964451" y="892222"/>
                  <a:chExt cx="619125" cy="1905000"/>
                </a:xfrm>
              </p:grpSpPr>
              <p:sp>
                <p:nvSpPr>
                  <p:cNvPr id="889" name="Smiley Face 888"/>
                  <p:cNvSpPr/>
                  <p:nvPr/>
                </p:nvSpPr>
                <p:spPr>
                  <a:xfrm>
                    <a:off x="1973976" y="892222"/>
                    <a:ext cx="590550" cy="571500"/>
                  </a:xfrm>
                  <a:prstGeom prst="smileyFac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1100"/>
                  </a:p>
                </p:txBody>
              </p:sp>
              <p:cxnSp>
                <p:nvCxnSpPr>
                  <p:cNvPr id="890" name="Straight Connector 889"/>
                  <p:cNvCxnSpPr>
                    <a:stCxn id="889" idx="4"/>
                  </p:cNvCxnSpPr>
                  <p:nvPr/>
                </p:nvCxnSpPr>
                <p:spPr>
                  <a:xfrm>
                    <a:off x="2269252" y="1463723"/>
                    <a:ext cx="9525" cy="762000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>
                    <a:off x="2278776" y="2216197"/>
                    <a:ext cx="304800" cy="581025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 flipH="1">
                    <a:off x="1964451" y="2216197"/>
                    <a:ext cx="314325" cy="571500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>
                    <a:off x="2269251" y="1654222"/>
                    <a:ext cx="314325" cy="190500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94" name="Straight Connector 893"/>
                  <p:cNvCxnSpPr/>
                  <p:nvPr/>
                </p:nvCxnSpPr>
                <p:spPr>
                  <a:xfrm flipH="1">
                    <a:off x="1964451" y="1654222"/>
                    <a:ext cx="304800" cy="180975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871" name="Group 870"/>
              <p:cNvGrpSpPr/>
              <p:nvPr/>
            </p:nvGrpSpPr>
            <p:grpSpPr>
              <a:xfrm>
                <a:off x="2275232" y="1095455"/>
                <a:ext cx="207444" cy="582003"/>
                <a:chOff x="2275232" y="1095455"/>
                <a:chExt cx="619125" cy="1905000"/>
              </a:xfrm>
            </p:grpSpPr>
            <p:sp>
              <p:nvSpPr>
                <p:cNvPr id="881" name="Smiley Face 880"/>
                <p:cNvSpPr/>
                <p:nvPr/>
              </p:nvSpPr>
              <p:spPr>
                <a:xfrm>
                  <a:off x="2284757" y="1095455"/>
                  <a:ext cx="590550" cy="571500"/>
                </a:xfrm>
                <a:prstGeom prst="smileyFac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cxnSp>
              <p:nvCxnSpPr>
                <p:cNvPr id="882" name="Straight Connector 881"/>
                <p:cNvCxnSpPr>
                  <a:stCxn id="881" idx="4"/>
                </p:cNvCxnSpPr>
                <p:nvPr/>
              </p:nvCxnSpPr>
              <p:spPr>
                <a:xfrm>
                  <a:off x="2580032" y="1666955"/>
                  <a:ext cx="9525" cy="762000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83" name="Straight Connector 882"/>
                <p:cNvCxnSpPr/>
                <p:nvPr/>
              </p:nvCxnSpPr>
              <p:spPr>
                <a:xfrm>
                  <a:off x="2589557" y="2419430"/>
                  <a:ext cx="304800" cy="581025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84" name="Straight Connector 883"/>
                <p:cNvCxnSpPr/>
                <p:nvPr/>
              </p:nvCxnSpPr>
              <p:spPr>
                <a:xfrm flipH="1">
                  <a:off x="2275232" y="2419430"/>
                  <a:ext cx="314325" cy="571500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85" name="Straight Connector 884"/>
                <p:cNvCxnSpPr/>
                <p:nvPr/>
              </p:nvCxnSpPr>
              <p:spPr>
                <a:xfrm>
                  <a:off x="2580032" y="1857455"/>
                  <a:ext cx="314325" cy="190500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86" name="Straight Connector 885"/>
                <p:cNvCxnSpPr/>
                <p:nvPr/>
              </p:nvCxnSpPr>
              <p:spPr>
                <a:xfrm flipH="1">
                  <a:off x="2275232" y="1857455"/>
                  <a:ext cx="304800" cy="180975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872" name="Group 871"/>
              <p:cNvGrpSpPr/>
              <p:nvPr/>
            </p:nvGrpSpPr>
            <p:grpSpPr>
              <a:xfrm>
                <a:off x="2502382" y="1073500"/>
                <a:ext cx="211197" cy="603497"/>
                <a:chOff x="2502382" y="1073499"/>
                <a:chExt cx="591267" cy="1852616"/>
              </a:xfrm>
            </p:grpSpPr>
            <p:sp>
              <p:nvSpPr>
                <p:cNvPr id="873" name="Flowchart: Delay 872"/>
                <p:cNvSpPr/>
                <p:nvPr/>
              </p:nvSpPr>
              <p:spPr>
                <a:xfrm rot="16200000">
                  <a:off x="2472141" y="1104454"/>
                  <a:ext cx="652463" cy="590553"/>
                </a:xfrm>
                <a:prstGeom prst="flowChartDelay">
                  <a:avLst/>
                </a:prstGeom>
                <a:solidFill>
                  <a:srgbClr val="00B050"/>
                </a:solidFill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grpSp>
              <p:nvGrpSpPr>
                <p:cNvPr id="874" name="Group 873"/>
                <p:cNvGrpSpPr/>
                <p:nvPr/>
              </p:nvGrpSpPr>
              <p:grpSpPr>
                <a:xfrm>
                  <a:off x="2502382" y="1106838"/>
                  <a:ext cx="591264" cy="1819277"/>
                  <a:chOff x="2502382" y="1106837"/>
                  <a:chExt cx="619125" cy="1905000"/>
                </a:xfrm>
              </p:grpSpPr>
              <p:sp>
                <p:nvSpPr>
                  <p:cNvPr id="875" name="Smiley Face 874"/>
                  <p:cNvSpPr/>
                  <p:nvPr/>
                </p:nvSpPr>
                <p:spPr>
                  <a:xfrm>
                    <a:off x="2511907" y="1106837"/>
                    <a:ext cx="590550" cy="571500"/>
                  </a:xfrm>
                  <a:prstGeom prst="smileyFac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1100"/>
                  </a:p>
                </p:txBody>
              </p:sp>
              <p:cxnSp>
                <p:nvCxnSpPr>
                  <p:cNvPr id="876" name="Straight Connector 875"/>
                  <p:cNvCxnSpPr>
                    <a:stCxn id="875" idx="4"/>
                  </p:cNvCxnSpPr>
                  <p:nvPr/>
                </p:nvCxnSpPr>
                <p:spPr>
                  <a:xfrm>
                    <a:off x="2807183" y="1678338"/>
                    <a:ext cx="9525" cy="762000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77" name="Straight Connector 876"/>
                  <p:cNvCxnSpPr/>
                  <p:nvPr/>
                </p:nvCxnSpPr>
                <p:spPr>
                  <a:xfrm>
                    <a:off x="2816707" y="2430812"/>
                    <a:ext cx="304800" cy="581025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78" name="Straight Connector 877"/>
                  <p:cNvCxnSpPr/>
                  <p:nvPr/>
                </p:nvCxnSpPr>
                <p:spPr>
                  <a:xfrm flipH="1">
                    <a:off x="2502382" y="2430812"/>
                    <a:ext cx="314325" cy="571500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79" name="Straight Connector 878"/>
                  <p:cNvCxnSpPr/>
                  <p:nvPr/>
                </p:nvCxnSpPr>
                <p:spPr>
                  <a:xfrm>
                    <a:off x="2807182" y="1868837"/>
                    <a:ext cx="314325" cy="190500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80" name="Straight Connector 879"/>
                  <p:cNvCxnSpPr/>
                  <p:nvPr/>
                </p:nvCxnSpPr>
                <p:spPr>
                  <a:xfrm flipH="1">
                    <a:off x="2502382" y="1868837"/>
                    <a:ext cx="304800" cy="180975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</p:grpSp>
      <p:grpSp>
        <p:nvGrpSpPr>
          <p:cNvPr id="1102" name="Group 1101"/>
          <p:cNvGrpSpPr/>
          <p:nvPr/>
        </p:nvGrpSpPr>
        <p:grpSpPr>
          <a:xfrm>
            <a:off x="3726790" y="5157192"/>
            <a:ext cx="759044" cy="989336"/>
            <a:chOff x="3745286" y="5157192"/>
            <a:chExt cx="759044" cy="989336"/>
          </a:xfrm>
        </p:grpSpPr>
        <p:grpSp>
          <p:nvGrpSpPr>
            <p:cNvPr id="1018" name="Group 1017"/>
            <p:cNvGrpSpPr/>
            <p:nvPr/>
          </p:nvGrpSpPr>
          <p:grpSpPr>
            <a:xfrm>
              <a:off x="3745286" y="5157192"/>
              <a:ext cx="759044" cy="989336"/>
              <a:chOff x="0" y="0"/>
              <a:chExt cx="1295400" cy="1704975"/>
            </a:xfrm>
          </p:grpSpPr>
          <p:sp>
            <p:nvSpPr>
              <p:cNvPr id="1090" name="Rectangle 1089"/>
              <p:cNvSpPr/>
              <p:nvPr/>
            </p:nvSpPr>
            <p:spPr>
              <a:xfrm>
                <a:off x="47625" y="752475"/>
                <a:ext cx="1200150" cy="952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/>
                <a:endParaRPr lang="en-GB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1091" name="Straight Connector 1090"/>
              <p:cNvCxnSpPr/>
              <p:nvPr/>
            </p:nvCxnSpPr>
            <p:spPr>
              <a:xfrm>
                <a:off x="657225" y="0"/>
                <a:ext cx="638175" cy="8001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92" name="Straight Connector 1091"/>
              <p:cNvCxnSpPr/>
              <p:nvPr/>
            </p:nvCxnSpPr>
            <p:spPr>
              <a:xfrm flipH="1">
                <a:off x="0" y="0"/>
                <a:ext cx="657226" cy="8191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019" name="Group 1018"/>
            <p:cNvGrpSpPr/>
            <p:nvPr/>
          </p:nvGrpSpPr>
          <p:grpSpPr>
            <a:xfrm>
              <a:off x="3805267" y="5633639"/>
              <a:ext cx="622717" cy="490781"/>
              <a:chOff x="158751" y="821086"/>
              <a:chExt cx="1073161" cy="845789"/>
            </a:xfrm>
          </p:grpSpPr>
          <p:grpSp>
            <p:nvGrpSpPr>
              <p:cNvPr id="1058" name="Group 1057"/>
              <p:cNvGrpSpPr/>
              <p:nvPr/>
            </p:nvGrpSpPr>
            <p:grpSpPr>
              <a:xfrm>
                <a:off x="158751" y="821086"/>
                <a:ext cx="297593" cy="837417"/>
                <a:chOff x="158751" y="821086"/>
                <a:chExt cx="619125" cy="1905000"/>
              </a:xfrm>
            </p:grpSpPr>
            <p:sp>
              <p:nvSpPr>
                <p:cNvPr id="1084" name="Smiley Face 1083"/>
                <p:cNvSpPr/>
                <p:nvPr/>
              </p:nvSpPr>
              <p:spPr>
                <a:xfrm>
                  <a:off x="168276" y="821086"/>
                  <a:ext cx="590550" cy="571500"/>
                </a:xfrm>
                <a:prstGeom prst="smileyFac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cxnSp>
              <p:nvCxnSpPr>
                <p:cNvPr id="1085" name="Straight Connector 1084"/>
                <p:cNvCxnSpPr>
                  <a:stCxn id="1084" idx="4"/>
                </p:cNvCxnSpPr>
                <p:nvPr/>
              </p:nvCxnSpPr>
              <p:spPr>
                <a:xfrm>
                  <a:off x="463551" y="1392586"/>
                  <a:ext cx="9525" cy="7620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86" name="Straight Connector 1085"/>
                <p:cNvCxnSpPr/>
                <p:nvPr/>
              </p:nvCxnSpPr>
              <p:spPr>
                <a:xfrm>
                  <a:off x="473076" y="2145061"/>
                  <a:ext cx="304800" cy="5810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87" name="Straight Connector 1086"/>
                <p:cNvCxnSpPr/>
                <p:nvPr/>
              </p:nvCxnSpPr>
              <p:spPr>
                <a:xfrm flipH="1">
                  <a:off x="158751" y="2145061"/>
                  <a:ext cx="314325" cy="5715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88" name="Straight Connector 1087"/>
                <p:cNvCxnSpPr/>
                <p:nvPr/>
              </p:nvCxnSpPr>
              <p:spPr>
                <a:xfrm>
                  <a:off x="463551" y="1583086"/>
                  <a:ext cx="314325" cy="1905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89" name="Straight Connector 1088"/>
                <p:cNvCxnSpPr/>
                <p:nvPr/>
              </p:nvCxnSpPr>
              <p:spPr>
                <a:xfrm flipH="1">
                  <a:off x="158751" y="1583086"/>
                  <a:ext cx="304800" cy="18097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059" name="Group 1058"/>
              <p:cNvGrpSpPr/>
              <p:nvPr/>
            </p:nvGrpSpPr>
            <p:grpSpPr>
              <a:xfrm>
                <a:off x="482784" y="848300"/>
                <a:ext cx="284295" cy="814388"/>
                <a:chOff x="482783" y="848301"/>
                <a:chExt cx="591268" cy="1852616"/>
              </a:xfrm>
            </p:grpSpPr>
            <p:sp>
              <p:nvSpPr>
                <p:cNvPr id="1076" name="Flowchart: Delay 1075"/>
                <p:cNvSpPr/>
                <p:nvPr/>
              </p:nvSpPr>
              <p:spPr>
                <a:xfrm rot="16200000">
                  <a:off x="452543" y="879256"/>
                  <a:ext cx="652463" cy="590553"/>
                </a:xfrm>
                <a:prstGeom prst="flowChartDelay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grpSp>
              <p:nvGrpSpPr>
                <p:cNvPr id="1077" name="Group 1076"/>
                <p:cNvGrpSpPr/>
                <p:nvPr/>
              </p:nvGrpSpPr>
              <p:grpSpPr>
                <a:xfrm>
                  <a:off x="482783" y="881640"/>
                  <a:ext cx="591264" cy="1819277"/>
                  <a:chOff x="482784" y="881639"/>
                  <a:chExt cx="619125" cy="1905000"/>
                </a:xfrm>
              </p:grpSpPr>
              <p:sp>
                <p:nvSpPr>
                  <p:cNvPr id="1078" name="Smiley Face 1077"/>
                  <p:cNvSpPr/>
                  <p:nvPr/>
                </p:nvSpPr>
                <p:spPr>
                  <a:xfrm>
                    <a:off x="492309" y="881639"/>
                    <a:ext cx="590550" cy="571500"/>
                  </a:xfrm>
                  <a:prstGeom prst="smileyFac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1100"/>
                  </a:p>
                </p:txBody>
              </p:sp>
              <p:cxnSp>
                <p:nvCxnSpPr>
                  <p:cNvPr id="1079" name="Straight Connector 1078"/>
                  <p:cNvCxnSpPr>
                    <a:stCxn id="1078" idx="4"/>
                  </p:cNvCxnSpPr>
                  <p:nvPr/>
                </p:nvCxnSpPr>
                <p:spPr>
                  <a:xfrm>
                    <a:off x="787585" y="1453140"/>
                    <a:ext cx="9525" cy="7620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80" name="Straight Connector 1079"/>
                  <p:cNvCxnSpPr/>
                  <p:nvPr/>
                </p:nvCxnSpPr>
                <p:spPr>
                  <a:xfrm>
                    <a:off x="797109" y="2205614"/>
                    <a:ext cx="304800" cy="58102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81" name="Straight Connector 1080"/>
                  <p:cNvCxnSpPr/>
                  <p:nvPr/>
                </p:nvCxnSpPr>
                <p:spPr>
                  <a:xfrm flipH="1">
                    <a:off x="482784" y="2205614"/>
                    <a:ext cx="314325" cy="5715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82" name="Straight Connector 1081"/>
                  <p:cNvCxnSpPr/>
                  <p:nvPr/>
                </p:nvCxnSpPr>
                <p:spPr>
                  <a:xfrm>
                    <a:off x="787584" y="1643639"/>
                    <a:ext cx="314325" cy="1905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83" name="Straight Connector 1082"/>
                  <p:cNvCxnSpPr/>
                  <p:nvPr/>
                </p:nvCxnSpPr>
                <p:spPr>
                  <a:xfrm flipH="1">
                    <a:off x="482784" y="1643639"/>
                    <a:ext cx="304800" cy="18097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1060" name="Group 1059"/>
              <p:cNvGrpSpPr/>
              <p:nvPr/>
            </p:nvGrpSpPr>
            <p:grpSpPr>
              <a:xfrm>
                <a:off x="793565" y="1084872"/>
                <a:ext cx="207444" cy="582003"/>
                <a:chOff x="793565" y="1084872"/>
                <a:chExt cx="619125" cy="1905000"/>
              </a:xfrm>
            </p:grpSpPr>
            <p:sp>
              <p:nvSpPr>
                <p:cNvPr id="1070" name="Smiley Face 1069"/>
                <p:cNvSpPr/>
                <p:nvPr/>
              </p:nvSpPr>
              <p:spPr>
                <a:xfrm>
                  <a:off x="803090" y="1084872"/>
                  <a:ext cx="590550" cy="571500"/>
                </a:xfrm>
                <a:prstGeom prst="smileyFac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cxnSp>
              <p:nvCxnSpPr>
                <p:cNvPr id="1071" name="Straight Connector 1070"/>
                <p:cNvCxnSpPr>
                  <a:stCxn id="1070" idx="4"/>
                </p:cNvCxnSpPr>
                <p:nvPr/>
              </p:nvCxnSpPr>
              <p:spPr>
                <a:xfrm>
                  <a:off x="1098365" y="1656372"/>
                  <a:ext cx="9525" cy="7620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72" name="Straight Connector 1071"/>
                <p:cNvCxnSpPr/>
                <p:nvPr/>
              </p:nvCxnSpPr>
              <p:spPr>
                <a:xfrm>
                  <a:off x="1107890" y="2408847"/>
                  <a:ext cx="304800" cy="5810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73" name="Straight Connector 1072"/>
                <p:cNvCxnSpPr/>
                <p:nvPr/>
              </p:nvCxnSpPr>
              <p:spPr>
                <a:xfrm flipH="1">
                  <a:off x="793565" y="2408847"/>
                  <a:ext cx="314325" cy="5715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74" name="Straight Connector 1073"/>
                <p:cNvCxnSpPr/>
                <p:nvPr/>
              </p:nvCxnSpPr>
              <p:spPr>
                <a:xfrm>
                  <a:off x="1098365" y="1846872"/>
                  <a:ext cx="314325" cy="1905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75" name="Straight Connector 1074"/>
                <p:cNvCxnSpPr/>
                <p:nvPr/>
              </p:nvCxnSpPr>
              <p:spPr>
                <a:xfrm flipH="1">
                  <a:off x="793565" y="1846872"/>
                  <a:ext cx="304800" cy="18097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061" name="Group 1060"/>
              <p:cNvGrpSpPr/>
              <p:nvPr/>
            </p:nvGrpSpPr>
            <p:grpSpPr>
              <a:xfrm>
                <a:off x="1020715" y="1062916"/>
                <a:ext cx="211197" cy="603497"/>
                <a:chOff x="1020715" y="1062916"/>
                <a:chExt cx="591267" cy="1852616"/>
              </a:xfrm>
            </p:grpSpPr>
            <p:sp>
              <p:nvSpPr>
                <p:cNvPr id="1062" name="Flowchart: Delay 1061"/>
                <p:cNvSpPr/>
                <p:nvPr/>
              </p:nvSpPr>
              <p:spPr>
                <a:xfrm rot="16200000">
                  <a:off x="990474" y="1093871"/>
                  <a:ext cx="652463" cy="590553"/>
                </a:xfrm>
                <a:prstGeom prst="flowChartDelay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grpSp>
              <p:nvGrpSpPr>
                <p:cNvPr id="1063" name="Group 1062"/>
                <p:cNvGrpSpPr/>
                <p:nvPr/>
              </p:nvGrpSpPr>
              <p:grpSpPr>
                <a:xfrm>
                  <a:off x="1020715" y="1096255"/>
                  <a:ext cx="591264" cy="1819277"/>
                  <a:chOff x="1020715" y="1096254"/>
                  <a:chExt cx="619125" cy="1905000"/>
                </a:xfrm>
              </p:grpSpPr>
              <p:sp>
                <p:nvSpPr>
                  <p:cNvPr id="1064" name="Smiley Face 1063"/>
                  <p:cNvSpPr/>
                  <p:nvPr/>
                </p:nvSpPr>
                <p:spPr>
                  <a:xfrm>
                    <a:off x="1030240" y="1096254"/>
                    <a:ext cx="590550" cy="571500"/>
                  </a:xfrm>
                  <a:prstGeom prst="smileyFac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1100"/>
                  </a:p>
                </p:txBody>
              </p:sp>
              <p:cxnSp>
                <p:nvCxnSpPr>
                  <p:cNvPr id="1065" name="Straight Connector 1064"/>
                  <p:cNvCxnSpPr>
                    <a:stCxn id="1064" idx="4"/>
                  </p:cNvCxnSpPr>
                  <p:nvPr/>
                </p:nvCxnSpPr>
                <p:spPr>
                  <a:xfrm>
                    <a:off x="1325516" y="1667755"/>
                    <a:ext cx="9525" cy="7620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66" name="Straight Connector 1065"/>
                  <p:cNvCxnSpPr/>
                  <p:nvPr/>
                </p:nvCxnSpPr>
                <p:spPr>
                  <a:xfrm>
                    <a:off x="1335040" y="2420229"/>
                    <a:ext cx="304800" cy="58102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67" name="Straight Connector 1066"/>
                  <p:cNvCxnSpPr/>
                  <p:nvPr/>
                </p:nvCxnSpPr>
                <p:spPr>
                  <a:xfrm flipH="1">
                    <a:off x="1020715" y="2420229"/>
                    <a:ext cx="314325" cy="5715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68" name="Straight Connector 1067"/>
                  <p:cNvCxnSpPr/>
                  <p:nvPr/>
                </p:nvCxnSpPr>
                <p:spPr>
                  <a:xfrm>
                    <a:off x="1325515" y="1858254"/>
                    <a:ext cx="314325" cy="1905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69" name="Straight Connector 1068"/>
                  <p:cNvCxnSpPr/>
                  <p:nvPr/>
                </p:nvCxnSpPr>
                <p:spPr>
                  <a:xfrm flipH="1">
                    <a:off x="1020715" y="1858254"/>
                    <a:ext cx="304800" cy="18097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</p:grpSp>
      <p:grpSp>
        <p:nvGrpSpPr>
          <p:cNvPr id="1103" name="Group 1102"/>
          <p:cNvGrpSpPr/>
          <p:nvPr/>
        </p:nvGrpSpPr>
        <p:grpSpPr>
          <a:xfrm>
            <a:off x="4614310" y="5163333"/>
            <a:ext cx="759044" cy="989336"/>
            <a:chOff x="4644008" y="5163333"/>
            <a:chExt cx="759044" cy="989336"/>
          </a:xfrm>
        </p:grpSpPr>
        <p:sp>
          <p:nvSpPr>
            <p:cNvPr id="1020" name="Oval Callout 1019"/>
            <p:cNvSpPr/>
            <p:nvPr/>
          </p:nvSpPr>
          <p:spPr>
            <a:xfrm>
              <a:off x="5065810" y="5616634"/>
              <a:ext cx="236010" cy="116622"/>
            </a:xfrm>
            <a:prstGeom prst="wedgeEllipseCallout">
              <a:avLst>
                <a:gd name="adj1" fmla="val -57439"/>
                <a:gd name="adj2" fmla="val 69965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500" dirty="0"/>
                <a:t>proxy</a:t>
              </a:r>
            </a:p>
          </p:txBody>
        </p:sp>
        <p:grpSp>
          <p:nvGrpSpPr>
            <p:cNvPr id="1021" name="Group 1020"/>
            <p:cNvGrpSpPr/>
            <p:nvPr/>
          </p:nvGrpSpPr>
          <p:grpSpPr>
            <a:xfrm>
              <a:off x="4644008" y="5163333"/>
              <a:ext cx="759044" cy="989336"/>
              <a:chOff x="1481667" y="10583"/>
              <a:chExt cx="1295400" cy="1704975"/>
            </a:xfrm>
          </p:grpSpPr>
          <p:sp>
            <p:nvSpPr>
              <p:cNvPr id="1055" name="Rectangle 1054"/>
              <p:cNvSpPr/>
              <p:nvPr/>
            </p:nvSpPr>
            <p:spPr>
              <a:xfrm>
                <a:off x="1529292" y="763058"/>
                <a:ext cx="1200150" cy="9525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/>
                <a:endParaRPr lang="en-GB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1056" name="Straight Connector 1055"/>
              <p:cNvCxnSpPr/>
              <p:nvPr/>
            </p:nvCxnSpPr>
            <p:spPr>
              <a:xfrm>
                <a:off x="2138892" y="10583"/>
                <a:ext cx="638175" cy="800100"/>
              </a:xfrm>
              <a:prstGeom prst="lin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57" name="Straight Connector 1056"/>
              <p:cNvCxnSpPr/>
              <p:nvPr/>
            </p:nvCxnSpPr>
            <p:spPr>
              <a:xfrm flipH="1">
                <a:off x="1481667" y="10583"/>
                <a:ext cx="657226" cy="819150"/>
              </a:xfrm>
              <a:prstGeom prst="lin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022" name="Group 1021"/>
            <p:cNvGrpSpPr/>
            <p:nvPr/>
          </p:nvGrpSpPr>
          <p:grpSpPr>
            <a:xfrm>
              <a:off x="4697162" y="5639780"/>
              <a:ext cx="622716" cy="490781"/>
              <a:chOff x="1640419" y="831669"/>
              <a:chExt cx="1073160" cy="845789"/>
            </a:xfrm>
          </p:grpSpPr>
          <p:grpSp>
            <p:nvGrpSpPr>
              <p:cNvPr id="1023" name="Group 1022"/>
              <p:cNvGrpSpPr/>
              <p:nvPr/>
            </p:nvGrpSpPr>
            <p:grpSpPr>
              <a:xfrm>
                <a:off x="1640419" y="831669"/>
                <a:ext cx="297593" cy="837417"/>
                <a:chOff x="1640418" y="831669"/>
                <a:chExt cx="619125" cy="1905000"/>
              </a:xfrm>
            </p:grpSpPr>
            <p:sp>
              <p:nvSpPr>
                <p:cNvPr id="1049" name="Smiley Face 1048"/>
                <p:cNvSpPr/>
                <p:nvPr/>
              </p:nvSpPr>
              <p:spPr>
                <a:xfrm>
                  <a:off x="1649943" y="831669"/>
                  <a:ext cx="590550" cy="571500"/>
                </a:xfrm>
                <a:prstGeom prst="smileyFace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cxnSp>
              <p:nvCxnSpPr>
                <p:cNvPr id="1050" name="Straight Connector 1049"/>
                <p:cNvCxnSpPr>
                  <a:stCxn id="1049" idx="4"/>
                </p:cNvCxnSpPr>
                <p:nvPr/>
              </p:nvCxnSpPr>
              <p:spPr>
                <a:xfrm>
                  <a:off x="1945218" y="1403169"/>
                  <a:ext cx="9525" cy="76200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51" name="Straight Connector 1050"/>
                <p:cNvCxnSpPr/>
                <p:nvPr/>
              </p:nvCxnSpPr>
              <p:spPr>
                <a:xfrm>
                  <a:off x="1954743" y="2155644"/>
                  <a:ext cx="304800" cy="581025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52" name="Straight Connector 1051"/>
                <p:cNvCxnSpPr/>
                <p:nvPr/>
              </p:nvCxnSpPr>
              <p:spPr>
                <a:xfrm flipH="1">
                  <a:off x="1640418" y="2155644"/>
                  <a:ext cx="314325" cy="57150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53" name="Straight Connector 1052"/>
                <p:cNvCxnSpPr/>
                <p:nvPr/>
              </p:nvCxnSpPr>
              <p:spPr>
                <a:xfrm>
                  <a:off x="1945218" y="1593669"/>
                  <a:ext cx="314325" cy="19050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54" name="Straight Connector 1053"/>
                <p:cNvCxnSpPr/>
                <p:nvPr/>
              </p:nvCxnSpPr>
              <p:spPr>
                <a:xfrm flipH="1">
                  <a:off x="1640418" y="1593669"/>
                  <a:ext cx="304800" cy="180975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024" name="Group 1023"/>
              <p:cNvGrpSpPr/>
              <p:nvPr/>
            </p:nvGrpSpPr>
            <p:grpSpPr>
              <a:xfrm>
                <a:off x="1964451" y="858883"/>
                <a:ext cx="284294" cy="814388"/>
                <a:chOff x="1964451" y="858884"/>
                <a:chExt cx="591267" cy="1852616"/>
              </a:xfrm>
            </p:grpSpPr>
            <p:sp>
              <p:nvSpPr>
                <p:cNvPr id="1041" name="Flowchart: Delay 1040"/>
                <p:cNvSpPr/>
                <p:nvPr/>
              </p:nvSpPr>
              <p:spPr>
                <a:xfrm rot="16200000">
                  <a:off x="1934210" y="889839"/>
                  <a:ext cx="652463" cy="590553"/>
                </a:xfrm>
                <a:prstGeom prst="flowChartDelay">
                  <a:avLst/>
                </a:prstGeom>
                <a:solidFill>
                  <a:srgbClr val="00B050"/>
                </a:solidFill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grpSp>
              <p:nvGrpSpPr>
                <p:cNvPr id="1042" name="Group 1041"/>
                <p:cNvGrpSpPr/>
                <p:nvPr/>
              </p:nvGrpSpPr>
              <p:grpSpPr>
                <a:xfrm>
                  <a:off x="1964451" y="892223"/>
                  <a:ext cx="591264" cy="1819277"/>
                  <a:chOff x="1964451" y="892222"/>
                  <a:chExt cx="619125" cy="1905000"/>
                </a:xfrm>
              </p:grpSpPr>
              <p:sp>
                <p:nvSpPr>
                  <p:cNvPr id="1043" name="Smiley Face 1042"/>
                  <p:cNvSpPr/>
                  <p:nvPr/>
                </p:nvSpPr>
                <p:spPr>
                  <a:xfrm>
                    <a:off x="1973976" y="892222"/>
                    <a:ext cx="590550" cy="571500"/>
                  </a:xfrm>
                  <a:prstGeom prst="smileyFac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1100"/>
                  </a:p>
                </p:txBody>
              </p:sp>
              <p:cxnSp>
                <p:nvCxnSpPr>
                  <p:cNvPr id="1044" name="Straight Connector 1043"/>
                  <p:cNvCxnSpPr>
                    <a:stCxn id="1043" idx="4"/>
                  </p:cNvCxnSpPr>
                  <p:nvPr/>
                </p:nvCxnSpPr>
                <p:spPr>
                  <a:xfrm>
                    <a:off x="2269252" y="1463723"/>
                    <a:ext cx="9525" cy="762000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45" name="Straight Connector 1044"/>
                  <p:cNvCxnSpPr/>
                  <p:nvPr/>
                </p:nvCxnSpPr>
                <p:spPr>
                  <a:xfrm>
                    <a:off x="2278776" y="2216197"/>
                    <a:ext cx="304800" cy="581025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46" name="Straight Connector 1045"/>
                  <p:cNvCxnSpPr/>
                  <p:nvPr/>
                </p:nvCxnSpPr>
                <p:spPr>
                  <a:xfrm flipH="1">
                    <a:off x="1964451" y="2216197"/>
                    <a:ext cx="314325" cy="571500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47" name="Straight Connector 1046"/>
                  <p:cNvCxnSpPr/>
                  <p:nvPr/>
                </p:nvCxnSpPr>
                <p:spPr>
                  <a:xfrm>
                    <a:off x="2269251" y="1654222"/>
                    <a:ext cx="314325" cy="190500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48" name="Straight Connector 1047"/>
                  <p:cNvCxnSpPr/>
                  <p:nvPr/>
                </p:nvCxnSpPr>
                <p:spPr>
                  <a:xfrm flipH="1">
                    <a:off x="1964451" y="1654222"/>
                    <a:ext cx="304800" cy="180975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1025" name="Group 1024"/>
              <p:cNvGrpSpPr/>
              <p:nvPr/>
            </p:nvGrpSpPr>
            <p:grpSpPr>
              <a:xfrm>
                <a:off x="2275232" y="1095455"/>
                <a:ext cx="207444" cy="582003"/>
                <a:chOff x="2275232" y="1095455"/>
                <a:chExt cx="619125" cy="1905000"/>
              </a:xfrm>
            </p:grpSpPr>
            <p:sp>
              <p:nvSpPr>
                <p:cNvPr id="1035" name="Smiley Face 1034"/>
                <p:cNvSpPr/>
                <p:nvPr/>
              </p:nvSpPr>
              <p:spPr>
                <a:xfrm>
                  <a:off x="2284757" y="1095455"/>
                  <a:ext cx="590550" cy="571500"/>
                </a:xfrm>
                <a:prstGeom prst="smileyFac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cxnSp>
              <p:nvCxnSpPr>
                <p:cNvPr id="1036" name="Straight Connector 1035"/>
                <p:cNvCxnSpPr>
                  <a:stCxn id="1035" idx="4"/>
                </p:cNvCxnSpPr>
                <p:nvPr/>
              </p:nvCxnSpPr>
              <p:spPr>
                <a:xfrm>
                  <a:off x="2580032" y="1666955"/>
                  <a:ext cx="9525" cy="762000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37" name="Straight Connector 1036"/>
                <p:cNvCxnSpPr/>
                <p:nvPr/>
              </p:nvCxnSpPr>
              <p:spPr>
                <a:xfrm>
                  <a:off x="2589557" y="2419430"/>
                  <a:ext cx="304800" cy="581025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38" name="Straight Connector 1037"/>
                <p:cNvCxnSpPr/>
                <p:nvPr/>
              </p:nvCxnSpPr>
              <p:spPr>
                <a:xfrm flipH="1">
                  <a:off x="2275232" y="2419430"/>
                  <a:ext cx="314325" cy="571500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39" name="Straight Connector 1038"/>
                <p:cNvCxnSpPr/>
                <p:nvPr/>
              </p:nvCxnSpPr>
              <p:spPr>
                <a:xfrm>
                  <a:off x="2580032" y="1857455"/>
                  <a:ext cx="314325" cy="190500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40" name="Straight Connector 1039"/>
                <p:cNvCxnSpPr/>
                <p:nvPr/>
              </p:nvCxnSpPr>
              <p:spPr>
                <a:xfrm flipH="1">
                  <a:off x="2275232" y="1857455"/>
                  <a:ext cx="304800" cy="180975"/>
                </a:xfrm>
                <a:prstGeom prst="line">
                  <a:avLst/>
                </a:prstGeom>
                <a:noFill/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026" name="Group 1025"/>
              <p:cNvGrpSpPr/>
              <p:nvPr/>
            </p:nvGrpSpPr>
            <p:grpSpPr>
              <a:xfrm>
                <a:off x="2502382" y="1073500"/>
                <a:ext cx="211197" cy="603497"/>
                <a:chOff x="2502382" y="1073499"/>
                <a:chExt cx="591267" cy="1852616"/>
              </a:xfrm>
            </p:grpSpPr>
            <p:sp>
              <p:nvSpPr>
                <p:cNvPr id="1027" name="Flowchart: Delay 1026"/>
                <p:cNvSpPr/>
                <p:nvPr/>
              </p:nvSpPr>
              <p:spPr>
                <a:xfrm rot="16200000">
                  <a:off x="2472141" y="1104454"/>
                  <a:ext cx="652463" cy="590553"/>
                </a:xfrm>
                <a:prstGeom prst="flowChartDelay">
                  <a:avLst/>
                </a:prstGeom>
                <a:solidFill>
                  <a:srgbClr val="00B050"/>
                </a:solidFill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grpSp>
              <p:nvGrpSpPr>
                <p:cNvPr id="1028" name="Group 1027"/>
                <p:cNvGrpSpPr/>
                <p:nvPr/>
              </p:nvGrpSpPr>
              <p:grpSpPr>
                <a:xfrm>
                  <a:off x="2502382" y="1106838"/>
                  <a:ext cx="591264" cy="1819277"/>
                  <a:chOff x="2502382" y="1106837"/>
                  <a:chExt cx="619125" cy="1905000"/>
                </a:xfrm>
              </p:grpSpPr>
              <p:sp>
                <p:nvSpPr>
                  <p:cNvPr id="1029" name="Smiley Face 1028"/>
                  <p:cNvSpPr/>
                  <p:nvPr/>
                </p:nvSpPr>
                <p:spPr>
                  <a:xfrm>
                    <a:off x="2511907" y="1106837"/>
                    <a:ext cx="590550" cy="571500"/>
                  </a:xfrm>
                  <a:prstGeom prst="smileyFac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1100"/>
                  </a:p>
                </p:txBody>
              </p:sp>
              <p:cxnSp>
                <p:nvCxnSpPr>
                  <p:cNvPr id="1030" name="Straight Connector 1029"/>
                  <p:cNvCxnSpPr>
                    <a:stCxn id="1029" idx="4"/>
                  </p:cNvCxnSpPr>
                  <p:nvPr/>
                </p:nvCxnSpPr>
                <p:spPr>
                  <a:xfrm>
                    <a:off x="2807183" y="1678338"/>
                    <a:ext cx="9525" cy="762000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31" name="Straight Connector 1030"/>
                  <p:cNvCxnSpPr/>
                  <p:nvPr/>
                </p:nvCxnSpPr>
                <p:spPr>
                  <a:xfrm>
                    <a:off x="2816707" y="2430812"/>
                    <a:ext cx="304800" cy="581025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32" name="Straight Connector 1031"/>
                  <p:cNvCxnSpPr/>
                  <p:nvPr/>
                </p:nvCxnSpPr>
                <p:spPr>
                  <a:xfrm flipH="1">
                    <a:off x="2502382" y="2430812"/>
                    <a:ext cx="314325" cy="571500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33" name="Straight Connector 1032"/>
                  <p:cNvCxnSpPr/>
                  <p:nvPr/>
                </p:nvCxnSpPr>
                <p:spPr>
                  <a:xfrm>
                    <a:off x="2807182" y="1868837"/>
                    <a:ext cx="314325" cy="190500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34" name="Straight Connector 1033"/>
                  <p:cNvCxnSpPr/>
                  <p:nvPr/>
                </p:nvCxnSpPr>
                <p:spPr>
                  <a:xfrm flipH="1">
                    <a:off x="2502382" y="1868837"/>
                    <a:ext cx="304800" cy="180975"/>
                  </a:xfrm>
                  <a:prstGeom prst="lin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</p:grpSp>
      <p:pic>
        <p:nvPicPr>
          <p:cNvPr id="436" name="Picture 435" descr="Cenpaperfo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980728"/>
            <a:ext cx="379013" cy="550937"/>
          </a:xfrm>
          <a:prstGeom prst="rect">
            <a:avLst/>
          </a:prstGeom>
        </p:spPr>
      </p:pic>
      <p:grpSp>
        <p:nvGrpSpPr>
          <p:cNvPr id="437" name="Group 436"/>
          <p:cNvGrpSpPr/>
          <p:nvPr/>
        </p:nvGrpSpPr>
        <p:grpSpPr>
          <a:xfrm>
            <a:off x="5364088" y="908720"/>
            <a:ext cx="961613" cy="510973"/>
            <a:chOff x="0" y="0"/>
            <a:chExt cx="1608108" cy="854504"/>
          </a:xfrm>
        </p:grpSpPr>
        <p:grpSp>
          <p:nvGrpSpPr>
            <p:cNvPr id="438" name="Group 156"/>
            <p:cNvGrpSpPr/>
            <p:nvPr/>
          </p:nvGrpSpPr>
          <p:grpSpPr>
            <a:xfrm>
              <a:off x="318777" y="399210"/>
              <a:ext cx="670984" cy="455294"/>
              <a:chOff x="318778" y="399210"/>
              <a:chExt cx="667871" cy="455294"/>
            </a:xfrm>
          </p:grpSpPr>
          <p:sp>
            <p:nvSpPr>
              <p:cNvPr id="454" name="Flowchart: Data 453"/>
              <p:cNvSpPr/>
              <p:nvPr/>
            </p:nvSpPr>
            <p:spPr>
              <a:xfrm>
                <a:off x="456373" y="399210"/>
                <a:ext cx="530276" cy="409575"/>
              </a:xfrm>
              <a:prstGeom prst="flowChartInputOutput">
                <a:avLst/>
              </a:prstGeom>
              <a:solidFill>
                <a:schemeClr val="tx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455" name="Rectangle 454"/>
              <p:cNvSpPr/>
              <p:nvPr/>
            </p:nvSpPr>
            <p:spPr>
              <a:xfrm>
                <a:off x="318778" y="808785"/>
                <a:ext cx="582145" cy="4571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/>
                <a:endParaRPr lang="en-GB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6" name="TextBox 317"/>
              <p:cNvSpPr txBox="1"/>
              <p:nvPr/>
            </p:nvSpPr>
            <p:spPr>
              <a:xfrm>
                <a:off x="540648" y="482226"/>
                <a:ext cx="362526" cy="269409"/>
              </a:xfrm>
              <a:prstGeom prst="rect">
                <a:avLst/>
              </a:prstGeom>
              <a:solidFill>
                <a:schemeClr val="tx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numCol="1" rtlCol="0" anchor="t">
                <a:prstTxWarp prst="textPlain">
                  <a:avLst>
                    <a:gd name="adj" fmla="val 30000"/>
                  </a:avLst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700" b="1" dirty="0">
                    <a:solidFill>
                      <a:schemeClr val="bg1"/>
                    </a:solidFill>
                  </a:rPr>
                  <a:t>CQS</a:t>
                </a:r>
              </a:p>
            </p:txBody>
          </p:sp>
        </p:grpSp>
        <p:grpSp>
          <p:nvGrpSpPr>
            <p:cNvPr id="439" name="Group 157"/>
            <p:cNvGrpSpPr/>
            <p:nvPr/>
          </p:nvGrpSpPr>
          <p:grpSpPr>
            <a:xfrm>
              <a:off x="0" y="0"/>
              <a:ext cx="575735" cy="571500"/>
              <a:chOff x="0" y="0"/>
              <a:chExt cx="572621" cy="571500"/>
            </a:xfrm>
          </p:grpSpPr>
          <p:sp>
            <p:nvSpPr>
              <p:cNvPr id="448" name="Oval 447"/>
              <p:cNvSpPr/>
              <p:nvPr/>
            </p:nvSpPr>
            <p:spPr>
              <a:xfrm>
                <a:off x="0" y="0"/>
                <a:ext cx="572621" cy="5715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386042" y="439271"/>
                <a:ext cx="162485" cy="1176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450" name="Freeform 449"/>
              <p:cNvSpPr/>
              <p:nvPr/>
            </p:nvSpPr>
            <p:spPr>
              <a:xfrm>
                <a:off x="318407" y="345621"/>
                <a:ext cx="190034" cy="191634"/>
              </a:xfrm>
              <a:custGeom>
                <a:avLst/>
                <a:gdLst>
                  <a:gd name="connsiteX0" fmla="*/ 307295 w 308429"/>
                  <a:gd name="connsiteY0" fmla="*/ 175759 h 333375"/>
                  <a:gd name="connsiteX1" fmla="*/ 28348 w 308429"/>
                  <a:gd name="connsiteY1" fmla="*/ 32884 h 333375"/>
                  <a:gd name="connsiteX2" fmla="*/ 171223 w 308429"/>
                  <a:gd name="connsiteY2" fmla="*/ 332241 h 333375"/>
                  <a:gd name="connsiteX3" fmla="*/ 21545 w 308429"/>
                  <a:gd name="connsiteY3" fmla="*/ 26080 h 333375"/>
                  <a:gd name="connsiteX4" fmla="*/ 307295 w 308429"/>
                  <a:gd name="connsiteY4" fmla="*/ 175759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29" h="333375">
                    <a:moveTo>
                      <a:pt x="307295" y="175759"/>
                    </a:moveTo>
                    <a:cubicBezTo>
                      <a:pt x="308429" y="176893"/>
                      <a:pt x="51027" y="6804"/>
                      <a:pt x="28348" y="32884"/>
                    </a:cubicBezTo>
                    <a:cubicBezTo>
                      <a:pt x="5669" y="58964"/>
                      <a:pt x="172357" y="333375"/>
                      <a:pt x="171223" y="332241"/>
                    </a:cubicBezTo>
                    <a:cubicBezTo>
                      <a:pt x="170089" y="331107"/>
                      <a:pt x="0" y="52160"/>
                      <a:pt x="21545" y="26080"/>
                    </a:cubicBezTo>
                    <a:cubicBezTo>
                      <a:pt x="43090" y="0"/>
                      <a:pt x="306161" y="174625"/>
                      <a:pt x="307295" y="175759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grpSp>
            <p:nvGrpSpPr>
              <p:cNvPr id="451" name="Group 169"/>
              <p:cNvGrpSpPr/>
              <p:nvPr/>
            </p:nvGrpSpPr>
            <p:grpSpPr>
              <a:xfrm>
                <a:off x="240367" y="86285"/>
                <a:ext cx="128867" cy="151279"/>
                <a:chOff x="240367" y="86285"/>
                <a:chExt cx="128867" cy="151279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240367" y="86285"/>
                  <a:ext cx="128867" cy="151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sp>
              <p:nvSpPr>
                <p:cNvPr id="453" name="Oval 452"/>
                <p:cNvSpPr/>
                <p:nvPr/>
              </p:nvSpPr>
              <p:spPr>
                <a:xfrm>
                  <a:off x="262778" y="91888"/>
                  <a:ext cx="52010" cy="694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</p:grpSp>
        </p:grpSp>
        <p:grpSp>
          <p:nvGrpSpPr>
            <p:cNvPr id="440" name="Group 158"/>
            <p:cNvGrpSpPr/>
            <p:nvPr/>
          </p:nvGrpSpPr>
          <p:grpSpPr>
            <a:xfrm flipH="1">
              <a:off x="1055908" y="2241"/>
              <a:ext cx="552200" cy="571500"/>
              <a:chOff x="1055908" y="2241"/>
              <a:chExt cx="572621" cy="571500"/>
            </a:xfrm>
          </p:grpSpPr>
          <p:sp>
            <p:nvSpPr>
              <p:cNvPr id="442" name="Oval 441"/>
              <p:cNvSpPr/>
              <p:nvPr/>
            </p:nvSpPr>
            <p:spPr>
              <a:xfrm>
                <a:off x="1055908" y="2241"/>
                <a:ext cx="572621" cy="5715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1441950" y="441512"/>
                <a:ext cx="162485" cy="1176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444" name="Freeform 443"/>
              <p:cNvSpPr/>
              <p:nvPr/>
            </p:nvSpPr>
            <p:spPr>
              <a:xfrm>
                <a:off x="1374315" y="347862"/>
                <a:ext cx="190034" cy="191634"/>
              </a:xfrm>
              <a:custGeom>
                <a:avLst/>
                <a:gdLst>
                  <a:gd name="connsiteX0" fmla="*/ 307295 w 308429"/>
                  <a:gd name="connsiteY0" fmla="*/ 175759 h 333375"/>
                  <a:gd name="connsiteX1" fmla="*/ 28348 w 308429"/>
                  <a:gd name="connsiteY1" fmla="*/ 32884 h 333375"/>
                  <a:gd name="connsiteX2" fmla="*/ 171223 w 308429"/>
                  <a:gd name="connsiteY2" fmla="*/ 332241 h 333375"/>
                  <a:gd name="connsiteX3" fmla="*/ 21545 w 308429"/>
                  <a:gd name="connsiteY3" fmla="*/ 26080 h 333375"/>
                  <a:gd name="connsiteX4" fmla="*/ 307295 w 308429"/>
                  <a:gd name="connsiteY4" fmla="*/ 175759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29" h="333375">
                    <a:moveTo>
                      <a:pt x="307295" y="175759"/>
                    </a:moveTo>
                    <a:cubicBezTo>
                      <a:pt x="308429" y="176893"/>
                      <a:pt x="51027" y="6804"/>
                      <a:pt x="28348" y="32884"/>
                    </a:cubicBezTo>
                    <a:cubicBezTo>
                      <a:pt x="5669" y="58964"/>
                      <a:pt x="172357" y="333375"/>
                      <a:pt x="171223" y="332241"/>
                    </a:cubicBezTo>
                    <a:cubicBezTo>
                      <a:pt x="170089" y="331107"/>
                      <a:pt x="0" y="52160"/>
                      <a:pt x="21545" y="26080"/>
                    </a:cubicBezTo>
                    <a:cubicBezTo>
                      <a:pt x="43090" y="0"/>
                      <a:pt x="306161" y="174625"/>
                      <a:pt x="307295" y="175759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grpSp>
            <p:nvGrpSpPr>
              <p:cNvPr id="445" name="Group 163"/>
              <p:cNvGrpSpPr/>
              <p:nvPr/>
            </p:nvGrpSpPr>
            <p:grpSpPr>
              <a:xfrm>
                <a:off x="1296275" y="88526"/>
                <a:ext cx="128867" cy="151279"/>
                <a:chOff x="1296275" y="88526"/>
                <a:chExt cx="128867" cy="151279"/>
              </a:xfrm>
            </p:grpSpPr>
            <p:sp>
              <p:nvSpPr>
                <p:cNvPr id="446" name="Oval 445"/>
                <p:cNvSpPr/>
                <p:nvPr/>
              </p:nvSpPr>
              <p:spPr>
                <a:xfrm>
                  <a:off x="1296275" y="88526"/>
                  <a:ext cx="128867" cy="151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sp>
              <p:nvSpPr>
                <p:cNvPr id="447" name="Oval 446"/>
                <p:cNvSpPr/>
                <p:nvPr/>
              </p:nvSpPr>
              <p:spPr>
                <a:xfrm>
                  <a:off x="1318686" y="94129"/>
                  <a:ext cx="52010" cy="694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</p:grpSp>
        </p:grpSp>
        <p:sp>
          <p:nvSpPr>
            <p:cNvPr id="441" name="Freeform 440"/>
            <p:cNvSpPr/>
            <p:nvPr/>
          </p:nvSpPr>
          <p:spPr>
            <a:xfrm rot="963904">
              <a:off x="49532" y="586147"/>
              <a:ext cx="337763" cy="213343"/>
            </a:xfrm>
            <a:custGeom>
              <a:avLst/>
              <a:gdLst>
                <a:gd name="connsiteX0" fmla="*/ 57897 w 346449"/>
                <a:gd name="connsiteY0" fmla="*/ 3735 h 272676"/>
                <a:gd name="connsiteX1" fmla="*/ 46691 w 346449"/>
                <a:gd name="connsiteY1" fmla="*/ 216647 h 272676"/>
                <a:gd name="connsiteX2" fmla="*/ 338044 w 346449"/>
                <a:gd name="connsiteY2" fmla="*/ 199838 h 272676"/>
                <a:gd name="connsiteX3" fmla="*/ 97118 w 346449"/>
                <a:gd name="connsiteY3" fmla="*/ 239059 h 272676"/>
                <a:gd name="connsiteX4" fmla="*/ 57897 w 346449"/>
                <a:gd name="connsiteY4" fmla="*/ 3735 h 27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449" h="272676">
                  <a:moveTo>
                    <a:pt x="57897" y="3735"/>
                  </a:moveTo>
                  <a:cubicBezTo>
                    <a:pt x="49493" y="0"/>
                    <a:pt x="0" y="183963"/>
                    <a:pt x="46691" y="216647"/>
                  </a:cubicBezTo>
                  <a:cubicBezTo>
                    <a:pt x="93382" y="249331"/>
                    <a:pt x="329640" y="196103"/>
                    <a:pt x="338044" y="199838"/>
                  </a:cubicBezTo>
                  <a:cubicBezTo>
                    <a:pt x="346449" y="203573"/>
                    <a:pt x="141941" y="272676"/>
                    <a:pt x="97118" y="239059"/>
                  </a:cubicBezTo>
                  <a:cubicBezTo>
                    <a:pt x="52295" y="205442"/>
                    <a:pt x="66302" y="7470"/>
                    <a:pt x="57897" y="3735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1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55" grpId="0"/>
      <p:bldP spid="56" grpId="0"/>
      <p:bldP spid="5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-27384"/>
            <a:ext cx="8496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64088" y="2276872"/>
            <a:ext cx="22322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70C0"/>
                </a:solidFill>
              </a:rPr>
              <a:t>Possible reasons for differences:</a:t>
            </a:r>
          </a:p>
          <a:p>
            <a:r>
              <a:rPr lang="en-GB" sz="1200" dirty="0" smtClean="0">
                <a:solidFill>
                  <a:srgbClr val="0070C0"/>
                </a:solidFill>
              </a:rPr>
              <a:t>Clarification by interviewer;</a:t>
            </a:r>
          </a:p>
          <a:p>
            <a:r>
              <a:rPr lang="en-GB" sz="1200" dirty="0" smtClean="0">
                <a:solidFill>
                  <a:srgbClr val="0070C0"/>
                </a:solidFill>
              </a:rPr>
              <a:t>Respondent embarrassed to tell interviewer;</a:t>
            </a:r>
          </a:p>
          <a:p>
            <a:r>
              <a:rPr lang="en-GB" sz="1200" dirty="0" smtClean="0">
                <a:solidFill>
                  <a:srgbClr val="0070C0"/>
                </a:solidFill>
              </a:rPr>
              <a:t>Different combination in multi-tick question;</a:t>
            </a:r>
          </a:p>
          <a:p>
            <a:r>
              <a:rPr lang="en-GB" sz="1200" dirty="0" smtClean="0">
                <a:solidFill>
                  <a:srgbClr val="0070C0"/>
                </a:solidFill>
              </a:rPr>
              <a:t>Made a mistake;</a:t>
            </a:r>
          </a:p>
          <a:p>
            <a:r>
              <a:rPr lang="en-GB" sz="1200" dirty="0" smtClean="0">
                <a:solidFill>
                  <a:srgbClr val="0070C0"/>
                </a:solidFill>
              </a:rPr>
              <a:t>Subjective questions/different self-perception;</a:t>
            </a:r>
          </a:p>
          <a:p>
            <a:r>
              <a:rPr lang="en-GB" sz="1200" dirty="0" smtClean="0">
                <a:solidFill>
                  <a:srgbClr val="0070C0"/>
                </a:solidFill>
              </a:rPr>
              <a:t>Recall error;</a:t>
            </a:r>
          </a:p>
          <a:p>
            <a:r>
              <a:rPr lang="en-GB" sz="1200" dirty="0" smtClean="0">
                <a:solidFill>
                  <a:srgbClr val="0070C0"/>
                </a:solidFill>
              </a:rPr>
              <a:t>Proxy error;</a:t>
            </a:r>
          </a:p>
          <a:p>
            <a:r>
              <a:rPr lang="en-GB" sz="1200" dirty="0" smtClean="0">
                <a:solidFill>
                  <a:srgbClr val="0070C0"/>
                </a:solidFill>
              </a:rPr>
              <a:t>Item edit and imputation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971" y="1"/>
            <a:ext cx="84975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64088" y="2348880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Not all questions had large enough sample size to enable analysis by mode of return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34448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24744"/>
            <a:ext cx="3429000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Modes of collection</a:t>
            </a:r>
            <a:endParaRPr lang="en-GB" dirty="0"/>
          </a:p>
        </p:txBody>
      </p:sp>
      <p:pic>
        <p:nvPicPr>
          <p:cNvPr id="7" name="Picture 6" descr="Cenpaperfor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2276872"/>
            <a:ext cx="923925" cy="1343025"/>
          </a:xfrm>
          <a:prstGeom prst="rect">
            <a:avLst/>
          </a:prstGeom>
        </p:spPr>
      </p:pic>
      <p:pic>
        <p:nvPicPr>
          <p:cNvPr id="8" name="Content Placeholder 4" descr="mouse.pn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3275856" y="1700808"/>
            <a:ext cx="976088" cy="641226"/>
          </a:xfrm>
        </p:spPr>
      </p:pic>
      <p:grpSp>
        <p:nvGrpSpPr>
          <p:cNvPr id="9" name="Group 8"/>
          <p:cNvGrpSpPr/>
          <p:nvPr/>
        </p:nvGrpSpPr>
        <p:grpSpPr>
          <a:xfrm>
            <a:off x="3851920" y="4941168"/>
            <a:ext cx="1219621" cy="648072"/>
            <a:chOff x="0" y="0"/>
            <a:chExt cx="1608108" cy="854504"/>
          </a:xfrm>
        </p:grpSpPr>
        <p:grpSp>
          <p:nvGrpSpPr>
            <p:cNvPr id="10" name="Group 156"/>
            <p:cNvGrpSpPr/>
            <p:nvPr/>
          </p:nvGrpSpPr>
          <p:grpSpPr>
            <a:xfrm>
              <a:off x="318777" y="399210"/>
              <a:ext cx="670984" cy="455294"/>
              <a:chOff x="318778" y="399210"/>
              <a:chExt cx="667871" cy="455294"/>
            </a:xfrm>
          </p:grpSpPr>
          <p:sp>
            <p:nvSpPr>
              <p:cNvPr id="26" name="Flowchart: Data 25"/>
              <p:cNvSpPr/>
              <p:nvPr/>
            </p:nvSpPr>
            <p:spPr>
              <a:xfrm>
                <a:off x="456373" y="399210"/>
                <a:ext cx="530276" cy="409575"/>
              </a:xfrm>
              <a:prstGeom prst="flowChartInputOutput">
                <a:avLst/>
              </a:prstGeom>
              <a:solidFill>
                <a:schemeClr val="tx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18778" y="808785"/>
                <a:ext cx="582145" cy="4571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/>
                <a:endParaRPr lang="en-GB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TextBox 317"/>
              <p:cNvSpPr txBox="1"/>
              <p:nvPr/>
            </p:nvSpPr>
            <p:spPr>
              <a:xfrm>
                <a:off x="540648" y="482226"/>
                <a:ext cx="362526" cy="269409"/>
              </a:xfrm>
              <a:prstGeom prst="rect">
                <a:avLst/>
              </a:prstGeom>
              <a:solidFill>
                <a:schemeClr val="tx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numCol="1" rtlCol="0" anchor="t">
                <a:prstTxWarp prst="textPlain">
                  <a:avLst>
                    <a:gd name="adj" fmla="val 30000"/>
                  </a:avLst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900" b="1" baseline="0" dirty="0">
                    <a:solidFill>
                      <a:schemeClr val="bg1"/>
                    </a:solidFill>
                  </a:rPr>
                  <a:t>CQS</a:t>
                </a:r>
              </a:p>
            </p:txBody>
          </p:sp>
        </p:grpSp>
        <p:grpSp>
          <p:nvGrpSpPr>
            <p:cNvPr id="11" name="Group 157"/>
            <p:cNvGrpSpPr/>
            <p:nvPr/>
          </p:nvGrpSpPr>
          <p:grpSpPr>
            <a:xfrm>
              <a:off x="0" y="0"/>
              <a:ext cx="575735" cy="571500"/>
              <a:chOff x="0" y="0"/>
              <a:chExt cx="572621" cy="5715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0" y="0"/>
                <a:ext cx="572621" cy="5715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86042" y="439271"/>
                <a:ext cx="162485" cy="1176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318407" y="345621"/>
                <a:ext cx="190034" cy="191634"/>
              </a:xfrm>
              <a:custGeom>
                <a:avLst/>
                <a:gdLst>
                  <a:gd name="connsiteX0" fmla="*/ 307295 w 308429"/>
                  <a:gd name="connsiteY0" fmla="*/ 175759 h 333375"/>
                  <a:gd name="connsiteX1" fmla="*/ 28348 w 308429"/>
                  <a:gd name="connsiteY1" fmla="*/ 32884 h 333375"/>
                  <a:gd name="connsiteX2" fmla="*/ 171223 w 308429"/>
                  <a:gd name="connsiteY2" fmla="*/ 332241 h 333375"/>
                  <a:gd name="connsiteX3" fmla="*/ 21545 w 308429"/>
                  <a:gd name="connsiteY3" fmla="*/ 26080 h 333375"/>
                  <a:gd name="connsiteX4" fmla="*/ 307295 w 308429"/>
                  <a:gd name="connsiteY4" fmla="*/ 175759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29" h="333375">
                    <a:moveTo>
                      <a:pt x="307295" y="175759"/>
                    </a:moveTo>
                    <a:cubicBezTo>
                      <a:pt x="308429" y="176893"/>
                      <a:pt x="51027" y="6804"/>
                      <a:pt x="28348" y="32884"/>
                    </a:cubicBezTo>
                    <a:cubicBezTo>
                      <a:pt x="5669" y="58964"/>
                      <a:pt x="172357" y="333375"/>
                      <a:pt x="171223" y="332241"/>
                    </a:cubicBezTo>
                    <a:cubicBezTo>
                      <a:pt x="170089" y="331107"/>
                      <a:pt x="0" y="52160"/>
                      <a:pt x="21545" y="26080"/>
                    </a:cubicBezTo>
                    <a:cubicBezTo>
                      <a:pt x="43090" y="0"/>
                      <a:pt x="306161" y="174625"/>
                      <a:pt x="307295" y="175759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grpSp>
            <p:nvGrpSpPr>
              <p:cNvPr id="23" name="Group 169"/>
              <p:cNvGrpSpPr/>
              <p:nvPr/>
            </p:nvGrpSpPr>
            <p:grpSpPr>
              <a:xfrm>
                <a:off x="240367" y="86285"/>
                <a:ext cx="128867" cy="151279"/>
                <a:chOff x="240367" y="86285"/>
                <a:chExt cx="128867" cy="151279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240367" y="86285"/>
                  <a:ext cx="128867" cy="151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262778" y="91888"/>
                  <a:ext cx="52010" cy="694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</p:grpSp>
        </p:grpSp>
        <p:grpSp>
          <p:nvGrpSpPr>
            <p:cNvPr id="12" name="Group 158"/>
            <p:cNvGrpSpPr/>
            <p:nvPr/>
          </p:nvGrpSpPr>
          <p:grpSpPr>
            <a:xfrm flipH="1">
              <a:off x="1055908" y="2241"/>
              <a:ext cx="552200" cy="571500"/>
              <a:chOff x="1055908" y="2241"/>
              <a:chExt cx="572621" cy="5715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055908" y="2241"/>
                <a:ext cx="572621" cy="5715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441950" y="441512"/>
                <a:ext cx="162485" cy="1176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1374315" y="347862"/>
                <a:ext cx="190034" cy="191634"/>
              </a:xfrm>
              <a:custGeom>
                <a:avLst/>
                <a:gdLst>
                  <a:gd name="connsiteX0" fmla="*/ 307295 w 308429"/>
                  <a:gd name="connsiteY0" fmla="*/ 175759 h 333375"/>
                  <a:gd name="connsiteX1" fmla="*/ 28348 w 308429"/>
                  <a:gd name="connsiteY1" fmla="*/ 32884 h 333375"/>
                  <a:gd name="connsiteX2" fmla="*/ 171223 w 308429"/>
                  <a:gd name="connsiteY2" fmla="*/ 332241 h 333375"/>
                  <a:gd name="connsiteX3" fmla="*/ 21545 w 308429"/>
                  <a:gd name="connsiteY3" fmla="*/ 26080 h 333375"/>
                  <a:gd name="connsiteX4" fmla="*/ 307295 w 308429"/>
                  <a:gd name="connsiteY4" fmla="*/ 175759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29" h="333375">
                    <a:moveTo>
                      <a:pt x="307295" y="175759"/>
                    </a:moveTo>
                    <a:cubicBezTo>
                      <a:pt x="308429" y="176893"/>
                      <a:pt x="51027" y="6804"/>
                      <a:pt x="28348" y="32884"/>
                    </a:cubicBezTo>
                    <a:cubicBezTo>
                      <a:pt x="5669" y="58964"/>
                      <a:pt x="172357" y="333375"/>
                      <a:pt x="171223" y="332241"/>
                    </a:cubicBezTo>
                    <a:cubicBezTo>
                      <a:pt x="170089" y="331107"/>
                      <a:pt x="0" y="52160"/>
                      <a:pt x="21545" y="26080"/>
                    </a:cubicBezTo>
                    <a:cubicBezTo>
                      <a:pt x="43090" y="0"/>
                      <a:pt x="306161" y="174625"/>
                      <a:pt x="307295" y="175759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grpSp>
            <p:nvGrpSpPr>
              <p:cNvPr id="17" name="Group 163"/>
              <p:cNvGrpSpPr/>
              <p:nvPr/>
            </p:nvGrpSpPr>
            <p:grpSpPr>
              <a:xfrm>
                <a:off x="1296275" y="88526"/>
                <a:ext cx="128867" cy="151279"/>
                <a:chOff x="1296275" y="88526"/>
                <a:chExt cx="128867" cy="151279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1296275" y="88526"/>
                  <a:ext cx="128867" cy="151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1318686" y="94129"/>
                  <a:ext cx="52010" cy="694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</p:grpSp>
        </p:grpSp>
        <p:sp>
          <p:nvSpPr>
            <p:cNvPr id="13" name="Freeform 12"/>
            <p:cNvSpPr/>
            <p:nvPr/>
          </p:nvSpPr>
          <p:spPr>
            <a:xfrm rot="963904">
              <a:off x="49532" y="586147"/>
              <a:ext cx="337763" cy="213343"/>
            </a:xfrm>
            <a:custGeom>
              <a:avLst/>
              <a:gdLst>
                <a:gd name="connsiteX0" fmla="*/ 57897 w 346449"/>
                <a:gd name="connsiteY0" fmla="*/ 3735 h 272676"/>
                <a:gd name="connsiteX1" fmla="*/ 46691 w 346449"/>
                <a:gd name="connsiteY1" fmla="*/ 216647 h 272676"/>
                <a:gd name="connsiteX2" fmla="*/ 338044 w 346449"/>
                <a:gd name="connsiteY2" fmla="*/ 199838 h 272676"/>
                <a:gd name="connsiteX3" fmla="*/ 97118 w 346449"/>
                <a:gd name="connsiteY3" fmla="*/ 239059 h 272676"/>
                <a:gd name="connsiteX4" fmla="*/ 57897 w 346449"/>
                <a:gd name="connsiteY4" fmla="*/ 3735 h 27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449" h="272676">
                  <a:moveTo>
                    <a:pt x="57897" y="3735"/>
                  </a:moveTo>
                  <a:cubicBezTo>
                    <a:pt x="49493" y="0"/>
                    <a:pt x="0" y="183963"/>
                    <a:pt x="46691" y="216647"/>
                  </a:cubicBezTo>
                  <a:cubicBezTo>
                    <a:pt x="93382" y="249331"/>
                    <a:pt x="329640" y="196103"/>
                    <a:pt x="338044" y="199838"/>
                  </a:cubicBezTo>
                  <a:cubicBezTo>
                    <a:pt x="346449" y="203573"/>
                    <a:pt x="141941" y="272676"/>
                    <a:pt x="97118" y="239059"/>
                  </a:cubicBezTo>
                  <a:cubicBezTo>
                    <a:pt x="52295" y="205442"/>
                    <a:pt x="66302" y="7470"/>
                    <a:pt x="57897" y="3735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100"/>
            </a:p>
          </p:txBody>
        </p:sp>
      </p:grpSp>
      <p:pic>
        <p:nvPicPr>
          <p:cNvPr id="33" name="Picture 32" descr="Cenpaperfor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276872"/>
            <a:ext cx="923925" cy="1343025"/>
          </a:xfrm>
          <a:prstGeom prst="rect">
            <a:avLst/>
          </a:prstGeom>
        </p:spPr>
      </p:pic>
      <p:pic>
        <p:nvPicPr>
          <p:cNvPr id="36" name="Content Placeholder 4" descr="mouse.pn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7308304" y="1772816"/>
            <a:ext cx="976088" cy="641226"/>
          </a:xfrm>
        </p:spPr>
      </p:pic>
      <p:sp>
        <p:nvSpPr>
          <p:cNvPr id="29" name="TextBox 28"/>
          <p:cNvSpPr txBox="1"/>
          <p:nvPr/>
        </p:nvSpPr>
        <p:spPr>
          <a:xfrm>
            <a:off x="5292080" y="4941168"/>
            <a:ext cx="2785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CQS face-to-face CAPI interview: assumed to gain more accurate responses, but possibly subject to social desirability bias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3528" y="407707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2011 Census self-completion by paper  (by default) or internet (by choice).</a:t>
            </a:r>
          </a:p>
          <a:p>
            <a:r>
              <a:rPr lang="en-GB" sz="1400" dirty="0" smtClean="0">
                <a:solidFill>
                  <a:srgbClr val="0070C0"/>
                </a:solidFill>
              </a:rPr>
              <a:t>CQS sample representative of modal split for households, and weighted to be representative for individuals</a:t>
            </a:r>
            <a:endParaRPr lang="en-GB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Comparisons</a:t>
            </a:r>
            <a:endParaRPr lang="en-GB" dirty="0"/>
          </a:p>
        </p:txBody>
      </p:sp>
      <p:pic>
        <p:nvPicPr>
          <p:cNvPr id="5" name="Picture 4" descr="Cenpaperfor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005064"/>
            <a:ext cx="626700" cy="910977"/>
          </a:xfrm>
          <a:prstGeom prst="rect">
            <a:avLst/>
          </a:prstGeom>
        </p:spPr>
      </p:pic>
      <p:pic>
        <p:nvPicPr>
          <p:cNvPr id="6" name="Content Placeholder 4" descr="mou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15816" y="5589240"/>
            <a:ext cx="760064" cy="49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6372200" y="5157192"/>
            <a:ext cx="1219621" cy="648072"/>
            <a:chOff x="0" y="0"/>
            <a:chExt cx="1608108" cy="854504"/>
          </a:xfrm>
        </p:grpSpPr>
        <p:grpSp>
          <p:nvGrpSpPr>
            <p:cNvPr id="8" name="Group 156"/>
            <p:cNvGrpSpPr/>
            <p:nvPr/>
          </p:nvGrpSpPr>
          <p:grpSpPr>
            <a:xfrm>
              <a:off x="318777" y="399210"/>
              <a:ext cx="670984" cy="455294"/>
              <a:chOff x="318778" y="399210"/>
              <a:chExt cx="667871" cy="455294"/>
            </a:xfrm>
          </p:grpSpPr>
          <p:sp>
            <p:nvSpPr>
              <p:cNvPr id="24" name="Flowchart: Data 23"/>
              <p:cNvSpPr/>
              <p:nvPr/>
            </p:nvSpPr>
            <p:spPr>
              <a:xfrm>
                <a:off x="456373" y="399210"/>
                <a:ext cx="530276" cy="409575"/>
              </a:xfrm>
              <a:prstGeom prst="flowChartInputOutput">
                <a:avLst/>
              </a:prstGeom>
              <a:solidFill>
                <a:schemeClr val="tx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18778" y="808785"/>
                <a:ext cx="582145" cy="4571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/>
                <a:endParaRPr lang="en-GB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TextBox 317"/>
              <p:cNvSpPr txBox="1"/>
              <p:nvPr/>
            </p:nvSpPr>
            <p:spPr>
              <a:xfrm>
                <a:off x="540648" y="482226"/>
                <a:ext cx="362526" cy="269409"/>
              </a:xfrm>
              <a:prstGeom prst="rect">
                <a:avLst/>
              </a:prstGeom>
              <a:solidFill>
                <a:schemeClr val="tx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numCol="1" rtlCol="0" anchor="t">
                <a:prstTxWarp prst="textPlain">
                  <a:avLst>
                    <a:gd name="adj" fmla="val 30000"/>
                  </a:avLst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900" b="1" baseline="0" dirty="0">
                    <a:solidFill>
                      <a:schemeClr val="bg1"/>
                    </a:solidFill>
                  </a:rPr>
                  <a:t>CQS</a:t>
                </a:r>
              </a:p>
            </p:txBody>
          </p:sp>
        </p:grpSp>
        <p:grpSp>
          <p:nvGrpSpPr>
            <p:cNvPr id="9" name="Group 157"/>
            <p:cNvGrpSpPr/>
            <p:nvPr/>
          </p:nvGrpSpPr>
          <p:grpSpPr>
            <a:xfrm>
              <a:off x="0" y="0"/>
              <a:ext cx="575735" cy="571500"/>
              <a:chOff x="0" y="0"/>
              <a:chExt cx="572621" cy="5715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0" y="0"/>
                <a:ext cx="572621" cy="5715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86042" y="439271"/>
                <a:ext cx="162485" cy="1176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318407" y="345621"/>
                <a:ext cx="190034" cy="191634"/>
              </a:xfrm>
              <a:custGeom>
                <a:avLst/>
                <a:gdLst>
                  <a:gd name="connsiteX0" fmla="*/ 307295 w 308429"/>
                  <a:gd name="connsiteY0" fmla="*/ 175759 h 333375"/>
                  <a:gd name="connsiteX1" fmla="*/ 28348 w 308429"/>
                  <a:gd name="connsiteY1" fmla="*/ 32884 h 333375"/>
                  <a:gd name="connsiteX2" fmla="*/ 171223 w 308429"/>
                  <a:gd name="connsiteY2" fmla="*/ 332241 h 333375"/>
                  <a:gd name="connsiteX3" fmla="*/ 21545 w 308429"/>
                  <a:gd name="connsiteY3" fmla="*/ 26080 h 333375"/>
                  <a:gd name="connsiteX4" fmla="*/ 307295 w 308429"/>
                  <a:gd name="connsiteY4" fmla="*/ 175759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29" h="333375">
                    <a:moveTo>
                      <a:pt x="307295" y="175759"/>
                    </a:moveTo>
                    <a:cubicBezTo>
                      <a:pt x="308429" y="176893"/>
                      <a:pt x="51027" y="6804"/>
                      <a:pt x="28348" y="32884"/>
                    </a:cubicBezTo>
                    <a:cubicBezTo>
                      <a:pt x="5669" y="58964"/>
                      <a:pt x="172357" y="333375"/>
                      <a:pt x="171223" y="332241"/>
                    </a:cubicBezTo>
                    <a:cubicBezTo>
                      <a:pt x="170089" y="331107"/>
                      <a:pt x="0" y="52160"/>
                      <a:pt x="21545" y="26080"/>
                    </a:cubicBezTo>
                    <a:cubicBezTo>
                      <a:pt x="43090" y="0"/>
                      <a:pt x="306161" y="174625"/>
                      <a:pt x="307295" y="175759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grpSp>
            <p:nvGrpSpPr>
              <p:cNvPr id="21" name="Group 169"/>
              <p:cNvGrpSpPr/>
              <p:nvPr/>
            </p:nvGrpSpPr>
            <p:grpSpPr>
              <a:xfrm>
                <a:off x="240367" y="86285"/>
                <a:ext cx="128867" cy="151279"/>
                <a:chOff x="240367" y="86285"/>
                <a:chExt cx="128867" cy="151279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240367" y="86285"/>
                  <a:ext cx="128867" cy="151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62778" y="91888"/>
                  <a:ext cx="52010" cy="694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</p:grpSp>
        </p:grpSp>
        <p:grpSp>
          <p:nvGrpSpPr>
            <p:cNvPr id="10" name="Group 158"/>
            <p:cNvGrpSpPr/>
            <p:nvPr/>
          </p:nvGrpSpPr>
          <p:grpSpPr>
            <a:xfrm flipH="1">
              <a:off x="1055908" y="2241"/>
              <a:ext cx="552200" cy="571500"/>
              <a:chOff x="1055908" y="2241"/>
              <a:chExt cx="572621" cy="5715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055908" y="2241"/>
                <a:ext cx="572621" cy="5715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441950" y="441512"/>
                <a:ext cx="162485" cy="1176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1374315" y="347862"/>
                <a:ext cx="190034" cy="191634"/>
              </a:xfrm>
              <a:custGeom>
                <a:avLst/>
                <a:gdLst>
                  <a:gd name="connsiteX0" fmla="*/ 307295 w 308429"/>
                  <a:gd name="connsiteY0" fmla="*/ 175759 h 333375"/>
                  <a:gd name="connsiteX1" fmla="*/ 28348 w 308429"/>
                  <a:gd name="connsiteY1" fmla="*/ 32884 h 333375"/>
                  <a:gd name="connsiteX2" fmla="*/ 171223 w 308429"/>
                  <a:gd name="connsiteY2" fmla="*/ 332241 h 333375"/>
                  <a:gd name="connsiteX3" fmla="*/ 21545 w 308429"/>
                  <a:gd name="connsiteY3" fmla="*/ 26080 h 333375"/>
                  <a:gd name="connsiteX4" fmla="*/ 307295 w 308429"/>
                  <a:gd name="connsiteY4" fmla="*/ 175759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29" h="333375">
                    <a:moveTo>
                      <a:pt x="307295" y="175759"/>
                    </a:moveTo>
                    <a:cubicBezTo>
                      <a:pt x="308429" y="176893"/>
                      <a:pt x="51027" y="6804"/>
                      <a:pt x="28348" y="32884"/>
                    </a:cubicBezTo>
                    <a:cubicBezTo>
                      <a:pt x="5669" y="58964"/>
                      <a:pt x="172357" y="333375"/>
                      <a:pt x="171223" y="332241"/>
                    </a:cubicBezTo>
                    <a:cubicBezTo>
                      <a:pt x="170089" y="331107"/>
                      <a:pt x="0" y="52160"/>
                      <a:pt x="21545" y="26080"/>
                    </a:cubicBezTo>
                    <a:cubicBezTo>
                      <a:pt x="43090" y="0"/>
                      <a:pt x="306161" y="174625"/>
                      <a:pt x="307295" y="175759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100"/>
              </a:p>
            </p:txBody>
          </p:sp>
          <p:grpSp>
            <p:nvGrpSpPr>
              <p:cNvPr id="15" name="Group 163"/>
              <p:cNvGrpSpPr/>
              <p:nvPr/>
            </p:nvGrpSpPr>
            <p:grpSpPr>
              <a:xfrm>
                <a:off x="1296275" y="88526"/>
                <a:ext cx="128867" cy="151279"/>
                <a:chOff x="1296275" y="88526"/>
                <a:chExt cx="128867" cy="151279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1296275" y="88526"/>
                  <a:ext cx="128867" cy="151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318686" y="94129"/>
                  <a:ext cx="52010" cy="694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100"/>
                </a:p>
              </p:txBody>
            </p:sp>
          </p:grpSp>
        </p:grpSp>
        <p:sp>
          <p:nvSpPr>
            <p:cNvPr id="11" name="Freeform 10"/>
            <p:cNvSpPr/>
            <p:nvPr/>
          </p:nvSpPr>
          <p:spPr>
            <a:xfrm rot="963904">
              <a:off x="49532" y="586147"/>
              <a:ext cx="337763" cy="213343"/>
            </a:xfrm>
            <a:custGeom>
              <a:avLst/>
              <a:gdLst>
                <a:gd name="connsiteX0" fmla="*/ 57897 w 346449"/>
                <a:gd name="connsiteY0" fmla="*/ 3735 h 272676"/>
                <a:gd name="connsiteX1" fmla="*/ 46691 w 346449"/>
                <a:gd name="connsiteY1" fmla="*/ 216647 h 272676"/>
                <a:gd name="connsiteX2" fmla="*/ 338044 w 346449"/>
                <a:gd name="connsiteY2" fmla="*/ 199838 h 272676"/>
                <a:gd name="connsiteX3" fmla="*/ 97118 w 346449"/>
                <a:gd name="connsiteY3" fmla="*/ 239059 h 272676"/>
                <a:gd name="connsiteX4" fmla="*/ 57897 w 346449"/>
                <a:gd name="connsiteY4" fmla="*/ 3735 h 27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449" h="272676">
                  <a:moveTo>
                    <a:pt x="57897" y="3735"/>
                  </a:moveTo>
                  <a:cubicBezTo>
                    <a:pt x="49493" y="0"/>
                    <a:pt x="0" y="183963"/>
                    <a:pt x="46691" y="216647"/>
                  </a:cubicBezTo>
                  <a:cubicBezTo>
                    <a:pt x="93382" y="249331"/>
                    <a:pt x="329640" y="196103"/>
                    <a:pt x="338044" y="199838"/>
                  </a:cubicBezTo>
                  <a:cubicBezTo>
                    <a:pt x="346449" y="203573"/>
                    <a:pt x="141941" y="272676"/>
                    <a:pt x="97118" y="239059"/>
                  </a:cubicBezTo>
                  <a:cubicBezTo>
                    <a:pt x="52295" y="205442"/>
                    <a:pt x="66302" y="7470"/>
                    <a:pt x="57897" y="3735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10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3528" y="3501008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2011 Census: self-completion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Paper forms sent out to all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... but respondents could return via the internet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2160" y="400506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2011 Census Quality Survey: face-to-face CAPI sample survey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3568" y="112474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Mode effect: if you gave the same respondent two different modes of return, they would respond differently on each.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7664" y="249289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We can’t compare directly responses by paper and internet, but can compare agreement rates paper/CQS and internet/CQS</a:t>
            </a:r>
          </a:p>
        </p:txBody>
      </p:sp>
      <p:sp>
        <p:nvSpPr>
          <p:cNvPr id="31" name="Left-Right Arrow 30"/>
          <p:cNvSpPr/>
          <p:nvPr/>
        </p:nvSpPr>
        <p:spPr>
          <a:xfrm>
            <a:off x="4355976" y="3573016"/>
            <a:ext cx="1512168" cy="864096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7030A0">
              <a:alpha val="56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7030A0"/>
                </a:solidFill>
              </a:rPr>
              <a:t>Paper/CQS agreement rate</a:t>
            </a:r>
            <a:endParaRPr lang="en-GB" sz="1000" dirty="0">
              <a:solidFill>
                <a:srgbClr val="7030A0"/>
              </a:solidFill>
            </a:endParaRPr>
          </a:p>
        </p:txBody>
      </p:sp>
      <p:sp>
        <p:nvSpPr>
          <p:cNvPr id="32" name="Left-Right Arrow 31"/>
          <p:cNvSpPr/>
          <p:nvPr/>
        </p:nvSpPr>
        <p:spPr>
          <a:xfrm>
            <a:off x="4355976" y="5229200"/>
            <a:ext cx="1512168" cy="864096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70C0">
              <a:alpha val="56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002060"/>
                </a:solidFill>
              </a:rPr>
              <a:t>Internet/CQS agreement rate</a:t>
            </a:r>
            <a:endParaRPr lang="en-GB" sz="1000" dirty="0">
              <a:solidFill>
                <a:srgbClr val="002060"/>
              </a:solidFill>
            </a:endParaRPr>
          </a:p>
        </p:txBody>
      </p:sp>
      <p:sp>
        <p:nvSpPr>
          <p:cNvPr id="33" name="Left-Right Arrow 32"/>
          <p:cNvSpPr/>
          <p:nvPr/>
        </p:nvSpPr>
        <p:spPr>
          <a:xfrm rot="16200000">
            <a:off x="4499992" y="4581129"/>
            <a:ext cx="1224136" cy="504056"/>
          </a:xfrm>
          <a:prstGeom prst="leftRightArrow">
            <a:avLst>
              <a:gd name="adj1" fmla="val 42441"/>
              <a:gd name="adj2" fmla="val 311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rgbClr val="0070C0"/>
                </a:solidFill>
              </a:rPr>
              <a:t>Compare agreement rates</a:t>
            </a:r>
            <a:endParaRPr lang="en-GB" sz="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Internet significantly higher agreement rate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39" y="1368823"/>
            <a:ext cx="8770241" cy="494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7524328" y="2492896"/>
            <a:ext cx="1152128" cy="5040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7452320" y="2996952"/>
            <a:ext cx="1152128" cy="5040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220072" y="4077072"/>
            <a:ext cx="2088232" cy="5040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283968" y="5085184"/>
            <a:ext cx="2520280" cy="5040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front">
  <a:themeElements>
    <a:clrScheme name="fro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ro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 13">
        <a:dk1>
          <a:srgbClr val="000000"/>
        </a:dk1>
        <a:lt1>
          <a:srgbClr val="FFFFFF"/>
        </a:lt1>
        <a:dk2>
          <a:srgbClr val="6E2585"/>
        </a:dk2>
        <a:lt2>
          <a:srgbClr val="808080"/>
        </a:lt2>
        <a:accent1>
          <a:srgbClr val="BBE0E3"/>
        </a:accent1>
        <a:accent2>
          <a:srgbClr val="6E258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63207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s">
  <a:themeElements>
    <a:clrScheme name="Conten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n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s 13">
        <a:dk1>
          <a:srgbClr val="000000"/>
        </a:dk1>
        <a:lt1>
          <a:srgbClr val="FFFFFF"/>
        </a:lt1>
        <a:dk2>
          <a:srgbClr val="6E2585"/>
        </a:dk2>
        <a:lt2>
          <a:srgbClr val="808080"/>
        </a:lt2>
        <a:accent1>
          <a:srgbClr val="BBE0E3"/>
        </a:accent1>
        <a:accent2>
          <a:srgbClr val="6E258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63207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vider">
  <a:themeElements>
    <a:clrScheme name="Divi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vi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13">
        <a:dk1>
          <a:srgbClr val="000000"/>
        </a:dk1>
        <a:lt1>
          <a:srgbClr val="FFFFFF"/>
        </a:lt1>
        <a:dk2>
          <a:srgbClr val="6E2585"/>
        </a:dk2>
        <a:lt2>
          <a:srgbClr val="808080"/>
        </a:lt2>
        <a:accent1>
          <a:srgbClr val="BBE0E3"/>
        </a:accent1>
        <a:accent2>
          <a:srgbClr val="6E258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63207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tent slide">
  <a:themeElements>
    <a:clrScheme name="Content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slide 13">
        <a:dk1>
          <a:srgbClr val="000000"/>
        </a:dk1>
        <a:lt1>
          <a:srgbClr val="FFFFFF"/>
        </a:lt1>
        <a:dk2>
          <a:srgbClr val="6E2585"/>
        </a:dk2>
        <a:lt2>
          <a:srgbClr val="808080"/>
        </a:lt2>
        <a:accent1>
          <a:srgbClr val="BBE0E3"/>
        </a:accent1>
        <a:accent2>
          <a:srgbClr val="6E258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63207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ontent slide2">
  <a:themeElements>
    <a:clrScheme name="1_Content slide2 13">
      <a:dk1>
        <a:srgbClr val="000000"/>
      </a:dk1>
      <a:lt1>
        <a:srgbClr val="FFFFFF"/>
      </a:lt1>
      <a:dk2>
        <a:srgbClr val="6E2585"/>
      </a:dk2>
      <a:lt2>
        <a:srgbClr val="808080"/>
      </a:lt2>
      <a:accent1>
        <a:srgbClr val="BBE0E3"/>
      </a:accent1>
      <a:accent2>
        <a:srgbClr val="6E2585"/>
      </a:accent2>
      <a:accent3>
        <a:srgbClr val="FFFFFF"/>
      </a:accent3>
      <a:accent4>
        <a:srgbClr val="000000"/>
      </a:accent4>
      <a:accent5>
        <a:srgbClr val="DAEDEF"/>
      </a:accent5>
      <a:accent6>
        <a:srgbClr val="632078"/>
      </a:accent6>
      <a:hlink>
        <a:srgbClr val="009999"/>
      </a:hlink>
      <a:folHlink>
        <a:srgbClr val="99CC00"/>
      </a:folHlink>
    </a:clrScheme>
    <a:fontScheme name="1_Content slide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tent slid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2 13">
        <a:dk1>
          <a:srgbClr val="000000"/>
        </a:dk1>
        <a:lt1>
          <a:srgbClr val="FFFFFF"/>
        </a:lt1>
        <a:dk2>
          <a:srgbClr val="6E2585"/>
        </a:dk2>
        <a:lt2>
          <a:srgbClr val="808080"/>
        </a:lt2>
        <a:accent1>
          <a:srgbClr val="BBE0E3"/>
        </a:accent1>
        <a:accent2>
          <a:srgbClr val="6E258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63207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ivider">
  <a:themeElements>
    <a:clrScheme name="Divi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vi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13">
        <a:dk1>
          <a:srgbClr val="000000"/>
        </a:dk1>
        <a:lt1>
          <a:srgbClr val="FFFFFF"/>
        </a:lt1>
        <a:dk2>
          <a:srgbClr val="6E2585"/>
        </a:dk2>
        <a:lt2>
          <a:srgbClr val="808080"/>
        </a:lt2>
        <a:accent1>
          <a:srgbClr val="BBE0E3"/>
        </a:accent1>
        <a:accent2>
          <a:srgbClr val="6E258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63207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11214</TotalTime>
  <Words>836</Words>
  <Application>Microsoft Office PowerPoint</Application>
  <PresentationFormat>On-screen Show (4:3)</PresentationFormat>
  <Paragraphs>184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front</vt:lpstr>
      <vt:lpstr>Contents</vt:lpstr>
      <vt:lpstr>Divider</vt:lpstr>
      <vt:lpstr>Content slide</vt:lpstr>
      <vt:lpstr>1_Content slide2</vt:lpstr>
      <vt:lpstr>1_Divider</vt:lpstr>
      <vt:lpstr>Slide 1</vt:lpstr>
      <vt:lpstr>Slide 2</vt:lpstr>
      <vt:lpstr>Census Quality Survey</vt:lpstr>
      <vt:lpstr>Census Quality Survey</vt:lpstr>
      <vt:lpstr>Slide 5</vt:lpstr>
      <vt:lpstr>Slide 6</vt:lpstr>
      <vt:lpstr>Modes of collection</vt:lpstr>
      <vt:lpstr>Comparisons</vt:lpstr>
      <vt:lpstr>Internet significantly higher agreement rate</vt:lpstr>
      <vt:lpstr>Paper significantly higher agreement rate</vt:lpstr>
      <vt:lpstr>Causes and effects</vt:lpstr>
      <vt:lpstr>Causes and effects: soft reminders</vt:lpstr>
      <vt:lpstr>Causes and effects: scanning</vt:lpstr>
      <vt:lpstr>Causes and effects: display on screen</vt:lpstr>
      <vt:lpstr>Causes and effects: characteristics of respondents</vt:lpstr>
      <vt:lpstr>Limiting long-term illness or disability (internet better than paper)</vt:lpstr>
      <vt:lpstr>Marital/civil partnerships (internet better than paper)</vt:lpstr>
      <vt:lpstr> Type of accommodation (internet better than paper)</vt:lpstr>
      <vt:lpstr>Religion (paper better than internet)</vt:lpstr>
      <vt:lpstr>Conclusions</vt:lpstr>
    </vt:vector>
  </TitlesOfParts>
  <Company>Office for National Statistics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 Tyndall</dc:creator>
  <cp:lastModifiedBy>gheec</cp:lastModifiedBy>
  <cp:revision>838</cp:revision>
  <dcterms:created xsi:type="dcterms:W3CDTF">2009-01-06T13:50:24Z</dcterms:created>
  <dcterms:modified xsi:type="dcterms:W3CDTF">2014-10-03T09:45:46Z</dcterms:modified>
</cp:coreProperties>
</file>