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1" r:id="rId4"/>
    <p:sldId id="262" r:id="rId5"/>
    <p:sldId id="267" r:id="rId6"/>
    <p:sldId id="258" r:id="rId7"/>
    <p:sldId id="264" r:id="rId8"/>
    <p:sldId id="266" r:id="rId9"/>
    <p:sldId id="268" r:id="rId10"/>
    <p:sldId id="259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57" d="100"/>
          <a:sy n="57" d="100"/>
        </p:scale>
        <p:origin x="-4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EBF86-10D9-41E7-9CC6-D8FB668A23D5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9B53D-831E-4287-873D-5BABB82BB8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437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9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0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1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89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9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0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7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5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0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A682-5BB8-4637-916B-F25FA572FFE0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BB43-6FAD-4393-8647-1170C0CFD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is.unesco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CES recommendations </a:t>
            </a:r>
            <a:br>
              <a:rPr lang="en-US" b="1" dirty="0" smtClean="0"/>
            </a:br>
            <a:r>
              <a:rPr lang="en-US" b="1" dirty="0" smtClean="0"/>
              <a:t>for the 2020 census round: </a:t>
            </a:r>
            <a:br>
              <a:rPr lang="en-US" b="1" dirty="0" smtClean="0"/>
            </a:br>
            <a:r>
              <a:rPr lang="en-US" b="1" dirty="0" smtClean="0"/>
              <a:t>Educational characteristics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344816" cy="19217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Friedrich Huebler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UNESCO Institute for Statistics (UIS)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Sixteenth meeting of the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Group of Experts on Population and Housing Censuses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Geneva, 23-26 September 2014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information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Friedrich Huebler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Programme</a:t>
            </a:r>
            <a:r>
              <a:rPr lang="en-US" dirty="0" smtClean="0"/>
              <a:t> Specialist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UNESCO Institute for Statistics (UIS)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f.huebler@unesco.org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www.uis.unesco.org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160485"/>
            <a:ext cx="2578613" cy="157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Changes from 2010 recommendations (1/4)</a:t>
            </a:r>
            <a:endParaRPr lang="en-GB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Chapter on educational characteristics revised mainly because of adoption of two new classifications by UNESCO:</a:t>
            </a:r>
          </a:p>
          <a:p>
            <a:pPr marL="365125" lvl="1" indent="-352425">
              <a:buFont typeface="+mj-lt"/>
              <a:buAutoNum type="arabicPeriod"/>
            </a:pPr>
            <a:r>
              <a:rPr lang="en-US" b="1" dirty="0" smtClean="0"/>
              <a:t>International Standard Classification of Education (ISCED) 2011</a:t>
            </a:r>
          </a:p>
          <a:p>
            <a:pPr marL="714375" lvl="2" indent="-352425"/>
            <a:r>
              <a:rPr lang="en-US" sz="2600" dirty="0" smtClean="0"/>
              <a:t>ISCED-P for classification of programmes</a:t>
            </a:r>
          </a:p>
          <a:p>
            <a:pPr marL="714375" lvl="2" indent="-352425"/>
            <a:r>
              <a:rPr lang="en-US" sz="2600" dirty="0" smtClean="0"/>
              <a:t>ISCED-A for classification of educational attainment</a:t>
            </a:r>
          </a:p>
          <a:p>
            <a:pPr marL="365125" lvl="1" indent="-352425">
              <a:buFont typeface="+mj-lt"/>
              <a:buAutoNum type="arabicPeriod"/>
            </a:pPr>
            <a:r>
              <a:rPr lang="en-US" b="1" dirty="0" smtClean="0"/>
              <a:t>ISCED Fields of Education and Training (ISCED-F) 2013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484784"/>
            <a:ext cx="1800000" cy="23411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3056"/>
            <a:ext cx="1800000" cy="23360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42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/>
              <a:t>Changes from </a:t>
            </a:r>
            <a:r>
              <a:rPr lang="en-US" sz="3900" b="1" dirty="0" smtClean="0"/>
              <a:t>2010 </a:t>
            </a:r>
            <a:r>
              <a:rPr lang="en-US" sz="3900" b="1" dirty="0"/>
              <a:t>recommendations (</a:t>
            </a:r>
            <a:r>
              <a:rPr lang="en-US" sz="3900" b="1" dirty="0" smtClean="0"/>
              <a:t>2/4)</a:t>
            </a:r>
            <a:endParaRPr lang="en-GB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Introduction (par. 1)</a:t>
            </a:r>
            <a:endParaRPr lang="en-US" dirty="0" smtClean="0"/>
          </a:p>
          <a:p>
            <a:r>
              <a:rPr lang="en-US" dirty="0" smtClean="0"/>
              <a:t>Definition of “education” in ISCED 2011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b="1" dirty="0" smtClean="0"/>
              <a:t>Educational </a:t>
            </a:r>
            <a:r>
              <a:rPr lang="en-US" b="1" dirty="0" smtClean="0"/>
              <a:t>attainment (par. 2-10) – core topic</a:t>
            </a:r>
          </a:p>
          <a:p>
            <a:r>
              <a:rPr lang="en-US" dirty="0" smtClean="0"/>
              <a:t>ISCED 1997 levels replaced by ISCED 2011 levels</a:t>
            </a:r>
          </a:p>
          <a:p>
            <a:r>
              <a:rPr lang="en-US" dirty="0" smtClean="0"/>
              <a:t>Main difference: four instead of two levels of tertiary education</a:t>
            </a:r>
          </a:p>
          <a:p>
            <a:pPr lvl="1"/>
            <a:r>
              <a:rPr lang="en-US" dirty="0" smtClean="0"/>
              <a:t>ISCED 1997: first stage, second stage of tertiary</a:t>
            </a:r>
          </a:p>
          <a:p>
            <a:pPr lvl="1"/>
            <a:r>
              <a:rPr lang="en-US" dirty="0" smtClean="0"/>
              <a:t>ISCED 2011: short-cycle tertiary, Bachelor’s, Master’s, Doctoral</a:t>
            </a:r>
          </a:p>
          <a:p>
            <a:r>
              <a:rPr lang="en-US" dirty="0"/>
              <a:t>Definitions and terminology updated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2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/>
              <a:t>Changes from </a:t>
            </a:r>
            <a:r>
              <a:rPr lang="en-US" sz="3900" b="1" dirty="0" smtClean="0"/>
              <a:t>2010 recommendations (3/4)</a:t>
            </a:r>
            <a:endParaRPr lang="en-GB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Educational qualifications (par. 11-12)</a:t>
            </a:r>
          </a:p>
          <a:p>
            <a:r>
              <a:rPr lang="en-GB" dirty="0" smtClean="0"/>
              <a:t>Definition replaced by ISCED 2011 definition</a:t>
            </a:r>
          </a:p>
          <a:p>
            <a:endParaRPr lang="en-GB" sz="1500" dirty="0" smtClean="0"/>
          </a:p>
          <a:p>
            <a:pPr marL="0" indent="0">
              <a:buNone/>
            </a:pPr>
            <a:r>
              <a:rPr lang="en-GB" b="1" dirty="0" smtClean="0"/>
              <a:t>Field of education and training (par. 13-18)</a:t>
            </a:r>
          </a:p>
          <a:p>
            <a:r>
              <a:rPr lang="en-GB" dirty="0" smtClean="0"/>
              <a:t>“Field of study” replaced by “field of education and training”</a:t>
            </a:r>
          </a:p>
          <a:p>
            <a:r>
              <a:rPr lang="en-GB" dirty="0" smtClean="0"/>
              <a:t>Section revised to refer to ISCED-F 2013</a:t>
            </a:r>
          </a:p>
          <a:p>
            <a:endParaRPr lang="en-GB" sz="1500" dirty="0" smtClean="0"/>
          </a:p>
          <a:p>
            <a:pPr marL="0" indent="0">
              <a:buNone/>
            </a:pPr>
            <a:r>
              <a:rPr lang="en-GB" b="1" dirty="0" smtClean="0"/>
              <a:t>School attendance (par. 19-23)</a:t>
            </a:r>
          </a:p>
          <a:p>
            <a:r>
              <a:rPr lang="en-GB" dirty="0" smtClean="0"/>
              <a:t>Open issues: reference to labour </a:t>
            </a:r>
            <a:r>
              <a:rPr lang="en-GB" dirty="0"/>
              <a:t>force </a:t>
            </a:r>
            <a:r>
              <a:rPr lang="en-GB" dirty="0" smtClean="0"/>
              <a:t>status of students, </a:t>
            </a:r>
            <a:r>
              <a:rPr lang="en-GB" dirty="0"/>
              <a:t>coding of collected data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917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Changes </a:t>
            </a:r>
            <a:r>
              <a:rPr lang="en-US" sz="3900" b="1" dirty="0"/>
              <a:t>from </a:t>
            </a:r>
            <a:r>
              <a:rPr lang="en-US" sz="3900" b="1" dirty="0" smtClean="0"/>
              <a:t>2010 </a:t>
            </a:r>
            <a:r>
              <a:rPr lang="en-US" sz="3900" b="1" dirty="0"/>
              <a:t>recommendations (</a:t>
            </a:r>
            <a:r>
              <a:rPr lang="en-US" sz="3900" b="1" dirty="0" smtClean="0"/>
              <a:t>4/4)</a:t>
            </a:r>
            <a:endParaRPr lang="en-GB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Literacy (par. 24-28)</a:t>
            </a:r>
          </a:p>
          <a:p>
            <a:r>
              <a:rPr lang="en-US" dirty="0" smtClean="0"/>
              <a:t>Reference to literacy as “continuum of skills” </a:t>
            </a:r>
            <a:r>
              <a:rPr lang="en-US" dirty="0" smtClean="0"/>
              <a:t>added (recommended by CONFINTEA VI, 2009)</a:t>
            </a:r>
            <a:endParaRPr lang="en-US" dirty="0" smtClean="0"/>
          </a:p>
          <a:p>
            <a:r>
              <a:rPr lang="en-US" dirty="0" smtClean="0"/>
              <a:t>Recommendation of literacy tests strengthened </a:t>
            </a:r>
            <a:r>
              <a:rPr lang="en-US" dirty="0" smtClean="0"/>
              <a:t>(language aligned with UN recommendations)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Computer literacy (par. 29)</a:t>
            </a:r>
          </a:p>
          <a:p>
            <a:r>
              <a:rPr lang="en-US" dirty="0" smtClean="0"/>
              <a:t>Paragraph updated to reflect changes in technology</a:t>
            </a:r>
            <a:r>
              <a:rPr lang="en-US" dirty="0"/>
              <a:t> </a:t>
            </a:r>
            <a:r>
              <a:rPr lang="en-US" dirty="0" smtClean="0"/>
              <a:t>(e.g. use of mobile devices)</a:t>
            </a:r>
          </a:p>
        </p:txBody>
      </p:sp>
    </p:spTree>
    <p:extLst>
      <p:ext uri="{BB962C8B-B14F-4D97-AF65-F5344CB8AC3E}">
        <p14:creationId xmlns:p14="http://schemas.microsoft.com/office/powerpoint/2010/main" val="24044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Changes since 2013 meeting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Educational attainment</a:t>
            </a:r>
          </a:p>
          <a:p>
            <a:r>
              <a:rPr lang="en-US" dirty="0" smtClean="0"/>
              <a:t>Par. 6: ISCED-A level 0 (“less than primary education”) added to list of ISCED levels for which data should be collected (previously level 0 was optional)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b="1" dirty="0" smtClean="0"/>
              <a:t>Computer literacy</a:t>
            </a:r>
          </a:p>
          <a:p>
            <a:r>
              <a:rPr lang="en-US" dirty="0" smtClean="0"/>
              <a:t>Par. 29 updated to reflect changes in technology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b="1" dirty="0" smtClean="0"/>
              <a:t>Other sections</a:t>
            </a:r>
          </a:p>
          <a:p>
            <a:r>
              <a:rPr lang="en-US" dirty="0" smtClean="0"/>
              <a:t>Small changes to par. 5, 15, 16 to make language more precise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1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CES vs. UN recommendations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CES Recommendations</a:t>
            </a:r>
          </a:p>
          <a:p>
            <a:r>
              <a:rPr lang="en-GB" dirty="0"/>
              <a:t>School attendance, literacy non-core topics</a:t>
            </a:r>
          </a:p>
          <a:p>
            <a:r>
              <a:rPr lang="en-GB" dirty="0" smtClean="0"/>
              <a:t>Only ISCED-A (educational attainment) levels mentioned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b="1" dirty="0" smtClean="0"/>
              <a:t>UN Principles &amp; Recommendations</a:t>
            </a:r>
          </a:p>
          <a:p>
            <a:r>
              <a:rPr lang="en-GB" dirty="0"/>
              <a:t>School attendance, literacy core topics</a:t>
            </a:r>
          </a:p>
          <a:p>
            <a:r>
              <a:rPr lang="en-GB" dirty="0" smtClean="0"/>
              <a:t>ISCED-A (educational attainment) and </a:t>
            </a:r>
            <a:br>
              <a:rPr lang="en-GB" dirty="0" smtClean="0"/>
            </a:br>
            <a:r>
              <a:rPr lang="en-GB" dirty="0" smtClean="0"/>
              <a:t>ISCED-P (school attendance) levels mentioned</a:t>
            </a:r>
          </a:p>
          <a:p>
            <a:r>
              <a:rPr lang="en-GB" dirty="0" smtClean="0"/>
              <a:t>No section on computer literacy</a:t>
            </a:r>
          </a:p>
        </p:txBody>
      </p:sp>
    </p:spTree>
    <p:extLst>
      <p:ext uri="{BB962C8B-B14F-4D97-AF65-F5344CB8AC3E}">
        <p14:creationId xmlns:p14="http://schemas.microsoft.com/office/powerpoint/2010/main" val="9711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for discussion (1/2)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School attendance (par. 19-23)</a:t>
            </a:r>
          </a:p>
          <a:p>
            <a:r>
              <a:rPr lang="en-US" sz="2400" dirty="0" smtClean="0"/>
              <a:t>Par. 23: Last sentence must be revised to refer to new text in chapter on economic characteristics.</a:t>
            </a:r>
          </a:p>
          <a:p>
            <a:r>
              <a:rPr lang="en-CA" sz="2400" b="1" i="1" dirty="0" smtClean="0"/>
              <a:t>Possible revised sentence: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 smtClean="0"/>
              <a:t>Note </a:t>
            </a:r>
            <a:r>
              <a:rPr lang="en-CA" sz="2400" dirty="0"/>
              <a:t>that those </a:t>
            </a:r>
            <a:r>
              <a:rPr lang="en-CA" sz="2400" strike="sngStrike" dirty="0">
                <a:solidFill>
                  <a:srgbClr val="FF0000"/>
                </a:solidFill>
              </a:rPr>
              <a:t>among the ‘not currently active’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u="sng" dirty="0" smtClean="0">
                <a:solidFill>
                  <a:srgbClr val="FF0000"/>
                </a:solidFill>
              </a:rPr>
              <a:t>‘outside the labour force’</a:t>
            </a:r>
            <a:r>
              <a:rPr lang="en-CA" sz="2400" dirty="0" smtClean="0">
                <a:solidFill>
                  <a:schemeClr val="accent1"/>
                </a:solidFill>
              </a:rPr>
              <a:t> </a:t>
            </a:r>
            <a:r>
              <a:rPr lang="en-CA" sz="2400" dirty="0" smtClean="0"/>
              <a:t>who </a:t>
            </a:r>
            <a:r>
              <a:rPr lang="en-CA" sz="2400" dirty="0"/>
              <a:t>are classified as </a:t>
            </a:r>
            <a:r>
              <a:rPr lang="en-CA" sz="2400" strike="sngStrike" dirty="0">
                <a:solidFill>
                  <a:srgbClr val="FF0000"/>
                </a:solidFill>
              </a:rPr>
              <a:t>‘students’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u="sng" dirty="0" smtClean="0">
                <a:solidFill>
                  <a:srgbClr val="FF0000"/>
                </a:solidFill>
              </a:rPr>
              <a:t>‘attending an educational institution’</a:t>
            </a:r>
            <a:r>
              <a:rPr lang="en-CA" sz="2400" dirty="0" smtClean="0"/>
              <a:t> </a:t>
            </a:r>
            <a:r>
              <a:rPr lang="en-CA" sz="2400" i="1" u="sng" dirty="0" smtClean="0"/>
              <a:t>[economic characteristics, par. 30]</a:t>
            </a:r>
            <a:r>
              <a:rPr lang="en-CA" sz="2400" dirty="0" smtClean="0"/>
              <a:t> will </a:t>
            </a:r>
            <a:r>
              <a:rPr lang="en-CA" sz="2400" dirty="0"/>
              <a:t>include only a sub-set of all persons attending </a:t>
            </a:r>
            <a:r>
              <a:rPr lang="en-CA" sz="2400" strike="sngStrike" dirty="0" smtClean="0">
                <a:solidFill>
                  <a:srgbClr val="FF0000"/>
                </a:solidFill>
              </a:rPr>
              <a:t>school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400" u="sng" dirty="0" smtClean="0">
                <a:solidFill>
                  <a:srgbClr val="FF0000"/>
                </a:solidFill>
              </a:rPr>
              <a:t>an educational institution</a:t>
            </a:r>
            <a:r>
              <a:rPr lang="en-CA" sz="2400" dirty="0" smtClean="0"/>
              <a:t>, </a:t>
            </a:r>
            <a:r>
              <a:rPr lang="en-CA" sz="2400" dirty="0"/>
              <a:t>as some of those attending </a:t>
            </a:r>
            <a:r>
              <a:rPr lang="en-CA" sz="2400" strike="sngStrike" dirty="0">
                <a:solidFill>
                  <a:srgbClr val="FF0000"/>
                </a:solidFill>
              </a:rPr>
              <a:t>school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dirty="0"/>
              <a:t>will </a:t>
            </a:r>
            <a:r>
              <a:rPr lang="en-CA" sz="2400" strike="sngStrike" dirty="0">
                <a:solidFill>
                  <a:srgbClr val="FF0000"/>
                </a:solidFill>
              </a:rPr>
              <a:t>either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dirty="0"/>
              <a:t>be classified </a:t>
            </a:r>
            <a:r>
              <a:rPr lang="en-CA" sz="2400" dirty="0" smtClean="0"/>
              <a:t>as </a:t>
            </a:r>
            <a:r>
              <a:rPr lang="en-CA" sz="2400" u="sng" dirty="0" smtClean="0">
                <a:solidFill>
                  <a:srgbClr val="FF0000"/>
                </a:solidFill>
              </a:rPr>
              <a:t>being part of the labour force (</a:t>
            </a:r>
            <a:r>
              <a:rPr lang="en-CA" sz="2400" dirty="0" smtClean="0"/>
              <a:t>‘</a:t>
            </a:r>
            <a:r>
              <a:rPr lang="en-CA" sz="2400" dirty="0"/>
              <a:t>employed’ or </a:t>
            </a:r>
            <a:r>
              <a:rPr lang="en-CA" sz="2400" strike="sngStrike" dirty="0">
                <a:solidFill>
                  <a:srgbClr val="FF0000"/>
                </a:solidFill>
              </a:rPr>
              <a:t>as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dirty="0"/>
              <a:t>‘unemployed</a:t>
            </a:r>
            <a:r>
              <a:rPr lang="en-CA" sz="2400" dirty="0" smtClean="0"/>
              <a:t>’</a:t>
            </a:r>
            <a:r>
              <a:rPr lang="en-CA" sz="2400" u="sng" dirty="0" smtClean="0">
                <a:solidFill>
                  <a:srgbClr val="FF0000"/>
                </a:solidFill>
              </a:rPr>
              <a:t>)</a:t>
            </a:r>
            <a:r>
              <a:rPr lang="en-CA" sz="2400" dirty="0" smtClean="0"/>
              <a:t> </a:t>
            </a:r>
            <a:r>
              <a:rPr lang="en-CA" sz="2400" i="1" u="sng" dirty="0" smtClean="0"/>
              <a:t>[economic characteristics, par. 18-27]</a:t>
            </a:r>
            <a:r>
              <a:rPr lang="en-CA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1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for discussion (2/2)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300" b="1" dirty="0" smtClean="0"/>
              <a:t>School attendance (par. 19-23)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300" dirty="0" smtClean="0"/>
              <a:t>No </a:t>
            </a:r>
            <a:r>
              <a:rPr lang="en-US" sz="2300" dirty="0"/>
              <a:t>classification/coding </a:t>
            </a:r>
            <a:r>
              <a:rPr lang="en-US" sz="2300" dirty="0" smtClean="0"/>
              <a:t>scheme mentioned. Add </a:t>
            </a:r>
            <a:r>
              <a:rPr lang="en-US" sz="2300" dirty="0"/>
              <a:t>reference to </a:t>
            </a:r>
            <a:r>
              <a:rPr lang="en-US" sz="2300" dirty="0" smtClean="0"/>
              <a:t>ISCED-P (not same as ISCED-A)?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9625" algn="l"/>
              </a:tabLst>
            </a:pPr>
            <a:r>
              <a:rPr lang="en-US" sz="2300" b="1" i="1" dirty="0" smtClean="0"/>
              <a:t>Possible new </a:t>
            </a:r>
            <a:r>
              <a:rPr lang="en-US" sz="2300" b="1" i="1" dirty="0" smtClean="0"/>
              <a:t>paragraph:</a:t>
            </a:r>
            <a:r>
              <a:rPr lang="en-US" sz="2300" i="1" dirty="0" smtClean="0"/>
              <a:t/>
            </a:r>
            <a:br>
              <a:rPr lang="en-US" sz="2300" i="1" dirty="0" smtClean="0"/>
            </a:br>
            <a:r>
              <a:rPr lang="en-US" sz="2300" dirty="0" smtClean="0"/>
              <a:t>23a. The collected data should be coded to ISCED-P levels (for classification of </a:t>
            </a:r>
            <a:r>
              <a:rPr lang="en-US" sz="2300" dirty="0" err="1" smtClean="0"/>
              <a:t>programmes</a:t>
            </a:r>
            <a:r>
              <a:rPr lang="en-US" sz="2300" dirty="0" smtClean="0"/>
              <a:t>). The following ISCED levels should be distinguished:</a:t>
            </a:r>
            <a:br>
              <a:rPr lang="en-US" sz="2300" dirty="0" smtClean="0"/>
            </a:br>
            <a:r>
              <a:rPr lang="en-US" sz="2300" dirty="0" smtClean="0"/>
              <a:t>(a)	ISCED level 0: Early childhood education</a:t>
            </a:r>
            <a:br>
              <a:rPr lang="en-US" sz="2300" dirty="0" smtClean="0"/>
            </a:br>
            <a:r>
              <a:rPr lang="en-US" sz="2300" dirty="0" smtClean="0"/>
              <a:t>(b)	ISCED </a:t>
            </a:r>
            <a:r>
              <a:rPr lang="en-US" sz="2300" dirty="0"/>
              <a:t>level 1: Primary </a:t>
            </a:r>
            <a:r>
              <a:rPr lang="en-US" sz="2300" dirty="0" smtClean="0"/>
              <a:t>education</a:t>
            </a:r>
            <a:br>
              <a:rPr lang="en-US" sz="2300" dirty="0" smtClean="0"/>
            </a:br>
            <a:r>
              <a:rPr lang="en-US" sz="2300" dirty="0" smtClean="0"/>
              <a:t>(c)	ISCED </a:t>
            </a:r>
            <a:r>
              <a:rPr lang="en-US" sz="2300" dirty="0"/>
              <a:t>level 2: Lower secondary </a:t>
            </a:r>
            <a:r>
              <a:rPr lang="en-US" sz="2300" dirty="0" smtClean="0"/>
              <a:t>education</a:t>
            </a:r>
            <a:br>
              <a:rPr lang="en-US" sz="2300" dirty="0" smtClean="0"/>
            </a:br>
            <a:r>
              <a:rPr lang="en-US" sz="2300" dirty="0" smtClean="0"/>
              <a:t>(d)	ISCED </a:t>
            </a:r>
            <a:r>
              <a:rPr lang="en-US" sz="2300" dirty="0"/>
              <a:t>level 3: Upper secondary </a:t>
            </a:r>
            <a:r>
              <a:rPr lang="en-US" sz="2300" dirty="0" smtClean="0"/>
              <a:t>education</a:t>
            </a:r>
            <a:br>
              <a:rPr lang="en-US" sz="2300" dirty="0" smtClean="0"/>
            </a:br>
            <a:r>
              <a:rPr lang="en-US" sz="2300" dirty="0" smtClean="0"/>
              <a:t>(e)	ISCED </a:t>
            </a:r>
            <a:r>
              <a:rPr lang="en-US" sz="2300" dirty="0"/>
              <a:t>level 4: Post-secondary non-tertiary </a:t>
            </a:r>
            <a:r>
              <a:rPr lang="en-US" sz="2300" dirty="0" smtClean="0"/>
              <a:t>education</a:t>
            </a:r>
            <a:br>
              <a:rPr lang="en-US" sz="2300" dirty="0" smtClean="0"/>
            </a:br>
            <a:r>
              <a:rPr lang="en-US" sz="2300" dirty="0" smtClean="0"/>
              <a:t>(f)	ISCED </a:t>
            </a:r>
            <a:r>
              <a:rPr lang="en-US" sz="2300" dirty="0"/>
              <a:t>level 5: Short-cycle tertiary </a:t>
            </a:r>
            <a:r>
              <a:rPr lang="en-US" sz="2300" dirty="0" smtClean="0"/>
              <a:t>education</a:t>
            </a:r>
            <a:br>
              <a:rPr lang="en-US" sz="2300" dirty="0" smtClean="0"/>
            </a:br>
            <a:r>
              <a:rPr lang="en-US" sz="2300" dirty="0" smtClean="0"/>
              <a:t>(g)	ISCED </a:t>
            </a:r>
            <a:r>
              <a:rPr lang="en-US" sz="2300" dirty="0"/>
              <a:t>level 6: Bachelor’s or equivalent </a:t>
            </a:r>
            <a:r>
              <a:rPr lang="en-US" sz="2300" dirty="0" smtClean="0"/>
              <a:t>level</a:t>
            </a:r>
            <a:br>
              <a:rPr lang="en-US" sz="2300" dirty="0" smtClean="0"/>
            </a:br>
            <a:r>
              <a:rPr lang="en-US" sz="2300" dirty="0" smtClean="0"/>
              <a:t>(h)	ISCED </a:t>
            </a:r>
            <a:r>
              <a:rPr lang="en-US" sz="2300" dirty="0"/>
              <a:t>level 7: Master’s or equivalent </a:t>
            </a:r>
            <a:r>
              <a:rPr lang="en-US" sz="2300" dirty="0" smtClean="0"/>
              <a:t>level</a:t>
            </a:r>
            <a:br>
              <a:rPr lang="en-US" sz="2300" dirty="0" smtClean="0"/>
            </a:br>
            <a:r>
              <a:rPr lang="en-US" sz="2300" dirty="0" smtClean="0"/>
              <a:t>(</a:t>
            </a:r>
            <a:r>
              <a:rPr lang="en-US" sz="2300" dirty="0" err="1" smtClean="0"/>
              <a:t>i</a:t>
            </a:r>
            <a:r>
              <a:rPr lang="en-US" sz="2300" dirty="0" smtClean="0"/>
              <a:t>)	ISCED level 8: Doctoral or equivalent level</a:t>
            </a:r>
          </a:p>
        </p:txBody>
      </p:sp>
    </p:spTree>
    <p:extLst>
      <p:ext uri="{BB962C8B-B14F-4D97-AF65-F5344CB8AC3E}">
        <p14:creationId xmlns:p14="http://schemas.microsoft.com/office/powerpoint/2010/main" val="33110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CES recommendations  for the 2020 census round:  Educational characteristics</vt:lpstr>
      <vt:lpstr>Changes from 2010 recommendations (1/4)</vt:lpstr>
      <vt:lpstr>Changes from 2010 recommendations (2/4)</vt:lpstr>
      <vt:lpstr>Changes from 2010 recommendations (3/4)</vt:lpstr>
      <vt:lpstr>Changes from 2010 recommendations (4/4)</vt:lpstr>
      <vt:lpstr>Changes since 2013 meeting</vt:lpstr>
      <vt:lpstr>CES vs. UN recommendations</vt:lpstr>
      <vt:lpstr>Issues for discussion (1/2)</vt:lpstr>
      <vt:lpstr>Issues for discussion (2/2)</vt:lpstr>
      <vt:lpstr>Contact information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 Recommendations  for the 2020 census round:  Educational characteristics</dc:title>
  <dc:creator>F. Huebler</dc:creator>
  <cp:lastModifiedBy>F. Huebler</cp:lastModifiedBy>
  <cp:revision>62</cp:revision>
  <cp:lastPrinted>2014-09-21T03:28:22Z</cp:lastPrinted>
  <dcterms:created xsi:type="dcterms:W3CDTF">2014-09-15T17:50:37Z</dcterms:created>
  <dcterms:modified xsi:type="dcterms:W3CDTF">2014-09-26T08:18:38Z</dcterms:modified>
</cp:coreProperties>
</file>