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6" r:id="rId3"/>
    <p:sldId id="267" r:id="rId4"/>
    <p:sldId id="281" r:id="rId5"/>
    <p:sldId id="276" r:id="rId6"/>
    <p:sldId id="268" r:id="rId7"/>
    <p:sldId id="280" r:id="rId8"/>
    <p:sldId id="269" r:id="rId9"/>
    <p:sldId id="270" r:id="rId10"/>
    <p:sldId id="261" r:id="rId11"/>
    <p:sldId id="271" r:id="rId12"/>
    <p:sldId id="273" r:id="rId13"/>
  </p:sldIdLst>
  <p:sldSz cx="9144000" cy="6858000" type="screen4x3"/>
  <p:notesSz cx="6807200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6" clrIdx="0"/>
  <p:cmAuthor id="1" name="Agnieszka Podpora" initials="AP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C4A"/>
    <a:srgbClr val="A95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2064" autoAdjust="0"/>
  </p:normalViewPr>
  <p:slideViewPr>
    <p:cSldViewPr>
      <p:cViewPr varScale="1">
        <p:scale>
          <a:sx n="35" d="100"/>
          <a:sy n="35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30" d="100"/>
          <a:sy n="130" d="100"/>
        </p:scale>
        <p:origin x="-918" y="1080"/>
      </p:cViewPr>
      <p:guideLst>
        <p:guide orient="horz" pos="312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6AFE03-F0DF-4E65-8962-8EBA94395772}" type="datetimeFigureOut">
              <a:rPr lang="pl-PL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12F6C8-EF12-4129-9C9E-7777E9AD6B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17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0F0BE0-9B37-42AD-9BC1-B118899452B0}" type="datetimeFigureOut">
              <a:rPr lang="pl-PL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05350"/>
            <a:ext cx="5445125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12CCF-1DB0-415D-B4B1-47205F2162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0918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2845E-DDAA-4DCF-B08F-25A120AA072D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6D7C0C-E69A-4287-AC37-51D20F72C482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5E5EE2A-5C58-45D1-B8F3-19A9A08C16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E94EF-6CAE-4B20-BBAF-6710225558F7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87B1-93ED-4083-8047-37D3C76BAA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14F4-F813-497B-B858-56BAD05D95BE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BE216-A0F9-46A5-B978-FE894767E2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58425-DC12-4841-ADCF-D9DA5CE8F2AC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CADF-FAB5-429D-8A4F-5A61A9E14F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62556F-6EF0-48D6-928F-FE76C3D46541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0875B9-99BC-4387-A64D-A5A9CCC36C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C9CD67-A598-4F4C-B611-963EFAAAE146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FA600A-3170-49A0-84AC-A626BC25E5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3FF203-E6E6-40C4-B136-F510CAC71B5B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20BEDE-B5A8-4090-A4B2-53D6462D65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AC93E2-371C-4BEA-B3C7-3BA96748C392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E72758-3D6E-4A0F-9A19-AD4954A850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29924-6A2E-4D1E-B1B9-03E521F16F99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545D1-44E1-4C86-9E09-95214A4F03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15EDF8-31A6-4DFA-9094-863F617A86AA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9306C1-E80B-4F3A-AC18-D8061E213D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Dowolny kształt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B271841-FDF0-4A24-B5BB-BAF355DAACAE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E1746F-B8B3-437D-8456-6C5200C47C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F787FE-CAFC-42B1-82ED-D358E16E7714}" type="datetime1">
              <a:rPr lang="pl-PL" smtClean="0"/>
              <a:pPr>
                <a:defRPr/>
              </a:pPr>
              <a:t>2014-09-23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7FC07D7-B7BF-44DD-ABD6-FFA0D23CAA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7" r:id="rId2"/>
    <p:sldLayoutId id="2147483852" r:id="rId3"/>
    <p:sldLayoutId id="2147483853" r:id="rId4"/>
    <p:sldLayoutId id="2147483854" r:id="rId5"/>
    <p:sldLayoutId id="2147483855" r:id="rId6"/>
    <p:sldLayoutId id="2147483848" r:id="rId7"/>
    <p:sldLayoutId id="2147483856" r:id="rId8"/>
    <p:sldLayoutId id="2147483857" r:id="rId9"/>
    <p:sldLayoutId id="2147483849" r:id="rId10"/>
    <p:sldLayoutId id="21474838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936103"/>
          </a:xfrm>
        </p:spPr>
        <p:txBody>
          <a:bodyPr/>
          <a:lstStyle/>
          <a:p>
            <a:pPr algn="l">
              <a:defRPr/>
            </a:pPr>
            <a:r>
              <a:rPr lang="pl-PL" i="1" dirty="0" err="1" smtClean="0">
                <a:solidFill>
                  <a:schemeClr val="accent5"/>
                </a:solidFill>
              </a:rPr>
              <a:t>Census</a:t>
            </a:r>
            <a:r>
              <a:rPr lang="pl-PL" i="1" dirty="0" smtClean="0">
                <a:solidFill>
                  <a:schemeClr val="accent5"/>
                </a:solidFill>
              </a:rPr>
              <a:t> technology</a:t>
            </a:r>
            <a:endParaRPr lang="pl-PL" i="1" dirty="0">
              <a:solidFill>
                <a:schemeClr val="accent5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1916113"/>
            <a:ext cx="7483475" cy="1200150"/>
          </a:xfrm>
        </p:spPr>
        <p:txBody>
          <a:bodyPr/>
          <a:lstStyle/>
          <a:p>
            <a:pPr marR="0" algn="l"/>
            <a:r>
              <a:rPr lang="pl-PL" b="1" i="1" smtClean="0">
                <a:solidFill>
                  <a:srgbClr val="474B78"/>
                </a:solidFill>
              </a:rPr>
              <a:t>2020 Recommendation</a:t>
            </a:r>
          </a:p>
        </p:txBody>
      </p:sp>
      <p:sp>
        <p:nvSpPr>
          <p:cNvPr id="9220" name="pole tekstowe 3"/>
          <p:cNvSpPr txBox="1">
            <a:spLocks noChangeArrowheads="1"/>
          </p:cNvSpPr>
          <p:nvPr/>
        </p:nvSpPr>
        <p:spPr bwMode="auto">
          <a:xfrm>
            <a:off x="4679950" y="4365625"/>
            <a:ext cx="44640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/>
              <a:t>Janusz Dygaszewicz</a:t>
            </a:r>
          </a:p>
          <a:p>
            <a:endParaRPr lang="pl-PL" dirty="0"/>
          </a:p>
          <a:p>
            <a:r>
              <a:rPr lang="pl-PL" dirty="0"/>
              <a:t>Central </a:t>
            </a:r>
            <a:r>
              <a:rPr lang="pl-PL" dirty="0" err="1"/>
              <a:t>Statistical</a:t>
            </a:r>
            <a:r>
              <a:rPr lang="pl-PL" dirty="0"/>
              <a:t> Office of Poland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40000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latin typeface="Calibri" pitchFamily="34" charset="0"/>
              </a:rPr>
              <a:t>Introduced new </a:t>
            </a:r>
            <a:r>
              <a:rPr lang="pl-PL" sz="2800" b="1" dirty="0" err="1" smtClean="0">
                <a:latin typeface="Calibri" pitchFamily="34" charset="0"/>
              </a:rPr>
              <a:t>section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pl-PL" sz="2800" b="1" dirty="0" smtClean="0">
                <a:latin typeface="Calibri" pitchFamily="34" charset="0"/>
              </a:rPr>
              <a:t>(IX. C. para 74-85) </a:t>
            </a:r>
            <a:r>
              <a:rPr lang="pl-PL" sz="2400" b="1" dirty="0" smtClean="0">
                <a:solidFill>
                  <a:srgbClr val="A95164"/>
                </a:solidFill>
                <a:latin typeface="Calibri" pitchFamily="34" charset="0"/>
              </a:rPr>
              <a:t>„U</a:t>
            </a:r>
            <a:r>
              <a:rPr lang="en-US" sz="2400" b="1" dirty="0" smtClean="0">
                <a:solidFill>
                  <a:srgbClr val="A95164"/>
                </a:solidFill>
                <a:latin typeface="Calibri" pitchFamily="34" charset="0"/>
              </a:rPr>
              <a:t>se </a:t>
            </a:r>
            <a:r>
              <a:rPr lang="en-US" sz="2400" b="1" dirty="0" smtClean="0">
                <a:solidFill>
                  <a:srgbClr val="A95164"/>
                </a:solidFill>
                <a:latin typeface="Calibri" pitchFamily="34" charset="0"/>
              </a:rPr>
              <a:t>of</a:t>
            </a:r>
            <a:r>
              <a:rPr lang="en-US" sz="2400" b="1" dirty="0" smtClean="0">
                <a:solidFill>
                  <a:srgbClr val="A95164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A95164"/>
                </a:solidFill>
                <a:latin typeface="Calibri" pitchFamily="34" charset="0"/>
              </a:rPr>
              <a:t>technology in adopting new census methodologies</a:t>
            </a:r>
            <a:r>
              <a:rPr lang="pl-PL" sz="2400" b="1" dirty="0" smtClean="0">
                <a:solidFill>
                  <a:srgbClr val="A95164"/>
                </a:solidFill>
                <a:latin typeface="Calibri" pitchFamily="34" charset="0"/>
              </a:rPr>
              <a:t>”</a:t>
            </a:r>
            <a:r>
              <a:rPr lang="pl-PL" sz="2400" i="1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in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the</a:t>
            </a:r>
            <a:r>
              <a:rPr lang="pl-PL" sz="2400" dirty="0" smtClean="0">
                <a:latin typeface="Calibri" pitchFamily="34" charset="0"/>
              </a:rPr>
              <a:t> place of </a:t>
            </a:r>
            <a:r>
              <a:rPr lang="pl-PL" sz="2400" dirty="0" err="1" smtClean="0">
                <a:latin typeface="Calibri" pitchFamily="34" charset="0"/>
              </a:rPr>
              <a:t>the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section</a:t>
            </a:r>
            <a:r>
              <a:rPr lang="pl-PL" sz="2400" i="1" dirty="0" smtClean="0">
                <a:latin typeface="Calibri" pitchFamily="34" charset="0"/>
              </a:rPr>
              <a:t> „</a:t>
            </a:r>
            <a:r>
              <a:rPr lang="en-US" sz="2400" b="1" dirty="0" smtClean="0">
                <a:solidFill>
                  <a:srgbClr val="A95164"/>
                </a:solidFill>
                <a:latin typeface="Calibri" pitchFamily="34" charset="0"/>
              </a:rPr>
              <a:t>A developing population and housing census using administrative register</a:t>
            </a:r>
            <a:r>
              <a:rPr lang="pl-PL" sz="2400" b="1" dirty="0" smtClean="0">
                <a:solidFill>
                  <a:srgbClr val="A95164"/>
                </a:solidFill>
                <a:latin typeface="Calibri" pitchFamily="34" charset="0"/>
              </a:rPr>
              <a:t>”</a:t>
            </a:r>
            <a:r>
              <a:rPr lang="pl-PL" sz="2400" dirty="0" smtClean="0">
                <a:solidFill>
                  <a:srgbClr val="A95164"/>
                </a:solidFill>
                <a:latin typeface="Calibri" pitchFamily="34" charset="0"/>
              </a:rPr>
              <a:t>, </a:t>
            </a:r>
            <a:r>
              <a:rPr lang="pl-PL" sz="2400" dirty="0" err="1" smtClean="0">
                <a:latin typeface="Calibri" pitchFamily="34" charset="0"/>
              </a:rPr>
              <a:t>which</a:t>
            </a:r>
            <a:r>
              <a:rPr lang="pl-PL" sz="2400" dirty="0" smtClean="0">
                <a:latin typeface="Calibri" pitchFamily="34" charset="0"/>
              </a:rPr>
              <a:t> was </a:t>
            </a:r>
            <a:r>
              <a:rPr lang="pl-PL" sz="2400" dirty="0" err="1" smtClean="0">
                <a:latin typeface="Calibri" pitchFamily="34" charset="0"/>
              </a:rPr>
              <a:t>presented</a:t>
            </a:r>
            <a:r>
              <a:rPr lang="pl-PL" sz="2400" dirty="0" smtClean="0">
                <a:latin typeface="Calibri" pitchFamily="34" charset="0"/>
              </a:rPr>
              <a:t> on </a:t>
            </a:r>
            <a:r>
              <a:rPr lang="pl-PL" sz="2400" dirty="0" err="1" smtClean="0">
                <a:latin typeface="Calibri" pitchFamily="34" charset="0"/>
              </a:rPr>
              <a:t>the</a:t>
            </a:r>
            <a:r>
              <a:rPr lang="pl-PL" sz="2400" dirty="0" smtClean="0">
                <a:latin typeface="Calibri" pitchFamily="34" charset="0"/>
              </a:rPr>
              <a:t> p</a:t>
            </a:r>
            <a:r>
              <a:rPr lang="en-US" sz="2400" dirty="0" err="1" smtClean="0">
                <a:latin typeface="Calibri" pitchFamily="34" charset="0"/>
              </a:rPr>
              <a:t>revious</a:t>
            </a:r>
            <a:r>
              <a:rPr lang="en-US" sz="2400" dirty="0" smtClean="0">
                <a:latin typeface="Calibri" pitchFamily="34" charset="0"/>
              </a:rPr>
              <a:t> conference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in</a:t>
            </a:r>
            <a:r>
              <a:rPr lang="pl-PL" sz="2400" dirty="0" smtClean="0">
                <a:latin typeface="Calibri" pitchFamily="34" charset="0"/>
              </a:rPr>
              <a:t> 2013. </a:t>
            </a:r>
          </a:p>
          <a:p>
            <a:pPr>
              <a:spcBef>
                <a:spcPts val="1200"/>
              </a:spcBef>
              <a:defRPr/>
            </a:pPr>
            <a:r>
              <a:rPr lang="en-GB" sz="2400" dirty="0" smtClean="0">
                <a:latin typeface="Calibri" pitchFamily="34" charset="0"/>
              </a:rPr>
              <a:t>The use of technology in the census depends on the applied methodology. Technology, which is used in a register-based censuses is applied to a lesser extent than that used in the combined censuses, where apart from technology used for administrative data, following technologies are used additionally: GIS, CAWI, CATI, CAPI or OMR, OCR technologies, etc.</a:t>
            </a:r>
            <a:endParaRPr lang="pl-PL" sz="2400" dirty="0" smtClean="0">
              <a:latin typeface="Calibri" pitchFamily="34" charset="0"/>
            </a:endParaRPr>
          </a:p>
          <a:p>
            <a:pPr>
              <a:defRPr/>
            </a:pPr>
            <a:endParaRPr lang="pl-PL" sz="2400" dirty="0" smtClean="0">
              <a:latin typeface="Calibri" pitchFamily="34" charset="0"/>
            </a:endParaRPr>
          </a:p>
          <a:p>
            <a:pPr>
              <a:defRPr/>
            </a:pPr>
            <a:endParaRPr lang="pl-PL" sz="2400" dirty="0" smtClean="0">
              <a:latin typeface="Calibri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85010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CADF-FAB5-429D-8A4F-5A61A9E14F75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340"/>
          </a:xfrm>
        </p:spPr>
        <p:txBody>
          <a:bodyPr/>
          <a:lstStyle/>
          <a:p>
            <a:r>
              <a:rPr lang="pl-PL" b="1" dirty="0" err="1" smtClean="0"/>
              <a:t>Issues</a:t>
            </a:r>
            <a:r>
              <a:rPr lang="pl-PL" b="1" dirty="0" smtClean="0"/>
              <a:t> for </a:t>
            </a:r>
            <a:r>
              <a:rPr lang="pl-PL" b="1" dirty="0" err="1" smtClean="0"/>
              <a:t>discussion</a:t>
            </a:r>
            <a:r>
              <a:rPr lang="pl-PL" b="1" dirty="0" smtClean="0"/>
              <a:t>:</a:t>
            </a:r>
          </a:p>
          <a:p>
            <a:pPr lvl="1"/>
            <a:endParaRPr lang="fr-CH" sz="2400" dirty="0" smtClean="0">
              <a:latin typeface="Calibri" pitchFamily="34" charset="0"/>
            </a:endParaRPr>
          </a:p>
          <a:p>
            <a:pPr lvl="1"/>
            <a:r>
              <a:rPr lang="fr-CH" sz="2400" dirty="0" err="1" smtClean="0">
                <a:latin typeface="Calibri" pitchFamily="34" charset="0"/>
              </a:rPr>
              <a:t>What</a:t>
            </a:r>
            <a:r>
              <a:rPr lang="fr-CH" sz="2400" dirty="0" smtClean="0">
                <a:latin typeface="Calibri" pitchFamily="34" charset="0"/>
              </a:rPr>
              <a:t> about </a:t>
            </a:r>
            <a:r>
              <a:rPr lang="fr-CH" sz="2400" dirty="0" err="1" smtClean="0">
                <a:latin typeface="Calibri" pitchFamily="34" charset="0"/>
              </a:rPr>
              <a:t>Big</a:t>
            </a:r>
            <a:r>
              <a:rPr lang="fr-CH" sz="2400" dirty="0" smtClean="0">
                <a:latin typeface="Calibri" pitchFamily="34" charset="0"/>
              </a:rPr>
              <a:t> data ? - new source, new </a:t>
            </a:r>
            <a:r>
              <a:rPr lang="fr-CH" sz="2400" dirty="0" err="1" smtClean="0">
                <a:latin typeface="Calibri" pitchFamily="34" charset="0"/>
              </a:rPr>
              <a:t>methodology</a:t>
            </a:r>
            <a:r>
              <a:rPr lang="fr-CH" sz="2400" dirty="0" smtClean="0">
                <a:latin typeface="Calibri" pitchFamily="34" charset="0"/>
              </a:rPr>
              <a:t>, new </a:t>
            </a:r>
            <a:r>
              <a:rPr lang="fr-CH" sz="2400" dirty="0" err="1" smtClean="0">
                <a:latin typeface="Calibri" pitchFamily="34" charset="0"/>
              </a:rPr>
              <a:t>technology</a:t>
            </a:r>
            <a:r>
              <a:rPr lang="fr-CH" sz="2400" dirty="0" smtClean="0">
                <a:latin typeface="Calibri" pitchFamily="34" charset="0"/>
              </a:rPr>
              <a:t> – </a:t>
            </a:r>
            <a:r>
              <a:rPr lang="fr-CH" sz="2400" dirty="0" err="1" smtClean="0">
                <a:latin typeface="Calibri" pitchFamily="34" charset="0"/>
              </a:rPr>
              <a:t>Hadoop</a:t>
            </a:r>
            <a:r>
              <a:rPr lang="fr-CH" sz="2400" dirty="0" smtClean="0">
                <a:latin typeface="Calibri" pitchFamily="34" charset="0"/>
              </a:rPr>
              <a:t>, new </a:t>
            </a:r>
            <a:r>
              <a:rPr lang="fr-CH" sz="2400" dirty="0" err="1" smtClean="0">
                <a:latin typeface="Calibri" pitchFamily="34" charset="0"/>
              </a:rPr>
              <a:t>approach</a:t>
            </a:r>
            <a:r>
              <a:rPr lang="fr-CH" sz="2400" dirty="0" smtClean="0">
                <a:latin typeface="Calibri" pitchFamily="34" charset="0"/>
              </a:rPr>
              <a:t> </a:t>
            </a:r>
            <a:endParaRPr lang="pl-PL" sz="2400" dirty="0" smtClean="0">
              <a:latin typeface="Calibri" pitchFamily="34" charset="0"/>
            </a:endParaRPr>
          </a:p>
          <a:p>
            <a:endParaRPr lang="pl-PL" dirty="0" smtClean="0"/>
          </a:p>
          <a:p>
            <a:pPr lvl="1"/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>
              <a:defRPr/>
            </a:pP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CADF-FAB5-429D-8A4F-5A61A9E14F75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888" cy="457200"/>
          </a:xfrm>
        </p:spPr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19459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l-PL" smtClean="0"/>
          </a:p>
        </p:txBody>
      </p:sp>
      <p:sp>
        <p:nvSpPr>
          <p:cNvPr id="19460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276475"/>
            <a:ext cx="7480300" cy="865188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pl-PL" smtClean="0"/>
              <a:t>Thank you for your attention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306C1-E80B-4F3A-AC18-D8061E213D40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Intr</a:t>
            </a:r>
            <a:r>
              <a:rPr lang="pl-PL" b="1" dirty="0" smtClean="0"/>
              <a:t>o</a:t>
            </a:r>
            <a:r>
              <a:rPr lang="en-US" b="1" dirty="0" err="1" smtClean="0"/>
              <a:t>duction</a:t>
            </a:r>
            <a:r>
              <a:rPr lang="pl-PL" b="1" dirty="0" smtClean="0"/>
              <a:t>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>
                <a:latin typeface="Calibri" pitchFamily="34" charset="0"/>
              </a:rPr>
              <a:t>Added new paragraph </a:t>
            </a:r>
            <a:r>
              <a:rPr lang="pl-PL" sz="2800" dirty="0" smtClean="0">
                <a:latin typeface="Calibri" pitchFamily="34" charset="0"/>
              </a:rPr>
              <a:t>(para 5) </a:t>
            </a:r>
            <a:r>
              <a:rPr lang="en-US" sz="2800" dirty="0" smtClean="0">
                <a:latin typeface="Calibri" pitchFamily="34" charset="0"/>
              </a:rPr>
              <a:t>concerning initial information</a:t>
            </a:r>
            <a:r>
              <a:rPr lang="pl-PL" sz="2800" dirty="0" smtClean="0">
                <a:latin typeface="Calibri" pitchFamily="34" charset="0"/>
              </a:rPr>
              <a:t>s</a:t>
            </a:r>
            <a:r>
              <a:rPr lang="en-US" sz="2800" dirty="0" smtClean="0">
                <a:latin typeface="Calibri" pitchFamily="34" charset="0"/>
              </a:rPr>
              <a:t> about benefits of outsourcing;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Drivers for technological innovation:</a:t>
            </a:r>
            <a:endParaRPr lang="pl-PL" b="1" dirty="0" smtClean="0"/>
          </a:p>
          <a:p>
            <a:pPr lvl="1">
              <a:spcBef>
                <a:spcPts val="1200"/>
              </a:spcBef>
            </a:pPr>
            <a:r>
              <a:rPr lang="en-US" sz="2800" dirty="0" smtClean="0">
                <a:latin typeface="Calibri" pitchFamily="34" charset="0"/>
              </a:rPr>
              <a:t>Added two paragraphs </a:t>
            </a:r>
            <a:r>
              <a:rPr lang="pl-PL" sz="2800" dirty="0" smtClean="0">
                <a:latin typeface="Calibri" pitchFamily="34" charset="0"/>
              </a:rPr>
              <a:t>(para 6 and 7) </a:t>
            </a:r>
            <a:r>
              <a:rPr lang="en-US" sz="2800" dirty="0" smtClean="0">
                <a:latin typeface="Calibri" pitchFamily="34" charset="0"/>
              </a:rPr>
              <a:t>concerning  the innovation resulting from the report conducted by the Task </a:t>
            </a:r>
            <a:r>
              <a:rPr lang="pl-PL" sz="2800" dirty="0" smtClean="0">
                <a:latin typeface="Calibri" pitchFamily="34" charset="0"/>
              </a:rPr>
              <a:t>F</a:t>
            </a:r>
            <a:r>
              <a:rPr lang="en-US" sz="2800" dirty="0" err="1" smtClean="0">
                <a:latin typeface="Calibri" pitchFamily="34" charset="0"/>
              </a:rPr>
              <a:t>orce</a:t>
            </a:r>
            <a:r>
              <a:rPr lang="en-US" sz="2800" dirty="0" smtClean="0">
                <a:latin typeface="Calibri" pitchFamily="34" charset="0"/>
              </a:rPr>
              <a:t> on Innovation (because of lack of separate chapter on Census Innovation)</a:t>
            </a:r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35280" cy="99412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endParaRPr lang="pl-PL" sz="32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46C15-92EA-427F-9F81-EDD96FDA3537}" type="slidenum">
              <a:rPr lang="pl-PL" sz="1200" smtClean="0"/>
              <a:pPr>
                <a:defRPr/>
              </a:pPr>
              <a:t>2</a:t>
            </a:fld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855269"/>
          </a:xfrm>
        </p:spPr>
        <p:txBody>
          <a:bodyPr/>
          <a:lstStyle/>
          <a:p>
            <a:r>
              <a:rPr lang="pl-PL" b="1" dirty="0" smtClean="0"/>
              <a:t>Outsourcing</a:t>
            </a:r>
            <a:endParaRPr lang="pl-PL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lvl="1" algn="just">
              <a:spcBef>
                <a:spcPts val="150"/>
              </a:spcBef>
              <a:defRPr/>
            </a:pPr>
            <a:r>
              <a:rPr lang="en-GB" sz="2800" dirty="0" smtClean="0">
                <a:latin typeface="Calibri" pitchFamily="34" charset="0"/>
              </a:rPr>
              <a:t>Text revised generally to reflect greater emphasis on the potential importance of outsourcing, and to be more consistent with the 3</a:t>
            </a:r>
            <a:r>
              <a:rPr lang="en-GB" sz="2800" baseline="30000" dirty="0" smtClean="0">
                <a:latin typeface="Calibri" pitchFamily="34" charset="0"/>
              </a:rPr>
              <a:t>rd</a:t>
            </a:r>
            <a:r>
              <a:rPr lang="en-GB" sz="2800" dirty="0" smtClean="0">
                <a:latin typeface="Calibri" pitchFamily="34" charset="0"/>
              </a:rPr>
              <a:t> revision of </a:t>
            </a:r>
            <a:r>
              <a:rPr lang="en-GB" sz="2800" dirty="0" err="1" smtClean="0">
                <a:latin typeface="Calibri" pitchFamily="34" charset="0"/>
              </a:rPr>
              <a:t>UN’s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i="1" dirty="0" smtClean="0">
                <a:latin typeface="Calibri" pitchFamily="34" charset="0"/>
              </a:rPr>
              <a:t>Principles and Recommendations. </a:t>
            </a:r>
            <a:r>
              <a:rPr lang="en-GB" sz="2800" dirty="0" smtClean="0">
                <a:latin typeface="Calibri" pitchFamily="34" charset="0"/>
              </a:rPr>
              <a:t>Thus:</a:t>
            </a:r>
            <a:endParaRPr lang="en-GB" sz="2800" i="1" dirty="0" smtClean="0">
              <a:latin typeface="Calibri" pitchFamily="34" charset="0"/>
            </a:endParaRPr>
          </a:p>
          <a:p>
            <a:pPr lvl="2" algn="just"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Calibri" pitchFamily="34" charset="0"/>
              </a:rPr>
              <a:t>Old paragraphs 113 and 114 merged and revised (new </a:t>
            </a:r>
            <a:r>
              <a:rPr lang="en-GB" sz="2400" dirty="0" err="1" smtClean="0">
                <a:latin typeface="Calibri" pitchFamily="34" charset="0"/>
              </a:rPr>
              <a:t>para</a:t>
            </a:r>
            <a:r>
              <a:rPr lang="en-GB" sz="2400" dirty="0" smtClean="0">
                <a:latin typeface="Calibri" pitchFamily="34" charset="0"/>
              </a:rPr>
              <a:t> 15);</a:t>
            </a:r>
          </a:p>
          <a:p>
            <a:pPr lvl="2" algn="just"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Calibri" pitchFamily="34" charset="0"/>
              </a:rPr>
              <a:t>New paragraph at 16 on the importance of: </a:t>
            </a:r>
          </a:p>
          <a:p>
            <a:pPr lvl="2" algn="just">
              <a:buClrTx/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 - understanding objectives, costs, and public sensitivity; </a:t>
            </a:r>
          </a:p>
          <a:p>
            <a:pPr lvl="2" algn="just">
              <a:buClrTx/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 - the need for confidentiality; and </a:t>
            </a:r>
          </a:p>
          <a:p>
            <a:pPr lvl="2" algn="just">
              <a:buClrTx/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 - building in flexibility to allow for change.</a:t>
            </a:r>
          </a:p>
          <a:p>
            <a:pPr lvl="1" algn="just">
              <a:defRPr/>
            </a:pPr>
            <a:endParaRPr lang="pl-PL" sz="2800" dirty="0" smtClean="0">
              <a:latin typeface="Calibri" pitchFamily="34" charset="0"/>
            </a:endParaRP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pl-PL" sz="32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CADF-FAB5-429D-8A4F-5A61A9E14F75}" type="slidenum">
              <a:rPr lang="pl-PL" sz="1200" smtClean="0"/>
              <a:pPr>
                <a:defRPr/>
              </a:pPr>
              <a:t>3</a:t>
            </a:fld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Outsourcing</a:t>
            </a:r>
            <a:endParaRPr lang="pl-PL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lvl="1" algn="just">
              <a:defRPr/>
            </a:pPr>
            <a:r>
              <a:rPr lang="en-GB" sz="2800" dirty="0" smtClean="0">
                <a:latin typeface="Calibri" pitchFamily="34" charset="0"/>
              </a:rPr>
              <a:t>New text added at </a:t>
            </a:r>
            <a:r>
              <a:rPr lang="en-GB" sz="2800" dirty="0" err="1" smtClean="0">
                <a:latin typeface="Calibri" pitchFamily="34" charset="0"/>
              </a:rPr>
              <a:t>para</a:t>
            </a:r>
            <a:r>
              <a:rPr lang="en-GB" sz="2800" dirty="0" smtClean="0">
                <a:latin typeface="Calibri" pitchFamily="34" charset="0"/>
              </a:rPr>
              <a:t> 13 to identify potential components for outsourcing, including: 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printing of questionnaires and other documents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recruitment and training of field staff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publicity campaign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translation of field documents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design of field management/form tracking systems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provision of </a:t>
            </a:r>
            <a:r>
              <a:rPr lang="en-GB" sz="2400" smtClean="0">
                <a:latin typeface="Calibri" pitchFamily="34" charset="0"/>
              </a:rPr>
              <a:t>call centre </a:t>
            </a:r>
            <a:r>
              <a:rPr lang="en-GB" sz="2400" dirty="0" smtClean="0">
                <a:latin typeface="Calibri" pitchFamily="34" charset="0"/>
              </a:rPr>
              <a:t>and other support services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primary data capture and coding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design and construction of online web service</a:t>
            </a:r>
          </a:p>
          <a:p>
            <a:pPr lvl="1" algn="just">
              <a:buNone/>
              <a:defRPr/>
            </a:pPr>
            <a:endParaRPr lang="pl-PL" sz="2400" dirty="0" smtClean="0">
              <a:latin typeface="Calibri" pitchFamily="34" charset="0"/>
            </a:endParaRP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pl-PL" sz="32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Outsourcing</a:t>
            </a:r>
            <a:endParaRPr lang="pl-PL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Calibri" pitchFamily="34" charset="0"/>
              </a:rPr>
              <a:t>Old paragraph 116 split into new </a:t>
            </a:r>
            <a:r>
              <a:rPr lang="en-GB" sz="2400" dirty="0" err="1" smtClean="0">
                <a:latin typeface="Calibri" pitchFamily="34" charset="0"/>
              </a:rPr>
              <a:t>paras</a:t>
            </a:r>
            <a:r>
              <a:rPr lang="en-GB" sz="2400" dirty="0" smtClean="0">
                <a:latin typeface="Calibri" pitchFamily="34" charset="0"/>
              </a:rPr>
              <a:t> 18 and 19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GB" sz="2400" dirty="0" smtClean="0">
                <a:latin typeface="Calibri" pitchFamily="34" charset="0"/>
              </a:rPr>
              <a:t>New text added at: 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</a:t>
            </a:r>
            <a:r>
              <a:rPr lang="en-GB" sz="2400" dirty="0" err="1" smtClean="0">
                <a:latin typeface="Calibri" pitchFamily="34" charset="0"/>
              </a:rPr>
              <a:t>para</a:t>
            </a:r>
            <a:r>
              <a:rPr lang="en-GB" sz="2400" dirty="0" smtClean="0">
                <a:latin typeface="Calibri" pitchFamily="34" charset="0"/>
              </a:rPr>
              <a:t> 20 urging census agencies to consider a number of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  key criteria (listed at (a) to (f));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</a:t>
            </a:r>
            <a:r>
              <a:rPr lang="en-GB" sz="2400" dirty="0" err="1" smtClean="0">
                <a:latin typeface="Calibri" pitchFamily="34" charset="0"/>
              </a:rPr>
              <a:t>para</a:t>
            </a:r>
            <a:r>
              <a:rPr lang="en-GB" sz="2400" dirty="0" smtClean="0">
                <a:latin typeface="Calibri" pitchFamily="34" charset="0"/>
              </a:rPr>
              <a:t> 21 stressing (again) the importance of confidentiality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  assurance and public confidence;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</a:t>
            </a:r>
            <a:r>
              <a:rPr lang="en-GB" sz="2400" dirty="0" err="1" smtClean="0">
                <a:latin typeface="Calibri" pitchFamily="34" charset="0"/>
              </a:rPr>
              <a:t>para</a:t>
            </a:r>
            <a:r>
              <a:rPr lang="en-GB" sz="2400" dirty="0" smtClean="0">
                <a:latin typeface="Calibri" pitchFamily="34" charset="0"/>
              </a:rPr>
              <a:t> 22 regarding the guarantee of quality;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- </a:t>
            </a:r>
            <a:r>
              <a:rPr lang="en-GB" sz="2400" dirty="0" err="1" smtClean="0">
                <a:latin typeface="Calibri" pitchFamily="34" charset="0"/>
              </a:rPr>
              <a:t>para</a:t>
            </a:r>
            <a:r>
              <a:rPr lang="en-GB" sz="2400" dirty="0" smtClean="0">
                <a:latin typeface="Calibri" pitchFamily="34" charset="0"/>
              </a:rPr>
              <a:t> 23 recommending that contract bidders provide</a:t>
            </a:r>
          </a:p>
          <a:p>
            <a:pPr lvl="1" algn="just">
              <a:buNone/>
              <a:defRPr/>
            </a:pPr>
            <a:r>
              <a:rPr lang="en-GB" sz="2400" dirty="0" smtClean="0">
                <a:latin typeface="Calibri" pitchFamily="34" charset="0"/>
              </a:rPr>
              <a:t>     samples of their work.</a:t>
            </a:r>
            <a:endParaRPr lang="pl-PL" sz="2400" dirty="0" smtClean="0">
              <a:latin typeface="Calibri" pitchFamily="34" charset="0"/>
            </a:endParaRP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pl-PL" sz="32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CADF-FAB5-429D-8A4F-5A61A9E14F75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256584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pl-PL" sz="3200" b="1" dirty="0" smtClean="0">
                <a:latin typeface="Calibri" pitchFamily="34" charset="0"/>
              </a:rPr>
              <a:t>Data </a:t>
            </a:r>
            <a:r>
              <a:rPr lang="pl-PL" sz="3200" b="1" dirty="0" err="1" smtClean="0">
                <a:latin typeface="Calibri" pitchFamily="34" charset="0"/>
              </a:rPr>
              <a:t>collection</a:t>
            </a:r>
            <a:r>
              <a:rPr lang="pl-PL" sz="3200" b="1" dirty="0" smtClean="0">
                <a:latin typeface="Calibri" pitchFamily="34" charset="0"/>
              </a:rPr>
              <a:t> (1/2)</a:t>
            </a:r>
          </a:p>
          <a:p>
            <a:pPr lvl="1" algn="just">
              <a:spcBef>
                <a:spcPts val="2400"/>
              </a:spcBef>
              <a:defRPr/>
            </a:pPr>
            <a:r>
              <a:rPr lang="pl-PL" sz="2400" dirty="0" err="1" smtClean="0">
                <a:solidFill>
                  <a:srgbClr val="7C3C4A"/>
                </a:solidFill>
                <a:latin typeface="Calibri" pitchFamily="34" charset="0"/>
              </a:rPr>
              <a:t>Changed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title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from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b="1" dirty="0" err="1" smtClean="0">
                <a:solidFill>
                  <a:srgbClr val="A95164"/>
                </a:solidFill>
                <a:latin typeface="Calibri" pitchFamily="34" charset="0"/>
              </a:rPr>
              <a:t>Census</a:t>
            </a:r>
            <a:r>
              <a:rPr lang="pl-PL" sz="2400" b="1" dirty="0" smtClean="0">
                <a:solidFill>
                  <a:srgbClr val="A95164"/>
                </a:solidFill>
                <a:latin typeface="Calibri" pitchFamily="34" charset="0"/>
              </a:rPr>
              <a:t> </a:t>
            </a:r>
            <a:r>
              <a:rPr lang="pl-PL" sz="2400" b="1" dirty="0" err="1" smtClean="0">
                <a:solidFill>
                  <a:srgbClr val="A95164"/>
                </a:solidFill>
                <a:latin typeface="Calibri" pitchFamily="34" charset="0"/>
              </a:rPr>
              <a:t>collection</a:t>
            </a:r>
            <a:r>
              <a:rPr lang="pl-PL" sz="2400" b="1" dirty="0" smtClean="0">
                <a:solidFill>
                  <a:srgbClr val="A95164"/>
                </a:solidFill>
                <a:latin typeface="Calibri" pitchFamily="34" charset="0"/>
              </a:rPr>
              <a:t> </a:t>
            </a:r>
            <a:r>
              <a:rPr lang="pl-PL" sz="2400" dirty="0" smtClean="0">
                <a:latin typeface="Calibri" pitchFamily="34" charset="0"/>
              </a:rPr>
              <a:t>to </a:t>
            </a:r>
            <a:r>
              <a:rPr lang="pl-PL" sz="2400" b="1" dirty="0" smtClean="0">
                <a:solidFill>
                  <a:srgbClr val="A95164"/>
                </a:solidFill>
                <a:latin typeface="Calibri" pitchFamily="34" charset="0"/>
              </a:rPr>
              <a:t>Data </a:t>
            </a:r>
            <a:r>
              <a:rPr lang="pl-PL" sz="2400" b="1" dirty="0" err="1" smtClean="0">
                <a:solidFill>
                  <a:srgbClr val="A95164"/>
                </a:solidFill>
                <a:latin typeface="Calibri" pitchFamily="34" charset="0"/>
              </a:rPr>
              <a:t>Collection</a:t>
            </a:r>
            <a:r>
              <a:rPr lang="pl-PL" sz="2400" b="1" dirty="0" smtClean="0">
                <a:solidFill>
                  <a:srgbClr val="A95164"/>
                </a:solidFill>
                <a:latin typeface="Calibri" pitchFamily="34" charset="0"/>
              </a:rPr>
              <a:t>;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pl-PL" sz="2400" dirty="0" err="1" smtClean="0">
                <a:latin typeface="Calibri" pitchFamily="34" charset="0"/>
              </a:rPr>
              <a:t>Change</a:t>
            </a:r>
            <a:r>
              <a:rPr lang="pl-PL" sz="2400" dirty="0" err="1" smtClean="0">
                <a:solidFill>
                  <a:srgbClr val="7C3C4A"/>
                </a:solidFill>
                <a:latin typeface="Calibri" pitchFamily="34" charset="0"/>
              </a:rPr>
              <a:t>d</a:t>
            </a:r>
            <a:r>
              <a:rPr lang="pl-PL" sz="2400" dirty="0" smtClean="0">
                <a:latin typeface="Calibri" pitchFamily="34" charset="0"/>
              </a:rPr>
              <a:t> para 30 (old 123) on </a:t>
            </a:r>
            <a:r>
              <a:rPr lang="pl-PL" sz="2400" dirty="0" err="1" smtClean="0">
                <a:latin typeface="Calibri" pitchFamily="34" charset="0"/>
              </a:rPr>
              <a:t>the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provision</a:t>
            </a:r>
            <a:r>
              <a:rPr lang="pl-PL" sz="2400" dirty="0" smtClean="0">
                <a:latin typeface="Calibri" pitchFamily="34" charset="0"/>
              </a:rPr>
              <a:t> of </a:t>
            </a:r>
            <a:r>
              <a:rPr lang="pl-PL" sz="2400" dirty="0" err="1" smtClean="0">
                <a:latin typeface="Calibri" pitchFamily="34" charset="0"/>
              </a:rPr>
              <a:t>credentials</a:t>
            </a:r>
            <a:r>
              <a:rPr lang="pl-PL" sz="2400" dirty="0" smtClean="0">
                <a:latin typeface="Calibri" pitchFamily="34" charset="0"/>
              </a:rPr>
              <a:t> and </a:t>
            </a:r>
            <a:r>
              <a:rPr lang="pl-PL" sz="2400" dirty="0" err="1" smtClean="0">
                <a:latin typeface="Calibri" pitchFamily="34" charset="0"/>
              </a:rPr>
              <a:t>the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method</a:t>
            </a:r>
            <a:r>
              <a:rPr lang="pl-PL" sz="2400" dirty="0" smtClean="0">
                <a:latin typeface="Calibri" pitchFamily="34" charset="0"/>
              </a:rPr>
              <a:t> of </a:t>
            </a:r>
            <a:r>
              <a:rPr lang="pl-PL" sz="2400" dirty="0" err="1" smtClean="0">
                <a:latin typeface="Calibri" pitchFamily="34" charset="0"/>
              </a:rPr>
              <a:t>delivery</a:t>
            </a:r>
            <a:r>
              <a:rPr lang="pl-PL" sz="2400" dirty="0" smtClean="0">
                <a:latin typeface="Calibri" pitchFamily="34" charset="0"/>
              </a:rPr>
              <a:t>;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pl-PL" sz="2400" dirty="0" err="1" smtClean="0">
                <a:latin typeface="Calibri" pitchFamily="34" charset="0"/>
              </a:rPr>
              <a:t>Added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new</a:t>
            </a:r>
            <a:r>
              <a:rPr lang="pl-PL" sz="2400" dirty="0" smtClean="0">
                <a:latin typeface="Calibri" pitchFamily="34" charset="0"/>
              </a:rPr>
              <a:t> para 34 </a:t>
            </a:r>
            <a:r>
              <a:rPr lang="pl-PL" sz="2400" dirty="0" err="1" smtClean="0">
                <a:latin typeface="Calibri" pitchFamily="34" charset="0"/>
              </a:rPr>
              <a:t>concerning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advice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about</a:t>
            </a:r>
            <a:r>
              <a:rPr lang="pl-PL" sz="2400" dirty="0" smtClean="0">
                <a:latin typeface="Calibri" pitchFamily="34" charset="0"/>
              </a:rPr>
              <a:t> Internet </a:t>
            </a:r>
            <a:r>
              <a:rPr lang="pl-PL" sz="2400" dirty="0" err="1" smtClean="0">
                <a:latin typeface="Calibri" pitchFamily="34" charset="0"/>
              </a:rPr>
              <a:t>response</a:t>
            </a:r>
            <a:r>
              <a:rPr lang="pl-PL" sz="2400" dirty="0" smtClean="0">
                <a:solidFill>
                  <a:srgbClr val="7C3C4A"/>
                </a:solidFill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option</a:t>
            </a:r>
            <a:r>
              <a:rPr lang="pl-PL" sz="2400" dirty="0" smtClean="0">
                <a:latin typeface="Calibri" pitchFamily="34" charset="0"/>
              </a:rPr>
              <a:t> for </a:t>
            </a:r>
            <a:r>
              <a:rPr lang="pl-PL" sz="2400" dirty="0" err="1" smtClean="0">
                <a:latin typeface="Calibri" pitchFamily="34" charset="0"/>
              </a:rPr>
              <a:t>NSI’s</a:t>
            </a:r>
            <a:r>
              <a:rPr lang="pl-PL" sz="2400" dirty="0" smtClean="0">
                <a:latin typeface="Calibri" pitchFamily="34" charset="0"/>
              </a:rPr>
              <a:t> (</a:t>
            </a:r>
            <a:r>
              <a:rPr lang="pl-PL" sz="2400" dirty="0" err="1" smtClean="0">
                <a:latin typeface="Calibri" pitchFamily="34" charset="0"/>
              </a:rPr>
              <a:t>i.e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promotion</a:t>
            </a:r>
            <a:r>
              <a:rPr lang="pl-PL" sz="2400" dirty="0" smtClean="0">
                <a:latin typeface="Calibri" pitchFamily="34" charset="0"/>
              </a:rPr>
              <a:t> and </a:t>
            </a:r>
            <a:r>
              <a:rPr lang="pl-PL" sz="2400" dirty="0" err="1" smtClean="0">
                <a:latin typeface="Calibri" pitchFamily="34" charset="0"/>
              </a:rPr>
              <a:t>attitude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the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society</a:t>
            </a:r>
            <a:r>
              <a:rPr lang="pl-PL" sz="2400" dirty="0" smtClean="0">
                <a:latin typeface="Calibri" pitchFamily="34" charset="0"/>
              </a:rPr>
              <a:t> to modern technology);</a:t>
            </a:r>
          </a:p>
          <a:p>
            <a:pPr lvl="1" algn="just">
              <a:spcBef>
                <a:spcPts val="600"/>
              </a:spcBef>
              <a:defRPr/>
            </a:pPr>
            <a:endParaRPr lang="pl-PL" sz="2400" dirty="0" smtClean="0">
              <a:latin typeface="Calibri" pitchFamily="34" charset="0"/>
            </a:endParaRPr>
          </a:p>
          <a:p>
            <a:pPr lvl="1" algn="just">
              <a:lnSpc>
                <a:spcPct val="130000"/>
              </a:lnSpc>
              <a:spcBef>
                <a:spcPts val="600"/>
              </a:spcBef>
              <a:defRPr/>
            </a:pPr>
            <a:endParaRPr lang="pl-PL" sz="2600" dirty="0">
              <a:latin typeface="Calibri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9221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endParaRPr lang="pl-PL" sz="32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CADF-FAB5-429D-8A4F-5A61A9E14F75}" type="slidenum">
              <a:rPr lang="pl-PL" sz="1100" smtClean="0"/>
              <a:pPr>
                <a:defRPr/>
              </a:pPr>
              <a:t>6</a:t>
            </a:fld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pl-PL" sz="3200" b="1" dirty="0" smtClean="0">
                <a:latin typeface="Calibri" pitchFamily="34" charset="0"/>
              </a:rPr>
              <a:t>Data </a:t>
            </a:r>
            <a:r>
              <a:rPr lang="pl-PL" sz="3200" b="1" dirty="0" err="1" smtClean="0">
                <a:latin typeface="Calibri" pitchFamily="34" charset="0"/>
              </a:rPr>
              <a:t>collection</a:t>
            </a:r>
            <a:r>
              <a:rPr lang="pl-PL" sz="3200" b="1" dirty="0" smtClean="0">
                <a:latin typeface="Calibri" pitchFamily="34" charset="0"/>
              </a:rPr>
              <a:t> (2/</a:t>
            </a:r>
            <a:r>
              <a:rPr lang="pl-PL" sz="3200" b="1" dirty="0" err="1" smtClean="0">
                <a:latin typeface="Calibri" pitchFamily="34" charset="0"/>
              </a:rPr>
              <a:t>2</a:t>
            </a:r>
            <a:r>
              <a:rPr lang="pl-PL" sz="3200" b="1" dirty="0" smtClean="0">
                <a:latin typeface="Calibri" pitchFamily="34" charset="0"/>
              </a:rPr>
              <a:t>)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pl-PL" sz="2400" dirty="0" err="1" smtClean="0">
                <a:latin typeface="Calibri" pitchFamily="34" charset="0"/>
              </a:rPr>
              <a:t>Added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new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paragraphs</a:t>
            </a:r>
            <a:r>
              <a:rPr lang="pl-PL" sz="2400" dirty="0" smtClean="0">
                <a:latin typeface="Calibri" pitchFamily="34" charset="0"/>
              </a:rPr>
              <a:t> - para 39 on </a:t>
            </a:r>
            <a:r>
              <a:rPr lang="pl-PL" sz="2400" dirty="0" err="1" smtClean="0">
                <a:latin typeface="Calibri" pitchFamily="34" charset="0"/>
              </a:rPr>
              <a:t>the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use</a:t>
            </a:r>
            <a:r>
              <a:rPr lang="pl-PL" sz="2400" dirty="0" smtClean="0">
                <a:latin typeface="Calibri" pitchFamily="34" charset="0"/>
              </a:rPr>
              <a:t> CATI </a:t>
            </a:r>
            <a:r>
              <a:rPr lang="pl-PL" sz="2400" dirty="0" err="1" smtClean="0">
                <a:latin typeface="Calibri" pitchFamily="34" charset="0"/>
              </a:rPr>
              <a:t>method</a:t>
            </a:r>
            <a:r>
              <a:rPr lang="pl-PL" sz="2400" dirty="0" smtClean="0">
                <a:latin typeface="Calibri" pitchFamily="34" charset="0"/>
              </a:rPr>
              <a:t> to </a:t>
            </a:r>
            <a:r>
              <a:rPr lang="pl-PL" sz="2400" dirty="0" err="1" smtClean="0">
                <a:latin typeface="Calibri" pitchFamily="34" charset="0"/>
              </a:rPr>
              <a:t>collect</a:t>
            </a:r>
            <a:r>
              <a:rPr lang="pl-PL" sz="2400" dirty="0" smtClean="0">
                <a:latin typeface="Calibri" pitchFamily="34" charset="0"/>
              </a:rPr>
              <a:t>  </a:t>
            </a:r>
            <a:r>
              <a:rPr lang="pl-PL" sz="2400" dirty="0" err="1" smtClean="0">
                <a:latin typeface="Calibri" pitchFamily="34" charset="0"/>
              </a:rPr>
              <a:t>census</a:t>
            </a:r>
            <a:r>
              <a:rPr lang="pl-PL" sz="2400" dirty="0" smtClean="0">
                <a:latin typeface="Calibri" pitchFamily="34" charset="0"/>
              </a:rPr>
              <a:t> data;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pl-PL" sz="2400" dirty="0" err="1" smtClean="0">
                <a:latin typeface="Calibri" pitchFamily="34" charset="0"/>
              </a:rPr>
              <a:t>Changed</a:t>
            </a:r>
            <a:r>
              <a:rPr lang="pl-PL" sz="2400" dirty="0" smtClean="0">
                <a:latin typeface="Calibri" pitchFamily="34" charset="0"/>
              </a:rPr>
              <a:t> para 42 (old para 132) </a:t>
            </a:r>
            <a:r>
              <a:rPr lang="pl-PL" sz="2400" dirty="0" err="1" smtClean="0">
                <a:latin typeface="Calibri" pitchFamily="34" charset="0"/>
              </a:rPr>
              <a:t>concerning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using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hand-held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in the next round of census</a:t>
            </a:r>
            <a:r>
              <a:rPr lang="pl-PL" sz="2400" dirty="0" smtClean="0">
                <a:latin typeface="Calibri" pitchFamily="34" charset="0"/>
              </a:rPr>
              <a:t>.</a:t>
            </a:r>
            <a:r>
              <a:rPr lang="en-US" sz="2400" dirty="0" smtClean="0">
                <a:latin typeface="Calibri" pitchFamily="34" charset="0"/>
              </a:rPr>
              <a:t> This paragraph describes technical issues need to be considered in using these devices</a:t>
            </a:r>
            <a:r>
              <a:rPr lang="pl-PL" sz="2400" dirty="0" smtClean="0">
                <a:latin typeface="Calibri" pitchFamily="34" charset="0"/>
              </a:rPr>
              <a:t>.</a:t>
            </a:r>
            <a:endParaRPr lang="pl-PL" sz="2400" dirty="0">
              <a:latin typeface="Calibri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9221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endParaRPr lang="pl-PL" sz="32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CADF-FAB5-429D-8A4F-5A61A9E14F75}" type="slidenum">
              <a:rPr lang="pl-PL" sz="1100" smtClean="0"/>
              <a:pPr>
                <a:defRPr/>
              </a:pPr>
              <a:t>7</a:t>
            </a:fld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b="1" dirty="0" err="1" smtClean="0">
                <a:latin typeface="Calibri" pitchFamily="34" charset="0"/>
              </a:rPr>
              <a:t>Census</a:t>
            </a:r>
            <a:r>
              <a:rPr lang="pl-PL" sz="3200" b="1" dirty="0" smtClean="0">
                <a:latin typeface="Calibri" pitchFamily="34" charset="0"/>
              </a:rPr>
              <a:t> management software:</a:t>
            </a:r>
          </a:p>
          <a:p>
            <a:pPr lvl="1">
              <a:spcBef>
                <a:spcPts val="1200"/>
              </a:spcBef>
            </a:pPr>
            <a:r>
              <a:rPr lang="pl-PL" sz="2800" dirty="0" err="1" smtClean="0">
                <a:latin typeface="Calibri" pitchFamily="34" charset="0"/>
              </a:rPr>
              <a:t>Changed</a:t>
            </a:r>
            <a:r>
              <a:rPr lang="pl-PL" sz="2800" dirty="0" smtClean="0">
                <a:latin typeface="Calibri" pitchFamily="34" charset="0"/>
              </a:rPr>
              <a:t> </a:t>
            </a:r>
            <a:r>
              <a:rPr lang="pl-PL" sz="2800" dirty="0" err="1" smtClean="0">
                <a:latin typeface="Calibri" pitchFamily="34" charset="0"/>
              </a:rPr>
              <a:t>title</a:t>
            </a:r>
            <a:r>
              <a:rPr lang="pl-PL" sz="2800" dirty="0" smtClean="0">
                <a:latin typeface="Calibri" pitchFamily="34" charset="0"/>
              </a:rPr>
              <a:t> of </a:t>
            </a:r>
            <a:r>
              <a:rPr lang="pl-PL" sz="2800" dirty="0" err="1" smtClean="0">
                <a:latin typeface="Calibri" pitchFamily="34" charset="0"/>
              </a:rPr>
              <a:t>section</a:t>
            </a:r>
            <a:r>
              <a:rPr lang="pl-PL" sz="2800" dirty="0" smtClean="0">
                <a:latin typeface="Calibri" pitchFamily="34" charset="0"/>
              </a:rPr>
              <a:t> </a:t>
            </a:r>
            <a:r>
              <a:rPr lang="pl-PL" sz="2800" dirty="0" err="1" smtClean="0">
                <a:latin typeface="Calibri" pitchFamily="34" charset="0"/>
              </a:rPr>
              <a:t>from</a:t>
            </a:r>
            <a:r>
              <a:rPr lang="pl-PL" sz="2800" dirty="0" smtClean="0">
                <a:latin typeface="Calibri" pitchFamily="34" charset="0"/>
              </a:rPr>
              <a:t> </a:t>
            </a:r>
            <a:r>
              <a:rPr lang="pl-PL" sz="2800" b="1" dirty="0" err="1" smtClean="0">
                <a:solidFill>
                  <a:srgbClr val="A95164"/>
                </a:solidFill>
                <a:latin typeface="Calibri" pitchFamily="34" charset="0"/>
              </a:rPr>
              <a:t>Managing</a:t>
            </a:r>
            <a:r>
              <a:rPr lang="pl-PL" sz="2800" b="1" dirty="0" smtClean="0">
                <a:solidFill>
                  <a:srgbClr val="A95164"/>
                </a:solidFill>
                <a:latin typeface="Calibri" pitchFamily="34" charset="0"/>
              </a:rPr>
              <a:t> field </a:t>
            </a:r>
            <a:r>
              <a:rPr lang="pl-PL" sz="2800" b="1" dirty="0" err="1" smtClean="0">
                <a:solidFill>
                  <a:srgbClr val="A95164"/>
                </a:solidFill>
                <a:latin typeface="Calibri" pitchFamily="34" charset="0"/>
              </a:rPr>
              <a:t>operation</a:t>
            </a:r>
            <a:r>
              <a:rPr lang="pl-PL" sz="2800" dirty="0" smtClean="0">
                <a:latin typeface="Calibri" pitchFamily="34" charset="0"/>
              </a:rPr>
              <a:t> to </a:t>
            </a:r>
            <a:r>
              <a:rPr lang="pl-PL" sz="2800" b="1" dirty="0" err="1" smtClean="0">
                <a:solidFill>
                  <a:srgbClr val="A95164"/>
                </a:solidFill>
                <a:latin typeface="Calibri" pitchFamily="34" charset="0"/>
              </a:rPr>
              <a:t>Census</a:t>
            </a:r>
            <a:r>
              <a:rPr lang="pl-PL" sz="2800" b="1" dirty="0" smtClean="0">
                <a:solidFill>
                  <a:srgbClr val="A95164"/>
                </a:solidFill>
                <a:latin typeface="Calibri" pitchFamily="34" charset="0"/>
              </a:rPr>
              <a:t> management software</a:t>
            </a:r>
            <a:r>
              <a:rPr lang="pl-PL" sz="2800" dirty="0" smtClean="0">
                <a:latin typeface="Calibri" pitchFamily="34" charset="0"/>
              </a:rPr>
              <a:t>;</a:t>
            </a:r>
          </a:p>
          <a:p>
            <a:pPr lvl="1">
              <a:spcBef>
                <a:spcPts val="1200"/>
              </a:spcBef>
            </a:pPr>
            <a:r>
              <a:rPr lang="pl-PL" sz="2800" dirty="0" err="1" smtClean="0">
                <a:latin typeface="Calibri" pitchFamily="34" charset="0"/>
              </a:rPr>
              <a:t>Revised</a:t>
            </a:r>
            <a:r>
              <a:rPr lang="pl-PL" sz="2800" dirty="0" smtClean="0">
                <a:latin typeface="Calibri" pitchFamily="34" charset="0"/>
              </a:rPr>
              <a:t> para 47a  (old 137a) – </a:t>
            </a:r>
            <a:r>
              <a:rPr lang="pl-PL" sz="2800" dirty="0" err="1" smtClean="0">
                <a:latin typeface="Calibri" pitchFamily="34" charset="0"/>
              </a:rPr>
              <a:t>revised</a:t>
            </a:r>
            <a:r>
              <a:rPr lang="pl-PL" sz="2800" dirty="0" smtClean="0">
                <a:latin typeface="Calibri" pitchFamily="34" charset="0"/>
              </a:rPr>
              <a:t> </a:t>
            </a:r>
            <a:r>
              <a:rPr lang="pl-PL" sz="2800" dirty="0" err="1" smtClean="0">
                <a:latin typeface="Calibri" pitchFamily="34" charset="0"/>
              </a:rPr>
              <a:t>the</a:t>
            </a:r>
            <a:r>
              <a:rPr lang="pl-PL" sz="2800" dirty="0" smtClean="0">
                <a:latin typeface="Calibri" pitchFamily="34" charset="0"/>
              </a:rPr>
              <a:t> </a:t>
            </a:r>
            <a:r>
              <a:rPr lang="pl-PL" sz="2800" dirty="0" err="1" smtClean="0">
                <a:latin typeface="Calibri" pitchFamily="34" charset="0"/>
              </a:rPr>
              <a:t>paragraph</a:t>
            </a:r>
            <a:r>
              <a:rPr lang="pl-PL" sz="2800" dirty="0" smtClean="0">
                <a:latin typeface="Calibri" pitchFamily="34" charset="0"/>
              </a:rPr>
              <a:t> </a:t>
            </a:r>
            <a:r>
              <a:rPr lang="pl-PL" sz="2800" dirty="0" err="1" smtClean="0">
                <a:latin typeface="Calibri" pitchFamily="34" charset="0"/>
              </a:rPr>
              <a:t>concerning</a:t>
            </a:r>
            <a:r>
              <a:rPr lang="pl-PL" sz="2800" dirty="0" smtClean="0">
                <a:latin typeface="Calibri" pitchFamily="34" charset="0"/>
              </a:rPr>
              <a:t> an electronic central register of </a:t>
            </a:r>
            <a:r>
              <a:rPr lang="pl-PL" sz="2800" dirty="0" err="1" smtClean="0">
                <a:latin typeface="Calibri" pitchFamily="34" charset="0"/>
              </a:rPr>
              <a:t>forms</a:t>
            </a:r>
            <a:r>
              <a:rPr lang="pl-PL" sz="2800" dirty="0" smtClean="0">
                <a:latin typeface="Calibri" pitchFamily="34" charset="0"/>
              </a:rPr>
              <a:t>.</a:t>
            </a:r>
            <a:endParaRPr lang="en-US" sz="2800" dirty="0" smtClean="0">
              <a:latin typeface="Calibri" pitchFamily="34" charset="0"/>
            </a:endParaRPr>
          </a:p>
          <a:p>
            <a:pPr lvl="1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endParaRPr lang="pl-PL" sz="32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CADF-FAB5-429D-8A4F-5A61A9E14F75}" type="slidenum">
              <a:rPr lang="pl-PL" sz="1100" smtClean="0"/>
              <a:pPr>
                <a:defRPr/>
              </a:pPr>
              <a:t>8</a:t>
            </a:fld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1"/>
          <p:cNvSpPr>
            <a:spLocks noGrp="1"/>
          </p:cNvSpPr>
          <p:nvPr>
            <p:ph idx="1"/>
          </p:nvPr>
        </p:nvSpPr>
        <p:spPr>
          <a:xfrm>
            <a:off x="395288" y="1268413"/>
            <a:ext cx="8291512" cy="4738687"/>
          </a:xfrm>
        </p:spPr>
        <p:txBody>
          <a:bodyPr/>
          <a:lstStyle/>
          <a:p>
            <a:pPr marL="452438" indent="-342900"/>
            <a:r>
              <a:rPr lang="pl-PL" sz="2800" b="1" dirty="0" smtClean="0">
                <a:latin typeface="Calibri" pitchFamily="34" charset="0"/>
              </a:rPr>
              <a:t>GIS technology</a:t>
            </a:r>
          </a:p>
          <a:p>
            <a:pPr marL="708026" lvl="1" indent="-342900">
              <a:spcBef>
                <a:spcPts val="1200"/>
              </a:spcBef>
            </a:pPr>
            <a:r>
              <a:rPr lang="en-US" sz="2400" dirty="0" smtClean="0">
                <a:latin typeface="Calibri" pitchFamily="34" charset="0"/>
              </a:rPr>
              <a:t>Added new paragraphs 48-52 concerning using GIS technology, as new </a:t>
            </a:r>
            <a:r>
              <a:rPr lang="pl-PL" sz="2400" dirty="0" err="1" smtClean="0">
                <a:latin typeface="Calibri" pitchFamily="34" charset="0"/>
              </a:rPr>
              <a:t>subject</a:t>
            </a:r>
            <a:r>
              <a:rPr lang="en-US" sz="2400" dirty="0" smtClean="0">
                <a:latin typeface="Calibri" pitchFamily="34" charset="0"/>
              </a:rPr>
              <a:t> in accordance to 2010 Census Recommendation</a:t>
            </a:r>
            <a:r>
              <a:rPr lang="pl-PL" sz="2400" dirty="0" smtClean="0">
                <a:latin typeface="Calibri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pl-PL" sz="2800" b="1" dirty="0" smtClean="0">
                <a:latin typeface="Calibri" pitchFamily="34" charset="0"/>
              </a:rPr>
              <a:t>Data </a:t>
            </a:r>
            <a:r>
              <a:rPr lang="pl-PL" sz="2800" b="1" dirty="0" err="1" smtClean="0">
                <a:latin typeface="Calibri" pitchFamily="34" charset="0"/>
              </a:rPr>
              <a:t>capture</a:t>
            </a:r>
            <a:r>
              <a:rPr lang="pl-PL" sz="2800" b="1" dirty="0" smtClean="0">
                <a:latin typeface="Calibri" pitchFamily="34" charset="0"/>
              </a:rPr>
              <a:t> </a:t>
            </a:r>
            <a:r>
              <a:rPr lang="pl-PL" sz="2800" b="1" dirty="0" err="1" smtClean="0">
                <a:latin typeface="Calibri" pitchFamily="34" charset="0"/>
              </a:rPr>
              <a:t>method</a:t>
            </a:r>
            <a:endParaRPr lang="pl-PL" sz="2800" b="1" dirty="0" smtClean="0">
              <a:latin typeface="Calibri" pitchFamily="34" charset="0"/>
            </a:endParaRPr>
          </a:p>
          <a:p>
            <a:pPr lvl="1" algn="just">
              <a:spcBef>
                <a:spcPts val="1800"/>
              </a:spcBef>
            </a:pPr>
            <a:r>
              <a:rPr lang="en-US" sz="2400" dirty="0" smtClean="0">
                <a:latin typeface="Calibri" pitchFamily="34" charset="0"/>
              </a:rPr>
              <a:t>Added new text in </a:t>
            </a:r>
            <a:r>
              <a:rPr lang="en-US" sz="2400" dirty="0" err="1" smtClean="0">
                <a:latin typeface="Calibri" pitchFamily="34" charset="0"/>
              </a:rPr>
              <a:t>para</a:t>
            </a:r>
            <a:r>
              <a:rPr lang="en-US" sz="2400" dirty="0" smtClean="0">
                <a:latin typeface="Calibri" pitchFamily="34" charset="0"/>
              </a:rPr>
              <a:t> 58b (old 142b) concerning influence preparatory work on construction of natural language dictionary on efficiency of coding;</a:t>
            </a:r>
          </a:p>
          <a:p>
            <a:pPr lvl="1" algn="just">
              <a:spcBef>
                <a:spcPts val="2400"/>
              </a:spcBef>
            </a:pPr>
            <a:r>
              <a:rPr lang="en-US" sz="2400" dirty="0" smtClean="0">
                <a:latin typeface="Calibri" pitchFamily="34" charset="0"/>
              </a:rPr>
              <a:t>Added new </a:t>
            </a:r>
            <a:r>
              <a:rPr lang="en-US" sz="2400" dirty="0" err="1" smtClean="0">
                <a:latin typeface="Calibri" pitchFamily="34" charset="0"/>
              </a:rPr>
              <a:t>para</a:t>
            </a:r>
            <a:r>
              <a:rPr lang="en-US" sz="2400" dirty="0" smtClean="0">
                <a:latin typeface="Calibri" pitchFamily="34" charset="0"/>
              </a:rPr>
              <a:t> 64 concerning early examination of standard tables of processed results to avoid coding biases.</a:t>
            </a:r>
          </a:p>
          <a:p>
            <a:pPr marL="708026" lvl="1" indent="-342900">
              <a:spcBef>
                <a:spcPts val="1200"/>
              </a:spcBef>
            </a:pP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>
              <a:defRPr/>
            </a:pP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Changes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Recommendation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–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new</a:t>
            </a:r>
            <a:r>
              <a:rPr lang="pl-PL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3200" dirty="0" err="1" smtClean="0">
                <a:solidFill>
                  <a:srgbClr val="0070C0"/>
                </a:solidFill>
                <a:latin typeface="Calibri" pitchFamily="34" charset="0"/>
              </a:rPr>
              <a:t>propositions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CADF-FAB5-429D-8A4F-5A61A9E14F75}" type="slidenum">
              <a:rPr lang="pl-PL" sz="1100" smtClean="0"/>
              <a:pPr>
                <a:defRPr/>
              </a:pPr>
              <a:t>9</a:t>
            </a:fld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2348</TotalTime>
  <Words>734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Hol</vt:lpstr>
      <vt:lpstr>Census technology</vt:lpstr>
      <vt:lpstr>Changes in Recommendation – new propositions</vt:lpstr>
      <vt:lpstr>Changes in Recommendation – new propositions </vt:lpstr>
      <vt:lpstr>Changes in Recommendation – new propositions </vt:lpstr>
      <vt:lpstr>Changes in Recommendation – new propositions </vt:lpstr>
      <vt:lpstr>Changes in Recommendation – new propositions</vt:lpstr>
      <vt:lpstr>Changes in Recommendation – new propositions</vt:lpstr>
      <vt:lpstr>Changes in Recommendation – new propositions</vt:lpstr>
      <vt:lpstr>Changes in Recommendation – new propositions</vt:lpstr>
      <vt:lpstr>Changes in Recommendation – new propositions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technology in adopting new census methodologies</dc:title>
  <dc:creator>Wiatrowska Mariola</dc:creator>
  <cp:lastModifiedBy>ONU</cp:lastModifiedBy>
  <cp:revision>200</cp:revision>
  <dcterms:created xsi:type="dcterms:W3CDTF">2014-07-10T09:57:35Z</dcterms:created>
  <dcterms:modified xsi:type="dcterms:W3CDTF">2014-09-23T15:19:52Z</dcterms:modified>
</cp:coreProperties>
</file>