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380" r:id="rId2"/>
    <p:sldId id="386" r:id="rId3"/>
    <p:sldId id="390" r:id="rId4"/>
    <p:sldId id="391" r:id="rId5"/>
    <p:sldId id="392" r:id="rId6"/>
    <p:sldId id="388" r:id="rId7"/>
    <p:sldId id="348" r:id="rId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1F2"/>
    <a:srgbClr val="00CCFF"/>
    <a:srgbClr val="33CCFF"/>
    <a:srgbClr val="04C7FC"/>
    <a:srgbClr val="000099"/>
    <a:srgbClr val="66FFFF"/>
    <a:srgbClr val="00FFFF"/>
    <a:srgbClr val="00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4" autoAdjust="0"/>
    <p:restoredTop sz="94737" autoAdjust="0"/>
  </p:normalViewPr>
  <p:slideViewPr>
    <p:cSldViewPr>
      <p:cViewPr>
        <p:scale>
          <a:sx n="75" d="100"/>
          <a:sy n="75" d="100"/>
        </p:scale>
        <p:origin x="-200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3BA0305-FC05-46A9-B285-05F9AF1F5E74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4403DD5-B47D-4C71-951C-5C1D946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6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CBA1582-FA91-44A9-AACC-B13F4AB91E37}" type="datetimeFigureOut">
              <a:rPr lang="ru-RU"/>
              <a:pPr>
                <a:defRPr/>
              </a:pPr>
              <a:t>18.09.2014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D82E98D-9859-42F0-AE65-9EC307B08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1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2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3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4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5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32A98CC-CA61-4521-B3AB-59229D9C526F}" type="slidenum">
              <a:rPr lang="ru-RU" sz="1300">
                <a:latin typeface="Calibri" pitchFamily="34" charset="0"/>
              </a:rPr>
              <a:pPr algn="r" eaLnBrk="1" hangingPunct="1"/>
              <a:t>6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0C80E5-6037-4DEF-AD3A-DAF3BD09F1F0}" type="slidenum">
              <a:rPr lang="ru-RU" sz="1300">
                <a:latin typeface="Calibri" pitchFamily="34" charset="0"/>
              </a:rPr>
              <a:pPr algn="r" eaLnBrk="1" hangingPunct="1"/>
              <a:t>7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F077-33A7-4604-B16A-1C8943FEF892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7AAA-785B-46DC-B675-2F6B0AA4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F667-9D2A-4BB2-8C42-C587C502E0B3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69F2-E771-4631-928F-10454E559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5E34-7DF2-474E-B077-D86DA3A3B30B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455A-2E76-497D-BC9A-1424FCB79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6306-E3F6-44D2-9017-77FE81A5E7F6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AD1B-E930-4FB6-834F-EB5B45469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2D6B-B9A9-44E7-957D-8BE3683DBCEE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33E7-6E7E-4AA9-9C96-90F60513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34BF-EE2D-45F1-A8EE-4AA116F920A8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023-C0DD-444D-AA9C-3224F81D0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A9B-3CCA-412D-953F-FC1913410CBF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DE6F-60E9-4FBB-92A2-90F02662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A5C5-0D2F-47E2-A085-84EABCEE1DE8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6ACAB-F800-4444-A69E-78EDB8D5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A65A-90B5-4196-83EE-A4B2F5D7DFE3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D135-47F2-4C4D-A6B1-2405E3712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8297-9BFF-48A6-BDE1-F8A8041C31E2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9CB4-81AD-4EE7-BCB1-DF88E5A8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2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B122-486D-4DE9-8064-FFC849310D86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B58-87D0-49C2-B50F-558D2A70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D42F10-9F6C-45B4-9B69-CA33E96C8FE3}" type="datetime1">
              <a:rPr lang="ru-RU"/>
              <a:pPr>
                <a:defRPr/>
              </a:pPr>
              <a:t>18.09.2014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733AE-1D10-447B-A4DF-45FA34E17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187450" y="115888"/>
            <a:ext cx="6769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9"/>
                </a:solidFill>
              </a:rPr>
              <a:t>Interstate Statistical Committee of the Commonwealth of Independent States</a:t>
            </a:r>
          </a:p>
          <a:p>
            <a:pPr algn="ctr" eaLnBrk="1" hangingPunct="1"/>
            <a:r>
              <a:rPr lang="en-US" sz="1600" b="1" dirty="0">
                <a:solidFill>
                  <a:srgbClr val="000099"/>
                </a:solidFill>
              </a:rPr>
              <a:t>(CIS-Stat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3075" name="Подзаголовок 7"/>
          <p:cNvSpPr txBox="1">
            <a:spLocks/>
          </p:cNvSpPr>
          <p:nvPr/>
        </p:nvSpPr>
        <p:spPr bwMode="auto">
          <a:xfrm>
            <a:off x="323850" y="1125538"/>
            <a:ext cx="84248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36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2800" b="1" i="1" dirty="0" smtClean="0">
                <a:solidFill>
                  <a:srgbClr val="000099"/>
                </a:solidFill>
              </a:rPr>
              <a:t>Possible difficulties in the implementation of the CES Recommendation for the 2020 round in countries of Eastern Europe, Caucasus and Central Asia</a:t>
            </a:r>
          </a:p>
          <a:p>
            <a:pPr algn="ctr" eaLnBrk="1" hangingPunct="1"/>
            <a:endParaRPr lang="en-US" sz="2000" b="1" i="1" dirty="0" smtClean="0">
              <a:solidFill>
                <a:srgbClr val="000099"/>
              </a:solidFill>
            </a:endParaRPr>
          </a:p>
          <a:p>
            <a:pPr algn="ctr" eaLnBrk="1" hangingPunct="1"/>
            <a:endParaRPr lang="en-US" sz="2000" b="1" i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2000" b="1" i="1" dirty="0" smtClean="0">
                <a:solidFill>
                  <a:srgbClr val="000099"/>
                </a:solidFill>
              </a:rPr>
              <a:t>Irina A</a:t>
            </a:r>
            <a:r>
              <a:rPr lang="ru-RU" sz="2000" b="1" i="1" dirty="0" smtClean="0">
                <a:solidFill>
                  <a:srgbClr val="000099"/>
                </a:solidFill>
              </a:rPr>
              <a:t>.</a:t>
            </a:r>
            <a:r>
              <a:rPr lang="en-US" sz="2000" b="1" i="1" dirty="0" err="1" smtClean="0">
                <a:solidFill>
                  <a:srgbClr val="000099"/>
                </a:solidFill>
              </a:rPr>
              <a:t>Zbarskaya</a:t>
            </a:r>
            <a:endParaRPr lang="en-US" sz="2000" b="1" i="1" dirty="0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2000" b="1" i="1" dirty="0" smtClean="0">
                <a:solidFill>
                  <a:srgbClr val="000099"/>
                </a:solidFill>
              </a:rPr>
              <a:t>CIS-Stat</a:t>
            </a:r>
            <a:endParaRPr lang="en-US" sz="2000" b="1" i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2000" b="1" dirty="0">
              <a:solidFill>
                <a:srgbClr val="000099"/>
              </a:solidFill>
            </a:endParaRPr>
          </a:p>
          <a:p>
            <a:pPr algn="ctr" eaLnBrk="1" hangingPunct="1"/>
            <a:endParaRPr lang="en-US" sz="20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rgbClr val="000099"/>
                </a:solidFill>
              </a:rPr>
              <a:t>Workshop on Population and Housing Censuses</a:t>
            </a:r>
          </a:p>
          <a:p>
            <a:pPr algn="ctr" eaLnBrk="1" hangingPunct="1"/>
            <a:r>
              <a:rPr lang="en-US" sz="2000" b="1" dirty="0" smtClean="0">
                <a:solidFill>
                  <a:srgbClr val="000099"/>
                </a:solidFill>
              </a:rPr>
              <a:t>Geneva</a:t>
            </a:r>
            <a:r>
              <a:rPr lang="en-US" sz="2000" b="1" dirty="0">
                <a:solidFill>
                  <a:srgbClr val="000099"/>
                </a:solidFill>
              </a:rPr>
              <a:t>,  22 September</a:t>
            </a:r>
            <a:r>
              <a:rPr lang="ru-RU" sz="2000" b="1" dirty="0">
                <a:solidFill>
                  <a:srgbClr val="000099"/>
                </a:solidFill>
              </a:rPr>
              <a:t> 2014</a:t>
            </a:r>
          </a:p>
          <a:p>
            <a:pPr algn="ctr" eaLnBrk="1" hangingPunct="1"/>
            <a:endParaRPr lang="ru-RU" sz="2000" b="1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Draft CES Rec.</a:t>
            </a:r>
            <a:r>
              <a:rPr lang="ru-RU" sz="2400" b="1" dirty="0" smtClean="0">
                <a:solidFill>
                  <a:srgbClr val="000099"/>
                </a:solidFill>
              </a:rPr>
              <a:t> (1)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 smtClean="0"/>
              <a:t>Concept of “Place of permanent residence” is clarified – as a </a:t>
            </a:r>
            <a:r>
              <a:rPr lang="en-US" dirty="0"/>
              <a:t>geographical place where a person normally spends the daily </a:t>
            </a:r>
            <a:r>
              <a:rPr lang="en-US" dirty="0" smtClean="0"/>
              <a:t>rest; considered </a:t>
            </a:r>
            <a:r>
              <a:rPr lang="en-US" dirty="0"/>
              <a:t>for a period of time including the time of the </a:t>
            </a:r>
            <a:r>
              <a:rPr lang="en-US" dirty="0" smtClean="0"/>
              <a:t>census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en-US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 smtClean="0"/>
              <a:t>Enumerated population categories – resident population. Countries due to their needs account other categories, like present population.</a:t>
            </a: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en-US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 smtClean="0"/>
              <a:t>Problems with accounting of certain population groups: </a:t>
            </a:r>
            <a:endParaRPr lang="ru-RU" dirty="0" smtClean="0"/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Second and third level students</a:t>
            </a:r>
            <a:r>
              <a:rPr lang="ru-RU" dirty="0" smtClean="0"/>
              <a:t>; 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Rotation workers;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Persons in compulsory military service</a:t>
            </a:r>
            <a:r>
              <a:rPr lang="ru-RU" dirty="0" smtClean="0"/>
              <a:t> </a:t>
            </a:r>
            <a:r>
              <a:rPr lang="en-US" dirty="0"/>
              <a:t>- </a:t>
            </a:r>
            <a:r>
              <a:rPr lang="en-US" sz="2400" b="1" dirty="0"/>
              <a:t>?</a:t>
            </a:r>
            <a:r>
              <a:rPr lang="en-US" dirty="0"/>
              <a:t>   </a:t>
            </a:r>
            <a:r>
              <a:rPr lang="ru-RU" dirty="0" smtClean="0"/>
              <a:t>(</a:t>
            </a:r>
            <a:r>
              <a:rPr lang="en-US" dirty="0" smtClean="0"/>
              <a:t>ex</a:t>
            </a:r>
            <a:r>
              <a:rPr lang="ru-RU" dirty="0" smtClean="0"/>
              <a:t> </a:t>
            </a:r>
            <a:r>
              <a:rPr lang="en-US" dirty="0" smtClean="0"/>
              <a:t>p</a:t>
            </a:r>
            <a:r>
              <a:rPr lang="ru-RU" dirty="0" smtClean="0"/>
              <a:t>.162 </a:t>
            </a:r>
            <a:r>
              <a:rPr lang="en-US" dirty="0"/>
              <a:t>f).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ru-RU" dirty="0" smtClean="0"/>
              <a:t>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3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Draft CES Rec.</a:t>
            </a:r>
            <a:r>
              <a:rPr lang="ru-RU" sz="2400" b="1" dirty="0" smtClean="0">
                <a:solidFill>
                  <a:srgbClr val="000099"/>
                </a:solidFill>
              </a:rPr>
              <a:t> (2)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home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394621"/>
              </p:ext>
            </p:extLst>
          </p:nvPr>
        </p:nvGraphicFramePr>
        <p:xfrm>
          <a:off x="395536" y="1772117"/>
          <a:ext cx="8424935" cy="463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635"/>
                <a:gridCol w="1684635"/>
                <a:gridCol w="1684635"/>
                <a:gridCol w="1685515"/>
                <a:gridCol w="1685515"/>
              </a:tblGrid>
              <a:tr h="1349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Workers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Children in a family nucleus in primary or secondary education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9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98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65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4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Draft CES Rec.</a:t>
            </a:r>
            <a:r>
              <a:rPr lang="ru-RU" sz="2400" b="1" dirty="0" smtClean="0">
                <a:solidFill>
                  <a:srgbClr val="000099"/>
                </a:solidFill>
              </a:rPr>
              <a:t> (</a:t>
            </a:r>
            <a:r>
              <a:rPr lang="en-US" sz="2400" b="1" dirty="0" smtClean="0">
                <a:solidFill>
                  <a:srgbClr val="000099"/>
                </a:solidFill>
              </a:rPr>
              <a:t>3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</a:t>
            </a:r>
            <a:r>
              <a:rPr lang="en-US" b="1" dirty="0" smtClean="0"/>
              <a:t>home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65666"/>
              </p:ext>
            </p:extLst>
          </p:nvPr>
        </p:nvGraphicFramePr>
        <p:xfrm>
          <a:off x="683568" y="1916830"/>
          <a:ext cx="8027046" cy="4303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074"/>
                <a:gridCol w="1605074"/>
                <a:gridCol w="1605074"/>
                <a:gridCol w="1605912"/>
                <a:gridCol w="1605912"/>
              </a:tblGrid>
              <a:tr h="1175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23515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Adults in a family nucleus in primary or secondary education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470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235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388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4703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Persons with no family nucleus in primary or secondary education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Not applicable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According to usual rules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According to usual rules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  <a:tr h="1129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applicable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According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usual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rules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According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usual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rules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3386" marR="533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70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5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Draft CES Rec.</a:t>
            </a:r>
            <a:r>
              <a:rPr lang="ru-RU" sz="2400" b="1" dirty="0" smtClean="0">
                <a:solidFill>
                  <a:srgbClr val="000099"/>
                </a:solidFill>
              </a:rPr>
              <a:t> (</a:t>
            </a:r>
            <a:r>
              <a:rPr lang="en-US" sz="2400" b="1" dirty="0" smtClean="0">
                <a:solidFill>
                  <a:srgbClr val="000099"/>
                </a:solidFill>
              </a:rPr>
              <a:t>4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41313" y="1098900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dirty="0"/>
              <a:t>Table 1 </a:t>
            </a:r>
            <a:r>
              <a:rPr lang="en-US" b="1" dirty="0"/>
              <a:t>Rules for usual residence of workers and students living away from family </a:t>
            </a:r>
            <a:r>
              <a:rPr lang="en-US" b="1" dirty="0" smtClean="0"/>
              <a:t>home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94237"/>
              </p:ext>
            </p:extLst>
          </p:nvPr>
        </p:nvGraphicFramePr>
        <p:xfrm>
          <a:off x="467544" y="1916831"/>
          <a:ext cx="8243069" cy="3729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035"/>
                <a:gridCol w="1572847"/>
                <a:gridCol w="1572847"/>
                <a:gridCol w="1573670"/>
                <a:gridCol w="1573670"/>
              </a:tblGrid>
              <a:tr h="1201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Category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work/study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Regular* return to 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Inclusion in the usually resident population of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Place of usual residence within the country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Students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tertiary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 the country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90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Term time address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Family home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None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35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Students-workers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Persons who study and work at the same time will be allocated to the pertinent country/geographic division according to the rules for students or workers depending on which one between work and study is considered the main activity.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273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ED3596D-FC04-49DF-A62B-35E19372CA1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6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Draft CES Rec</a:t>
            </a:r>
            <a:r>
              <a:rPr lang="en-US" sz="2400" b="1" dirty="0" smtClean="0">
                <a:solidFill>
                  <a:srgbClr val="000099"/>
                </a:solidFill>
              </a:rPr>
              <a:t>. </a:t>
            </a:r>
            <a:r>
              <a:rPr lang="ru-RU" sz="24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 smtClean="0">
                <a:solidFill>
                  <a:srgbClr val="000099"/>
                </a:solidFill>
              </a:rPr>
              <a:t>5</a:t>
            </a:r>
            <a:r>
              <a:rPr lang="ru-RU" sz="2400" b="1" dirty="0" smtClean="0">
                <a:solidFill>
                  <a:srgbClr val="000099"/>
                </a:solidFill>
              </a:rPr>
              <a:t>)</a:t>
            </a:r>
            <a:endParaRPr lang="ru-RU" sz="2400" b="1" dirty="0">
              <a:solidFill>
                <a:srgbClr val="000099"/>
              </a:solidFill>
            </a:endParaRPr>
          </a:p>
          <a:p>
            <a:pPr algn="ctr"/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125" name="Содержимое 2"/>
          <p:cNvSpPr txBox="1">
            <a:spLocks/>
          </p:cNvSpPr>
          <p:nvPr/>
        </p:nvSpPr>
        <p:spPr bwMode="auto">
          <a:xfrm>
            <a:off x="107505" y="1052513"/>
            <a:ext cx="8803134" cy="48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Geographic characteristics</a:t>
            </a:r>
            <a:r>
              <a:rPr lang="ru-RU" dirty="0" smtClean="0"/>
              <a:t> – </a:t>
            </a:r>
            <a:r>
              <a:rPr lang="en-US" dirty="0"/>
              <a:t>geo-referenced settlement and / or postal address for geo-targets</a:t>
            </a:r>
            <a:r>
              <a:rPr lang="en-US" dirty="0" smtClean="0"/>
              <a:t>.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Concepts of urban and rural areas </a:t>
            </a:r>
            <a:r>
              <a:rPr lang="ru-RU" dirty="0" smtClean="0"/>
              <a:t>(</a:t>
            </a:r>
            <a:r>
              <a:rPr lang="en-US" dirty="0"/>
              <a:t>p</a:t>
            </a:r>
            <a:r>
              <a:rPr lang="ru-RU" dirty="0"/>
              <a:t>.38).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Main criteria – </a:t>
            </a:r>
            <a:r>
              <a:rPr lang="en-US" dirty="0" smtClean="0"/>
              <a:t>size of </a:t>
            </a:r>
            <a:r>
              <a:rPr lang="en-US" dirty="0" smtClean="0"/>
              <a:t>population</a:t>
            </a:r>
            <a:endParaRPr lang="en-US" dirty="0" smtClean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Recommended for international comparisons: </a:t>
            </a:r>
            <a:endParaRPr lang="ru-RU" dirty="0" smtClean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Urban areas</a:t>
            </a:r>
            <a:r>
              <a:rPr lang="ru-RU" dirty="0" smtClean="0"/>
              <a:t> – </a:t>
            </a:r>
            <a:r>
              <a:rPr lang="en-US" dirty="0" smtClean="0"/>
              <a:t>population more than 2000</a:t>
            </a:r>
            <a:r>
              <a:rPr lang="ru-RU" dirty="0" smtClean="0"/>
              <a:t>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Rural areas</a:t>
            </a:r>
            <a:r>
              <a:rPr lang="ru-RU" dirty="0" smtClean="0"/>
              <a:t>– </a:t>
            </a:r>
            <a:r>
              <a:rPr lang="en-US" dirty="0"/>
              <a:t>population </a:t>
            </a:r>
            <a:r>
              <a:rPr lang="en-US" dirty="0" smtClean="0"/>
              <a:t>less </a:t>
            </a:r>
            <a:r>
              <a:rPr lang="en-US" dirty="0"/>
              <a:t>than 2000</a:t>
            </a:r>
            <a:r>
              <a:rPr lang="ru-RU" dirty="0" smtClean="0"/>
              <a:t>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Some countries will wish to use other criteria for inclusion in urban areas.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/>
              <a:t>Suggestions for CES Recommendations</a:t>
            </a:r>
            <a:r>
              <a:rPr lang="ru-RU" i="1" dirty="0" smtClean="0"/>
              <a:t> (</a:t>
            </a:r>
            <a:r>
              <a:rPr lang="en-US" i="1" dirty="0" smtClean="0"/>
              <a:t>p</a:t>
            </a:r>
            <a:r>
              <a:rPr lang="ru-RU" i="1" dirty="0" smtClean="0"/>
              <a:t>.38)         </a:t>
            </a:r>
            <a:r>
              <a:rPr lang="ru-RU" dirty="0" smtClean="0"/>
              <a:t>«</a:t>
            </a:r>
            <a:r>
              <a:rPr lang="en-US" dirty="0" smtClean="0"/>
              <a:t>Countries can use other criteria to define urban and rural areas</a:t>
            </a:r>
            <a:r>
              <a:rPr lang="ru-RU" dirty="0" smtClean="0"/>
              <a:t>» 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991224" y="47971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2291" name="Содержимое 2"/>
          <p:cNvSpPr txBox="1">
            <a:spLocks/>
          </p:cNvSpPr>
          <p:nvPr/>
        </p:nvSpPr>
        <p:spPr bwMode="auto">
          <a:xfrm>
            <a:off x="2411413" y="3068638"/>
            <a:ext cx="4392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7625" y="3068638"/>
            <a:ext cx="9036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200" b="1" i="1" dirty="0">
                <a:solidFill>
                  <a:srgbClr val="000099"/>
                </a:solidFill>
              </a:rPr>
              <a:t>Thanks for your attention</a:t>
            </a:r>
            <a:r>
              <a:rPr lang="ru-RU" sz="3200" b="1" i="1" dirty="0" smtClean="0">
                <a:solidFill>
                  <a:srgbClr val="000099"/>
                </a:solidFill>
              </a:rPr>
              <a:t>!</a:t>
            </a:r>
            <a:endParaRPr lang="ru-RU" sz="3200" b="1" i="1" dirty="0">
              <a:solidFill>
                <a:srgbClr val="000099"/>
              </a:solidFill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5AEAE3A-3221-43CA-ACAB-4EEDC133403B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7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Статкомитета</Template>
  <TotalTime>6747</TotalTime>
  <Words>582</Words>
  <Application>Microsoft Office PowerPoint</Application>
  <PresentationFormat>Экран (4:3)</PresentationFormat>
  <Paragraphs>166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презентации Статкомитета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МЕЖГОСУДАРСТВЕННЫЙ СТАТИСТИЧЕСКИЙ КОМИТЕТ СОДРУЖЕСТВА НЕЗАВИСИМЫХ ГОСУДАРСТВ</dc:title>
  <dc:creator>Юрий</dc:creator>
  <cp:lastModifiedBy>Збарская</cp:lastModifiedBy>
  <cp:revision>489</cp:revision>
  <cp:lastPrinted>2014-08-18T12:56:54Z</cp:lastPrinted>
  <dcterms:created xsi:type="dcterms:W3CDTF">2012-04-13T09:38:45Z</dcterms:created>
  <dcterms:modified xsi:type="dcterms:W3CDTF">2014-09-18T08:54:07Z</dcterms:modified>
</cp:coreProperties>
</file>