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  <p:sldMasterId id="2147483804" r:id="rId2"/>
  </p:sldMasterIdLst>
  <p:notesMasterIdLst>
    <p:notesMasterId r:id="rId13"/>
  </p:notesMasterIdLst>
  <p:handoutMasterIdLst>
    <p:handoutMasterId r:id="rId14"/>
  </p:handoutMasterIdLst>
  <p:sldIdLst>
    <p:sldId id="380" r:id="rId3"/>
    <p:sldId id="386" r:id="rId4"/>
    <p:sldId id="388" r:id="rId5"/>
    <p:sldId id="382" r:id="rId6"/>
    <p:sldId id="370" r:id="rId7"/>
    <p:sldId id="381" r:id="rId8"/>
    <p:sldId id="383" r:id="rId9"/>
    <p:sldId id="385" r:id="rId10"/>
    <p:sldId id="389" r:id="rId11"/>
    <p:sldId id="348" r:id="rId12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1F2"/>
    <a:srgbClr val="00CCFF"/>
    <a:srgbClr val="33CCFF"/>
    <a:srgbClr val="04C7FC"/>
    <a:srgbClr val="000099"/>
    <a:srgbClr val="66FFFF"/>
    <a:srgbClr val="00FFFF"/>
    <a:srgbClr val="00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737" autoAdjust="0"/>
  </p:normalViewPr>
  <p:slideViewPr>
    <p:cSldViewPr>
      <p:cViewPr>
        <p:scale>
          <a:sx n="114" d="100"/>
          <a:sy n="114" d="100"/>
        </p:scale>
        <p:origin x="-59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6832144701009"/>
          <c:y val="3.8500408640020294E-2"/>
          <c:w val="0.78836711887287969"/>
          <c:h val="0.871985363819604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BEC0AA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1.3593951219817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928379573137999E-3"/>
                  <c:y val="-1.650967765109360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Таджикистан</a:t>
                    </a:r>
                    <a:r>
                      <a:rPr lang="ru-RU" b="1" baseline="0" dirty="0" smtClean="0"/>
                      <a:t> </a:t>
                    </a:r>
                    <a:r>
                      <a:rPr lang="en-US" b="1" dirty="0" smtClean="0"/>
                      <a:t>7,6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2.9641897865689995E-3"/>
                  <c:y val="-3.080431797027193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Армения</a:t>
                    </a:r>
                  </a:p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Туркменистан</a:t>
                    </a:r>
                  </a:p>
                  <a:p>
                    <a:r>
                      <a:rPr lang="ru-RU" b="1" dirty="0" smtClean="0"/>
                      <a:t> …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Молдова</a:t>
                    </a:r>
                  </a:p>
                  <a:p>
                    <a:r>
                      <a:rPr lang="ru-RU" b="1" dirty="0" smtClean="0"/>
                      <a:t>…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1.4820948932844997E-3"/>
                  <c:y val="-4.94822488815058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Молдова</a:t>
                    </a:r>
                  </a:p>
                  <a:p>
                    <a:r>
                      <a:rPr lang="ru-RU" dirty="0" smtClean="0"/>
                      <a:t>…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eparator> </c:separator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5.4</c:v>
                </c:pt>
                <c:pt idx="1">
                  <c:v>7.6</c:v>
                </c:pt>
                <c:pt idx="2">
                  <c:v>3</c:v>
                </c:pt>
                <c:pt idx="3">
                  <c:v>5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"/>
                  <c:y val="-8.203313872793476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8326269694603572"/>
                </c:manualLayout>
              </c:layout>
              <c:tx>
                <c:rich>
                  <a:bodyPr/>
                  <a:lstStyle/>
                  <a:p>
                    <a:pPr>
                      <a:defRPr sz="1700" b="1">
                        <a:solidFill>
                          <a:schemeClr val="bg1"/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chemeClr val="bg1"/>
                        </a:solidFill>
                      </a:rPr>
                      <a:t>142,9</a:t>
                    </a:r>
                    <a:endParaRPr lang="en-US" sz="17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06784"/>
        <c:axId val="7208320"/>
      </c:barChart>
      <c:catAx>
        <c:axId val="720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08320"/>
        <c:crosses val="autoZero"/>
        <c:auto val="1"/>
        <c:lblAlgn val="ctr"/>
        <c:lblOffset val="100"/>
        <c:noMultiLvlLbl val="0"/>
      </c:catAx>
      <c:valAx>
        <c:axId val="7208320"/>
        <c:scaling>
          <c:orientation val="minMax"/>
          <c:max val="6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206784"/>
        <c:crossesAt val="4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0.01681</cdr:x>
      <cdr:y>0.66197</cdr:y>
    </cdr:from>
    <cdr:to>
      <cdr:x>0.18487</cdr:x>
      <cdr:y>0.73421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44016" y="3384376"/>
          <a:ext cx="144016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/>
            <a:t>Казахстан</a:t>
          </a:r>
          <a:endParaRPr lang="ru-RU" b="1" dirty="0"/>
        </a:p>
      </cdr:txBody>
    </cdr:sp>
  </cdr:relSizeAnchor>
  <cdr:relSizeAnchor xmlns:cdr="http://schemas.openxmlformats.org/drawingml/2006/chartDrawing">
    <cdr:from>
      <cdr:x>0.01681</cdr:x>
      <cdr:y>0.49296</cdr:y>
    </cdr:from>
    <cdr:to>
      <cdr:x>0.16807</cdr:x>
      <cdr:y>0.56338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252028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Беларусь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0.01184</cdr:x>
      <cdr:y>0.35211</cdr:y>
    </cdr:from>
    <cdr:to>
      <cdr:x>0.20512</cdr:x>
      <cdr:y>0.40845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1461" y="1800200"/>
          <a:ext cx="165618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Азербайджан</a:t>
          </a:r>
          <a:endParaRPr lang="ru-RU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3BA0305-FC05-46A9-B285-05F9AF1F5E74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4403DD5-B47D-4C71-951C-5C1D946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866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CBA1582-FA91-44A9-AACC-B13F4AB91E37}" type="datetimeFigureOut">
              <a:rPr lang="ru-RU"/>
              <a:pPr>
                <a:defRPr/>
              </a:pPr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D82E98D-9859-42F0-AE65-9EC307B08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1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0C80E5-6037-4DEF-AD3A-DAF3BD09F1F0}" type="slidenum">
              <a:rPr lang="ru-RU" sz="1300">
                <a:latin typeface="Calibri" pitchFamily="34" charset="0"/>
              </a:rPr>
              <a:pPr algn="r" eaLnBrk="1" hangingPunct="1"/>
              <a:t>10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15C7FE-C92F-407E-87E2-5C0C16FC326B}" type="slidenum">
              <a:rPr lang="ru-RU" sz="1300">
                <a:latin typeface="Calibri" pitchFamily="34" charset="0"/>
              </a:rPr>
              <a:pPr algn="r" eaLnBrk="1" hangingPunct="1"/>
              <a:t>2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32A98CC-CA61-4521-B3AB-59229D9C526F}" type="slidenum">
              <a:rPr lang="ru-RU" sz="1300">
                <a:latin typeface="Calibri" pitchFamily="34" charset="0"/>
              </a:rPr>
              <a:pPr algn="r" eaLnBrk="1" hangingPunct="1"/>
              <a:t>3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4C1C7B3-6A59-4ECD-9D30-71C2A86BB7B6}" type="slidenum">
              <a:rPr lang="ru-RU" sz="1300">
                <a:latin typeface="Calibri" pitchFamily="34" charset="0"/>
              </a:rPr>
              <a:pPr algn="r" eaLnBrk="1" hangingPunct="1"/>
              <a:t>4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339DE8B-65A1-4FCA-971D-82928C15E862}" type="slidenum">
              <a:rPr lang="ru-RU" sz="1300">
                <a:latin typeface="Calibri" pitchFamily="34" charset="0"/>
              </a:rPr>
              <a:pPr algn="r" eaLnBrk="1" hangingPunct="1"/>
              <a:t>5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089C57A-9AC0-468F-8702-5D1F49F1B374}" type="slidenum">
              <a:rPr lang="ru-RU" sz="1300">
                <a:latin typeface="Calibri" pitchFamily="34" charset="0"/>
              </a:rPr>
              <a:pPr algn="r" eaLnBrk="1" hangingPunct="1"/>
              <a:t>6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BC66BBF-589E-4774-AE8E-300D8271185B}" type="slidenum">
              <a:rPr lang="ru-RU" sz="1300">
                <a:latin typeface="Calibri" pitchFamily="34" charset="0"/>
              </a:rPr>
              <a:pPr algn="r" eaLnBrk="1" hangingPunct="1"/>
              <a:t>7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AEC9E11-6179-4C31-92D5-73E86AD8E949}" type="slidenum">
              <a:rPr lang="ru-RU" sz="1300">
                <a:latin typeface="Calibri" pitchFamily="34" charset="0"/>
              </a:rPr>
              <a:pPr algn="r" eaLnBrk="1" hangingPunct="1"/>
              <a:t>8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B473F06-5C09-4E05-AE5F-8716E682631B}" type="slidenum">
              <a:rPr lang="ru-RU" sz="130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9</a:t>
            </a:fld>
            <a:endParaRPr lang="ru-RU" sz="13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F077-33A7-4604-B16A-1C8943FEF892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7AAA-785B-46DC-B675-2F6B0AA4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F667-9D2A-4BB2-8C42-C587C502E0B3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69F2-E771-4631-928F-10454E559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5E34-7DF2-474E-B077-D86DA3A3B30B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455A-2E76-497D-BC9A-1424FCB79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6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3667-0133-4C85-A2B1-5945113BC334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10B1-79A1-4A3E-AC2F-36D966C69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6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51EE-1211-4DBA-A47B-918CF936F2A3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2796-FD81-486A-9B8A-EC1C5E51A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0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01C1-C290-434E-B14A-748B4A78D0B2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B26CD-9799-405F-9D88-57839D307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77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E92A-4C6A-4063-8080-4099484248B5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2CBF-ACCA-4A71-9075-D57D04D6A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9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2E62-AD3B-4940-AFAD-6E70737927F1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AA6D-89CC-4249-9083-F13CD888A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35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3468-7B27-4B49-B00C-BF33DAA1ED55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6B18-CC47-4293-91FD-CB3712975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98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75CA-7CAB-470F-8FE0-572E2E27BFEB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0727-94FC-41EF-B889-E9BCEE8C2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79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2855-4210-4EF5-8E58-9092E775A399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98675-C316-46F9-B75C-94FD9E405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0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6306-E3F6-44D2-9017-77FE81A5E7F6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AD1B-E930-4FB6-834F-EB5B45469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4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B1C15-B458-4C37-A0E0-5361E1205876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247B-989A-49D9-8011-9611830FE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193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8118-1008-4DD5-B031-8576B6EC3655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B321-7E30-4489-B1FC-130F77867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80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C9D8-F71D-45AF-9D45-1C14049F2066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521D-D52F-4C1B-BBEC-6393D4095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9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2D6B-B9A9-44E7-957D-8BE3683DBCEE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33E7-6E7E-4AA9-9C96-90F60513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34BF-EE2D-45F1-A8EE-4AA116F920A8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F023-C0DD-444D-AA9C-3224F81D0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A9B-3CCA-412D-953F-FC1913410CBF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DE6F-60E9-4FBB-92A2-90F02662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A5C5-0D2F-47E2-A085-84EABCEE1DE8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6ACAB-F800-4444-A69E-78EDB8D57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A65A-90B5-4196-83EE-A4B2F5D7DFE3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D135-47F2-4C4D-A6B1-2405E3712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8297-9BFF-48A6-BDE1-F8A8041C31E2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9CB4-81AD-4EE7-BCB1-DF88E5A8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2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B122-486D-4DE9-8064-FFC849310D86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B58-87D0-49C2-B50F-558D2A704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D42F10-9F6C-45B4-9B69-CA33E96C8FE3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733AE-1D10-447B-A4DF-45FA34E17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C09DB6C-305D-4FE7-96F0-CFD1363B26A0}" type="datetime1">
              <a:rPr lang="ru-RU"/>
              <a:pPr>
                <a:defRPr/>
              </a:pPr>
              <a:t>15.09.2014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4A8486-B7DF-40BC-A72C-F798ECCF3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187450" y="115888"/>
            <a:ext cx="6769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000099"/>
                </a:solidFill>
              </a:rPr>
              <a:t>Межгосударственный статистический комитет</a:t>
            </a:r>
          </a:p>
          <a:p>
            <a:pPr algn="ctr" eaLnBrk="1" hangingPunct="1"/>
            <a:r>
              <a:rPr lang="ru-RU" sz="1600" b="1">
                <a:solidFill>
                  <a:srgbClr val="000099"/>
                </a:solidFill>
              </a:rPr>
              <a:t>Содружества Независимых Государств</a:t>
            </a:r>
            <a:endParaRPr lang="en-US" sz="1600" b="1">
              <a:solidFill>
                <a:srgbClr val="000099"/>
              </a:solidFill>
            </a:endParaRPr>
          </a:p>
          <a:p>
            <a:pPr algn="ctr" eaLnBrk="1" hangingPunct="1"/>
            <a:r>
              <a:rPr lang="en-US" sz="1600" b="1">
                <a:solidFill>
                  <a:srgbClr val="000099"/>
                </a:solidFill>
              </a:rPr>
              <a:t> (</a:t>
            </a:r>
            <a:r>
              <a:rPr lang="ru-RU" sz="1600" b="1">
                <a:solidFill>
                  <a:srgbClr val="000099"/>
                </a:solidFill>
              </a:rPr>
              <a:t>Статкомитет СНГ</a:t>
            </a:r>
            <a:r>
              <a:rPr lang="en-US" sz="1600" b="1">
                <a:solidFill>
                  <a:srgbClr val="000099"/>
                </a:solidFill>
              </a:rPr>
              <a:t>)</a:t>
            </a:r>
            <a:endParaRPr lang="ru-RU" sz="1600" b="1">
              <a:solidFill>
                <a:srgbClr val="000099"/>
              </a:solidFill>
            </a:endParaRPr>
          </a:p>
        </p:txBody>
      </p:sp>
      <p:sp>
        <p:nvSpPr>
          <p:cNvPr id="3075" name="Подзаголовок 7"/>
          <p:cNvSpPr txBox="1">
            <a:spLocks/>
          </p:cNvSpPr>
          <p:nvPr/>
        </p:nvSpPr>
        <p:spPr bwMode="auto">
          <a:xfrm>
            <a:off x="323850" y="1125538"/>
            <a:ext cx="84248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36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800" b="1" dirty="0">
                <a:solidFill>
                  <a:srgbClr val="000099"/>
                </a:solidFill>
              </a:rPr>
              <a:t>Изучение миграции при переписях населения раунда 2010 года в государствах-участниках СНГ: анализ результатов </a:t>
            </a:r>
            <a:br>
              <a:rPr lang="ru-RU" sz="2800" b="1" dirty="0">
                <a:solidFill>
                  <a:srgbClr val="000099"/>
                </a:solidFill>
              </a:rPr>
            </a:br>
            <a:endParaRPr lang="ru-RU" sz="28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000" b="1" i="1" dirty="0" err="1">
                <a:solidFill>
                  <a:srgbClr val="000099"/>
                </a:solidFill>
              </a:rPr>
              <a:t>И.А.Збарская</a:t>
            </a:r>
            <a:endParaRPr lang="ru-RU" sz="2000" b="1" i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2000" b="1" i="1" dirty="0">
                <a:solidFill>
                  <a:srgbClr val="000099"/>
                </a:solidFill>
              </a:rPr>
              <a:t>Начальник Управления социально-демографической статистики </a:t>
            </a:r>
          </a:p>
          <a:p>
            <a:pPr algn="ctr" eaLnBrk="1" hangingPunct="1"/>
            <a:r>
              <a:rPr lang="ru-RU" sz="2000" b="1" i="1" dirty="0" err="1">
                <a:solidFill>
                  <a:srgbClr val="000099"/>
                </a:solidFill>
              </a:rPr>
              <a:t>Статкомитета</a:t>
            </a:r>
            <a:r>
              <a:rPr lang="ru-RU" sz="2000" b="1" i="1" dirty="0">
                <a:solidFill>
                  <a:srgbClr val="000099"/>
                </a:solidFill>
              </a:rPr>
              <a:t> СНГ</a:t>
            </a:r>
            <a:endParaRPr lang="ru-RU" sz="2400" b="1" i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400" b="1" dirty="0">
              <a:solidFill>
                <a:srgbClr val="000099"/>
              </a:solidFill>
            </a:endParaRPr>
          </a:p>
          <a:p>
            <a:pPr algn="ctr" eaLnBrk="1" hangingPunct="1"/>
            <a:endParaRPr lang="ru-RU" sz="1400" b="1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smtClean="0">
                <a:solidFill>
                  <a:srgbClr val="000099"/>
                </a:solidFill>
              </a:rPr>
              <a:t>Семинар </a:t>
            </a:r>
            <a:r>
              <a:rPr lang="ru-RU" sz="1400" b="1" dirty="0" smtClean="0">
                <a:solidFill>
                  <a:srgbClr val="000099"/>
                </a:solidFill>
              </a:rPr>
              <a:t>по переписи населения и жилого фонда</a:t>
            </a:r>
            <a:endParaRPr lang="ru-RU" sz="1400" b="1" dirty="0">
              <a:solidFill>
                <a:srgbClr val="000099"/>
              </a:solidFill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0099"/>
                </a:solidFill>
              </a:rPr>
              <a:t>Женева, 22 сентября 2014 </a:t>
            </a:r>
            <a:r>
              <a:rPr lang="ru-RU" sz="1400" b="1" dirty="0" smtClean="0">
                <a:solidFill>
                  <a:srgbClr val="000099"/>
                </a:solidFill>
              </a:rPr>
              <a:t>г</a:t>
            </a:r>
            <a:r>
              <a:rPr lang="ru-RU" sz="1400" b="1" dirty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2291" name="Содержимое 2"/>
          <p:cNvSpPr txBox="1">
            <a:spLocks/>
          </p:cNvSpPr>
          <p:nvPr/>
        </p:nvSpPr>
        <p:spPr bwMode="auto">
          <a:xfrm>
            <a:off x="2411413" y="3068638"/>
            <a:ext cx="4392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7625" y="3068638"/>
            <a:ext cx="9036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 i="1">
                <a:solidFill>
                  <a:srgbClr val="000099"/>
                </a:solidFill>
              </a:rPr>
              <a:t>Благодарю за внимание!</a:t>
            </a: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5AEAE3A-3221-43CA-ACAB-4EEDC133403B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10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D59174F-22FD-4347-B604-9E92BF759C5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Переписи населения в странах СНГ</a:t>
            </a: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41313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endParaRPr lang="ru-RU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/>
          <a:stretch>
            <a:fillRect/>
          </a:stretch>
        </p:blipFill>
        <p:spPr bwMode="auto">
          <a:xfrm>
            <a:off x="678116" y="1001897"/>
            <a:ext cx="7904163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ED3596D-FC04-49DF-A62B-35E19372CA1D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3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Переписи населения раунда 2010 в странах СНГ</a:t>
            </a:r>
          </a:p>
        </p:txBody>
      </p:sp>
      <p:sp>
        <p:nvSpPr>
          <p:cNvPr id="5125" name="Содержимое 2"/>
          <p:cNvSpPr txBox="1">
            <a:spLocks/>
          </p:cNvSpPr>
          <p:nvPr/>
        </p:nvSpPr>
        <p:spPr bwMode="auto">
          <a:xfrm>
            <a:off x="107505" y="1052513"/>
            <a:ext cx="8803134" cy="8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prstClr val="black"/>
                </a:solidFill>
                <a:latin typeface="Calibri"/>
                <a:cs typeface="+mn-cs"/>
              </a:rPr>
              <a:t>Численность населения стран СНГ по переписям населения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(</a:t>
            </a:r>
            <a:r>
              <a:rPr lang="ru-RU" dirty="0" smtClean="0">
                <a:solidFill>
                  <a:prstClr val="black"/>
                </a:solidFill>
                <a:latin typeface="Calibri"/>
                <a:cs typeface="+mn-cs"/>
              </a:rPr>
              <a:t>млн. человек)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2064825"/>
              </p:ext>
            </p:extLst>
          </p:nvPr>
        </p:nvGraphicFramePr>
        <p:xfrm>
          <a:off x="107504" y="1916832"/>
          <a:ext cx="8568952" cy="4510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Волна 6"/>
          <p:cNvSpPr/>
          <p:nvPr/>
        </p:nvSpPr>
        <p:spPr>
          <a:xfrm>
            <a:off x="3074490" y="3792555"/>
            <a:ext cx="720080" cy="216024"/>
          </a:xfrm>
          <a:prstGeom prst="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6016691"/>
            <a:ext cx="189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Год проведения переписи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5" y="5661248"/>
            <a:ext cx="163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Кыргызстан</a:t>
            </a:r>
            <a:endParaRPr lang="ru-RU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3722" y="257449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Россия</a:t>
            </a:r>
            <a:endParaRPr lang="ru-RU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BB0BFB6-4466-43A7-B487-1F303FCCDABB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4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27088" y="188913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Основные положения переписей населения</a:t>
            </a:r>
          </a:p>
        </p:txBody>
      </p:sp>
      <p:sp>
        <p:nvSpPr>
          <p:cNvPr id="4101" name="Содержимое 2"/>
          <p:cNvSpPr txBox="1">
            <a:spLocks/>
          </p:cNvSpPr>
          <p:nvPr/>
        </p:nvSpPr>
        <p:spPr bwMode="auto">
          <a:xfrm>
            <a:off x="323850" y="1052513"/>
            <a:ext cx="85693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dirty="0" smtClean="0"/>
              <a:t>Переписи населения проведены в соответствии с законами о переписи населения или соответствующими нормами закона о статистике.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dirty="0" smtClean="0"/>
              <a:t>Переписи населения проведены традиционным методом опроса населения интервьюерами, выборочный метод не использовался.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dirty="0" smtClean="0"/>
              <a:t>Программы переписей населения включали все основные вопросы в соответствии с международными рекомендациями. 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Все страны учитывали постоянного населения, применялся единый временной критерий отнесения к постоянному населению – проживание в течение 12 месяцев (год) и более. Кроме того, Армения, Кыргызстан и Таджикистан получили так же численность наличного населения.</a:t>
            </a:r>
          </a:p>
          <a:p>
            <a:pPr marL="465138" indent="-285750" eaLnBrk="1" hangingPunct="1">
              <a:lnSpc>
                <a:spcPct val="105000"/>
              </a:lnSpc>
              <a:spcBef>
                <a:spcPct val="500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endParaRPr lang="ru-RU" dirty="0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defRPr/>
            </a:pPr>
            <a:endParaRPr lang="ru-RU" dirty="0" smtClean="0"/>
          </a:p>
          <a:p>
            <a:pPr algn="ctr" eaLnBrk="1" hangingPunct="1">
              <a:lnSpc>
                <a:spcPct val="105000"/>
              </a:lnSpc>
              <a:spcBef>
                <a:spcPts val="600"/>
              </a:spcBef>
              <a:defRPr/>
            </a:pPr>
            <a:r>
              <a:rPr lang="ru-RU" dirty="0" smtClean="0"/>
              <a:t>Армения </a:t>
            </a:r>
            <a:r>
              <a:rPr lang="ru-RU" b="1" dirty="0" smtClean="0"/>
              <a:t>- </a:t>
            </a:r>
            <a:r>
              <a:rPr lang="ru-RU" b="1" dirty="0" smtClean="0"/>
              <a:t>47,1              </a:t>
            </a:r>
            <a:r>
              <a:rPr lang="ru-RU" dirty="0" smtClean="0"/>
              <a:t>Кыргызстан </a:t>
            </a:r>
            <a:r>
              <a:rPr lang="ru-RU" b="1" dirty="0" smtClean="0"/>
              <a:t>- 255,1               </a:t>
            </a:r>
            <a:r>
              <a:rPr lang="ru-RU" dirty="0" smtClean="0"/>
              <a:t>Таджикистан </a:t>
            </a:r>
            <a:r>
              <a:rPr lang="ru-RU" b="1" dirty="0" smtClean="0"/>
              <a:t>- 465,2 </a:t>
            </a:r>
            <a:endParaRPr lang="ru-RU" b="1" dirty="0" smtClean="0"/>
          </a:p>
          <a:p>
            <a:pPr eaLnBrk="1" hangingPunct="1">
              <a:lnSpc>
                <a:spcPct val="105000"/>
              </a:lnSpc>
              <a:spcBef>
                <a:spcPts val="600"/>
              </a:spcBef>
              <a:defRPr/>
            </a:pPr>
            <a:r>
              <a:rPr lang="ru-RU" dirty="0" smtClean="0"/>
              <a:t>                       4,9%                                     4,8%                                        6,1%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42988" y="4471988"/>
            <a:ext cx="7345362" cy="577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Разница между численностью наличного и постоянного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населения 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тыс.человек</a:t>
            </a:r>
            <a:r>
              <a:rPr lang="ru-RU" dirty="0">
                <a:solidFill>
                  <a:schemeClr val="tx1"/>
                </a:solidFill>
              </a:rPr>
              <a:t>) </a:t>
            </a:r>
            <a:endParaRPr lang="ru-RU" dirty="0"/>
          </a:p>
        </p:txBody>
      </p:sp>
      <p:cxnSp>
        <p:nvCxnSpPr>
          <p:cNvPr id="3" name="Прямая со стрелкой 2"/>
          <p:cNvCxnSpPr>
            <a:stCxn id="21" idx="2"/>
          </p:cNvCxnSpPr>
          <p:nvPr/>
        </p:nvCxnSpPr>
        <p:spPr>
          <a:xfrm flipH="1">
            <a:off x="1763713" y="5049838"/>
            <a:ext cx="295275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1" idx="2"/>
          </p:cNvCxnSpPr>
          <p:nvPr/>
        </p:nvCxnSpPr>
        <p:spPr>
          <a:xfrm>
            <a:off x="4716463" y="5049838"/>
            <a:ext cx="0" cy="61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1" idx="2"/>
          </p:cNvCxnSpPr>
          <p:nvPr/>
        </p:nvCxnSpPr>
        <p:spPr>
          <a:xfrm>
            <a:off x="4716463" y="5049838"/>
            <a:ext cx="2663825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C954A28-5E06-43ED-B997-65540DCA0B11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5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827088" y="44450"/>
            <a:ext cx="756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Тема миграции в переписи населения (1)</a:t>
            </a:r>
          </a:p>
        </p:txBody>
      </p:sp>
      <p:sp>
        <p:nvSpPr>
          <p:cNvPr id="7173" name="Содержимое 2"/>
          <p:cNvSpPr txBox="1">
            <a:spLocks/>
          </p:cNvSpPr>
          <p:nvPr/>
        </p:nvSpPr>
        <p:spPr bwMode="auto">
          <a:xfrm>
            <a:off x="323850" y="1052513"/>
            <a:ext cx="85693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4000"/>
              </a:lnSpc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Все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страны включили вопросы: </a:t>
            </a: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Расширенный </a:t>
            </a: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                                Сокращенный вариант</a:t>
            </a:r>
          </a:p>
          <a:p>
            <a:pPr eaLnBrk="1" hangingPunct="1">
              <a:lnSpc>
                <a:spcPct val="114000"/>
              </a:lnSpc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(год и месяц прибытия)                                  (за год до переписи)</a:t>
            </a:r>
          </a:p>
          <a:p>
            <a:pPr eaLnBrk="1" hangingPunct="1">
              <a:lnSpc>
                <a:spcPct val="114000"/>
              </a:lnSpc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lang="ru-RU" i="1" dirty="0">
                <a:ea typeface="Calibri" pitchFamily="34" charset="0"/>
                <a:cs typeface="Times New Roman" pitchFamily="18" charset="0"/>
              </a:rPr>
              <a:t>Армения			          Азербайджан</a:t>
            </a:r>
          </a:p>
          <a:p>
            <a:pPr eaLnBrk="1" hangingPunct="1">
              <a:lnSpc>
                <a:spcPct val="114000"/>
              </a:lnSpc>
            </a:pPr>
            <a:r>
              <a:rPr lang="ru-RU" i="1" dirty="0">
                <a:ea typeface="Calibri" pitchFamily="34" charset="0"/>
                <a:cs typeface="Times New Roman" pitchFamily="18" charset="0"/>
              </a:rPr>
              <a:t>	  Беларусь			          Россия</a:t>
            </a:r>
          </a:p>
          <a:p>
            <a:pPr eaLnBrk="1" hangingPunct="1">
              <a:lnSpc>
                <a:spcPct val="114000"/>
              </a:lnSpc>
            </a:pPr>
            <a:r>
              <a:rPr lang="ru-RU" i="1" dirty="0">
                <a:ea typeface="Calibri" pitchFamily="34" charset="0"/>
                <a:cs typeface="Times New Roman" pitchFamily="18" charset="0"/>
              </a:rPr>
              <a:t>	  Казахстан			          Таджикистан</a:t>
            </a:r>
          </a:p>
          <a:p>
            <a:pPr eaLnBrk="1" hangingPunct="1">
              <a:lnSpc>
                <a:spcPct val="114000"/>
              </a:lnSpc>
            </a:pPr>
            <a:r>
              <a:rPr lang="ru-RU" i="1" dirty="0">
                <a:ea typeface="Calibri" pitchFamily="34" charset="0"/>
                <a:cs typeface="Times New Roman" pitchFamily="18" charset="0"/>
              </a:rPr>
              <a:t>	  Кыргызстан</a:t>
            </a:r>
          </a:p>
          <a:p>
            <a:pPr eaLnBrk="1" hangingPunct="1">
              <a:lnSpc>
                <a:spcPct val="114000"/>
              </a:lnSpc>
            </a:pPr>
            <a:r>
              <a:rPr lang="ru-RU" i="1" dirty="0">
                <a:ea typeface="Calibri" pitchFamily="34" charset="0"/>
                <a:cs typeface="Times New Roman" pitchFamily="18" charset="0"/>
              </a:rPr>
              <a:t>	  Молдова</a:t>
            </a:r>
          </a:p>
          <a:p>
            <a:pPr eaLnBrk="1" hangingPunct="1">
              <a:lnSpc>
                <a:spcPct val="114000"/>
              </a:lnSpc>
            </a:pPr>
            <a:r>
              <a:rPr lang="ru-RU" i="1" dirty="0">
                <a:ea typeface="Calibri" pitchFamily="34" charset="0"/>
                <a:cs typeface="Times New Roman" pitchFamily="18" charset="0"/>
              </a:rPr>
              <a:t>	  Туркменистан</a:t>
            </a: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4000"/>
              </a:lnSpc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85888" y="1784613"/>
            <a:ext cx="24653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ru-RU" i="1" dirty="0">
                <a:solidFill>
                  <a:schemeClr val="tx1"/>
                </a:solidFill>
                <a:latin typeface="Arial" charset="0"/>
                <a:cs typeface="Arial" charset="0"/>
              </a:rPr>
              <a:t>Место рождения</a:t>
            </a:r>
            <a:endParaRPr lang="ru-RU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1770063"/>
            <a:ext cx="3311525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 гражданства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050" y="2565400"/>
            <a:ext cx="5616575" cy="719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4000"/>
              </a:lnSpc>
              <a:defRPr/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Предыдущее место постоянного жительства и </a:t>
            </a:r>
          </a:p>
          <a:p>
            <a:pPr>
              <a:lnSpc>
                <a:spcPct val="114000"/>
              </a:lnSpc>
              <a:defRPr/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дата прибытия в текущее место жительства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339975" y="3284538"/>
            <a:ext cx="2268538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08513" y="3284538"/>
            <a:ext cx="183515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699792" y="1340768"/>
            <a:ext cx="1907927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08513" y="1340768"/>
            <a:ext cx="205171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499992" y="1340768"/>
            <a:ext cx="107727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4053D21-1EB6-44E3-B4A3-0545C24841B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6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827088" y="44450"/>
            <a:ext cx="756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Тема миграции в переписи населения (2)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0825" y="1125538"/>
          <a:ext cx="8459788" cy="5354714"/>
        </p:xfrm>
        <a:graphic>
          <a:graphicData uri="http://schemas.openxmlformats.org/drawingml/2006/table">
            <a:tbl>
              <a:tblPr/>
              <a:tblGrid>
                <a:gridCol w="1296988"/>
                <a:gridCol w="1223962"/>
                <a:gridCol w="1008063"/>
                <a:gridCol w="985837"/>
                <a:gridCol w="931863"/>
                <a:gridCol w="1041400"/>
                <a:gridCol w="1041400"/>
                <a:gridCol w="930275"/>
              </a:tblGrid>
              <a:tr h="63089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Мигранты, сменившее место постоянного жительства за год до переписи,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предыдущему месту жительства,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тыс.человек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27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население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Прибыли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постоянное место житель-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меняли место жительства в пределах страны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прибыли из стран СНГ и других стран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% к числен-ности населе-ния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из них: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% к числен-ности населе-ния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стран  СНГ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других стран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Азербайджан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8922,4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Казахстан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Россия*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140960,1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2618,7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Таджикистан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7564,5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69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*Население частных домохозяйств. Кроме того, не указали территорию – 901,2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тыс.человек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 txBox="1">
            <a:spLocks/>
          </p:cNvSpPr>
          <p:nvPr/>
        </p:nvSpPr>
        <p:spPr bwMode="auto">
          <a:xfrm>
            <a:off x="214313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 dirty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 smtClean="0"/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 smtClean="0">
                <a:solidFill>
                  <a:srgbClr val="000000"/>
                </a:solidFill>
              </a:rPr>
              <a:t>                                                        Казахстан</a:t>
            </a:r>
            <a:endParaRPr lang="ru-RU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 smtClean="0"/>
              <a:t>переехало на постоянное место			не имели гражданства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 smtClean="0"/>
              <a:t>жительства за 10 лет 				Республики Казахстан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 smtClean="0"/>
              <a:t>650,7 </a:t>
            </a:r>
            <a:r>
              <a:rPr lang="ru-RU" dirty="0" err="1"/>
              <a:t>тыс.чел</a:t>
            </a:r>
            <a:r>
              <a:rPr lang="ru-RU" dirty="0" smtClean="0"/>
              <a:t>., 4,1%</a:t>
            </a:r>
            <a:r>
              <a:rPr lang="ru-RU" dirty="0"/>
              <a:t>				</a:t>
            </a:r>
            <a:r>
              <a:rPr lang="ru-RU" dirty="0" smtClean="0"/>
              <a:t>101,6 </a:t>
            </a:r>
            <a:r>
              <a:rPr lang="ru-RU" dirty="0" err="1"/>
              <a:t>тыс.чел</a:t>
            </a:r>
            <a:r>
              <a:rPr lang="ru-RU" dirty="0" smtClean="0"/>
              <a:t>., 0,63% </a:t>
            </a:r>
            <a:endParaRPr lang="ru-RU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/>
              <a:t>	</a:t>
            </a: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847D10B-986F-45A2-A736-81459E77E6EE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7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27088" y="44450"/>
            <a:ext cx="756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Тема миграции в переписи населения (3)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25545"/>
              </p:ext>
            </p:extLst>
          </p:nvPr>
        </p:nvGraphicFramePr>
        <p:xfrm>
          <a:off x="974725" y="1268413"/>
          <a:ext cx="7265988" cy="2206641"/>
        </p:xfrm>
        <a:graphic>
          <a:graphicData uri="http://schemas.openxmlformats.org/drawingml/2006/table">
            <a:tbl>
              <a:tblPr/>
              <a:tblGrid>
                <a:gridCol w="1139825"/>
                <a:gridCol w="1000125"/>
                <a:gridCol w="1001713"/>
                <a:gridCol w="1009650"/>
                <a:gridCol w="1031875"/>
                <a:gridCol w="985837"/>
                <a:gridCol w="1096963"/>
              </a:tblGrid>
              <a:tr h="63092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Удельный вес граждан других государств в численности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постоянного населения страны,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Азербайд-жан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Армения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Беларусь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Казахстан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Кыргыз-стан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Россия*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Таджикис-тан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41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*К числу ответивших на вопрос о гражданстве. 4,1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млн.человек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не ответили на этот вопрос.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3275856" y="3932034"/>
            <a:ext cx="21602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Скругленная соединительная линия 11"/>
          <p:cNvCxnSpPr/>
          <p:nvPr/>
        </p:nvCxnSpPr>
        <p:spPr>
          <a:xfrm flipV="1">
            <a:off x="1115616" y="4185084"/>
            <a:ext cx="2088232" cy="9001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/>
          <p:nvPr/>
        </p:nvCxnSpPr>
        <p:spPr>
          <a:xfrm>
            <a:off x="5508104" y="4184062"/>
            <a:ext cx="1872208" cy="901122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 txBox="1">
            <a:spLocks/>
          </p:cNvSpPr>
          <p:nvPr/>
        </p:nvSpPr>
        <p:spPr bwMode="auto">
          <a:xfrm>
            <a:off x="214313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ru-RU"/>
              <a:t>Временное проживание и временное отсутствие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Arial" charset="0"/>
              <a:buNone/>
            </a:pPr>
            <a:r>
              <a:rPr lang="ru-RU"/>
              <a:t>            </a:t>
            </a: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FC747BD1-1D59-4D57-9811-08BCDFD1A57A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8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827088" y="44450"/>
            <a:ext cx="756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Тема миграции в переписи населения (4)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22288" y="1409700"/>
          <a:ext cx="8170862" cy="4972050"/>
        </p:xfrm>
        <a:graphic>
          <a:graphicData uri="http://schemas.openxmlformats.org/drawingml/2006/table">
            <a:tbl>
              <a:tblPr/>
              <a:tblGrid>
                <a:gridCol w="2168525"/>
                <a:gridCol w="600075"/>
                <a:gridCol w="601662"/>
                <a:gridCol w="600075"/>
                <a:gridCol w="600075"/>
                <a:gridCol w="720725"/>
                <a:gridCol w="719138"/>
                <a:gridCol w="720725"/>
                <a:gridCol w="720725"/>
                <a:gridCol w="719137"/>
              </a:tblGrid>
              <a:tr h="782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Азер-байд-жан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Арме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Ка-зах-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Кыр-гыз-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Мол-дова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Таджи-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Турк-мени-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Временное проживание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цель приезда, в том числе работа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Временное отсутствие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время отсутствия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причина отсутствия, в том числе работа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6986">
                <a:tc grid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39750" y="4024313"/>
            <a:ext cx="3527425" cy="2376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1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Таджикистан 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(сентябрь 2010 г.)</a:t>
            </a:r>
          </a:p>
          <a:p>
            <a:pPr algn="just">
              <a:defRPr/>
            </a:pPr>
            <a:r>
              <a:rPr lang="ru-RU" sz="1500" dirty="0">
                <a:solidFill>
                  <a:srgbClr val="000000"/>
                </a:solidFill>
                <a:latin typeface="Arial" charset="0"/>
                <a:cs typeface="Arial" charset="0"/>
              </a:rPr>
              <a:t>Временно отсутствующие (до года) на момент переписи  - 417,1 </a:t>
            </a:r>
            <a:r>
              <a:rPr lang="ru-RU" sz="15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тыс.чел</a:t>
            </a:r>
            <a:r>
              <a:rPr lang="ru-RU" sz="15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algn="just">
              <a:defRPr/>
            </a:pPr>
            <a:r>
              <a:rPr lang="ru-RU" sz="1500" dirty="0">
                <a:solidFill>
                  <a:srgbClr val="000000"/>
                </a:solidFill>
                <a:latin typeface="Arial" charset="0"/>
                <a:cs typeface="Arial" charset="0"/>
              </a:rPr>
              <a:t>По данным административного учета примерно 90% выезжают в РФ.  В момент переписи в РФ могло находится 360-380 </a:t>
            </a:r>
            <a:r>
              <a:rPr lang="ru-RU" sz="15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тыс.граждан</a:t>
            </a:r>
            <a:r>
              <a:rPr lang="ru-RU" sz="1500" dirty="0">
                <a:solidFill>
                  <a:srgbClr val="000000"/>
                </a:solidFill>
                <a:latin typeface="Arial" charset="0"/>
                <a:cs typeface="Arial" charset="0"/>
              </a:rPr>
              <a:t> Таджикистана</a:t>
            </a:r>
          </a:p>
          <a:p>
            <a:pPr algn="just">
              <a:lnSpc>
                <a:spcPct val="114000"/>
              </a:lnSpc>
              <a:defRPr/>
            </a:pPr>
            <a:endParaRPr lang="ru-RU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14000"/>
              </a:lnSpc>
              <a:defRPr/>
            </a:pPr>
            <a:endParaRPr lang="ru-RU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14000"/>
              </a:lnSpc>
              <a:defRPr/>
            </a:pPr>
            <a:endParaRPr lang="ru-RU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14000"/>
              </a:lnSpc>
              <a:defRPr/>
            </a:pPr>
            <a:endParaRPr lang="ru-RU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14000"/>
              </a:lnSpc>
              <a:defRPr/>
            </a:pPr>
            <a:endParaRPr lang="ru-RU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7175" y="3989388"/>
            <a:ext cx="4643438" cy="23923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Россия (октябрь 2010 г.)</a:t>
            </a:r>
          </a:p>
          <a:p>
            <a:pPr algn="just">
              <a:defRPr/>
            </a:pP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Временно находящиеся граждане Таджикистана - 36,1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тыс.человек</a:t>
            </a: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, в том числе  30,8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тыс.чел</a:t>
            </a: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. с целью работы. </a:t>
            </a:r>
          </a:p>
          <a:p>
            <a:pPr algn="just">
              <a:defRPr/>
            </a:pP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87,1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тыс.граждан</a:t>
            </a: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Таджикистана являются постоянными жителями России. </a:t>
            </a:r>
          </a:p>
          <a:p>
            <a:pPr algn="just">
              <a:defRPr/>
            </a:pP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200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тыс.человек</a:t>
            </a:r>
            <a:r>
              <a:rPr 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 определили свою национальную принадлежность как «таджики»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23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/>
              <a:t>Раунд 2020 года: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600" dirty="0"/>
              <a:t>Сближение сроков проведения переписей населения, первую очередь, в рамках Единого экономического пространства Беларусь, Казахстан и Россия, на которое приходится 60% общей численности населения и примерно 75% всех мигрантов стран СНГ.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600" dirty="0"/>
              <a:t>Гармонизация основных вопросов программы переписи. Использовании единых определений «мигрант»  и «трудящийся мигрант».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600" dirty="0"/>
              <a:t>Согласование перечня показателей для межгосударственного обмена информацией</a:t>
            </a:r>
            <a:r>
              <a:rPr lang="ru-RU" dirty="0"/>
              <a:t>. </a:t>
            </a:r>
            <a:r>
              <a:rPr lang="ru-RU" i="1" dirty="0"/>
              <a:t>Статкомитет СНГ предлагает следующие таблицы для изучения миграции: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Население</a:t>
            </a:r>
            <a:r>
              <a:rPr lang="ru-RU" sz="1600" dirty="0"/>
              <a:t>, учтенное при переписи населения раунда 2020 года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Распределение </a:t>
            </a:r>
            <a:r>
              <a:rPr lang="ru-RU" sz="1600" dirty="0"/>
              <a:t>населения по гражданству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Продолжительность </a:t>
            </a:r>
            <a:r>
              <a:rPr lang="ru-RU" sz="1600" dirty="0"/>
              <a:t>проживания населения в месте постоянного жительства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Мигранты </a:t>
            </a:r>
            <a:r>
              <a:rPr lang="ru-RU" sz="1600" dirty="0"/>
              <a:t>по продолжительности проживания в месте постоянного жительства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и </a:t>
            </a:r>
            <a:r>
              <a:rPr lang="ru-RU" sz="1600" dirty="0"/>
              <a:t>предыдущему месту жительства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Распределение </a:t>
            </a:r>
            <a:r>
              <a:rPr lang="ru-RU" sz="1600" dirty="0"/>
              <a:t>международных мигрантов по уровню образования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600" dirty="0" smtClean="0"/>
              <a:t>Мигранты</a:t>
            </a:r>
            <a:r>
              <a:rPr lang="ru-RU" sz="1600" dirty="0"/>
              <a:t>, временно находившиеся на территории страны с целью работы, по </a:t>
            </a:r>
            <a:r>
              <a:rPr lang="ru-RU" sz="1600" dirty="0" smtClean="0"/>
              <a:t>стране </a:t>
            </a:r>
            <a:r>
              <a:rPr lang="ru-RU" sz="1600" dirty="0"/>
              <a:t>постоянного проживания и возрастным группам</a:t>
            </a:r>
            <a:endParaRPr lang="ru-RU" sz="1600" i="1" dirty="0"/>
          </a:p>
          <a:p>
            <a:endParaRPr lang="ru-RU" sz="1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7" name="Номер слайда 9"/>
          <p:cNvSpPr txBox="1">
            <a:spLocks noGrp="1"/>
          </p:cNvSpPr>
          <p:nvPr/>
        </p:nvSpPr>
        <p:spPr bwMode="auto">
          <a:xfrm>
            <a:off x="8710613" y="6597650"/>
            <a:ext cx="398462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5A0AF09-52F7-48EF-A352-546885F47D7B}" type="slidenum">
              <a:rPr lang="ru-RU" sz="1600">
                <a:solidFill>
                  <a:srgbClr val="000099"/>
                </a:solidFill>
                <a:latin typeface="Calibri" pitchFamily="34" charset="0"/>
              </a:rPr>
              <a:pPr algn="r" eaLnBrk="1" hangingPunct="1"/>
              <a:t>9</a:t>
            </a:fld>
            <a:endParaRPr lang="ru-RU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827088" y="44450"/>
            <a:ext cx="756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Выводы и предложения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Статкомитета</Template>
  <TotalTime>6455</TotalTime>
  <Words>732</Words>
  <Application>Microsoft Office PowerPoint</Application>
  <PresentationFormat>Экран (4:3)</PresentationFormat>
  <Paragraphs>288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Шаблон презентации Статкомитета</vt:lpstr>
      <vt:lpstr>1_Шаблон презентации Статкомитета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МЕЖГОСУДАРСТВЕННЫЙ СТАТИСТИЧЕСКИЙ КОМИТЕТ СОДРУЖЕСТВА НЕЗАВИСИМЫХ ГОСУДАРСТВ</dc:title>
  <dc:creator>Юрий</dc:creator>
  <cp:lastModifiedBy>Збарская</cp:lastModifiedBy>
  <cp:revision>457</cp:revision>
  <cp:lastPrinted>2014-08-18T12:56:54Z</cp:lastPrinted>
  <dcterms:created xsi:type="dcterms:W3CDTF">2012-04-13T09:38:45Z</dcterms:created>
  <dcterms:modified xsi:type="dcterms:W3CDTF">2014-09-15T11:26:14Z</dcterms:modified>
</cp:coreProperties>
</file>