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5" r:id="rId4"/>
    <p:sldId id="258" r:id="rId5"/>
    <p:sldId id="259" r:id="rId6"/>
    <p:sldId id="260" r:id="rId7"/>
    <p:sldId id="266" r:id="rId8"/>
    <p:sldId id="267" r:id="rId9"/>
    <p:sldId id="261" r:id="rId10"/>
    <p:sldId id="262" r:id="rId11"/>
    <p:sldId id="263" r:id="rId12"/>
    <p:sldId id="269" r:id="rId13"/>
    <p:sldId id="264" r:id="rId14"/>
    <p:sldId id="268" r:id="rId15"/>
    <p:sldId id="270" r:id="rId16"/>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108" d="100"/>
          <a:sy n="108" d="100"/>
        </p:scale>
        <p:origin x="-1116" y="-96"/>
      </p:cViewPr>
      <p:guideLst>
        <p:guide orient="horz" pos="2160"/>
        <p:guide pos="2880"/>
      </p:guideLst>
    </p:cSldViewPr>
  </p:slideViewPr>
  <p:notesTextViewPr>
    <p:cViewPr>
      <p:scale>
        <a:sx n="1" d="1"/>
        <a:sy n="1" d="1"/>
      </p:scale>
      <p:origin x="0" y="0"/>
    </p:cViewPr>
  </p:notesTextViewPr>
  <p:notesViewPr>
    <p:cSldViewPr>
      <p:cViewPr varScale="1">
        <p:scale>
          <a:sx n="80" d="100"/>
          <a:sy n="80" d="100"/>
        </p:scale>
        <p:origin x="-3996" y="-84"/>
      </p:cViewPr>
      <p:guideLst>
        <p:guide orient="horz" pos="3120"/>
        <p:guide pos="21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234545B3-88A9-4E1C-99A4-E4AB82EA8082}" type="datetimeFigureOut">
              <a:rPr lang="en-US" smtClean="0"/>
              <a:t>10/1/2013</a:t>
            </a:fld>
            <a:endParaRPr lang="en-US" dirty="0"/>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A6D4E5C3-3E98-4752-8D86-27A8D6DE3A9E}" type="slidenum">
              <a:rPr lang="en-US" smtClean="0"/>
              <a:t>‹#›</a:t>
            </a:fld>
            <a:endParaRPr lang="en-US" dirty="0"/>
          </a:p>
        </p:txBody>
      </p:sp>
    </p:spTree>
    <p:extLst>
      <p:ext uri="{BB962C8B-B14F-4D97-AF65-F5344CB8AC3E}">
        <p14:creationId xmlns:p14="http://schemas.microsoft.com/office/powerpoint/2010/main" val="1525536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D4E5C3-3E98-4752-8D86-27A8D6DE3A9E}" type="slidenum">
              <a:rPr lang="en-US" smtClean="0"/>
              <a:t>1</a:t>
            </a:fld>
            <a:endParaRPr lang="en-US" dirty="0"/>
          </a:p>
        </p:txBody>
      </p:sp>
    </p:spTree>
    <p:extLst>
      <p:ext uri="{BB962C8B-B14F-4D97-AF65-F5344CB8AC3E}">
        <p14:creationId xmlns:p14="http://schemas.microsoft.com/office/powerpoint/2010/main" val="19478662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Next,</a:t>
            </a:r>
          </a:p>
          <a:p>
            <a:endParaRPr lang="en-US" sz="1400" dirty="0"/>
          </a:p>
          <a:p>
            <a:r>
              <a:rPr lang="en-US" sz="1400" dirty="0" smtClean="0"/>
              <a:t>Should more focus be put on reconstituted families?  Reconstituted families are one of emerging family types.  The share of reconstituted families relates to increasing divorce rates.</a:t>
            </a:r>
          </a:p>
          <a:p>
            <a:endParaRPr lang="en-US" sz="1400" dirty="0"/>
          </a:p>
          <a:p>
            <a:r>
              <a:rPr lang="en-US" sz="1400" dirty="0" smtClean="0"/>
              <a:t>Many countries do not identify reconstituted families in their census.  </a:t>
            </a:r>
          </a:p>
          <a:p>
            <a:endParaRPr lang="en-US" sz="1400" dirty="0"/>
          </a:p>
          <a:p>
            <a:r>
              <a:rPr lang="en-US" sz="1400" dirty="0" smtClean="0"/>
              <a:t>If we want to get more detailed data, there is a need for some guidance on a simple way to identify reconstituted families and to give reasons for the need of identifying them.</a:t>
            </a:r>
          </a:p>
          <a:p>
            <a:endParaRPr lang="en-US" sz="1400" dirty="0"/>
          </a:p>
          <a:p>
            <a:r>
              <a:rPr lang="en-US" sz="1400" dirty="0" smtClean="0"/>
              <a:t>Background:  A reconstituted family is defined as a family consisting of a married or cohabitating couple or a marital (registered) same-sex couple with one or more children, where at least one child is a non-common child, i.e., either the natural or adopted child, of only one member of the couple.  If the other partner adopts the child of one partner later, the resulting family is no longer a reconstituted family.</a:t>
            </a:r>
            <a:endParaRPr lang="en-US" sz="1400" dirty="0"/>
          </a:p>
        </p:txBody>
      </p:sp>
      <p:sp>
        <p:nvSpPr>
          <p:cNvPr id="4" name="Slide Number Placeholder 3"/>
          <p:cNvSpPr>
            <a:spLocks noGrp="1"/>
          </p:cNvSpPr>
          <p:nvPr>
            <p:ph type="sldNum" sz="quarter" idx="10"/>
          </p:nvPr>
        </p:nvSpPr>
        <p:spPr/>
        <p:txBody>
          <a:bodyPr/>
          <a:lstStyle/>
          <a:p>
            <a:fld id="{A6D4E5C3-3E98-4752-8D86-27A8D6DE3A9E}" type="slidenum">
              <a:rPr lang="en-US" smtClean="0"/>
              <a:t>10</a:t>
            </a:fld>
            <a:endParaRPr lang="en-US" dirty="0"/>
          </a:p>
        </p:txBody>
      </p:sp>
    </p:spTree>
    <p:extLst>
      <p:ext uri="{BB962C8B-B14F-4D97-AF65-F5344CB8AC3E}">
        <p14:creationId xmlns:p14="http://schemas.microsoft.com/office/powerpoint/2010/main" val="2711912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Should senior semi-independent housing be addressed?</a:t>
            </a:r>
          </a:p>
          <a:p>
            <a:endParaRPr lang="en-US" sz="1600" dirty="0"/>
          </a:p>
          <a:p>
            <a:r>
              <a:rPr lang="en-US" sz="1600" dirty="0" smtClean="0"/>
              <a:t>This refers to facilities designed for population above a certain age, where residents have separate units, but health and personal needs services are available to the residents on an increasing basis</a:t>
            </a:r>
            <a:r>
              <a:rPr lang="en-US" sz="1600" dirty="0"/>
              <a:t> </a:t>
            </a:r>
            <a:r>
              <a:rPr lang="en-US" sz="1600" dirty="0" smtClean="0"/>
              <a:t>as needed.</a:t>
            </a:r>
          </a:p>
          <a:p>
            <a:endParaRPr lang="en-US" sz="1600" dirty="0"/>
          </a:p>
          <a:p>
            <a:r>
              <a:rPr lang="en-US" sz="1600" dirty="0" smtClean="0"/>
              <a:t>Units within the facility designed for seniors who have transitioned to greater care should be included in this definition.  This is an important trend where there is no clear guidance as to how to classify the living quarters.  As a group quarters? Household?  Other</a:t>
            </a:r>
            <a:r>
              <a:rPr lang="en-US" sz="1600" dirty="0" smtClean="0"/>
              <a:t>?</a:t>
            </a:r>
          </a:p>
          <a:p>
            <a:endParaRPr lang="en-US" sz="1600" dirty="0"/>
          </a:p>
          <a:p>
            <a:r>
              <a:rPr lang="en-US" sz="1600" dirty="0" smtClean="0"/>
              <a:t>In 13 countries, this population was classified to private household, in 17 to institutional household. Not relevant to 14 countries. 6 countries use various criteria to classify this population either as private or institutional.</a:t>
            </a:r>
            <a:endParaRPr lang="en-US" sz="1600" dirty="0"/>
          </a:p>
        </p:txBody>
      </p:sp>
      <p:sp>
        <p:nvSpPr>
          <p:cNvPr id="4" name="Slide Number Placeholder 3"/>
          <p:cNvSpPr>
            <a:spLocks noGrp="1"/>
          </p:cNvSpPr>
          <p:nvPr>
            <p:ph type="sldNum" sz="quarter" idx="10"/>
          </p:nvPr>
        </p:nvSpPr>
        <p:spPr/>
        <p:txBody>
          <a:bodyPr/>
          <a:lstStyle/>
          <a:p>
            <a:fld id="{A6D4E5C3-3E98-4752-8D86-27A8D6DE3A9E}" type="slidenum">
              <a:rPr lang="en-US" smtClean="0"/>
              <a:t>11</a:t>
            </a:fld>
            <a:endParaRPr lang="en-US" dirty="0"/>
          </a:p>
        </p:txBody>
      </p:sp>
    </p:spTree>
    <p:extLst>
      <p:ext uri="{BB962C8B-B14F-4D97-AF65-F5344CB8AC3E}">
        <p14:creationId xmlns:p14="http://schemas.microsoft.com/office/powerpoint/2010/main" val="40679646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Should senior semi-independent housing be addressed?</a:t>
            </a:r>
          </a:p>
          <a:p>
            <a:endParaRPr lang="en-US" sz="1600" dirty="0"/>
          </a:p>
          <a:p>
            <a:r>
              <a:rPr lang="en-US" sz="1600" dirty="0" smtClean="0"/>
              <a:t>This refers to facilities designed for population above a certain age, where residents have separate units, but health and personal needs services are available to the residents on an increasing basis</a:t>
            </a:r>
            <a:r>
              <a:rPr lang="en-US" sz="1600" dirty="0"/>
              <a:t> </a:t>
            </a:r>
            <a:r>
              <a:rPr lang="en-US" sz="1600" dirty="0" smtClean="0"/>
              <a:t>as needed.</a:t>
            </a:r>
          </a:p>
          <a:p>
            <a:endParaRPr lang="en-US" sz="1600" dirty="0"/>
          </a:p>
          <a:p>
            <a:r>
              <a:rPr lang="en-US" sz="1600" dirty="0" smtClean="0"/>
              <a:t>Units within the facility designed for seniors who have transitioned to greater care should be included in this definition.  This is an important trend where there is no clear guidance as to how to classify the living quarters.  As a group quarters? Household?  Other</a:t>
            </a:r>
            <a:r>
              <a:rPr lang="en-US" sz="1600" dirty="0" smtClean="0"/>
              <a:t>?</a:t>
            </a:r>
          </a:p>
          <a:p>
            <a:endParaRPr lang="en-US" sz="1600" dirty="0"/>
          </a:p>
          <a:p>
            <a:r>
              <a:rPr lang="en-US" sz="1600" dirty="0" smtClean="0"/>
              <a:t>In 13 countries, this population was classified to private household, in 17 to institutional household. Not relevant to 14 countries. 6 countries use various criteria to classify this population either as private or institutional.</a:t>
            </a:r>
            <a:endParaRPr lang="en-US" sz="1600" dirty="0"/>
          </a:p>
        </p:txBody>
      </p:sp>
      <p:sp>
        <p:nvSpPr>
          <p:cNvPr id="4" name="Slide Number Placeholder 3"/>
          <p:cNvSpPr>
            <a:spLocks noGrp="1"/>
          </p:cNvSpPr>
          <p:nvPr>
            <p:ph type="sldNum" sz="quarter" idx="10"/>
          </p:nvPr>
        </p:nvSpPr>
        <p:spPr/>
        <p:txBody>
          <a:bodyPr/>
          <a:lstStyle/>
          <a:p>
            <a:fld id="{A6D4E5C3-3E98-4752-8D86-27A8D6DE3A9E}" type="slidenum">
              <a:rPr lang="en-US" smtClean="0"/>
              <a:t>12</a:t>
            </a:fld>
            <a:endParaRPr lang="en-US" dirty="0"/>
          </a:p>
        </p:txBody>
      </p:sp>
    </p:spTree>
    <p:extLst>
      <p:ext uri="{BB962C8B-B14F-4D97-AF65-F5344CB8AC3E}">
        <p14:creationId xmlns:p14="http://schemas.microsoft.com/office/powerpoint/2010/main" val="40679646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And finally, should same sex unions be included as a non-core topic?</a:t>
            </a:r>
          </a:p>
          <a:p>
            <a:endParaRPr lang="en-US" sz="1600" dirty="0"/>
          </a:p>
          <a:p>
            <a:r>
              <a:rPr lang="en-US" sz="1600" dirty="0" smtClean="0"/>
              <a:t>Same sex unions are a topic of increasing interest in several countries.  </a:t>
            </a:r>
          </a:p>
          <a:p>
            <a:endParaRPr lang="en-US" sz="1600" dirty="0"/>
          </a:p>
          <a:p>
            <a:r>
              <a:rPr lang="en-US" sz="1600" dirty="0" smtClean="0"/>
              <a:t>If same sex unions are included as a non-core topic, should it be explicitly recommended that where these estimates are to be derived, a separate question or response category is needed?   This question arises because inferring same-sex unions from reported marital status and reported sex has proven to provide unreliable data</a:t>
            </a:r>
            <a:r>
              <a:rPr lang="en-US" sz="1600" dirty="0" smtClean="0"/>
              <a:t>.</a:t>
            </a:r>
          </a:p>
          <a:p>
            <a:endParaRPr lang="en-US" sz="1600" dirty="0"/>
          </a:p>
          <a:p>
            <a:endParaRPr lang="en-US" sz="1600" dirty="0"/>
          </a:p>
        </p:txBody>
      </p:sp>
      <p:sp>
        <p:nvSpPr>
          <p:cNvPr id="4" name="Slide Number Placeholder 3"/>
          <p:cNvSpPr>
            <a:spLocks noGrp="1"/>
          </p:cNvSpPr>
          <p:nvPr>
            <p:ph type="sldNum" sz="quarter" idx="10"/>
          </p:nvPr>
        </p:nvSpPr>
        <p:spPr/>
        <p:txBody>
          <a:bodyPr/>
          <a:lstStyle/>
          <a:p>
            <a:fld id="{A6D4E5C3-3E98-4752-8D86-27A8D6DE3A9E}" type="slidenum">
              <a:rPr lang="en-US" smtClean="0"/>
              <a:t>13</a:t>
            </a:fld>
            <a:endParaRPr lang="en-US" dirty="0"/>
          </a:p>
        </p:txBody>
      </p:sp>
    </p:spTree>
    <p:extLst>
      <p:ext uri="{BB962C8B-B14F-4D97-AF65-F5344CB8AC3E}">
        <p14:creationId xmlns:p14="http://schemas.microsoft.com/office/powerpoint/2010/main" val="41515242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U.S. Census Bureau: DeMaio, Bates and O’Connell.</a:t>
            </a:r>
          </a:p>
          <a:p>
            <a:r>
              <a:rPr lang="en-US" sz="1600" dirty="0" smtClean="0"/>
              <a:t>In </a:t>
            </a:r>
            <a:r>
              <a:rPr lang="en-US" sz="1600" dirty="0"/>
              <a:t>2010, the </a:t>
            </a:r>
            <a:r>
              <a:rPr lang="en-US" sz="1600" dirty="0" smtClean="0"/>
              <a:t>American Community </a:t>
            </a:r>
            <a:r>
              <a:rPr lang="en-US" sz="1600" dirty="0"/>
              <a:t>Survey estimated that there were 593,000 same-sex </a:t>
            </a:r>
            <a:r>
              <a:rPr lang="en-US" sz="1600" dirty="0" smtClean="0"/>
              <a:t>households. In </a:t>
            </a:r>
            <a:r>
              <a:rPr lang="en-US" sz="1600" dirty="0"/>
              <a:t>the same year, the census estimate for the number of </a:t>
            </a:r>
            <a:r>
              <a:rPr lang="en-US" sz="1600" dirty="0" smtClean="0"/>
              <a:t>same-sex couples </a:t>
            </a:r>
            <a:r>
              <a:rPr lang="en-US" sz="1600" dirty="0"/>
              <a:t>was 902,000 (O’Connell and Feliz 2011). Same-sex couples</a:t>
            </a:r>
          </a:p>
          <a:p>
            <a:r>
              <a:rPr lang="en-US" sz="1600" dirty="0"/>
              <a:t>are classified through two questionnaire items: relationship and </a:t>
            </a:r>
            <a:r>
              <a:rPr lang="en-US" sz="1600" dirty="0" smtClean="0"/>
              <a:t>sex.  The </a:t>
            </a:r>
            <a:r>
              <a:rPr lang="en-US" sz="1600" dirty="0"/>
              <a:t>paper demonstrates that misreporting of sex</a:t>
            </a:r>
          </a:p>
          <a:p>
            <a:r>
              <a:rPr lang="en-US" sz="1600" dirty="0"/>
              <a:t>rather than relationship was responsible for the overreporting of </a:t>
            </a:r>
            <a:r>
              <a:rPr lang="en-US" sz="1600" dirty="0" smtClean="0"/>
              <a:t>same-sex couples.</a:t>
            </a:r>
          </a:p>
          <a:p>
            <a:endParaRPr lang="en-US" sz="1600" dirty="0"/>
          </a:p>
          <a:p>
            <a:r>
              <a:rPr lang="en-US" sz="1600" dirty="0" smtClean="0"/>
              <a:t>Bates &amp; DeMaio</a:t>
            </a:r>
          </a:p>
          <a:p>
            <a:r>
              <a:rPr lang="en-US" sz="1600" dirty="0" smtClean="0"/>
              <a:t>Problems related to fragmented legal reality across the states of the U.S. states. The same applies to UNECE member countries, of course. Also in terms of public acceptance.</a:t>
            </a:r>
            <a:endParaRPr lang="en-US" sz="1600" dirty="0"/>
          </a:p>
          <a:p>
            <a:endParaRPr lang="en-US" sz="1600" dirty="0"/>
          </a:p>
        </p:txBody>
      </p:sp>
      <p:sp>
        <p:nvSpPr>
          <p:cNvPr id="4" name="Slide Number Placeholder 3"/>
          <p:cNvSpPr>
            <a:spLocks noGrp="1"/>
          </p:cNvSpPr>
          <p:nvPr>
            <p:ph type="sldNum" sz="quarter" idx="10"/>
          </p:nvPr>
        </p:nvSpPr>
        <p:spPr/>
        <p:txBody>
          <a:bodyPr/>
          <a:lstStyle/>
          <a:p>
            <a:fld id="{A6D4E5C3-3E98-4752-8D86-27A8D6DE3A9E}" type="slidenum">
              <a:rPr lang="en-US" smtClean="0"/>
              <a:t>14</a:t>
            </a:fld>
            <a:endParaRPr lang="en-US" dirty="0"/>
          </a:p>
        </p:txBody>
      </p:sp>
    </p:spTree>
    <p:extLst>
      <p:ext uri="{BB962C8B-B14F-4D97-AF65-F5344CB8AC3E}">
        <p14:creationId xmlns:p14="http://schemas.microsoft.com/office/powerpoint/2010/main" val="4151524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A6D4E5C3-3E98-4752-8D86-27A8D6DE3A9E}" type="slidenum">
              <a:rPr lang="en-US" smtClean="0"/>
              <a:t>15</a:t>
            </a:fld>
            <a:endParaRPr lang="en-US" dirty="0"/>
          </a:p>
        </p:txBody>
      </p:sp>
    </p:spTree>
    <p:extLst>
      <p:ext uri="{BB962C8B-B14F-4D97-AF65-F5344CB8AC3E}">
        <p14:creationId xmlns:p14="http://schemas.microsoft.com/office/powerpoint/2010/main" val="4151524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Here is a list of the task force members that worked with Howard Hogan, the task force chair, on the topics of demographic, household and family characteristics</a:t>
            </a:r>
            <a:r>
              <a:rPr lang="en-US" sz="1800" dirty="0" smtClean="0"/>
              <a:t>.</a:t>
            </a:r>
          </a:p>
          <a:p>
            <a:endParaRPr lang="en-US" sz="1800" dirty="0"/>
          </a:p>
          <a:p>
            <a:r>
              <a:rPr lang="en-US" sz="1800" dirty="0" smtClean="0"/>
              <a:t>Altogether 9 members from 7 countries and UNECE.</a:t>
            </a:r>
            <a:endParaRPr lang="en-US" sz="1800" dirty="0" smtClean="0"/>
          </a:p>
          <a:p>
            <a:endParaRPr lang="en-US" sz="1800" dirty="0"/>
          </a:p>
          <a:p>
            <a:r>
              <a:rPr lang="en-US" sz="1800" dirty="0" smtClean="0"/>
              <a:t>Thank you to all of the task force members for their contribution to the survey and this report.</a:t>
            </a:r>
            <a:endParaRPr lang="en-US" sz="1800" dirty="0"/>
          </a:p>
        </p:txBody>
      </p:sp>
      <p:sp>
        <p:nvSpPr>
          <p:cNvPr id="4" name="Slide Number Placeholder 3"/>
          <p:cNvSpPr>
            <a:spLocks noGrp="1"/>
          </p:cNvSpPr>
          <p:nvPr>
            <p:ph type="sldNum" sz="quarter" idx="10"/>
          </p:nvPr>
        </p:nvSpPr>
        <p:spPr/>
        <p:txBody>
          <a:bodyPr/>
          <a:lstStyle/>
          <a:p>
            <a:fld id="{A6D4E5C3-3E98-4752-8D86-27A8D6DE3A9E}" type="slidenum">
              <a:rPr lang="en-US" smtClean="0"/>
              <a:t>2</a:t>
            </a:fld>
            <a:endParaRPr lang="en-US" dirty="0"/>
          </a:p>
        </p:txBody>
      </p:sp>
    </p:spTree>
    <p:extLst>
      <p:ext uri="{BB962C8B-B14F-4D97-AF65-F5344CB8AC3E}">
        <p14:creationId xmlns:p14="http://schemas.microsoft.com/office/powerpoint/2010/main" val="3290791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The topics covered in this report included the demographic characteristics of age, sex, legal marital status, de facto marital status, and marital history and fertility.  </a:t>
            </a:r>
          </a:p>
          <a:p>
            <a:endParaRPr lang="en-US" sz="1600" dirty="0"/>
          </a:p>
          <a:p>
            <a:r>
              <a:rPr lang="en-US" sz="1600" dirty="0" smtClean="0"/>
              <a:t>The household and family characteristics addressed in the report include household, living quarters, child, couple, three-generation household, reconstituted family, extended family, relationship, family status , family nuclei and nuclear families, private households, tenure, and other topics as reported by the countries. </a:t>
            </a:r>
            <a:endParaRPr lang="en-US" sz="1600" dirty="0"/>
          </a:p>
        </p:txBody>
      </p:sp>
      <p:sp>
        <p:nvSpPr>
          <p:cNvPr id="4" name="Slide Number Placeholder 3"/>
          <p:cNvSpPr>
            <a:spLocks noGrp="1"/>
          </p:cNvSpPr>
          <p:nvPr>
            <p:ph type="sldNum" sz="quarter" idx="10"/>
          </p:nvPr>
        </p:nvSpPr>
        <p:spPr/>
        <p:txBody>
          <a:bodyPr/>
          <a:lstStyle/>
          <a:p>
            <a:fld id="{A6D4E5C3-3E98-4752-8D86-27A8D6DE3A9E}" type="slidenum">
              <a:rPr lang="en-US" smtClean="0"/>
              <a:t>3</a:t>
            </a:fld>
            <a:endParaRPr lang="en-US" dirty="0"/>
          </a:p>
        </p:txBody>
      </p:sp>
    </p:spTree>
    <p:extLst>
      <p:ext uri="{BB962C8B-B14F-4D97-AF65-F5344CB8AC3E}">
        <p14:creationId xmlns:p14="http://schemas.microsoft.com/office/powerpoint/2010/main" val="271747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The report goes through the details of each variable and provides information regarding the extent to which countries comply with the 2010 recommendations.  </a:t>
            </a:r>
          </a:p>
          <a:p>
            <a:endParaRPr lang="en-US" sz="1600" dirty="0"/>
          </a:p>
          <a:p>
            <a:r>
              <a:rPr lang="en-US" sz="1600" dirty="0" smtClean="0"/>
              <a:t>There is very high compliance with the recommendations for the demographic variables and there is good compliance with the recommendations concerning household and family characteristics.  </a:t>
            </a:r>
          </a:p>
          <a:p>
            <a:endParaRPr lang="en-US" sz="1600" dirty="0"/>
          </a:p>
          <a:p>
            <a:r>
              <a:rPr lang="en-US" sz="1600" dirty="0" smtClean="0"/>
              <a:t>6 issues </a:t>
            </a:r>
            <a:r>
              <a:rPr lang="en-US" sz="1600" dirty="0" smtClean="0"/>
              <a:t>were raised that </a:t>
            </a:r>
            <a:r>
              <a:rPr lang="en-US" sz="1600" dirty="0" smtClean="0"/>
              <a:t>could be changed for </a:t>
            </a:r>
            <a:r>
              <a:rPr lang="en-US" sz="1600" dirty="0" smtClean="0"/>
              <a:t>the 2020 </a:t>
            </a:r>
            <a:r>
              <a:rPr lang="en-US" sz="1600" dirty="0" smtClean="0"/>
              <a:t>census </a:t>
            </a:r>
            <a:r>
              <a:rPr lang="en-US" sz="1600" dirty="0" smtClean="0"/>
              <a:t>round</a:t>
            </a:r>
            <a:r>
              <a:rPr lang="en-US" sz="1600" dirty="0" smtClean="0"/>
              <a:t>.</a:t>
            </a:r>
            <a:endParaRPr lang="en-US" sz="1600" dirty="0"/>
          </a:p>
        </p:txBody>
      </p:sp>
      <p:sp>
        <p:nvSpPr>
          <p:cNvPr id="4" name="Slide Number Placeholder 3"/>
          <p:cNvSpPr>
            <a:spLocks noGrp="1"/>
          </p:cNvSpPr>
          <p:nvPr>
            <p:ph type="sldNum" sz="quarter" idx="10"/>
          </p:nvPr>
        </p:nvSpPr>
        <p:spPr/>
        <p:txBody>
          <a:bodyPr/>
          <a:lstStyle/>
          <a:p>
            <a:fld id="{A6D4E5C3-3E98-4752-8D86-27A8D6DE3A9E}" type="slidenum">
              <a:rPr lang="en-US" smtClean="0"/>
              <a:t>4</a:t>
            </a:fld>
            <a:endParaRPr lang="en-US" dirty="0"/>
          </a:p>
        </p:txBody>
      </p:sp>
    </p:spTree>
    <p:extLst>
      <p:ext uri="{BB962C8B-B14F-4D97-AF65-F5344CB8AC3E}">
        <p14:creationId xmlns:p14="http://schemas.microsoft.com/office/powerpoint/2010/main" val="109005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The first potential issue is whether de facto marital status should be elevated to a core topic.  </a:t>
            </a:r>
          </a:p>
          <a:p>
            <a:endParaRPr lang="en-US" sz="1600" dirty="0"/>
          </a:p>
          <a:p>
            <a:r>
              <a:rPr lang="en-US" sz="1600" dirty="0" smtClean="0"/>
              <a:t>From the point of view of actual living arrangements and household structure of the population, de facto marital status is even more important than the legal status.  A great majority of the UNECE countries collected this information in the 2010 </a:t>
            </a:r>
            <a:r>
              <a:rPr lang="en-US" sz="1600" dirty="0" smtClean="0"/>
              <a:t>round</a:t>
            </a:r>
            <a:r>
              <a:rPr lang="en-US" sz="1600" dirty="0" smtClean="0"/>
              <a:t>: 45 countries.</a:t>
            </a:r>
          </a:p>
          <a:p>
            <a:endParaRPr lang="en-US" sz="1600" dirty="0"/>
          </a:p>
          <a:p>
            <a:r>
              <a:rPr lang="en-US" sz="1600" dirty="0" smtClean="0"/>
              <a:t>Paras  216-221. Background</a:t>
            </a:r>
            <a:r>
              <a:rPr lang="en-US" sz="1600" dirty="0" smtClean="0"/>
              <a:t>:  de facto marital status was defined as “the marital status of each individual in terms of his or her actual living arrangements within the household enumerated.”  </a:t>
            </a:r>
          </a:p>
          <a:p>
            <a:endParaRPr lang="en-US" sz="1600" dirty="0"/>
          </a:p>
          <a:p>
            <a:r>
              <a:rPr lang="en-US" sz="1600" dirty="0" smtClean="0"/>
              <a:t>De jure or legal marital status was defined as the (legal) conjugal status of each individual in relation to the marriage laws (or customs) of the </a:t>
            </a:r>
            <a:r>
              <a:rPr lang="en-US" sz="1600" dirty="0" smtClean="0"/>
              <a:t>country.</a:t>
            </a:r>
          </a:p>
        </p:txBody>
      </p:sp>
      <p:sp>
        <p:nvSpPr>
          <p:cNvPr id="4" name="Slide Number Placeholder 3"/>
          <p:cNvSpPr>
            <a:spLocks noGrp="1"/>
          </p:cNvSpPr>
          <p:nvPr>
            <p:ph type="sldNum" sz="quarter" idx="10"/>
          </p:nvPr>
        </p:nvSpPr>
        <p:spPr/>
        <p:txBody>
          <a:bodyPr/>
          <a:lstStyle/>
          <a:p>
            <a:fld id="{A6D4E5C3-3E98-4752-8D86-27A8D6DE3A9E}" type="slidenum">
              <a:rPr lang="en-US" smtClean="0"/>
              <a:t>5</a:t>
            </a:fld>
            <a:endParaRPr lang="en-US" dirty="0"/>
          </a:p>
        </p:txBody>
      </p:sp>
    </p:spTree>
    <p:extLst>
      <p:ext uri="{BB962C8B-B14F-4D97-AF65-F5344CB8AC3E}">
        <p14:creationId xmlns:p14="http://schemas.microsoft.com/office/powerpoint/2010/main" val="3511551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The next potential issue is whether the use of a mixed classification of de jure and de facto marital status be discouraged explicitly in the recommendations.  </a:t>
            </a:r>
          </a:p>
          <a:p>
            <a:endParaRPr lang="en-US" sz="1600" dirty="0"/>
          </a:p>
          <a:p>
            <a:r>
              <a:rPr lang="en-US" sz="1600" dirty="0" smtClean="0"/>
              <a:t>In the 2010 round, six countries still used such a classification, which would not allow for comparison of their data with other countries on either de jure marital status or de facto marital status</a:t>
            </a:r>
            <a:r>
              <a:rPr lang="en-US" sz="1600" dirty="0" smtClean="0"/>
              <a:t>.</a:t>
            </a:r>
          </a:p>
        </p:txBody>
      </p:sp>
      <p:sp>
        <p:nvSpPr>
          <p:cNvPr id="4" name="Slide Number Placeholder 3"/>
          <p:cNvSpPr>
            <a:spLocks noGrp="1"/>
          </p:cNvSpPr>
          <p:nvPr>
            <p:ph type="sldNum" sz="quarter" idx="10"/>
          </p:nvPr>
        </p:nvSpPr>
        <p:spPr/>
        <p:txBody>
          <a:bodyPr/>
          <a:lstStyle/>
          <a:p>
            <a:fld id="{A6D4E5C3-3E98-4752-8D86-27A8D6DE3A9E}" type="slidenum">
              <a:rPr lang="en-US" smtClean="0"/>
              <a:t>6</a:t>
            </a:fld>
            <a:endParaRPr lang="en-US" dirty="0"/>
          </a:p>
        </p:txBody>
      </p:sp>
    </p:spTree>
    <p:extLst>
      <p:ext uri="{BB962C8B-B14F-4D97-AF65-F5344CB8AC3E}">
        <p14:creationId xmlns:p14="http://schemas.microsoft.com/office/powerpoint/2010/main" val="302922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There are two forms of such question. One is where a </a:t>
            </a:r>
            <a:r>
              <a:rPr lang="en-US" sz="1600" dirty="0" smtClean="0"/>
              <a:t>category </a:t>
            </a:r>
            <a:r>
              <a:rPr lang="en-US" sz="1600" dirty="0"/>
              <a:t>“in a consensual union” or “unregistered marriage” is added to the four main legal marital status categories. In that case, we do not know whether the legal marital status of the persons who select that option is “never-married”, “widowed” or “divorced”.</a:t>
            </a:r>
            <a:endParaRPr lang="en-US" sz="1600" dirty="0"/>
          </a:p>
        </p:txBody>
      </p:sp>
      <p:sp>
        <p:nvSpPr>
          <p:cNvPr id="4" name="Slide Number Placeholder 3"/>
          <p:cNvSpPr>
            <a:spLocks noGrp="1"/>
          </p:cNvSpPr>
          <p:nvPr>
            <p:ph type="sldNum" sz="quarter" idx="10"/>
          </p:nvPr>
        </p:nvSpPr>
        <p:spPr/>
        <p:txBody>
          <a:bodyPr/>
          <a:lstStyle/>
          <a:p>
            <a:fld id="{A6D4E5C3-3E98-4752-8D86-27A8D6DE3A9E}" type="slidenum">
              <a:rPr lang="en-US" smtClean="0"/>
              <a:t>7</a:t>
            </a:fld>
            <a:endParaRPr lang="en-US" dirty="0"/>
          </a:p>
        </p:txBody>
      </p:sp>
    </p:spTree>
    <p:extLst>
      <p:ext uri="{BB962C8B-B14F-4D97-AF65-F5344CB8AC3E}">
        <p14:creationId xmlns:p14="http://schemas.microsoft.com/office/powerpoint/2010/main" val="302922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There are two forms of such question. One is where a </a:t>
            </a:r>
            <a:r>
              <a:rPr lang="en-US" sz="1600" dirty="0" smtClean="0"/>
              <a:t>category </a:t>
            </a:r>
            <a:r>
              <a:rPr lang="en-US" sz="1600" dirty="0"/>
              <a:t>“in a consensual union” or “unregistered marriage” is added to the four main legal marital status categories. In that case, we do not know whether the legal marital status of the persons who select that option is “never-married”, “widowed” or “divorced”.</a:t>
            </a:r>
            <a:endParaRPr lang="en-US" sz="1600" dirty="0"/>
          </a:p>
        </p:txBody>
      </p:sp>
      <p:sp>
        <p:nvSpPr>
          <p:cNvPr id="4" name="Slide Number Placeholder 3"/>
          <p:cNvSpPr>
            <a:spLocks noGrp="1"/>
          </p:cNvSpPr>
          <p:nvPr>
            <p:ph type="sldNum" sz="quarter" idx="10"/>
          </p:nvPr>
        </p:nvSpPr>
        <p:spPr/>
        <p:txBody>
          <a:bodyPr/>
          <a:lstStyle/>
          <a:p>
            <a:fld id="{A6D4E5C3-3E98-4752-8D86-27A8D6DE3A9E}" type="slidenum">
              <a:rPr lang="en-US" smtClean="0"/>
              <a:t>8</a:t>
            </a:fld>
            <a:endParaRPr lang="en-US" dirty="0"/>
          </a:p>
        </p:txBody>
      </p:sp>
    </p:spTree>
    <p:extLst>
      <p:ext uri="{BB962C8B-B14F-4D97-AF65-F5344CB8AC3E}">
        <p14:creationId xmlns:p14="http://schemas.microsoft.com/office/powerpoint/2010/main" val="302922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smtClean="0"/>
              <a:t>Para 213</a:t>
            </a:r>
          </a:p>
          <a:p>
            <a:r>
              <a:rPr lang="en-GB" sz="1600" dirty="0" smtClean="0"/>
              <a:t>In </a:t>
            </a:r>
            <a:r>
              <a:rPr lang="en-GB" sz="1600" dirty="0"/>
              <a:t>countries with legal provision for registered/legal partnership (for opposite-sex couples and/or same-sex couples) or where same-sex couples can legally marry, additional categories may either be included in the category of the “married”, or the above classification may be expanded to include them explicitly (for example: (5.0) Person living in a registered/legal partnership; (6.0) Person living in a registered same-sex partnership). However, it is suggested that a thorough testing program be conducted prior to introducing this possibly sensitive latter category. </a:t>
            </a:r>
            <a:endParaRPr lang="en-US" sz="1600" dirty="0" smtClean="0"/>
          </a:p>
        </p:txBody>
      </p:sp>
      <p:sp>
        <p:nvSpPr>
          <p:cNvPr id="4" name="Slide Number Placeholder 3"/>
          <p:cNvSpPr>
            <a:spLocks noGrp="1"/>
          </p:cNvSpPr>
          <p:nvPr>
            <p:ph type="sldNum" sz="quarter" idx="10"/>
          </p:nvPr>
        </p:nvSpPr>
        <p:spPr/>
        <p:txBody>
          <a:bodyPr/>
          <a:lstStyle/>
          <a:p>
            <a:fld id="{A6D4E5C3-3E98-4752-8D86-27A8D6DE3A9E}" type="slidenum">
              <a:rPr lang="en-US" smtClean="0"/>
              <a:t>9</a:t>
            </a:fld>
            <a:endParaRPr lang="en-US" dirty="0"/>
          </a:p>
        </p:txBody>
      </p:sp>
    </p:spTree>
    <p:extLst>
      <p:ext uri="{BB962C8B-B14F-4D97-AF65-F5344CB8AC3E}">
        <p14:creationId xmlns:p14="http://schemas.microsoft.com/office/powerpoint/2010/main" val="1501555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12A593-3E53-4FDD-84C4-A87D681D6090}" type="datetimeFigureOut">
              <a:rPr lang="en-US" smtClean="0"/>
              <a:t>10/1/2013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C7F538-DD9B-443D-A1AF-550EEC46328B}" type="slidenum">
              <a:rPr lang="en-US" smtClean="0"/>
              <a:t>‹#›</a:t>
            </a:fld>
            <a:endParaRPr lang="en-US" dirty="0"/>
          </a:p>
        </p:txBody>
      </p:sp>
    </p:spTree>
    <p:extLst>
      <p:ext uri="{BB962C8B-B14F-4D97-AF65-F5344CB8AC3E}">
        <p14:creationId xmlns:p14="http://schemas.microsoft.com/office/powerpoint/2010/main" val="2701692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12A593-3E53-4FDD-84C4-A87D681D6090}" type="datetimeFigureOut">
              <a:rPr lang="en-US" smtClean="0"/>
              <a:t>10/1/2013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C7F538-DD9B-443D-A1AF-550EEC46328B}" type="slidenum">
              <a:rPr lang="en-US" smtClean="0"/>
              <a:t>‹#›</a:t>
            </a:fld>
            <a:endParaRPr lang="en-US" dirty="0"/>
          </a:p>
        </p:txBody>
      </p:sp>
    </p:spTree>
    <p:extLst>
      <p:ext uri="{BB962C8B-B14F-4D97-AF65-F5344CB8AC3E}">
        <p14:creationId xmlns:p14="http://schemas.microsoft.com/office/powerpoint/2010/main" val="1451419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12A593-3E53-4FDD-84C4-A87D681D6090}" type="datetimeFigureOut">
              <a:rPr lang="en-US" smtClean="0"/>
              <a:t>10/1/2013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C7F538-DD9B-443D-A1AF-550EEC46328B}" type="slidenum">
              <a:rPr lang="en-US" smtClean="0"/>
              <a:t>‹#›</a:t>
            </a:fld>
            <a:endParaRPr lang="en-US" dirty="0"/>
          </a:p>
        </p:txBody>
      </p:sp>
    </p:spTree>
    <p:extLst>
      <p:ext uri="{BB962C8B-B14F-4D97-AF65-F5344CB8AC3E}">
        <p14:creationId xmlns:p14="http://schemas.microsoft.com/office/powerpoint/2010/main" val="3951101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spcAft>
                <a:spcPts val="600"/>
              </a:spcAft>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D12A593-3E53-4FDD-84C4-A87D681D6090}" type="datetimeFigureOut">
              <a:rPr lang="en-US" smtClean="0"/>
              <a:t>10/1/2013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C7F538-DD9B-443D-A1AF-550EEC46328B}" type="slidenum">
              <a:rPr lang="en-US" smtClean="0"/>
              <a:t>‹#›</a:t>
            </a:fld>
            <a:endParaRPr lang="en-US" dirty="0"/>
          </a:p>
        </p:txBody>
      </p:sp>
    </p:spTree>
    <p:extLst>
      <p:ext uri="{BB962C8B-B14F-4D97-AF65-F5344CB8AC3E}">
        <p14:creationId xmlns:p14="http://schemas.microsoft.com/office/powerpoint/2010/main" val="7064897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12A593-3E53-4FDD-84C4-A87D681D6090}" type="datetimeFigureOut">
              <a:rPr lang="en-US" smtClean="0"/>
              <a:t>10/1/2013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C7F538-DD9B-443D-A1AF-550EEC46328B}" type="slidenum">
              <a:rPr lang="en-US" smtClean="0"/>
              <a:t>‹#›</a:t>
            </a:fld>
            <a:endParaRPr lang="en-US" dirty="0"/>
          </a:p>
        </p:txBody>
      </p:sp>
    </p:spTree>
    <p:extLst>
      <p:ext uri="{BB962C8B-B14F-4D97-AF65-F5344CB8AC3E}">
        <p14:creationId xmlns:p14="http://schemas.microsoft.com/office/powerpoint/2010/main" val="1948866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12A593-3E53-4FDD-84C4-A87D681D6090}" type="datetimeFigureOut">
              <a:rPr lang="en-US" smtClean="0"/>
              <a:t>10/1/2013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C7F538-DD9B-443D-A1AF-550EEC46328B}" type="slidenum">
              <a:rPr lang="en-US" smtClean="0"/>
              <a:t>‹#›</a:t>
            </a:fld>
            <a:endParaRPr lang="en-US" dirty="0"/>
          </a:p>
        </p:txBody>
      </p:sp>
    </p:spTree>
    <p:extLst>
      <p:ext uri="{BB962C8B-B14F-4D97-AF65-F5344CB8AC3E}">
        <p14:creationId xmlns:p14="http://schemas.microsoft.com/office/powerpoint/2010/main" val="3904228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12A593-3E53-4FDD-84C4-A87D681D6090}" type="datetimeFigureOut">
              <a:rPr lang="en-US" smtClean="0"/>
              <a:t>10/1/2013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C7F538-DD9B-443D-A1AF-550EEC46328B}" type="slidenum">
              <a:rPr lang="en-US" smtClean="0"/>
              <a:t>‹#›</a:t>
            </a:fld>
            <a:endParaRPr lang="en-US" dirty="0"/>
          </a:p>
        </p:txBody>
      </p:sp>
    </p:spTree>
    <p:extLst>
      <p:ext uri="{BB962C8B-B14F-4D97-AF65-F5344CB8AC3E}">
        <p14:creationId xmlns:p14="http://schemas.microsoft.com/office/powerpoint/2010/main" val="1877398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12A593-3E53-4FDD-84C4-A87D681D6090}" type="datetimeFigureOut">
              <a:rPr lang="en-US" smtClean="0"/>
              <a:t>10/1/2013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C7F538-DD9B-443D-A1AF-550EEC46328B}" type="slidenum">
              <a:rPr lang="en-US" smtClean="0"/>
              <a:t>‹#›</a:t>
            </a:fld>
            <a:endParaRPr lang="en-US" dirty="0"/>
          </a:p>
        </p:txBody>
      </p:sp>
    </p:spTree>
    <p:extLst>
      <p:ext uri="{BB962C8B-B14F-4D97-AF65-F5344CB8AC3E}">
        <p14:creationId xmlns:p14="http://schemas.microsoft.com/office/powerpoint/2010/main" val="1463785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2A593-3E53-4FDD-84C4-A87D681D6090}" type="datetimeFigureOut">
              <a:rPr lang="en-US" smtClean="0"/>
              <a:t>10/1/2013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C7F538-DD9B-443D-A1AF-550EEC46328B}" type="slidenum">
              <a:rPr lang="en-US" smtClean="0"/>
              <a:t>‹#›</a:t>
            </a:fld>
            <a:endParaRPr lang="en-US" dirty="0"/>
          </a:p>
        </p:txBody>
      </p:sp>
    </p:spTree>
    <p:extLst>
      <p:ext uri="{BB962C8B-B14F-4D97-AF65-F5344CB8AC3E}">
        <p14:creationId xmlns:p14="http://schemas.microsoft.com/office/powerpoint/2010/main" val="17694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12A593-3E53-4FDD-84C4-A87D681D6090}" type="datetimeFigureOut">
              <a:rPr lang="en-US" smtClean="0"/>
              <a:t>10/1/2013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C7F538-DD9B-443D-A1AF-550EEC46328B}" type="slidenum">
              <a:rPr lang="en-US" smtClean="0"/>
              <a:t>‹#›</a:t>
            </a:fld>
            <a:endParaRPr lang="en-US" dirty="0"/>
          </a:p>
        </p:txBody>
      </p:sp>
    </p:spTree>
    <p:extLst>
      <p:ext uri="{BB962C8B-B14F-4D97-AF65-F5344CB8AC3E}">
        <p14:creationId xmlns:p14="http://schemas.microsoft.com/office/powerpoint/2010/main" val="131751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12A593-3E53-4FDD-84C4-A87D681D6090}" type="datetimeFigureOut">
              <a:rPr lang="en-US" smtClean="0"/>
              <a:t>10/1/2013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C7F538-DD9B-443D-A1AF-550EEC46328B}" type="slidenum">
              <a:rPr lang="en-US" smtClean="0"/>
              <a:t>‹#›</a:t>
            </a:fld>
            <a:endParaRPr lang="en-US" dirty="0"/>
          </a:p>
        </p:txBody>
      </p:sp>
    </p:spTree>
    <p:extLst>
      <p:ext uri="{BB962C8B-B14F-4D97-AF65-F5344CB8AC3E}">
        <p14:creationId xmlns:p14="http://schemas.microsoft.com/office/powerpoint/2010/main" val="2097940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2A593-3E53-4FDD-84C4-A87D681D6090}" type="datetimeFigureOut">
              <a:rPr lang="en-US" smtClean="0"/>
              <a:t>10/1/2013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7F538-DD9B-443D-A1AF-550EEC46328B}" type="slidenum">
              <a:rPr lang="en-US" smtClean="0"/>
              <a:t>‹#›</a:t>
            </a:fld>
            <a:endParaRPr lang="en-US" dirty="0"/>
          </a:p>
        </p:txBody>
      </p:sp>
    </p:spTree>
    <p:extLst>
      <p:ext uri="{BB962C8B-B14F-4D97-AF65-F5344CB8AC3E}">
        <p14:creationId xmlns:p14="http://schemas.microsoft.com/office/powerpoint/2010/main" val="1531141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t>Demographic, </a:t>
            </a:r>
            <a:r>
              <a:rPr lang="en-GB" b="1" dirty="0" smtClean="0"/>
              <a:t>Household </a:t>
            </a:r>
            <a:r>
              <a:rPr lang="en-GB" b="1" dirty="0" smtClean="0"/>
              <a:t>and </a:t>
            </a:r>
            <a:r>
              <a:rPr lang="en-GB" b="1" dirty="0" smtClean="0"/>
              <a:t>Family Characteristics</a:t>
            </a:r>
            <a:r>
              <a:rPr lang="en-GB" b="1" dirty="0" smtClean="0"/>
              <a:t>: </a:t>
            </a:r>
            <a:r>
              <a:rPr lang="en-US" b="1" dirty="0" smtClean="0"/>
              <a:t/>
            </a:r>
            <a:br>
              <a:rPr lang="en-US" b="1" dirty="0" smtClean="0"/>
            </a:br>
            <a:r>
              <a:rPr lang="en-GB" b="1" dirty="0" smtClean="0"/>
              <a:t>Issues and Recommendations for the 2020 Round</a:t>
            </a:r>
            <a:br>
              <a:rPr lang="en-GB" b="1" dirty="0" smtClean="0"/>
            </a:br>
            <a:r>
              <a:rPr lang="en-US" sz="3100" dirty="0"/>
              <a:t>Group of Experts on Population and Housing </a:t>
            </a:r>
            <a:r>
              <a:rPr lang="en-US" sz="3100" dirty="0" smtClean="0"/>
              <a:t>Censuses</a:t>
            </a:r>
            <a:br>
              <a:rPr lang="en-US" sz="3100" dirty="0" smtClean="0"/>
            </a:br>
            <a:r>
              <a:rPr lang="en-US" sz="3100" dirty="0" smtClean="0"/>
              <a:t>Geneva, 30 </a:t>
            </a:r>
            <a:r>
              <a:rPr lang="en-US" sz="3100" dirty="0" smtClean="0"/>
              <a:t>September – 3 </a:t>
            </a:r>
            <a:r>
              <a:rPr lang="en-US" sz="3100" dirty="0" smtClean="0"/>
              <a:t>October </a:t>
            </a:r>
            <a:r>
              <a:rPr lang="en-US" sz="3100" dirty="0" smtClean="0"/>
              <a:t>2013</a:t>
            </a:r>
            <a:endParaRPr lang="en-US" sz="3100" dirty="0"/>
          </a:p>
        </p:txBody>
      </p:sp>
    </p:spTree>
    <p:extLst>
      <p:ext uri="{BB962C8B-B14F-4D97-AF65-F5344CB8AC3E}">
        <p14:creationId xmlns:p14="http://schemas.microsoft.com/office/powerpoint/2010/main" val="4149647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smtClean="0"/>
              <a:t>Should more focus be put on reconstituted families?</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Reconstituted families are one of emerging family </a:t>
            </a:r>
            <a:r>
              <a:rPr lang="en-GB" dirty="0" smtClean="0"/>
              <a:t>types</a:t>
            </a:r>
          </a:p>
          <a:p>
            <a:r>
              <a:rPr lang="en-GB" dirty="0" smtClean="0"/>
              <a:t>Many countries (at least 20) do </a:t>
            </a:r>
            <a:r>
              <a:rPr lang="en-GB" dirty="0" smtClean="0"/>
              <a:t>not identify reconstituted </a:t>
            </a:r>
            <a:r>
              <a:rPr lang="en-GB" dirty="0" smtClean="0"/>
              <a:t>families</a:t>
            </a:r>
            <a:endParaRPr lang="en-GB" dirty="0" smtClean="0"/>
          </a:p>
          <a:p>
            <a:r>
              <a:rPr lang="en-GB" dirty="0" smtClean="0"/>
              <a:t>If we want to get more (detailed) data, there is  a need for some guidance on</a:t>
            </a:r>
            <a:r>
              <a:rPr lang="en-GB" dirty="0" smtClean="0">
                <a:solidFill>
                  <a:srgbClr val="FF0000"/>
                </a:solidFill>
              </a:rPr>
              <a:t> </a:t>
            </a:r>
            <a:r>
              <a:rPr lang="en-GB" dirty="0" smtClean="0"/>
              <a:t>a simple way to identify reconstituted families and to give reasons for the need of identifying </a:t>
            </a:r>
            <a:r>
              <a:rPr lang="en-GB" dirty="0" smtClean="0"/>
              <a:t>them</a:t>
            </a:r>
            <a:endParaRPr lang="en-GB" dirty="0" smtClean="0"/>
          </a:p>
          <a:p>
            <a:pPr marL="0" indent="0">
              <a:buNone/>
            </a:pPr>
            <a:r>
              <a:rPr lang="en-GB" i="1" dirty="0" smtClean="0"/>
              <a:t>(CES Recommendations paragraphs 498, 538–542)</a:t>
            </a:r>
            <a:endParaRPr lang="en-US" dirty="0" smtClean="0"/>
          </a:p>
          <a:p>
            <a:endParaRPr lang="en-US" dirty="0"/>
          </a:p>
        </p:txBody>
      </p:sp>
    </p:spTree>
    <p:extLst>
      <p:ext uri="{BB962C8B-B14F-4D97-AF65-F5344CB8AC3E}">
        <p14:creationId xmlns:p14="http://schemas.microsoft.com/office/powerpoint/2010/main" val="1174881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smtClean="0"/>
              <a:t>Should </a:t>
            </a:r>
            <a:r>
              <a:rPr lang="en-GB" i="1" dirty="0" smtClean="0"/>
              <a:t>senior semi-independent housing be </a:t>
            </a:r>
            <a:r>
              <a:rPr lang="en-GB" i="1" dirty="0" smtClean="0"/>
              <a:t>addressed?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This refers to facilities designed for population above a certain age, where residents have separate units, but health and personal needs services are available to the residents on an increasing basis as needed. </a:t>
            </a:r>
          </a:p>
          <a:p>
            <a:pPr marL="0" indent="0">
              <a:buNone/>
            </a:pPr>
            <a:r>
              <a:rPr lang="en-GB" dirty="0" smtClean="0"/>
              <a:t>Units within the facility designed for seniors who have transitioned to greater care should be included in this </a:t>
            </a:r>
            <a:r>
              <a:rPr lang="en-GB" dirty="0" smtClean="0"/>
              <a:t>definition.</a:t>
            </a:r>
          </a:p>
          <a:p>
            <a:pPr marL="0" indent="0">
              <a:buNone/>
            </a:pPr>
            <a:r>
              <a:rPr lang="en-GB" dirty="0" smtClean="0"/>
              <a:t>This </a:t>
            </a:r>
            <a:r>
              <a:rPr lang="en-GB" dirty="0" smtClean="0"/>
              <a:t>is an important trend where there is no clear guidance as to classification: Group quarters, household, other?</a:t>
            </a:r>
          </a:p>
          <a:p>
            <a:pPr marL="0" indent="0">
              <a:buNone/>
            </a:pPr>
            <a:r>
              <a:rPr lang="en-GB" i="1" dirty="0" smtClean="0"/>
              <a:t>(CES Recommendations paragraphs 484–488)</a:t>
            </a:r>
            <a:endParaRPr lang="en-US" dirty="0" smtClean="0"/>
          </a:p>
          <a:p>
            <a:endParaRPr lang="en-US" dirty="0"/>
          </a:p>
        </p:txBody>
      </p:sp>
    </p:spTree>
    <p:extLst>
      <p:ext uri="{BB962C8B-B14F-4D97-AF65-F5344CB8AC3E}">
        <p14:creationId xmlns:p14="http://schemas.microsoft.com/office/powerpoint/2010/main" val="1866999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smtClean="0"/>
              <a:t>Should </a:t>
            </a:r>
            <a:r>
              <a:rPr lang="en-GB" i="1" dirty="0" smtClean="0"/>
              <a:t>senior semi-independent housing be </a:t>
            </a:r>
            <a:r>
              <a:rPr lang="en-GB" i="1" dirty="0" smtClean="0"/>
              <a:t>addressed?</a:t>
            </a:r>
            <a:endParaRPr lang="en-US" dirty="0"/>
          </a:p>
        </p:txBody>
      </p:sp>
      <p:sp>
        <p:nvSpPr>
          <p:cNvPr id="3" name="Content Placeholder 2"/>
          <p:cNvSpPr>
            <a:spLocks noGrp="1"/>
          </p:cNvSpPr>
          <p:nvPr>
            <p:ph idx="1"/>
          </p:nvPr>
        </p:nvSpPr>
        <p:spPr/>
        <p:txBody>
          <a:bodyPr>
            <a:normAutofit/>
          </a:bodyPr>
          <a:lstStyle/>
          <a:p>
            <a:r>
              <a:rPr lang="en-US" dirty="0" smtClean="0"/>
              <a:t>13 countries → </a:t>
            </a:r>
            <a:r>
              <a:rPr lang="en-US" dirty="0"/>
              <a:t>private </a:t>
            </a:r>
            <a:r>
              <a:rPr lang="en-US" dirty="0" smtClean="0"/>
              <a:t>household</a:t>
            </a:r>
          </a:p>
          <a:p>
            <a:r>
              <a:rPr lang="en-US" dirty="0" smtClean="0"/>
              <a:t>17 countries → </a:t>
            </a:r>
            <a:r>
              <a:rPr lang="en-US" dirty="0"/>
              <a:t>institutional </a:t>
            </a:r>
            <a:r>
              <a:rPr lang="en-US" dirty="0" smtClean="0"/>
              <a:t>household</a:t>
            </a:r>
          </a:p>
          <a:p>
            <a:r>
              <a:rPr lang="en-US" dirty="0" smtClean="0"/>
              <a:t>14 countries → not relevant</a:t>
            </a:r>
          </a:p>
          <a:p>
            <a:r>
              <a:rPr lang="en-US" dirty="0" smtClean="0"/>
              <a:t>6 countries → various </a:t>
            </a:r>
            <a:r>
              <a:rPr lang="en-US" dirty="0"/>
              <a:t>criteria to classify </a:t>
            </a:r>
            <a:r>
              <a:rPr lang="en-US" dirty="0" smtClean="0"/>
              <a:t>to either </a:t>
            </a:r>
            <a:r>
              <a:rPr lang="en-US" dirty="0"/>
              <a:t>as private or </a:t>
            </a:r>
            <a:r>
              <a:rPr lang="en-US" dirty="0" smtClean="0"/>
              <a:t>institutional</a:t>
            </a:r>
            <a:endParaRPr lang="en-US" dirty="0"/>
          </a:p>
          <a:p>
            <a:endParaRPr lang="en-US" dirty="0"/>
          </a:p>
        </p:txBody>
      </p:sp>
    </p:spTree>
    <p:extLst>
      <p:ext uri="{BB962C8B-B14F-4D97-AF65-F5344CB8AC3E}">
        <p14:creationId xmlns:p14="http://schemas.microsoft.com/office/powerpoint/2010/main" val="2670377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smtClean="0"/>
              <a:t>Should same sex unions be included as a non-core topic?</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Same sex unions are a topic of increasing interest in several countries. </a:t>
            </a:r>
          </a:p>
          <a:p>
            <a:r>
              <a:rPr lang="en-GB" dirty="0" smtClean="0"/>
              <a:t>Should it be explicitly recommended that where these estimates are to be derived, a separate question or response is needed? </a:t>
            </a:r>
          </a:p>
          <a:p>
            <a:r>
              <a:rPr lang="en-GB" dirty="0" smtClean="0"/>
              <a:t>Inferring same-sex unions from reported marital status and reported sex has proven to provide unreliable data.</a:t>
            </a:r>
            <a:endParaRPr lang="en-US" dirty="0" smtClean="0"/>
          </a:p>
          <a:p>
            <a:pPr marL="0" indent="0">
              <a:buNone/>
            </a:pPr>
            <a:r>
              <a:rPr lang="en-GB" i="1" dirty="0" smtClean="0"/>
              <a:t>(CES Recommendations paragraphs 502–504)</a:t>
            </a:r>
            <a:endParaRPr lang="en-US" dirty="0" smtClean="0"/>
          </a:p>
          <a:p>
            <a:endParaRPr lang="en-US" dirty="0"/>
          </a:p>
        </p:txBody>
      </p:sp>
    </p:spTree>
    <p:extLst>
      <p:ext uri="{BB962C8B-B14F-4D97-AF65-F5344CB8AC3E}">
        <p14:creationId xmlns:p14="http://schemas.microsoft.com/office/powerpoint/2010/main" val="6683442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smtClean="0"/>
              <a:t>Should same sex unions be included as a non-core topic?</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Same sex unions are a topic of increasing interest in several countries. </a:t>
            </a:r>
          </a:p>
          <a:p>
            <a:r>
              <a:rPr lang="en-GB" dirty="0" smtClean="0"/>
              <a:t>Should it be explicitly recommended that where these estimates are to be derived, a separate question or response is needed? </a:t>
            </a:r>
          </a:p>
          <a:p>
            <a:r>
              <a:rPr lang="en-GB" dirty="0" smtClean="0"/>
              <a:t>Inferring same-sex unions from reported marital status and reported sex has proven to provide unreliable data.</a:t>
            </a:r>
            <a:endParaRPr lang="en-US" dirty="0" smtClean="0"/>
          </a:p>
          <a:p>
            <a:pPr marL="0" indent="0">
              <a:buNone/>
            </a:pPr>
            <a:r>
              <a:rPr lang="en-GB" i="1" dirty="0" smtClean="0"/>
              <a:t>(CES Recommendations paragraphs 502–504)</a:t>
            </a:r>
            <a:endParaRPr lang="en-US" dirty="0" smtClean="0"/>
          </a:p>
          <a:p>
            <a:endParaRPr lang="en-US" dirty="0"/>
          </a:p>
        </p:txBody>
      </p:sp>
    </p:spTree>
    <p:extLst>
      <p:ext uri="{BB962C8B-B14F-4D97-AF65-F5344CB8AC3E}">
        <p14:creationId xmlns:p14="http://schemas.microsoft.com/office/powerpoint/2010/main" val="6466654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Questions</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GB" dirty="0" smtClean="0"/>
              <a:t>De facto marital status as core topic?</a:t>
            </a:r>
          </a:p>
          <a:p>
            <a:pPr marL="514350" indent="-514350">
              <a:buFont typeface="+mj-lt"/>
              <a:buAutoNum type="arabicPeriod"/>
            </a:pPr>
            <a:r>
              <a:rPr lang="en-GB" dirty="0" smtClean="0"/>
              <a:t>Discourage mixing de jure and de facto marital status?</a:t>
            </a:r>
          </a:p>
          <a:p>
            <a:pPr marL="514350" indent="-514350">
              <a:buFont typeface="+mj-lt"/>
              <a:buAutoNum type="arabicPeriod"/>
            </a:pPr>
            <a:r>
              <a:rPr lang="en-GB" dirty="0" smtClean="0"/>
              <a:t>Distinguish consensual union and registered partnership in family nuclei?</a:t>
            </a:r>
          </a:p>
          <a:p>
            <a:pPr marL="514350" indent="-514350">
              <a:buFont typeface="+mj-lt"/>
              <a:buAutoNum type="arabicPeriod"/>
            </a:pPr>
            <a:r>
              <a:rPr lang="en-GB" dirty="0" smtClean="0"/>
              <a:t>More focus on reconstituted families?</a:t>
            </a:r>
          </a:p>
          <a:p>
            <a:pPr marL="514350" indent="-514350">
              <a:buFont typeface="+mj-lt"/>
              <a:buAutoNum type="arabicPeriod"/>
            </a:pPr>
            <a:r>
              <a:rPr lang="en-GB" dirty="0" smtClean="0"/>
              <a:t>Address senior semi-independent housing?</a:t>
            </a:r>
          </a:p>
          <a:p>
            <a:pPr marL="514350" indent="-514350">
              <a:buFont typeface="+mj-lt"/>
              <a:buAutoNum type="arabicPeriod"/>
            </a:pPr>
            <a:r>
              <a:rPr lang="en-GB" dirty="0" smtClean="0"/>
              <a:t>Same sex unions as a non-core topic?</a:t>
            </a:r>
          </a:p>
          <a:p>
            <a:endParaRPr lang="en-US" dirty="0"/>
          </a:p>
        </p:txBody>
      </p:sp>
    </p:spTree>
    <p:extLst>
      <p:ext uri="{BB962C8B-B14F-4D97-AF65-F5344CB8AC3E}">
        <p14:creationId xmlns:p14="http://schemas.microsoft.com/office/powerpoint/2010/main" val="539851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Force Members</a:t>
            </a:r>
            <a:endParaRPr lang="en-US" dirty="0"/>
          </a:p>
        </p:txBody>
      </p:sp>
      <p:sp>
        <p:nvSpPr>
          <p:cNvPr id="3" name="Content Placeholder 2"/>
          <p:cNvSpPr>
            <a:spLocks noGrp="1"/>
          </p:cNvSpPr>
          <p:nvPr>
            <p:ph idx="1"/>
          </p:nvPr>
        </p:nvSpPr>
        <p:spPr/>
        <p:txBody>
          <a:bodyPr>
            <a:normAutofit fontScale="85000" lnSpcReduction="20000"/>
          </a:bodyPr>
          <a:lstStyle/>
          <a:p>
            <a:r>
              <a:rPr lang="en-US" dirty="0"/>
              <a:t>Howard Hogan	(Chair)	United States</a:t>
            </a:r>
          </a:p>
          <a:p>
            <a:r>
              <a:rPr lang="en-US" dirty="0" smtClean="0"/>
              <a:t>Marcell </a:t>
            </a:r>
            <a:r>
              <a:rPr lang="en-US" dirty="0" smtClean="0"/>
              <a:t>Kovacs	 		Hungary</a:t>
            </a:r>
          </a:p>
          <a:p>
            <a:r>
              <a:rPr lang="en-US" dirty="0" smtClean="0"/>
              <a:t>Carel Harmsen			Netherlands</a:t>
            </a:r>
          </a:p>
          <a:p>
            <a:r>
              <a:rPr lang="en-US" dirty="0" smtClean="0"/>
              <a:t>Slavica Vukojicic Sevo		Serbia</a:t>
            </a:r>
          </a:p>
          <a:p>
            <a:r>
              <a:rPr lang="en-US" dirty="0" smtClean="0"/>
              <a:t>Viera Doktorikova		Slovakia</a:t>
            </a:r>
          </a:p>
          <a:p>
            <a:r>
              <a:rPr lang="en-US" dirty="0" smtClean="0"/>
              <a:t>Margareta Carlsson		Sweden</a:t>
            </a:r>
          </a:p>
          <a:p>
            <a:r>
              <a:rPr lang="en-US" dirty="0" smtClean="0"/>
              <a:t>Peter Stokes			</a:t>
            </a:r>
            <a:r>
              <a:rPr lang="en-US" dirty="0" smtClean="0"/>
              <a:t>United Kingdom </a:t>
            </a:r>
            <a:r>
              <a:rPr lang="en-US" dirty="0" smtClean="0"/>
              <a:t>	</a:t>
            </a:r>
          </a:p>
          <a:p>
            <a:r>
              <a:rPr lang="en-US" dirty="0" smtClean="0"/>
              <a:t>Andres </a:t>
            </a:r>
            <a:r>
              <a:rPr lang="en-US" dirty="0" smtClean="0"/>
              <a:t>Vikat 			UNECE</a:t>
            </a:r>
          </a:p>
          <a:p>
            <a:r>
              <a:rPr lang="en-US" dirty="0" smtClean="0"/>
              <a:t>Paolo Valente			</a:t>
            </a:r>
            <a:r>
              <a:rPr lang="en-US" dirty="0" smtClean="0"/>
              <a:t>UNECE</a:t>
            </a:r>
            <a:endParaRPr lang="en-US" dirty="0" smtClean="0"/>
          </a:p>
        </p:txBody>
      </p:sp>
    </p:spTree>
    <p:extLst>
      <p:ext uri="{BB962C8B-B14F-4D97-AF65-F5344CB8AC3E}">
        <p14:creationId xmlns:p14="http://schemas.microsoft.com/office/powerpoint/2010/main" val="2865645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Scope of Questions</a:t>
            </a:r>
            <a:endParaRPr lang="en-US" dirty="0"/>
          </a:p>
        </p:txBody>
      </p:sp>
      <p:sp>
        <p:nvSpPr>
          <p:cNvPr id="5" name="Content Placeholder 4"/>
          <p:cNvSpPr>
            <a:spLocks noGrp="1"/>
          </p:cNvSpPr>
          <p:nvPr>
            <p:ph sz="half" idx="1"/>
          </p:nvPr>
        </p:nvSpPr>
        <p:spPr/>
        <p:txBody>
          <a:bodyPr>
            <a:normAutofit fontScale="77500" lnSpcReduction="20000"/>
          </a:bodyPr>
          <a:lstStyle/>
          <a:p>
            <a:pPr marL="0" indent="0">
              <a:buNone/>
            </a:pPr>
            <a:r>
              <a:rPr lang="en-US" u="sng" dirty="0" smtClean="0"/>
              <a:t>Demographic</a:t>
            </a:r>
          </a:p>
          <a:p>
            <a:r>
              <a:rPr lang="en-US" dirty="0" smtClean="0"/>
              <a:t>Age</a:t>
            </a:r>
          </a:p>
          <a:p>
            <a:r>
              <a:rPr lang="en-US" dirty="0" smtClean="0"/>
              <a:t>Sex</a:t>
            </a:r>
          </a:p>
          <a:p>
            <a:r>
              <a:rPr lang="en-US" dirty="0" smtClean="0"/>
              <a:t>Legal Marital Status</a:t>
            </a:r>
          </a:p>
          <a:p>
            <a:r>
              <a:rPr lang="en-US" dirty="0" smtClean="0"/>
              <a:t>De Facto Marital Status</a:t>
            </a:r>
          </a:p>
          <a:p>
            <a:r>
              <a:rPr lang="en-US" dirty="0" smtClean="0"/>
              <a:t>Marital history and fertility</a:t>
            </a:r>
          </a:p>
          <a:p>
            <a:endParaRPr lang="en-US" dirty="0"/>
          </a:p>
          <a:p>
            <a:pPr marL="0" indent="0">
              <a:buNone/>
            </a:pPr>
            <a:r>
              <a:rPr lang="en-US" u="sng" dirty="0" smtClean="0"/>
              <a:t>Household and Family</a:t>
            </a:r>
          </a:p>
          <a:p>
            <a:r>
              <a:rPr lang="en-US" dirty="0"/>
              <a:t>Household</a:t>
            </a:r>
          </a:p>
          <a:p>
            <a:r>
              <a:rPr lang="en-US" dirty="0"/>
              <a:t>Living quarters</a:t>
            </a:r>
          </a:p>
          <a:p>
            <a:r>
              <a:rPr lang="en-US" dirty="0"/>
              <a:t>Child</a:t>
            </a:r>
          </a:p>
          <a:p>
            <a:r>
              <a:rPr lang="en-US" dirty="0"/>
              <a:t>Couple</a:t>
            </a:r>
          </a:p>
          <a:p>
            <a:r>
              <a:rPr lang="en-US" dirty="0"/>
              <a:t>Three-generation household</a:t>
            </a:r>
          </a:p>
          <a:p>
            <a:pPr marL="0" indent="0">
              <a:buNone/>
            </a:pPr>
            <a:endParaRPr lang="en-US" u="sng" dirty="0" smtClean="0"/>
          </a:p>
          <a:p>
            <a:endParaRPr lang="en-US" dirty="0" smtClean="0"/>
          </a:p>
        </p:txBody>
      </p:sp>
      <p:sp>
        <p:nvSpPr>
          <p:cNvPr id="6" name="Content Placeholder 5"/>
          <p:cNvSpPr>
            <a:spLocks noGrp="1"/>
          </p:cNvSpPr>
          <p:nvPr>
            <p:ph sz="half" idx="2"/>
          </p:nvPr>
        </p:nvSpPr>
        <p:spPr/>
        <p:txBody>
          <a:bodyPr>
            <a:normAutofit fontScale="77500" lnSpcReduction="20000"/>
          </a:bodyPr>
          <a:lstStyle/>
          <a:p>
            <a:pPr marL="0" indent="0">
              <a:buNone/>
            </a:pPr>
            <a:r>
              <a:rPr lang="en-US" u="sng" dirty="0" smtClean="0"/>
              <a:t>Household and Family (cont’d)</a:t>
            </a:r>
          </a:p>
          <a:p>
            <a:r>
              <a:rPr lang="en-US" dirty="0" smtClean="0"/>
              <a:t>Reconstituted family</a:t>
            </a:r>
          </a:p>
          <a:p>
            <a:r>
              <a:rPr lang="en-US" dirty="0" smtClean="0"/>
              <a:t>Extended family</a:t>
            </a:r>
          </a:p>
          <a:p>
            <a:r>
              <a:rPr lang="en-US" dirty="0" smtClean="0"/>
              <a:t>Relationship</a:t>
            </a:r>
          </a:p>
          <a:p>
            <a:r>
              <a:rPr lang="en-US" dirty="0" smtClean="0"/>
              <a:t>Family Status</a:t>
            </a:r>
          </a:p>
          <a:p>
            <a:r>
              <a:rPr lang="en-US" dirty="0" smtClean="0"/>
              <a:t>Family Nuclei and Nuclear Families</a:t>
            </a:r>
          </a:p>
          <a:p>
            <a:r>
              <a:rPr lang="en-US" dirty="0" smtClean="0"/>
              <a:t>Private Households</a:t>
            </a:r>
          </a:p>
          <a:p>
            <a:r>
              <a:rPr lang="en-US" dirty="0" smtClean="0"/>
              <a:t>Tenure</a:t>
            </a:r>
          </a:p>
          <a:p>
            <a:r>
              <a:rPr lang="en-US" dirty="0" smtClean="0"/>
              <a:t>Other Topics</a:t>
            </a:r>
            <a:endParaRPr lang="en-US" dirty="0"/>
          </a:p>
        </p:txBody>
      </p:sp>
    </p:spTree>
    <p:extLst>
      <p:ext uri="{BB962C8B-B14F-4D97-AF65-F5344CB8AC3E}">
        <p14:creationId xmlns:p14="http://schemas.microsoft.com/office/powerpoint/2010/main" val="589339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GB" dirty="0" smtClean="0"/>
              <a:t>Very high compliance with the 2010 recommendations for the demographic </a:t>
            </a:r>
            <a:r>
              <a:rPr lang="en-GB" dirty="0" smtClean="0"/>
              <a:t>variables</a:t>
            </a:r>
          </a:p>
          <a:p>
            <a:r>
              <a:rPr lang="en-GB" dirty="0" smtClean="0"/>
              <a:t>Good </a:t>
            </a:r>
            <a:r>
              <a:rPr lang="en-GB" dirty="0" smtClean="0"/>
              <a:t>compliance with the recommendations concerning household and family </a:t>
            </a:r>
            <a:r>
              <a:rPr lang="en-GB" dirty="0" smtClean="0"/>
              <a:t>characteristics</a:t>
            </a:r>
            <a:endParaRPr lang="en-US" dirty="0" smtClean="0"/>
          </a:p>
          <a:p>
            <a:r>
              <a:rPr lang="en-US" dirty="0" smtClean="0"/>
              <a:t>6 issues were raised </a:t>
            </a:r>
            <a:r>
              <a:rPr lang="en-US" dirty="0"/>
              <a:t>that </a:t>
            </a:r>
            <a:r>
              <a:rPr lang="en-US" dirty="0" smtClean="0"/>
              <a:t>could be changed </a:t>
            </a:r>
            <a:r>
              <a:rPr lang="en-US" dirty="0"/>
              <a:t>for the 2020 </a:t>
            </a:r>
            <a:r>
              <a:rPr lang="en-US" dirty="0" smtClean="0"/>
              <a:t>census round</a:t>
            </a:r>
            <a:endParaRPr lang="en-US" dirty="0"/>
          </a:p>
        </p:txBody>
      </p:sp>
    </p:spTree>
    <p:extLst>
      <p:ext uri="{BB962C8B-B14F-4D97-AF65-F5344CB8AC3E}">
        <p14:creationId xmlns:p14="http://schemas.microsoft.com/office/powerpoint/2010/main" val="1257771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smtClean="0"/>
              <a:t>Should </a:t>
            </a:r>
            <a:r>
              <a:rPr lang="en-GB" dirty="0" smtClean="0"/>
              <a:t>de facto </a:t>
            </a:r>
            <a:r>
              <a:rPr lang="en-GB" i="1" dirty="0" smtClean="0"/>
              <a:t>marital status be elevated to a core topic?</a:t>
            </a:r>
            <a:endParaRPr lang="en-US" dirty="0"/>
          </a:p>
        </p:txBody>
      </p:sp>
      <p:sp>
        <p:nvSpPr>
          <p:cNvPr id="3" name="Content Placeholder 2"/>
          <p:cNvSpPr>
            <a:spLocks noGrp="1"/>
          </p:cNvSpPr>
          <p:nvPr>
            <p:ph idx="1"/>
          </p:nvPr>
        </p:nvSpPr>
        <p:spPr/>
        <p:txBody>
          <a:bodyPr>
            <a:normAutofit lnSpcReduction="10000"/>
          </a:bodyPr>
          <a:lstStyle/>
          <a:p>
            <a:r>
              <a:rPr lang="en-GB" dirty="0" smtClean="0"/>
              <a:t>From the point of view of actual living arrangements and household structure of the population, this aspect is even more important than the legal </a:t>
            </a:r>
            <a:r>
              <a:rPr lang="en-GB" dirty="0" smtClean="0"/>
              <a:t>marital status</a:t>
            </a:r>
          </a:p>
          <a:p>
            <a:r>
              <a:rPr lang="en-GB" dirty="0" smtClean="0"/>
              <a:t>A </a:t>
            </a:r>
            <a:r>
              <a:rPr lang="en-GB" dirty="0" smtClean="0"/>
              <a:t>great majority of UNECE countries </a:t>
            </a:r>
            <a:r>
              <a:rPr lang="en-GB" dirty="0" smtClean="0"/>
              <a:t>(45)</a:t>
            </a:r>
            <a:r>
              <a:rPr lang="en-GB" dirty="0"/>
              <a:t> </a:t>
            </a:r>
            <a:r>
              <a:rPr lang="en-GB" dirty="0" smtClean="0"/>
              <a:t>collected </a:t>
            </a:r>
            <a:r>
              <a:rPr lang="en-GB" dirty="0" smtClean="0"/>
              <a:t>this information in the 2010 </a:t>
            </a:r>
            <a:r>
              <a:rPr lang="en-GB" dirty="0" smtClean="0"/>
              <a:t>round</a:t>
            </a:r>
            <a:endParaRPr lang="en-US" dirty="0" smtClean="0"/>
          </a:p>
          <a:p>
            <a:pPr marL="0" indent="0">
              <a:buNone/>
            </a:pPr>
            <a:endParaRPr lang="en-US" dirty="0" smtClean="0"/>
          </a:p>
          <a:p>
            <a:pPr marL="0" indent="0">
              <a:buNone/>
            </a:pPr>
            <a:r>
              <a:rPr lang="en-GB" i="1" dirty="0" smtClean="0"/>
              <a:t>(CES Recommendations paragraphs 216–221)</a:t>
            </a:r>
            <a:endParaRPr lang="en-US" dirty="0" smtClean="0"/>
          </a:p>
          <a:p>
            <a:endParaRPr lang="en-US" dirty="0"/>
          </a:p>
        </p:txBody>
      </p:sp>
    </p:spTree>
    <p:extLst>
      <p:ext uri="{BB962C8B-B14F-4D97-AF65-F5344CB8AC3E}">
        <p14:creationId xmlns:p14="http://schemas.microsoft.com/office/powerpoint/2010/main" val="2198045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i="1" dirty="0" smtClean="0"/>
              <a:t>Should the use of a mixed classification of </a:t>
            </a:r>
            <a:r>
              <a:rPr lang="en-GB" sz="3200" dirty="0" smtClean="0"/>
              <a:t>de jure</a:t>
            </a:r>
            <a:r>
              <a:rPr lang="en-GB" sz="3200" i="1" dirty="0" smtClean="0"/>
              <a:t> and </a:t>
            </a:r>
            <a:r>
              <a:rPr lang="en-GB" sz="3200" dirty="0" smtClean="0"/>
              <a:t>de facto </a:t>
            </a:r>
            <a:r>
              <a:rPr lang="en-GB" sz="3200" i="1" dirty="0" smtClean="0"/>
              <a:t>marital status be discouraged explicitly?</a:t>
            </a:r>
            <a:endParaRPr lang="en-US" sz="3200" dirty="0"/>
          </a:p>
        </p:txBody>
      </p:sp>
      <p:sp>
        <p:nvSpPr>
          <p:cNvPr id="3" name="Content Placeholder 2"/>
          <p:cNvSpPr>
            <a:spLocks noGrp="1"/>
          </p:cNvSpPr>
          <p:nvPr>
            <p:ph idx="1"/>
          </p:nvPr>
        </p:nvSpPr>
        <p:spPr>
          <a:xfrm>
            <a:off x="457200" y="2057400"/>
            <a:ext cx="8229600" cy="4419600"/>
          </a:xfrm>
        </p:spPr>
        <p:txBody>
          <a:bodyPr/>
          <a:lstStyle/>
          <a:p>
            <a:pPr marL="0" indent="0">
              <a:buNone/>
            </a:pPr>
            <a:r>
              <a:rPr lang="en-GB" dirty="0" smtClean="0"/>
              <a:t>In the 2010 round</a:t>
            </a:r>
            <a:r>
              <a:rPr lang="en-GB" dirty="0" smtClean="0"/>
              <a:t>, at least </a:t>
            </a:r>
            <a:r>
              <a:rPr lang="en-GB" dirty="0" smtClean="0"/>
              <a:t>six countries still used such classification, which would not allow for comparison of their data with others on either of these aspects. </a:t>
            </a:r>
          </a:p>
          <a:p>
            <a:pPr marL="0" indent="0">
              <a:buNone/>
            </a:pPr>
            <a:endParaRPr lang="en-US" dirty="0" smtClean="0"/>
          </a:p>
          <a:p>
            <a:pPr marL="0" indent="0">
              <a:buNone/>
            </a:pPr>
            <a:r>
              <a:rPr lang="en-GB" i="1" dirty="0" smtClean="0"/>
              <a:t>(CES Recommendations paragraphs 209–221)</a:t>
            </a:r>
            <a:endParaRPr lang="en-US" dirty="0" smtClean="0"/>
          </a:p>
          <a:p>
            <a:endParaRPr lang="en-US" dirty="0"/>
          </a:p>
        </p:txBody>
      </p:sp>
    </p:spTree>
    <p:extLst>
      <p:ext uri="{BB962C8B-B14F-4D97-AF65-F5344CB8AC3E}">
        <p14:creationId xmlns:p14="http://schemas.microsoft.com/office/powerpoint/2010/main" val="755500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i="1" dirty="0" smtClean="0"/>
              <a:t>Mixed classification question: example 1</a:t>
            </a:r>
            <a:endParaRPr lang="en-US" sz="3200" dirty="0"/>
          </a:p>
        </p:txBody>
      </p:sp>
      <p:sp>
        <p:nvSpPr>
          <p:cNvPr id="3" name="Content Placeholder 2"/>
          <p:cNvSpPr>
            <a:spLocks noGrp="1"/>
          </p:cNvSpPr>
          <p:nvPr>
            <p:ph idx="1"/>
          </p:nvPr>
        </p:nvSpPr>
        <p:spPr>
          <a:xfrm>
            <a:off x="457200" y="2057400"/>
            <a:ext cx="8229600" cy="4419600"/>
          </a:xfrm>
        </p:spPr>
        <p:txBody>
          <a:bodyPr/>
          <a:lstStyle/>
          <a:p>
            <a:r>
              <a:rPr lang="en-US" dirty="0" smtClean="0"/>
              <a:t>Never married</a:t>
            </a:r>
          </a:p>
          <a:p>
            <a:r>
              <a:rPr lang="en-US" dirty="0" smtClean="0"/>
              <a:t>In a registered marriage</a:t>
            </a:r>
          </a:p>
          <a:p>
            <a:r>
              <a:rPr lang="en-US" dirty="0" smtClean="0"/>
              <a:t>In an unregistered marriage</a:t>
            </a:r>
          </a:p>
          <a:p>
            <a:r>
              <a:rPr lang="en-US" dirty="0" smtClean="0"/>
              <a:t>Widow(er)</a:t>
            </a:r>
          </a:p>
          <a:p>
            <a:r>
              <a:rPr lang="en-US" dirty="0" smtClean="0"/>
              <a:t>Divorced</a:t>
            </a:r>
          </a:p>
          <a:p>
            <a:r>
              <a:rPr lang="en-US" dirty="0" smtClean="0"/>
              <a:t>(Separated)</a:t>
            </a:r>
            <a:endParaRPr lang="en-US" dirty="0"/>
          </a:p>
        </p:txBody>
      </p:sp>
      <p:sp>
        <p:nvSpPr>
          <p:cNvPr id="4" name="Oval 3"/>
          <p:cNvSpPr/>
          <p:nvPr/>
        </p:nvSpPr>
        <p:spPr>
          <a:xfrm>
            <a:off x="304800" y="3276600"/>
            <a:ext cx="5410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p:cNvSpPr txBox="1"/>
          <p:nvPr/>
        </p:nvSpPr>
        <p:spPr>
          <a:xfrm>
            <a:off x="6934199" y="3095535"/>
            <a:ext cx="1831731" cy="1200329"/>
          </a:xfrm>
          <a:prstGeom prst="rect">
            <a:avLst/>
          </a:prstGeom>
          <a:noFill/>
        </p:spPr>
        <p:txBody>
          <a:bodyPr wrap="square" rtlCol="0">
            <a:spAutoFit/>
          </a:bodyPr>
          <a:lstStyle/>
          <a:p>
            <a:r>
              <a:rPr lang="en-GB" sz="2400" dirty="0" smtClean="0"/>
              <a:t>Legal marital status not known</a:t>
            </a:r>
            <a:endParaRPr lang="en-GB" sz="2400" dirty="0"/>
          </a:p>
        </p:txBody>
      </p:sp>
      <p:sp>
        <p:nvSpPr>
          <p:cNvPr id="8" name="Left Arrow 7"/>
          <p:cNvSpPr/>
          <p:nvPr/>
        </p:nvSpPr>
        <p:spPr>
          <a:xfrm>
            <a:off x="5715000" y="3314700"/>
            <a:ext cx="1195753" cy="7620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954996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i="1" dirty="0" smtClean="0"/>
              <a:t>Mixed classification question: example 2</a:t>
            </a:r>
            <a:endParaRPr lang="en-US" sz="3200" dirty="0"/>
          </a:p>
        </p:txBody>
      </p:sp>
      <p:sp>
        <p:nvSpPr>
          <p:cNvPr id="3" name="Content Placeholder 2"/>
          <p:cNvSpPr>
            <a:spLocks noGrp="1"/>
          </p:cNvSpPr>
          <p:nvPr>
            <p:ph idx="1"/>
          </p:nvPr>
        </p:nvSpPr>
        <p:spPr>
          <a:xfrm>
            <a:off x="457200" y="2057400"/>
            <a:ext cx="8229600" cy="4419600"/>
          </a:xfrm>
        </p:spPr>
        <p:txBody>
          <a:bodyPr/>
          <a:lstStyle/>
          <a:p>
            <a:r>
              <a:rPr lang="en-US" dirty="0" smtClean="0"/>
              <a:t>Never married</a:t>
            </a:r>
          </a:p>
          <a:p>
            <a:r>
              <a:rPr lang="en-US" dirty="0" smtClean="0"/>
              <a:t>Married</a:t>
            </a:r>
          </a:p>
          <a:p>
            <a:r>
              <a:rPr lang="en-US" dirty="0" smtClean="0"/>
              <a:t>Widow(er)</a:t>
            </a:r>
          </a:p>
          <a:p>
            <a:r>
              <a:rPr lang="en-US" dirty="0" smtClean="0"/>
              <a:t>Divorced</a:t>
            </a:r>
          </a:p>
          <a:p>
            <a:r>
              <a:rPr lang="en-US" dirty="0" smtClean="0"/>
              <a:t>(Separated)</a:t>
            </a:r>
            <a:endParaRPr lang="en-US" dirty="0"/>
          </a:p>
        </p:txBody>
      </p:sp>
      <p:sp>
        <p:nvSpPr>
          <p:cNvPr id="7" name="TextBox 6"/>
          <p:cNvSpPr txBox="1"/>
          <p:nvPr/>
        </p:nvSpPr>
        <p:spPr>
          <a:xfrm>
            <a:off x="3943392" y="2521803"/>
            <a:ext cx="4648200" cy="830997"/>
          </a:xfrm>
          <a:prstGeom prst="rect">
            <a:avLst/>
          </a:prstGeom>
          <a:noFill/>
          <a:ln w="6350">
            <a:solidFill>
              <a:schemeClr val="accent1">
                <a:shade val="50000"/>
              </a:schemeClr>
            </a:solidFill>
          </a:ln>
        </p:spPr>
        <p:txBody>
          <a:bodyPr wrap="square" rtlCol="0">
            <a:spAutoFit/>
          </a:bodyPr>
          <a:lstStyle/>
          <a:p>
            <a:r>
              <a:rPr lang="en-GB" sz="2400" dirty="0" smtClean="0"/>
              <a:t>Additional question: “Is your marriage registered?” yes/no</a:t>
            </a:r>
            <a:endParaRPr lang="en-GB" sz="2400" dirty="0"/>
          </a:p>
        </p:txBody>
      </p:sp>
      <p:sp>
        <p:nvSpPr>
          <p:cNvPr id="8" name="Left Arrow 7"/>
          <p:cNvSpPr/>
          <p:nvPr/>
        </p:nvSpPr>
        <p:spPr>
          <a:xfrm>
            <a:off x="2743200" y="2590800"/>
            <a:ext cx="1195753" cy="7620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3200400" y="4267200"/>
            <a:ext cx="5791200" cy="2308324"/>
          </a:xfrm>
          <a:prstGeom prst="rect">
            <a:avLst/>
          </a:prstGeom>
          <a:noFill/>
          <a:ln w="6350">
            <a:solidFill>
              <a:schemeClr val="accent1">
                <a:shade val="50000"/>
              </a:schemeClr>
            </a:solidFill>
          </a:ln>
        </p:spPr>
        <p:txBody>
          <a:bodyPr wrap="square" rtlCol="0">
            <a:spAutoFit/>
          </a:bodyPr>
          <a:lstStyle/>
          <a:p>
            <a:pPr marL="342900" indent="-342900">
              <a:buAutoNum type="arabicPeriod"/>
            </a:pPr>
            <a:r>
              <a:rPr lang="en-GB" sz="2400" dirty="0" smtClean="0"/>
              <a:t>Does not capture a consensual union if the respondent provides legal marital status as the first answer.</a:t>
            </a:r>
          </a:p>
          <a:p>
            <a:pPr marL="342900" indent="-342900">
              <a:buAutoNum type="arabicPeriod"/>
            </a:pPr>
            <a:r>
              <a:rPr lang="en-GB" sz="2400" dirty="0" smtClean="0"/>
              <a:t>Does not capture legal marital status for those who indicate that their marriage is not registered.</a:t>
            </a:r>
            <a:endParaRPr lang="en-GB" sz="2400" dirty="0"/>
          </a:p>
        </p:txBody>
      </p:sp>
      <p:sp>
        <p:nvSpPr>
          <p:cNvPr id="6" name="Down Arrow 5"/>
          <p:cNvSpPr/>
          <p:nvPr/>
        </p:nvSpPr>
        <p:spPr>
          <a:xfrm>
            <a:off x="5638800" y="3352800"/>
            <a:ext cx="609600" cy="91440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38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Autofit/>
          </a:bodyPr>
          <a:lstStyle/>
          <a:p>
            <a:r>
              <a:rPr lang="en-GB" sz="3200" i="1" dirty="0" smtClean="0"/>
              <a:t>Should consensual union and registered partnership be distinguished in UNECE typology of family </a:t>
            </a:r>
            <a:r>
              <a:rPr lang="en-GB" sz="3200" i="1" dirty="0" smtClean="0"/>
              <a:t>nuclei?</a:t>
            </a:r>
            <a:r>
              <a:rPr lang="en-GB" sz="3200" i="1" dirty="0"/>
              <a:t/>
            </a:r>
            <a:br>
              <a:rPr lang="en-GB" sz="3200" i="1" dirty="0"/>
            </a:br>
            <a:r>
              <a:rPr lang="en-GB" sz="3200" i="1" dirty="0"/>
              <a:t>(CES Recommendations paragraphs 533–537)</a:t>
            </a:r>
            <a:r>
              <a:rPr lang="en-US" sz="3200" dirty="0"/>
              <a:t/>
            </a:r>
            <a:br>
              <a:rPr lang="en-US" sz="3200" dirty="0"/>
            </a:br>
            <a:endParaRPr lang="en-US" sz="3200" dirty="0"/>
          </a:p>
        </p:txBody>
      </p:sp>
      <p:sp>
        <p:nvSpPr>
          <p:cNvPr id="3" name="Content Placeholder 2"/>
          <p:cNvSpPr>
            <a:spLocks noGrp="1"/>
          </p:cNvSpPr>
          <p:nvPr>
            <p:ph idx="1"/>
          </p:nvPr>
        </p:nvSpPr>
        <p:spPr>
          <a:xfrm>
            <a:off x="457200" y="2590800"/>
            <a:ext cx="8229600" cy="3535363"/>
          </a:xfrm>
        </p:spPr>
        <p:txBody>
          <a:bodyPr>
            <a:normAutofit/>
          </a:bodyPr>
          <a:lstStyle/>
          <a:p>
            <a:pPr marL="0" indent="0">
              <a:buNone/>
            </a:pPr>
            <a:r>
              <a:rPr lang="en-GB" dirty="0" smtClean="0"/>
              <a:t>A number of countries have legal provisions for registered partnerships, both for same and opposite sex.</a:t>
            </a:r>
          </a:p>
          <a:p>
            <a:pPr marL="0" indent="0">
              <a:buNone/>
            </a:pPr>
            <a:r>
              <a:rPr lang="en-GB" dirty="0" smtClean="0"/>
              <a:t>Currently, it is recommended to distinguish them as a category of the legal marital status</a:t>
            </a:r>
            <a:br>
              <a:rPr lang="en-GB" dirty="0" smtClean="0"/>
            </a:br>
            <a:r>
              <a:rPr lang="en-GB" i="1" dirty="0" smtClean="0"/>
              <a:t>(CES Recommendations paragraph 213)</a:t>
            </a:r>
            <a:endParaRPr lang="en-GB" i="1" dirty="0" smtClean="0"/>
          </a:p>
        </p:txBody>
      </p:sp>
    </p:spTree>
    <p:extLst>
      <p:ext uri="{BB962C8B-B14F-4D97-AF65-F5344CB8AC3E}">
        <p14:creationId xmlns:p14="http://schemas.microsoft.com/office/powerpoint/2010/main" val="3352231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E9E9E9"/>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E9E9E9"/>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1997</Words>
  <Application>Microsoft Office PowerPoint</Application>
  <PresentationFormat>On-screen Show (4:3)</PresentationFormat>
  <Paragraphs>176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Demographic, Household and Family Characteristics:  Issues and Recommendations for the 2020 Round Group of Experts on Population and Housing Censuses Geneva, 30 September – 3 October 2013</vt:lpstr>
      <vt:lpstr>Task Force Members</vt:lpstr>
      <vt:lpstr>Scope of Questions</vt:lpstr>
      <vt:lpstr>Summary</vt:lpstr>
      <vt:lpstr>Should de facto marital status be elevated to a core topic?</vt:lpstr>
      <vt:lpstr>Should the use of a mixed classification of de jure and de facto marital status be discouraged explicitly?</vt:lpstr>
      <vt:lpstr>Mixed classification question: example 1</vt:lpstr>
      <vt:lpstr>Mixed classification question: example 2</vt:lpstr>
      <vt:lpstr>Should consensual union and registered partnership be distinguished in UNECE typology of family nuclei? (CES Recommendations paragraphs 533–537) </vt:lpstr>
      <vt:lpstr>Should more focus be put on reconstituted families?</vt:lpstr>
      <vt:lpstr>Should senior semi-independent housing be addressed?</vt:lpstr>
      <vt:lpstr>Should senior semi-independent housing be addressed?</vt:lpstr>
      <vt:lpstr>Should same sex unions be included as a non-core topic?</vt:lpstr>
      <vt:lpstr>Should same sex unions be included as a non-core topic?</vt:lpstr>
      <vt:lpstr>The Questions</vt:lpstr>
    </vt:vector>
  </TitlesOfParts>
  <Company>U.S. Department of Commerce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Demographic, household and family characteristics:  Issues and Recommendations for the 2020 Round</dc:title>
  <dc:creator>Janet L Kirby</dc:creator>
  <cp:lastModifiedBy>Andres Vikat</cp:lastModifiedBy>
  <cp:revision>23</cp:revision>
  <cp:lastPrinted>2013-10-01T12:47:29Z</cp:lastPrinted>
  <dcterms:created xsi:type="dcterms:W3CDTF">2013-09-23T17:30:41Z</dcterms:created>
  <dcterms:modified xsi:type="dcterms:W3CDTF">2013-10-01T12:49:40Z</dcterms:modified>
</cp:coreProperties>
</file>