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94" r:id="rId2"/>
    <p:sldId id="265" r:id="rId3"/>
    <p:sldId id="292" r:id="rId4"/>
    <p:sldId id="287" r:id="rId5"/>
    <p:sldId id="279" r:id="rId6"/>
    <p:sldId id="280" r:id="rId7"/>
    <p:sldId id="299" r:id="rId8"/>
    <p:sldId id="269" r:id="rId9"/>
    <p:sldId id="298" r:id="rId10"/>
    <p:sldId id="268" r:id="rId11"/>
    <p:sldId id="286" r:id="rId12"/>
    <p:sldId id="263" r:id="rId13"/>
    <p:sldId id="300" r:id="rId14"/>
    <p:sldId id="283" r:id="rId15"/>
    <p:sldId id="264" r:id="rId16"/>
    <p:sldId id="284" r:id="rId17"/>
    <p:sldId id="285" r:id="rId18"/>
    <p:sldId id="275" r:id="rId19"/>
    <p:sldId id="276" r:id="rId20"/>
    <p:sldId id="296" r:id="rId21"/>
  </p:sldIdLst>
  <p:sldSz cx="9144000" cy="6858000" type="screen4x3"/>
  <p:notesSz cx="6807200" cy="9906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582B"/>
  </p:clrMru>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autoAdjust="0"/>
    <p:restoredTop sz="76461" autoAdjust="0"/>
  </p:normalViewPr>
  <p:slideViewPr>
    <p:cSldViewPr>
      <p:cViewPr>
        <p:scale>
          <a:sx n="73" d="100"/>
          <a:sy n="73" d="100"/>
        </p:scale>
        <p:origin x="-36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2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9575" cy="4953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sz="quarter" idx="1"/>
          </p:nvPr>
        </p:nvSpPr>
        <p:spPr>
          <a:xfrm>
            <a:off x="3856038" y="0"/>
            <a:ext cx="2949575" cy="4953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5FA66DB-F421-486F-94C3-2171185BA24F}" type="datetimeFigureOut">
              <a:rPr lang="pl-PL"/>
              <a:pPr>
                <a:defRPr/>
              </a:pPr>
              <a:t>2013-09-30</a:t>
            </a:fld>
            <a:endParaRPr lang="pl-PL"/>
          </a:p>
        </p:txBody>
      </p:sp>
      <p:sp>
        <p:nvSpPr>
          <p:cNvPr id="4" name="Symbol zastępczy stopki 3"/>
          <p:cNvSpPr>
            <a:spLocks noGrp="1"/>
          </p:cNvSpPr>
          <p:nvPr>
            <p:ph type="ftr" sz="quarter" idx="2"/>
          </p:nvPr>
        </p:nvSpPr>
        <p:spPr>
          <a:xfrm>
            <a:off x="0" y="9409113"/>
            <a:ext cx="2949575" cy="4953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l-PL"/>
          </a:p>
        </p:txBody>
      </p:sp>
      <p:sp>
        <p:nvSpPr>
          <p:cNvPr id="5" name="Symbol zastępczy numeru slajdu 4"/>
          <p:cNvSpPr>
            <a:spLocks noGrp="1"/>
          </p:cNvSpPr>
          <p:nvPr>
            <p:ph type="sldNum" sz="quarter" idx="3"/>
          </p:nvPr>
        </p:nvSpPr>
        <p:spPr>
          <a:xfrm>
            <a:off x="3856038" y="9409113"/>
            <a:ext cx="2949575" cy="4953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DB2F95-E63B-488B-884E-7A2E9B38FF57}" type="slidenum">
              <a:rPr lang="pl-PL"/>
              <a:pPr>
                <a:defRPr/>
              </a:pPr>
              <a:t>‹#›</a:t>
            </a:fld>
            <a:endParaRPr 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9575" cy="4953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idx="1"/>
          </p:nvPr>
        </p:nvSpPr>
        <p:spPr>
          <a:xfrm>
            <a:off x="3856038" y="0"/>
            <a:ext cx="2949575" cy="4953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A73DED3-A877-40CB-8C83-16C846B8D64A}" type="datetimeFigureOut">
              <a:rPr lang="pl-PL"/>
              <a:pPr>
                <a:defRPr/>
              </a:pPr>
              <a:t>2013-09-30</a:t>
            </a:fld>
            <a:endParaRPr lang="pl-PL"/>
          </a:p>
        </p:txBody>
      </p:sp>
      <p:sp>
        <p:nvSpPr>
          <p:cNvPr id="4" name="Symbol zastępczy obrazu slajdu 3"/>
          <p:cNvSpPr>
            <a:spLocks noGrp="1" noRot="1" noChangeAspect="1"/>
          </p:cNvSpPr>
          <p:nvPr>
            <p:ph type="sldImg" idx="2"/>
          </p:nvPr>
        </p:nvSpPr>
        <p:spPr>
          <a:xfrm>
            <a:off x="927100" y="742950"/>
            <a:ext cx="4953000" cy="371475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1038" y="4705350"/>
            <a:ext cx="5445125" cy="4457700"/>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09113"/>
            <a:ext cx="2949575" cy="4953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l-PL"/>
          </a:p>
        </p:txBody>
      </p:sp>
      <p:sp>
        <p:nvSpPr>
          <p:cNvPr id="7" name="Symbol zastępczy numeru slajdu 6"/>
          <p:cNvSpPr>
            <a:spLocks noGrp="1"/>
          </p:cNvSpPr>
          <p:nvPr>
            <p:ph type="sldNum" sz="quarter" idx="5"/>
          </p:nvPr>
        </p:nvSpPr>
        <p:spPr>
          <a:xfrm>
            <a:off x="3856038" y="9409113"/>
            <a:ext cx="2949575" cy="4953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1147164-7382-406F-B610-F81D639EFDEE}"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7410"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early 2013 the UNECE conducted an online survey among its member countries on national practices in the 2010 round of population and housing censuses.</a:t>
            </a:r>
            <a:r>
              <a:rPr lang="pl-PL" smtClean="0"/>
              <a:t> </a:t>
            </a:r>
            <a:r>
              <a:rPr lang="en-US" smtClean="0"/>
              <a:t>Conclusions of the 2010 censuses</a:t>
            </a:r>
            <a:r>
              <a:rPr lang="pl-PL" smtClean="0"/>
              <a:t> </a:t>
            </a:r>
            <a:r>
              <a:rPr lang="en-US" smtClean="0"/>
              <a:t>round and the first recommendation of the 2020 census</a:t>
            </a:r>
            <a:r>
              <a:rPr lang="pl-PL" smtClean="0"/>
              <a:t> </a:t>
            </a:r>
            <a:r>
              <a:rPr lang="en-US" smtClean="0"/>
              <a:t>round </a:t>
            </a:r>
            <a:r>
              <a:rPr lang="pl-PL" smtClean="0"/>
              <a:t>are </a:t>
            </a:r>
            <a:r>
              <a:rPr lang="en-US" smtClean="0"/>
              <a:t>presented, based on the analysis of the completed questionnaires in the field of modern technology.</a:t>
            </a:r>
            <a:endParaRPr lang="pl-PL" smtClean="0"/>
          </a:p>
          <a:p>
            <a:pPr eaLnBrk="1" hangingPunct="1">
              <a:spcBef>
                <a:spcPct val="0"/>
              </a:spcBef>
            </a:pPr>
            <a:endParaRPr lang="pl-PL" smtClean="0"/>
          </a:p>
        </p:txBody>
      </p:sp>
      <p:sp>
        <p:nvSpPr>
          <p:cNvPr id="16387"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FF2E3E-9513-4123-A837-A88296B1A5D3}" type="slidenum">
              <a:rPr lang="pl-PL" smtClean="0">
                <a:cs typeface="Arial" charset="0"/>
              </a:rPr>
              <a:pPr fontAlgn="base">
                <a:spcBef>
                  <a:spcPct val="0"/>
                </a:spcBef>
                <a:spcAft>
                  <a:spcPct val="0"/>
                </a:spcAft>
                <a:defRPr/>
              </a:pPr>
              <a:t>2</a:t>
            </a:fld>
            <a:endParaRPr lang="pl-PL"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6866"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Taking into account answers provided by the countries participating in the survey, there is a strong and growing interest in the use of GIS as a tool to support the process of conducting the census, and as a tool for friendly visualization of statistical results.</a:t>
            </a:r>
            <a:endParaRPr lang="pl-PL" smtClean="0"/>
          </a:p>
          <a:p>
            <a:pPr eaLnBrk="1" hangingPunct="1">
              <a:spcBef>
                <a:spcPct val="0"/>
              </a:spcBef>
            </a:pPr>
            <a:r>
              <a:rPr lang="en-US" smtClean="0"/>
              <a:t>(73 per cent) declared that a unit responsible for GIS technology has already been formed. A further six institutions already have future plans to establish such a unit. Seven countries do not intend to create one.</a:t>
            </a:r>
            <a:endParaRPr lang="pl-PL" smtClean="0"/>
          </a:p>
          <a:p>
            <a:pPr eaLnBrk="1" hangingPunct="1">
              <a:spcBef>
                <a:spcPct val="0"/>
              </a:spcBef>
            </a:pPr>
            <a:r>
              <a:rPr lang="pl-PL" smtClean="0"/>
              <a:t>Strong</a:t>
            </a:r>
            <a:r>
              <a:rPr lang="en-US" smtClean="0"/>
              <a:t> upward trend in the use of GIS technology in census field works is clear. In the 2000 census round this technology was used in approximately 15 per cent of countries, while in the 2010 round almost 50 per cent of countries decided to use it. For the 2020 census round, 76 per cent of countries plan to use GIS. In addition, two countries have declared that despite the fact that GIS was not used in census field works, this technology was used during census preparation. </a:t>
            </a:r>
            <a:endParaRPr lang="pl-PL" smtClean="0"/>
          </a:p>
          <a:p>
            <a:pPr eaLnBrk="1" hangingPunct="1">
              <a:spcBef>
                <a:spcPct val="0"/>
              </a:spcBef>
            </a:pPr>
            <a:endParaRPr lang="pl-PL" smtClean="0"/>
          </a:p>
        </p:txBody>
      </p:sp>
      <p:sp>
        <p:nvSpPr>
          <p:cNvPr id="34819"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19C13E-0E57-49CA-A9B3-ADBB356A3462}" type="slidenum">
              <a:rPr lang="pl-PL" smtClean="0">
                <a:cs typeface="Arial" charset="0"/>
              </a:rPr>
              <a:pPr fontAlgn="base">
                <a:spcBef>
                  <a:spcPct val="0"/>
                </a:spcBef>
                <a:spcAft>
                  <a:spcPct val="0"/>
                </a:spcAft>
                <a:defRPr/>
              </a:pPr>
              <a:t>12</a:t>
            </a:fld>
            <a:endParaRPr lang="pl-PL"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8914"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Plans and recommendations for the 2020 census round</a:t>
            </a:r>
            <a:endParaRPr lang="pl-PL" smtClean="0"/>
          </a:p>
          <a:p>
            <a:pPr eaLnBrk="1" hangingPunct="1">
              <a:spcBef>
                <a:spcPct val="0"/>
              </a:spcBef>
            </a:pPr>
            <a:r>
              <a:rPr lang="en-US" smtClean="0"/>
              <a:t>In the 2020 census round countries are considering the use of technology, in particular the following: Internet, laptops, tablets, hand-helds, mobile phones, GIS, GPS, OMR/OCR, etc. </a:t>
            </a:r>
            <a:endParaRPr lang="pl-PL" smtClean="0"/>
          </a:p>
          <a:p>
            <a:pPr eaLnBrk="1" hangingPunct="1">
              <a:spcBef>
                <a:spcPct val="0"/>
              </a:spcBef>
            </a:pPr>
            <a:r>
              <a:rPr lang="en-US" smtClean="0"/>
              <a:t>Only a small number of countries have no plans to use </a:t>
            </a:r>
            <a:r>
              <a:rPr lang="pl-PL" smtClean="0"/>
              <a:t>AGAIN </a:t>
            </a:r>
            <a:r>
              <a:rPr lang="en-US" smtClean="0"/>
              <a:t>technology already used in the 2010 census round in future censuses. </a:t>
            </a:r>
            <a:endParaRPr lang="pl-PL" smtClean="0"/>
          </a:p>
          <a:p>
            <a:pPr eaLnBrk="1" hangingPunct="1">
              <a:spcBef>
                <a:spcPct val="0"/>
              </a:spcBef>
            </a:pPr>
            <a:r>
              <a:rPr lang="en-US" smtClean="0"/>
              <a:t>When it comes to the barriers that may arise in the implementation of new technologies, countries </a:t>
            </a:r>
            <a:r>
              <a:rPr lang="pl-PL" smtClean="0"/>
              <a:t>MOST OFFEN </a:t>
            </a:r>
            <a:r>
              <a:rPr lang="en-US" smtClean="0"/>
              <a:t>mentioned:</a:t>
            </a:r>
            <a:endParaRPr lang="pl-PL" smtClean="0"/>
          </a:p>
          <a:p>
            <a:pPr eaLnBrk="1" hangingPunct="1">
              <a:spcBef>
                <a:spcPct val="0"/>
              </a:spcBef>
            </a:pPr>
            <a:r>
              <a:rPr lang="pl-PL" smtClean="0"/>
              <a:t>Financial resources</a:t>
            </a:r>
          </a:p>
          <a:p>
            <a:pPr eaLnBrk="1" hangingPunct="1">
              <a:spcBef>
                <a:spcPct val="0"/>
              </a:spcBef>
            </a:pPr>
            <a:r>
              <a:rPr lang="pl-PL" smtClean="0"/>
              <a:t>Staff resources</a:t>
            </a:r>
          </a:p>
          <a:p>
            <a:pPr eaLnBrk="1" hangingPunct="1">
              <a:spcBef>
                <a:spcPct val="0"/>
              </a:spcBef>
            </a:pPr>
            <a:r>
              <a:rPr lang="pl-PL" smtClean="0"/>
              <a:t>Expertise</a:t>
            </a:r>
          </a:p>
          <a:p>
            <a:pPr eaLnBrk="1" hangingPunct="1">
              <a:spcBef>
                <a:spcPct val="0"/>
              </a:spcBef>
            </a:pPr>
            <a:r>
              <a:rPr lang="pl-PL" smtClean="0"/>
              <a:t>Infrastructure</a:t>
            </a:r>
          </a:p>
          <a:p>
            <a:pPr eaLnBrk="1" hangingPunct="1">
              <a:spcBef>
                <a:spcPct val="0"/>
              </a:spcBef>
            </a:pPr>
            <a:r>
              <a:rPr lang="pl-PL" smtClean="0"/>
              <a:t>Government support</a:t>
            </a:r>
          </a:p>
          <a:p>
            <a:pPr eaLnBrk="1" hangingPunct="1">
              <a:spcBef>
                <a:spcPct val="0"/>
              </a:spcBef>
            </a:pPr>
            <a:r>
              <a:rPr lang="pl-PL" smtClean="0"/>
              <a:t>Geographical conditions</a:t>
            </a:r>
          </a:p>
          <a:p>
            <a:pPr eaLnBrk="1" hangingPunct="1">
              <a:spcBef>
                <a:spcPct val="0"/>
              </a:spcBef>
            </a:pPr>
            <a:r>
              <a:rPr lang="pl-PL" smtClean="0"/>
              <a:t>Lack of administrative registers</a:t>
            </a:r>
          </a:p>
          <a:p>
            <a:pPr eaLnBrk="1" hangingPunct="1">
              <a:spcBef>
                <a:spcPct val="0"/>
              </a:spcBef>
            </a:pPr>
            <a:r>
              <a:rPr lang="en-US" smtClean="0"/>
              <a:t>Limited access to administrative registers</a:t>
            </a:r>
            <a:endParaRPr lang="pl-PL" smtClean="0"/>
          </a:p>
          <a:p>
            <a:pPr eaLnBrk="1" hangingPunct="1">
              <a:spcBef>
                <a:spcPct val="0"/>
              </a:spcBef>
            </a:pPr>
            <a:r>
              <a:rPr lang="en-US" b="1" smtClean="0"/>
              <a:t> </a:t>
            </a:r>
            <a:endParaRPr lang="pl-PL" smtClean="0"/>
          </a:p>
          <a:p>
            <a:pPr eaLnBrk="1" hangingPunct="1">
              <a:spcBef>
                <a:spcPct val="0"/>
              </a:spcBef>
            </a:pPr>
            <a:endParaRPr lang="pl-PL" smtClean="0"/>
          </a:p>
        </p:txBody>
      </p:sp>
      <p:sp>
        <p:nvSpPr>
          <p:cNvPr id="36867"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F4C2CA-9559-4B31-9C17-23347C32D7DF}" type="slidenum">
              <a:rPr lang="pl-PL" smtClean="0">
                <a:cs typeface="Arial" charset="0"/>
              </a:rPr>
              <a:pPr fontAlgn="base">
                <a:spcBef>
                  <a:spcPct val="0"/>
                </a:spcBef>
                <a:spcAft>
                  <a:spcPct val="0"/>
                </a:spcAft>
                <a:defRPr/>
              </a:pPr>
              <a:t>14</a:t>
            </a:fld>
            <a:endParaRPr lang="pl-PL"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6"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GIS as far as it is possible should be used at all stages of the census (inventory preparation, progress monitoring, dissemination of census results). </a:t>
            </a:r>
            <a:endParaRPr lang="pl-PL" smtClean="0"/>
          </a:p>
          <a:p>
            <a:pPr eaLnBrk="1" hangingPunct="1">
              <a:spcBef>
                <a:spcPct val="0"/>
              </a:spcBef>
            </a:pPr>
            <a:r>
              <a:rPr lang="en-US" smtClean="0"/>
              <a:t>Wherever it is possible, data should be collected with reference to an address point- results can then be disseminated using any desired spatial divisions;</a:t>
            </a:r>
            <a:endParaRPr lang="pl-PL" smtClean="0"/>
          </a:p>
          <a:p>
            <a:pPr eaLnBrk="1" hangingPunct="1">
              <a:spcBef>
                <a:spcPct val="0"/>
              </a:spcBef>
            </a:pPr>
            <a:r>
              <a:rPr lang="en-US" smtClean="0"/>
              <a:t>GIS technology should be considered only at a level appropriate to the skills and resources available, and constitute an integral part of the overall work of a national statistical organization.</a:t>
            </a:r>
            <a:endParaRPr lang="pl-PL" smtClean="0"/>
          </a:p>
          <a:p>
            <a:pPr eaLnBrk="1" hangingPunct="1">
              <a:spcBef>
                <a:spcPct val="0"/>
              </a:spcBef>
            </a:pPr>
            <a:r>
              <a:rPr lang="en-US" smtClean="0"/>
              <a:t>Very broad and comprehensive description of the use of maps and GIS technology at all stages of census has been developed in the document "Principles and Recommendations for Population and Housing Censuses, Revision 2" prepared by Statistics Division in UN </a:t>
            </a:r>
            <a:r>
              <a:rPr lang="pl-PL" smtClean="0"/>
              <a:t>- i</a:t>
            </a:r>
            <a:r>
              <a:rPr lang="en-US" smtClean="0"/>
              <a:t>t is highly recommended to use those recommendations</a:t>
            </a:r>
            <a:r>
              <a:rPr lang="pl-PL" smtClean="0"/>
              <a:t>.</a:t>
            </a:r>
          </a:p>
        </p:txBody>
      </p:sp>
      <p:sp>
        <p:nvSpPr>
          <p:cNvPr id="41987"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BE5953-1090-4F12-AA03-A8EA218895A6}" type="slidenum">
              <a:rPr lang="pl-PL" smtClean="0">
                <a:cs typeface="Arial" charset="0"/>
              </a:rPr>
              <a:pPr fontAlgn="base">
                <a:spcBef>
                  <a:spcPct val="0"/>
                </a:spcBef>
                <a:spcAft>
                  <a:spcPct val="0"/>
                </a:spcAft>
                <a:defRPr/>
              </a:pPr>
              <a:t>15</a:t>
            </a:fld>
            <a:endParaRPr lang="pl-PL"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5058"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On the basis of the information and opinions we can offer the following recommendations for  the 2020 round of censuses; issues for discussions</a:t>
            </a:r>
            <a:endParaRPr lang="pl-PL" smtClean="0"/>
          </a:p>
          <a:p>
            <a:pPr eaLnBrk="1" hangingPunct="1">
              <a:spcBef>
                <a:spcPct val="0"/>
              </a:spcBef>
            </a:pPr>
            <a:r>
              <a:rPr lang="en-US" smtClean="0"/>
              <a:t>During the collection of data over the Internet it is essential to ensure high quality of collected data through the use of error control mechanisms in the </a:t>
            </a:r>
            <a:r>
              <a:rPr lang="pl-PL" smtClean="0"/>
              <a:t>ELCTRONIC </a:t>
            </a:r>
            <a:r>
              <a:rPr lang="en-US" smtClean="0"/>
              <a:t>form.</a:t>
            </a:r>
            <a:endParaRPr lang="pl-PL" smtClean="0"/>
          </a:p>
          <a:p>
            <a:pPr eaLnBrk="1" hangingPunct="1">
              <a:spcBef>
                <a:spcPct val="0"/>
              </a:spcBef>
            </a:pPr>
            <a:r>
              <a:rPr lang="en-US" smtClean="0"/>
              <a:t>“CATI method should be used to collect data by the short questionnaires and/or to verify and complete the missing data by the long questionnaires</a:t>
            </a:r>
            <a:r>
              <a:rPr lang="pl-PL" smtClean="0"/>
              <a:t> USED IN OTHER METHOD: CAWI, CAPI, CATI</a:t>
            </a:r>
          </a:p>
          <a:p>
            <a:pPr eaLnBrk="1" hangingPunct="1">
              <a:spcBef>
                <a:spcPct val="0"/>
              </a:spcBef>
            </a:pPr>
            <a:r>
              <a:rPr lang="en-US" smtClean="0"/>
              <a:t>Taking into account the development of technology, work on mobile devices (CAPI method) should not be a major technical problem such as short battery life.</a:t>
            </a:r>
            <a:endParaRPr lang="pl-PL" smtClean="0"/>
          </a:p>
          <a:p>
            <a:pPr eaLnBrk="1" hangingPunct="1">
              <a:spcBef>
                <a:spcPct val="0"/>
              </a:spcBef>
            </a:pPr>
            <a:r>
              <a:rPr lang="en-US" smtClean="0"/>
              <a:t> </a:t>
            </a:r>
            <a:endParaRPr lang="pl-PL" smtClean="0"/>
          </a:p>
          <a:p>
            <a:pPr eaLnBrk="1" hangingPunct="1">
              <a:spcBef>
                <a:spcPct val="0"/>
              </a:spcBef>
            </a:pPr>
            <a:endParaRPr lang="pl-PL" smtClean="0"/>
          </a:p>
        </p:txBody>
      </p:sp>
      <p:sp>
        <p:nvSpPr>
          <p:cNvPr id="39939"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778611-F567-491D-98F9-462E49DC1C6E}" type="slidenum">
              <a:rPr lang="pl-PL" smtClean="0">
                <a:cs typeface="Arial" charset="0"/>
              </a:rPr>
              <a:pPr fontAlgn="base">
                <a:spcBef>
                  <a:spcPct val="0"/>
                </a:spcBef>
                <a:spcAft>
                  <a:spcPct val="0"/>
                </a:spcAft>
                <a:defRPr/>
              </a:pPr>
              <a:t>17</a:t>
            </a:fld>
            <a:endParaRPr lang="pl-PL" smtClean="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7106"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new approaches to statistics production based on multimodal data collection and integration, increasingly frequently used by national statistical institutes, trigger the necessity of creating or modernizing a suitable hardware-system-utility infrastructure. The dynamic development of new ICT and their increasingly broad application in statistics production, even in countries with a long-standing tradition of administrative data use in censuses, in the 2010 census round caused the necessity to modernize the infrastructure for collecting, storing and linking data from administrative registers and storing metadata, processes and products. Bearing in mind the development of state-of-the-art technologies and the commitment of national statistical institutes to implement innovative solutions in censuses, in the 2020 census round it will be inevitable to create or modernize the hardware-system-utility infrastructure.</a:t>
            </a:r>
            <a:endParaRPr lang="pl-PL" smtClean="0"/>
          </a:p>
          <a:p>
            <a:pPr eaLnBrk="1" hangingPunct="1"/>
            <a:r>
              <a:rPr lang="en-US" smtClean="0"/>
              <a:t> </a:t>
            </a:r>
            <a:endParaRPr lang="pl-PL" smtClean="0"/>
          </a:p>
        </p:txBody>
      </p:sp>
      <p:sp>
        <p:nvSpPr>
          <p:cNvPr id="4" name="Symbol zastępczy numeru slajdu 3"/>
          <p:cNvSpPr>
            <a:spLocks noGrp="1"/>
          </p:cNvSpPr>
          <p:nvPr>
            <p:ph type="sldNum" sz="quarter" idx="5"/>
          </p:nvPr>
        </p:nvSpPr>
        <p:spPr/>
        <p:txBody>
          <a:bodyPr/>
          <a:lstStyle/>
          <a:p>
            <a:pPr>
              <a:defRPr/>
            </a:pPr>
            <a:fld id="{35D68050-D5E9-4E68-B4AA-51B22D485624}" type="slidenum">
              <a:rPr lang="pl-PL" smtClean="0"/>
              <a:pPr>
                <a:defRPr/>
              </a:pPr>
              <a:t>18</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9154"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 quality of source data, including administrative registers, has a large impact on the quality of output data (products). Therefore, the methodology of improving the quality of data from administrative registers, i.e. adjusting them to statistical requirements, is of vital importance. The use of data from administrative registers as a rule requires a more</a:t>
            </a:r>
            <a:r>
              <a:rPr lang="pl-PL" smtClean="0"/>
              <a:t> AUTOMATIC AND </a:t>
            </a:r>
            <a:r>
              <a:rPr lang="en-US" smtClean="0"/>
              <a:t> comprehensive preparation than in the case of traditional censuses. State-of-the-art technologies may prove very useful here </a:t>
            </a:r>
            <a:r>
              <a:rPr lang="pl-PL" smtClean="0"/>
              <a:t>FOR AUTOMATISATION OF DATA TRANSFORMATION </a:t>
            </a:r>
            <a:r>
              <a:rPr lang="en-US" smtClean="0"/>
              <a:t>and have a key impact on improving the efficiency and effectiveness of these operations.</a:t>
            </a:r>
            <a:endParaRPr lang="pl-PL" smtClean="0"/>
          </a:p>
          <a:p>
            <a:pPr eaLnBrk="1" hangingPunct="1"/>
            <a:r>
              <a:rPr lang="en-US" smtClean="0"/>
              <a:t> </a:t>
            </a:r>
            <a:endParaRPr lang="pl-PL" smtClean="0"/>
          </a:p>
          <a:p>
            <a:pPr eaLnBrk="1" hangingPunct="1"/>
            <a:r>
              <a:rPr lang="en-US" smtClean="0"/>
              <a:t>In the processing of data from administrative registers, i.e. improving their applicability to censuses as data sources, without the negative impact of the applied sources on the quality of output data, the following elements should be taken into account: the collection transformation model, i.e. the applied set of rules and principles of data control and adjustment reflecting the concept of the required quality level of input data. Moreover, it is important for national statistical institutes to prepare descriptions of specific procedures of transforming data from administrative registers and data quality measurements on the basis of the applied scope of validation checks and the agreed principles. It is also essential to ensure the documenting of data transformation process, which will allow the monitoring of the progress and the evaluation of the data processing.</a:t>
            </a:r>
            <a:endParaRPr lang="pl-PL" smtClean="0"/>
          </a:p>
          <a:p>
            <a:pPr eaLnBrk="1" hangingPunct="1"/>
            <a:r>
              <a:rPr lang="en-US" smtClean="0"/>
              <a:t> </a:t>
            </a:r>
            <a:endParaRPr lang="pl-PL" smtClean="0"/>
          </a:p>
          <a:p>
            <a:pPr eaLnBrk="1" hangingPunct="1"/>
            <a:r>
              <a:rPr lang="en-US" smtClean="0"/>
              <a:t> </a:t>
            </a:r>
            <a:endParaRPr lang="pl-PL" smtClean="0"/>
          </a:p>
          <a:p>
            <a:pPr eaLnBrk="1" hangingPunct="1">
              <a:spcBef>
                <a:spcPct val="0"/>
              </a:spcBef>
            </a:pPr>
            <a:endParaRPr lang="pl-PL" smtClean="0"/>
          </a:p>
        </p:txBody>
      </p:sp>
      <p:sp>
        <p:nvSpPr>
          <p:cNvPr id="45059"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727479-6C8D-417C-B575-997AD56E0877}" type="slidenum">
              <a:rPr lang="pl-PL" smtClean="0">
                <a:cs typeface="Arial" charset="0"/>
              </a:rPr>
              <a:pPr fontAlgn="base">
                <a:spcBef>
                  <a:spcPct val="0"/>
                </a:spcBef>
                <a:spcAft>
                  <a:spcPct val="0"/>
                </a:spcAft>
                <a:defRPr/>
              </a:pPr>
              <a:t>19</a:t>
            </a:fld>
            <a:endParaRPr lang="pl-PL"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20482"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ymbol zastępczy numeru slajdu 3"/>
          <p:cNvSpPr>
            <a:spLocks noGrp="1"/>
          </p:cNvSpPr>
          <p:nvPr>
            <p:ph type="sldNum" sz="quarter" idx="5"/>
          </p:nvPr>
        </p:nvSpPr>
        <p:spPr/>
        <p:txBody>
          <a:bodyPr/>
          <a:lstStyle/>
          <a:p>
            <a:pPr>
              <a:defRPr/>
            </a:pPr>
            <a:fld id="{F7462581-CBF4-4C5F-B631-4F44C4193070}" type="slidenum">
              <a:rPr lang="pl-PL" smtClean="0"/>
              <a:pPr>
                <a:defRPr/>
              </a:pPr>
              <a:t>4</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 name="Symbol zastępczy notatek 2"/>
          <p:cNvSpPr>
            <a:spLocks noGrp="1"/>
          </p:cNvSpPr>
          <p:nvPr>
            <p:ph type="body" idx="1"/>
          </p:nvPr>
        </p:nvSpPr>
        <p:spPr/>
        <p:txBody>
          <a:bodyPr>
            <a:normAutofit fontScale="92500" lnSpcReduction="10000"/>
          </a:bodyPr>
          <a:lstStyle/>
          <a:p>
            <a:pPr eaLnBrk="1" fontAlgn="auto" hangingPunct="1">
              <a:spcBef>
                <a:spcPts val="0"/>
              </a:spcBef>
              <a:spcAft>
                <a:spcPts val="0"/>
              </a:spcAft>
              <a:defRPr/>
            </a:pPr>
            <a:r>
              <a:rPr lang="en-US" dirty="0" smtClean="0"/>
              <a:t>The main technologies used in the census included:</a:t>
            </a:r>
            <a:endParaRPr lang="pl-PL" b="1" dirty="0" smtClean="0"/>
          </a:p>
          <a:p>
            <a:pPr eaLnBrk="1" fontAlgn="auto" hangingPunct="1">
              <a:spcBef>
                <a:spcPts val="0"/>
              </a:spcBef>
              <a:spcAft>
                <a:spcPts val="0"/>
              </a:spcAft>
              <a:defRPr/>
            </a:pPr>
            <a:r>
              <a:rPr lang="en-US" b="1" dirty="0" smtClean="0"/>
              <a:t>1.  Internet response option </a:t>
            </a:r>
            <a:endParaRPr lang="pl-PL" dirty="0" smtClean="0"/>
          </a:p>
          <a:p>
            <a:pPr eaLnBrk="1" fontAlgn="auto" hangingPunct="1">
              <a:spcBef>
                <a:spcPts val="0"/>
              </a:spcBef>
              <a:spcAft>
                <a:spcPts val="0"/>
              </a:spcAft>
              <a:defRPr/>
            </a:pPr>
            <a:r>
              <a:rPr lang="en-US" dirty="0" smtClean="0"/>
              <a:t>In the 2010 census round Internet has gained more popularity in comparison to the 2002 census round (</a:t>
            </a:r>
            <a:r>
              <a:rPr lang="pl-PL" dirty="0" smtClean="0"/>
              <a:t>one </a:t>
            </a:r>
            <a:r>
              <a:rPr lang="en-US" dirty="0" smtClean="0"/>
              <a:t>third </a:t>
            </a:r>
            <a:r>
              <a:rPr lang="pl-PL" dirty="0" smtClean="0"/>
              <a:t>of </a:t>
            </a:r>
            <a:r>
              <a:rPr lang="pl-PL" dirty="0" err="1" smtClean="0"/>
              <a:t>the</a:t>
            </a:r>
            <a:r>
              <a:rPr lang="pl-PL" dirty="0" smtClean="0"/>
              <a:t> </a:t>
            </a:r>
            <a:r>
              <a:rPr lang="en-US" dirty="0" smtClean="0"/>
              <a:t>countries surveyed used this method); only one country used an off-line questionnaire. It is worth mentioning that part of the country as a whole relied on the list of administrative registers. Tested countries stressed the need to ensure appropriate security measures and the protection of personal data while using this method. </a:t>
            </a:r>
            <a:endParaRPr lang="pl-PL" dirty="0" smtClean="0"/>
          </a:p>
          <a:p>
            <a:pPr eaLnBrk="1" fontAlgn="auto" hangingPunct="1">
              <a:spcBef>
                <a:spcPts val="0"/>
              </a:spcBef>
              <a:spcAft>
                <a:spcPts val="0"/>
              </a:spcAft>
              <a:defRPr/>
            </a:pPr>
            <a:endParaRPr lang="pl-PL" dirty="0" smtClean="0"/>
          </a:p>
          <a:p>
            <a:pPr eaLnBrk="1" fontAlgn="auto" hangingPunct="1">
              <a:spcBef>
                <a:spcPts val="0"/>
              </a:spcBef>
              <a:spcAft>
                <a:spcPts val="0"/>
              </a:spcAft>
              <a:defRPr/>
            </a:pPr>
            <a:r>
              <a:rPr lang="en-US" b="1" dirty="0" smtClean="0"/>
              <a:t>2. Technology used in fieldwork </a:t>
            </a:r>
            <a:endParaRPr lang="pl-PL" dirty="0" smtClean="0"/>
          </a:p>
          <a:p>
            <a:pPr eaLnBrk="1" fontAlgn="auto" hangingPunct="1">
              <a:spcBef>
                <a:spcPts val="0"/>
              </a:spcBef>
              <a:spcAft>
                <a:spcPts val="0"/>
              </a:spcAft>
              <a:defRPr/>
            </a:pPr>
            <a:r>
              <a:rPr lang="en-US" dirty="0" smtClean="0"/>
              <a:t>Countries providing answers reported the following technologies used to collect data in the field in the 2010 census round:</a:t>
            </a:r>
            <a:endParaRPr lang="pl-PL" dirty="0" smtClean="0"/>
          </a:p>
          <a:p>
            <a:pPr eaLnBrk="1" fontAlgn="auto" hangingPunct="1">
              <a:spcBef>
                <a:spcPts val="0"/>
              </a:spcBef>
              <a:spcAft>
                <a:spcPts val="0"/>
              </a:spcAft>
              <a:defRPr/>
            </a:pPr>
            <a:r>
              <a:rPr lang="pl-PL" dirty="0" err="1" smtClean="0"/>
              <a:t>Laptops</a:t>
            </a:r>
            <a:endParaRPr lang="pl-PL" dirty="0" smtClean="0"/>
          </a:p>
          <a:p>
            <a:pPr eaLnBrk="1" fontAlgn="auto" hangingPunct="1">
              <a:spcBef>
                <a:spcPts val="0"/>
              </a:spcBef>
              <a:spcAft>
                <a:spcPts val="0"/>
              </a:spcAft>
              <a:defRPr/>
            </a:pPr>
            <a:r>
              <a:rPr lang="pl-PL" dirty="0" err="1" smtClean="0"/>
              <a:t>Tablets</a:t>
            </a:r>
            <a:endParaRPr lang="pl-PL" dirty="0" smtClean="0"/>
          </a:p>
          <a:p>
            <a:pPr eaLnBrk="1" fontAlgn="auto" hangingPunct="1">
              <a:spcBef>
                <a:spcPts val="0"/>
              </a:spcBef>
              <a:spcAft>
                <a:spcPts val="0"/>
              </a:spcAft>
              <a:defRPr/>
            </a:pPr>
            <a:r>
              <a:rPr lang="pl-PL" dirty="0" err="1" smtClean="0"/>
              <a:t>Hand-held</a:t>
            </a:r>
            <a:r>
              <a:rPr lang="pl-PL" dirty="0" smtClean="0"/>
              <a:t> devices</a:t>
            </a:r>
          </a:p>
          <a:p>
            <a:pPr eaLnBrk="1" fontAlgn="auto" hangingPunct="1">
              <a:spcBef>
                <a:spcPts val="0"/>
              </a:spcBef>
              <a:spcAft>
                <a:spcPts val="0"/>
              </a:spcAft>
              <a:defRPr/>
            </a:pPr>
            <a:r>
              <a:rPr lang="pl-PL" dirty="0" smtClean="0"/>
              <a:t>Mobile </a:t>
            </a:r>
            <a:r>
              <a:rPr lang="pl-PL" dirty="0" err="1" smtClean="0"/>
              <a:t>phones</a:t>
            </a:r>
            <a:endParaRPr lang="pl-PL" dirty="0" smtClean="0"/>
          </a:p>
          <a:p>
            <a:pPr eaLnBrk="1" fontAlgn="auto" hangingPunct="1">
              <a:spcBef>
                <a:spcPts val="0"/>
              </a:spcBef>
              <a:spcAft>
                <a:spcPts val="0"/>
              </a:spcAft>
              <a:defRPr/>
            </a:pPr>
            <a:r>
              <a:rPr lang="pl-PL" dirty="0" smtClean="0"/>
              <a:t>SMS </a:t>
            </a:r>
            <a:r>
              <a:rPr lang="pl-PL" dirty="0" err="1" smtClean="0"/>
              <a:t>texting</a:t>
            </a:r>
            <a:endParaRPr lang="pl-PL" dirty="0" smtClean="0"/>
          </a:p>
          <a:p>
            <a:pPr eaLnBrk="1" fontAlgn="auto" hangingPunct="1">
              <a:spcBef>
                <a:spcPts val="0"/>
              </a:spcBef>
              <a:spcAft>
                <a:spcPts val="0"/>
              </a:spcAft>
              <a:defRPr/>
            </a:pPr>
            <a:r>
              <a:rPr lang="pl-PL" dirty="0" smtClean="0"/>
              <a:t>GIS</a:t>
            </a:r>
          </a:p>
          <a:p>
            <a:pPr eaLnBrk="1" fontAlgn="auto" hangingPunct="1">
              <a:spcBef>
                <a:spcPts val="0"/>
              </a:spcBef>
              <a:spcAft>
                <a:spcPts val="0"/>
              </a:spcAft>
              <a:defRPr/>
            </a:pPr>
            <a:r>
              <a:rPr lang="pl-PL" dirty="0" smtClean="0"/>
              <a:t>GPS</a:t>
            </a:r>
          </a:p>
          <a:p>
            <a:pPr eaLnBrk="1" fontAlgn="auto" hangingPunct="1">
              <a:spcBef>
                <a:spcPts val="0"/>
              </a:spcBef>
              <a:spcAft>
                <a:spcPts val="0"/>
              </a:spcAft>
              <a:defRPr/>
            </a:pPr>
            <a:r>
              <a:rPr lang="en-US" dirty="0" smtClean="0"/>
              <a:t>Uploading data from field to a data center</a:t>
            </a:r>
            <a:endParaRPr lang="pl-PL" dirty="0" smtClean="0"/>
          </a:p>
          <a:p>
            <a:pPr eaLnBrk="1" fontAlgn="auto" hangingPunct="1">
              <a:spcBef>
                <a:spcPts val="0"/>
              </a:spcBef>
              <a:spcAft>
                <a:spcPts val="0"/>
              </a:spcAft>
              <a:defRPr/>
            </a:pPr>
            <a:r>
              <a:rPr lang="pl-PL" dirty="0" smtClean="0"/>
              <a:t>CATI</a:t>
            </a:r>
          </a:p>
          <a:p>
            <a:pPr eaLnBrk="1" fontAlgn="auto" hangingPunct="1">
              <a:spcBef>
                <a:spcPts val="0"/>
              </a:spcBef>
              <a:spcAft>
                <a:spcPts val="0"/>
              </a:spcAft>
              <a:defRPr/>
            </a:pPr>
            <a:r>
              <a:rPr lang="pl-PL" dirty="0" err="1" smtClean="0"/>
              <a:t>Automated</a:t>
            </a:r>
            <a:r>
              <a:rPr lang="pl-PL" dirty="0" smtClean="0"/>
              <a:t> </a:t>
            </a:r>
            <a:r>
              <a:rPr lang="pl-PL" dirty="0" err="1" smtClean="0"/>
              <a:t>telephone</a:t>
            </a:r>
            <a:r>
              <a:rPr lang="pl-PL" dirty="0" smtClean="0"/>
              <a:t> </a:t>
            </a:r>
            <a:r>
              <a:rPr lang="pl-PL" dirty="0" err="1" smtClean="0"/>
              <a:t>interviewing</a:t>
            </a:r>
            <a:r>
              <a:rPr lang="pl-PL" dirty="0" smtClean="0"/>
              <a:t> </a:t>
            </a:r>
          </a:p>
          <a:p>
            <a:pPr eaLnBrk="1" fontAlgn="auto" hangingPunct="1">
              <a:spcBef>
                <a:spcPts val="0"/>
              </a:spcBef>
              <a:spcAft>
                <a:spcPts val="0"/>
              </a:spcAft>
              <a:defRPr/>
            </a:pPr>
            <a:r>
              <a:rPr lang="en-US" dirty="0" smtClean="0"/>
              <a:t>Among the technologies planned for use by countries in the 2020 round of censuses the most popular occurred:</a:t>
            </a:r>
            <a:endParaRPr lang="pl-PL" dirty="0" smtClean="0"/>
          </a:p>
          <a:p>
            <a:pPr eaLnBrk="1" fontAlgn="auto" hangingPunct="1">
              <a:spcBef>
                <a:spcPts val="0"/>
              </a:spcBef>
              <a:spcAft>
                <a:spcPts val="0"/>
              </a:spcAft>
              <a:defRPr/>
            </a:pPr>
            <a:r>
              <a:rPr lang="pl-PL" dirty="0" err="1" smtClean="0"/>
              <a:t>Tablets</a:t>
            </a:r>
            <a:endParaRPr lang="pl-PL" dirty="0" smtClean="0"/>
          </a:p>
          <a:p>
            <a:pPr eaLnBrk="1" fontAlgn="auto" hangingPunct="1">
              <a:spcBef>
                <a:spcPts val="0"/>
              </a:spcBef>
              <a:spcAft>
                <a:spcPts val="0"/>
              </a:spcAft>
              <a:defRPr/>
            </a:pPr>
            <a:r>
              <a:rPr lang="pl-PL" dirty="0" err="1" smtClean="0"/>
              <a:t>Laptops</a:t>
            </a:r>
            <a:endParaRPr lang="pl-PL" dirty="0" smtClean="0"/>
          </a:p>
          <a:p>
            <a:pPr eaLnBrk="1" fontAlgn="auto" hangingPunct="1">
              <a:spcBef>
                <a:spcPts val="0"/>
              </a:spcBef>
              <a:spcAft>
                <a:spcPts val="0"/>
              </a:spcAft>
              <a:defRPr/>
            </a:pPr>
            <a:r>
              <a:rPr lang="pl-PL" dirty="0" smtClean="0"/>
              <a:t>GIS</a:t>
            </a:r>
          </a:p>
          <a:p>
            <a:pPr eaLnBrk="1" fontAlgn="auto" hangingPunct="1">
              <a:spcBef>
                <a:spcPts val="0"/>
              </a:spcBef>
              <a:spcAft>
                <a:spcPts val="0"/>
              </a:spcAft>
              <a:defRPr/>
            </a:pPr>
            <a:r>
              <a:rPr lang="en-US" dirty="0" smtClean="0"/>
              <a:t>Responses show that use of various tools in the census operations may involve some technical problems (</a:t>
            </a:r>
            <a:r>
              <a:rPr lang="en-US" dirty="0" err="1" smtClean="0"/>
              <a:t>eg</a:t>
            </a:r>
            <a:r>
              <a:rPr lang="en-US" dirty="0" smtClean="0"/>
              <a:t>. short battery life, loss of equipment, data transmission problems...)</a:t>
            </a:r>
            <a:endParaRPr lang="pl-PL" dirty="0" smtClean="0"/>
          </a:p>
          <a:p>
            <a:pPr eaLnBrk="1" fontAlgn="auto" hangingPunct="1">
              <a:spcBef>
                <a:spcPts val="0"/>
              </a:spcBef>
              <a:spcAft>
                <a:spcPts val="0"/>
              </a:spcAft>
              <a:defRPr/>
            </a:pPr>
            <a:endParaRPr lang="pl-PL" dirty="0" smtClean="0"/>
          </a:p>
          <a:p>
            <a:pPr eaLnBrk="1" fontAlgn="auto" hangingPunct="1">
              <a:spcBef>
                <a:spcPts val="0"/>
              </a:spcBef>
              <a:spcAft>
                <a:spcPts val="0"/>
              </a:spcAft>
              <a:defRPr/>
            </a:pPr>
            <a:endParaRPr lang="pl-PL" dirty="0"/>
          </a:p>
        </p:txBody>
      </p:sp>
      <p:sp>
        <p:nvSpPr>
          <p:cNvPr id="20483"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232208-6092-4629-9C45-70CCF5B546AB}" type="slidenum">
              <a:rPr lang="pl-PL" smtClean="0">
                <a:cs typeface="Arial" charset="0"/>
              </a:rPr>
              <a:pPr fontAlgn="base">
                <a:spcBef>
                  <a:spcPct val="0"/>
                </a:spcBef>
                <a:spcAft>
                  <a:spcPct val="0"/>
                </a:spcAft>
                <a:defRPr/>
              </a:pPr>
              <a:t>5</a:t>
            </a:fld>
            <a:endParaRPr lang="pl-PL"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24578"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3. Using of OCR/OMR technology</a:t>
            </a:r>
            <a:r>
              <a:rPr lang="en-US" smtClean="0"/>
              <a:t> </a:t>
            </a:r>
            <a:endParaRPr lang="pl-PL" smtClean="0"/>
          </a:p>
          <a:p>
            <a:pPr eaLnBrk="1" hangingPunct="1">
              <a:spcBef>
                <a:spcPct val="0"/>
              </a:spcBef>
            </a:pPr>
            <a:r>
              <a:rPr lang="en-US" smtClean="0"/>
              <a:t>As show results of the survey, more than half of the surveyed countries used the OCR and OMR technology in the 2010 census round.</a:t>
            </a:r>
            <a:endParaRPr lang="pl-PL" smtClean="0"/>
          </a:p>
          <a:p>
            <a:pPr eaLnBrk="1" hangingPunct="1">
              <a:spcBef>
                <a:spcPct val="0"/>
              </a:spcBef>
            </a:pPr>
            <a:r>
              <a:rPr lang="en-US" smtClean="0"/>
              <a:t>In the context of the next round of censuses in 2020, only some of the countries reported on their plans for adoption of the OCR and OMR, what can indicate a declining trend in the use of this technology.</a:t>
            </a:r>
            <a:endParaRPr lang="pl-PL" smtClean="0"/>
          </a:p>
          <a:p>
            <a:pPr eaLnBrk="1" hangingPunct="1">
              <a:spcBef>
                <a:spcPct val="0"/>
              </a:spcBef>
            </a:pPr>
            <a:endParaRPr lang="pl-PL" smtClean="0"/>
          </a:p>
        </p:txBody>
      </p:sp>
      <p:sp>
        <p:nvSpPr>
          <p:cNvPr id="22531"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93FF41-6389-43CF-94AF-FA9887A072AB}" type="slidenum">
              <a:rPr lang="pl-PL" smtClean="0">
                <a:cs typeface="Arial" charset="0"/>
              </a:rPr>
              <a:pPr fontAlgn="base">
                <a:spcBef>
                  <a:spcPct val="0"/>
                </a:spcBef>
                <a:spcAft>
                  <a:spcPct val="0"/>
                </a:spcAft>
                <a:defRPr/>
              </a:pPr>
              <a:t>6</a:t>
            </a:fld>
            <a:endParaRPr lang="pl-PL"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 name="Symbol zastępczy notatek 2"/>
          <p:cNvSpPr>
            <a:spLocks noGrp="1"/>
          </p:cNvSpPr>
          <p:nvPr>
            <p:ph type="body" idx="1"/>
          </p:nvPr>
        </p:nvSpPr>
        <p:spPr/>
        <p:txBody>
          <a:bodyPr>
            <a:normAutofit fontScale="92500" lnSpcReduction="10000"/>
          </a:bodyPr>
          <a:lstStyle/>
          <a:p>
            <a:pPr eaLnBrk="1" fontAlgn="auto" hangingPunct="1">
              <a:spcBef>
                <a:spcPts val="0"/>
              </a:spcBef>
              <a:spcAft>
                <a:spcPts val="0"/>
              </a:spcAft>
              <a:defRPr/>
            </a:pPr>
            <a:r>
              <a:rPr lang="en-US" dirty="0" smtClean="0"/>
              <a:t>The main technologies used in the census included:</a:t>
            </a:r>
            <a:endParaRPr lang="pl-PL" b="1" dirty="0" smtClean="0"/>
          </a:p>
          <a:p>
            <a:pPr eaLnBrk="1" fontAlgn="auto" hangingPunct="1">
              <a:spcBef>
                <a:spcPts val="0"/>
              </a:spcBef>
              <a:spcAft>
                <a:spcPts val="0"/>
              </a:spcAft>
              <a:defRPr/>
            </a:pPr>
            <a:r>
              <a:rPr lang="en-US" b="1" dirty="0" smtClean="0"/>
              <a:t>1.  Internet response option </a:t>
            </a:r>
            <a:endParaRPr lang="pl-PL" dirty="0" smtClean="0"/>
          </a:p>
          <a:p>
            <a:pPr eaLnBrk="1" fontAlgn="auto" hangingPunct="1">
              <a:spcBef>
                <a:spcPts val="0"/>
              </a:spcBef>
              <a:spcAft>
                <a:spcPts val="0"/>
              </a:spcAft>
              <a:defRPr/>
            </a:pPr>
            <a:r>
              <a:rPr lang="en-US" dirty="0" smtClean="0"/>
              <a:t>In the 2010 census round Internet has gained more popularity in comparison to the 2002 census round (</a:t>
            </a:r>
            <a:r>
              <a:rPr lang="pl-PL" dirty="0" smtClean="0"/>
              <a:t>one </a:t>
            </a:r>
            <a:r>
              <a:rPr lang="en-US" dirty="0" smtClean="0"/>
              <a:t>third </a:t>
            </a:r>
            <a:r>
              <a:rPr lang="pl-PL" dirty="0" smtClean="0"/>
              <a:t>of </a:t>
            </a:r>
            <a:r>
              <a:rPr lang="pl-PL" dirty="0" err="1" smtClean="0"/>
              <a:t>the</a:t>
            </a:r>
            <a:r>
              <a:rPr lang="pl-PL" dirty="0" smtClean="0"/>
              <a:t> </a:t>
            </a:r>
            <a:r>
              <a:rPr lang="en-US" dirty="0" smtClean="0"/>
              <a:t>countries surveyed used this method); only one country used an off-line questionnaire. It is worth mentioning that part of the country as a whole relied on the list of administrative registers. Tested countries stressed the need to ensure appropriate security measures and the protection of personal data while using this method. </a:t>
            </a:r>
            <a:endParaRPr lang="pl-PL" dirty="0" smtClean="0"/>
          </a:p>
          <a:p>
            <a:pPr eaLnBrk="1" fontAlgn="auto" hangingPunct="1">
              <a:spcBef>
                <a:spcPts val="0"/>
              </a:spcBef>
              <a:spcAft>
                <a:spcPts val="0"/>
              </a:spcAft>
              <a:defRPr/>
            </a:pPr>
            <a:endParaRPr lang="pl-PL" dirty="0" smtClean="0"/>
          </a:p>
          <a:p>
            <a:pPr eaLnBrk="1" fontAlgn="auto" hangingPunct="1">
              <a:spcBef>
                <a:spcPts val="0"/>
              </a:spcBef>
              <a:spcAft>
                <a:spcPts val="0"/>
              </a:spcAft>
              <a:defRPr/>
            </a:pPr>
            <a:r>
              <a:rPr lang="en-US" b="1" dirty="0" smtClean="0"/>
              <a:t>2. Technology used in fieldwork </a:t>
            </a:r>
            <a:endParaRPr lang="pl-PL" dirty="0" smtClean="0"/>
          </a:p>
          <a:p>
            <a:pPr eaLnBrk="1" fontAlgn="auto" hangingPunct="1">
              <a:spcBef>
                <a:spcPts val="0"/>
              </a:spcBef>
              <a:spcAft>
                <a:spcPts val="0"/>
              </a:spcAft>
              <a:defRPr/>
            </a:pPr>
            <a:r>
              <a:rPr lang="en-US" dirty="0" smtClean="0"/>
              <a:t>Countries providing answers reported the following technologies used to collect data in the field in the 2010 census round:</a:t>
            </a:r>
            <a:endParaRPr lang="pl-PL" dirty="0" smtClean="0"/>
          </a:p>
          <a:p>
            <a:pPr eaLnBrk="1" fontAlgn="auto" hangingPunct="1">
              <a:spcBef>
                <a:spcPts val="0"/>
              </a:spcBef>
              <a:spcAft>
                <a:spcPts val="0"/>
              </a:spcAft>
              <a:defRPr/>
            </a:pPr>
            <a:r>
              <a:rPr lang="pl-PL" dirty="0" err="1" smtClean="0"/>
              <a:t>Laptops</a:t>
            </a:r>
            <a:endParaRPr lang="pl-PL" dirty="0" smtClean="0"/>
          </a:p>
          <a:p>
            <a:pPr eaLnBrk="1" fontAlgn="auto" hangingPunct="1">
              <a:spcBef>
                <a:spcPts val="0"/>
              </a:spcBef>
              <a:spcAft>
                <a:spcPts val="0"/>
              </a:spcAft>
              <a:defRPr/>
            </a:pPr>
            <a:r>
              <a:rPr lang="pl-PL" dirty="0" err="1" smtClean="0"/>
              <a:t>Tablets</a:t>
            </a:r>
            <a:endParaRPr lang="pl-PL" dirty="0" smtClean="0"/>
          </a:p>
          <a:p>
            <a:pPr eaLnBrk="1" fontAlgn="auto" hangingPunct="1">
              <a:spcBef>
                <a:spcPts val="0"/>
              </a:spcBef>
              <a:spcAft>
                <a:spcPts val="0"/>
              </a:spcAft>
              <a:defRPr/>
            </a:pPr>
            <a:r>
              <a:rPr lang="pl-PL" dirty="0" err="1" smtClean="0"/>
              <a:t>Hand-held</a:t>
            </a:r>
            <a:r>
              <a:rPr lang="pl-PL" dirty="0" smtClean="0"/>
              <a:t> devices</a:t>
            </a:r>
          </a:p>
          <a:p>
            <a:pPr eaLnBrk="1" fontAlgn="auto" hangingPunct="1">
              <a:spcBef>
                <a:spcPts val="0"/>
              </a:spcBef>
              <a:spcAft>
                <a:spcPts val="0"/>
              </a:spcAft>
              <a:defRPr/>
            </a:pPr>
            <a:r>
              <a:rPr lang="pl-PL" dirty="0" smtClean="0"/>
              <a:t>Mobile </a:t>
            </a:r>
            <a:r>
              <a:rPr lang="pl-PL" dirty="0" err="1" smtClean="0"/>
              <a:t>phones</a:t>
            </a:r>
            <a:endParaRPr lang="pl-PL" dirty="0" smtClean="0"/>
          </a:p>
          <a:p>
            <a:pPr eaLnBrk="1" fontAlgn="auto" hangingPunct="1">
              <a:spcBef>
                <a:spcPts val="0"/>
              </a:spcBef>
              <a:spcAft>
                <a:spcPts val="0"/>
              </a:spcAft>
              <a:defRPr/>
            </a:pPr>
            <a:r>
              <a:rPr lang="pl-PL" dirty="0" smtClean="0"/>
              <a:t>SMS </a:t>
            </a:r>
            <a:r>
              <a:rPr lang="pl-PL" dirty="0" err="1" smtClean="0"/>
              <a:t>texting</a:t>
            </a:r>
            <a:endParaRPr lang="pl-PL" dirty="0" smtClean="0"/>
          </a:p>
          <a:p>
            <a:pPr eaLnBrk="1" fontAlgn="auto" hangingPunct="1">
              <a:spcBef>
                <a:spcPts val="0"/>
              </a:spcBef>
              <a:spcAft>
                <a:spcPts val="0"/>
              </a:spcAft>
              <a:defRPr/>
            </a:pPr>
            <a:r>
              <a:rPr lang="pl-PL" dirty="0" smtClean="0"/>
              <a:t>GIS</a:t>
            </a:r>
          </a:p>
          <a:p>
            <a:pPr eaLnBrk="1" fontAlgn="auto" hangingPunct="1">
              <a:spcBef>
                <a:spcPts val="0"/>
              </a:spcBef>
              <a:spcAft>
                <a:spcPts val="0"/>
              </a:spcAft>
              <a:defRPr/>
            </a:pPr>
            <a:r>
              <a:rPr lang="pl-PL" dirty="0" smtClean="0"/>
              <a:t>GPS</a:t>
            </a:r>
          </a:p>
          <a:p>
            <a:pPr eaLnBrk="1" fontAlgn="auto" hangingPunct="1">
              <a:spcBef>
                <a:spcPts val="0"/>
              </a:spcBef>
              <a:spcAft>
                <a:spcPts val="0"/>
              </a:spcAft>
              <a:defRPr/>
            </a:pPr>
            <a:r>
              <a:rPr lang="en-US" dirty="0" smtClean="0"/>
              <a:t>Uploading data from field to a data center</a:t>
            </a:r>
            <a:endParaRPr lang="pl-PL" dirty="0" smtClean="0"/>
          </a:p>
          <a:p>
            <a:pPr eaLnBrk="1" fontAlgn="auto" hangingPunct="1">
              <a:spcBef>
                <a:spcPts val="0"/>
              </a:spcBef>
              <a:spcAft>
                <a:spcPts val="0"/>
              </a:spcAft>
              <a:defRPr/>
            </a:pPr>
            <a:r>
              <a:rPr lang="pl-PL" dirty="0" smtClean="0"/>
              <a:t>CATI</a:t>
            </a:r>
          </a:p>
          <a:p>
            <a:pPr eaLnBrk="1" fontAlgn="auto" hangingPunct="1">
              <a:spcBef>
                <a:spcPts val="0"/>
              </a:spcBef>
              <a:spcAft>
                <a:spcPts val="0"/>
              </a:spcAft>
              <a:defRPr/>
            </a:pPr>
            <a:r>
              <a:rPr lang="pl-PL" dirty="0" err="1" smtClean="0"/>
              <a:t>Automated</a:t>
            </a:r>
            <a:r>
              <a:rPr lang="pl-PL" dirty="0" smtClean="0"/>
              <a:t> </a:t>
            </a:r>
            <a:r>
              <a:rPr lang="pl-PL" dirty="0" err="1" smtClean="0"/>
              <a:t>telephone</a:t>
            </a:r>
            <a:r>
              <a:rPr lang="pl-PL" dirty="0" smtClean="0"/>
              <a:t> </a:t>
            </a:r>
            <a:r>
              <a:rPr lang="pl-PL" dirty="0" err="1" smtClean="0"/>
              <a:t>interviewing</a:t>
            </a:r>
            <a:r>
              <a:rPr lang="pl-PL" dirty="0" smtClean="0"/>
              <a:t> </a:t>
            </a:r>
          </a:p>
          <a:p>
            <a:pPr eaLnBrk="1" fontAlgn="auto" hangingPunct="1">
              <a:spcBef>
                <a:spcPts val="0"/>
              </a:spcBef>
              <a:spcAft>
                <a:spcPts val="0"/>
              </a:spcAft>
              <a:defRPr/>
            </a:pPr>
            <a:r>
              <a:rPr lang="en-US" dirty="0" smtClean="0"/>
              <a:t>Among the technologies planned for use by countries in the 2020 round of censuses the most popular occurred:</a:t>
            </a:r>
            <a:endParaRPr lang="pl-PL" dirty="0" smtClean="0"/>
          </a:p>
          <a:p>
            <a:pPr eaLnBrk="1" fontAlgn="auto" hangingPunct="1">
              <a:spcBef>
                <a:spcPts val="0"/>
              </a:spcBef>
              <a:spcAft>
                <a:spcPts val="0"/>
              </a:spcAft>
              <a:defRPr/>
            </a:pPr>
            <a:r>
              <a:rPr lang="pl-PL" dirty="0" err="1" smtClean="0"/>
              <a:t>Tablets</a:t>
            </a:r>
            <a:endParaRPr lang="pl-PL" dirty="0" smtClean="0"/>
          </a:p>
          <a:p>
            <a:pPr eaLnBrk="1" fontAlgn="auto" hangingPunct="1">
              <a:spcBef>
                <a:spcPts val="0"/>
              </a:spcBef>
              <a:spcAft>
                <a:spcPts val="0"/>
              </a:spcAft>
              <a:defRPr/>
            </a:pPr>
            <a:r>
              <a:rPr lang="pl-PL" dirty="0" err="1" smtClean="0"/>
              <a:t>Laptops</a:t>
            </a:r>
            <a:endParaRPr lang="pl-PL" dirty="0" smtClean="0"/>
          </a:p>
          <a:p>
            <a:pPr eaLnBrk="1" fontAlgn="auto" hangingPunct="1">
              <a:spcBef>
                <a:spcPts val="0"/>
              </a:spcBef>
              <a:spcAft>
                <a:spcPts val="0"/>
              </a:spcAft>
              <a:defRPr/>
            </a:pPr>
            <a:r>
              <a:rPr lang="pl-PL" dirty="0" smtClean="0"/>
              <a:t>GIS</a:t>
            </a:r>
          </a:p>
          <a:p>
            <a:pPr eaLnBrk="1" fontAlgn="auto" hangingPunct="1">
              <a:spcBef>
                <a:spcPts val="0"/>
              </a:spcBef>
              <a:spcAft>
                <a:spcPts val="0"/>
              </a:spcAft>
              <a:defRPr/>
            </a:pPr>
            <a:r>
              <a:rPr lang="en-US" dirty="0" smtClean="0"/>
              <a:t>Responses show that use of various tools in the census operations may involve some technical problems (</a:t>
            </a:r>
            <a:r>
              <a:rPr lang="en-US" dirty="0" err="1" smtClean="0"/>
              <a:t>eg</a:t>
            </a:r>
            <a:r>
              <a:rPr lang="en-US" dirty="0" smtClean="0"/>
              <a:t>. short battery life, loss of equipment, data transmission problems...)</a:t>
            </a:r>
            <a:endParaRPr lang="pl-PL" dirty="0" smtClean="0"/>
          </a:p>
          <a:p>
            <a:pPr eaLnBrk="1" fontAlgn="auto" hangingPunct="1">
              <a:spcBef>
                <a:spcPts val="0"/>
              </a:spcBef>
              <a:spcAft>
                <a:spcPts val="0"/>
              </a:spcAft>
              <a:defRPr/>
            </a:pPr>
            <a:endParaRPr lang="pl-PL" dirty="0" smtClean="0"/>
          </a:p>
          <a:p>
            <a:pPr eaLnBrk="1" fontAlgn="auto" hangingPunct="1">
              <a:spcBef>
                <a:spcPts val="0"/>
              </a:spcBef>
              <a:spcAft>
                <a:spcPts val="0"/>
              </a:spcAft>
              <a:defRPr/>
            </a:pPr>
            <a:endParaRPr lang="pl-PL" dirty="0"/>
          </a:p>
        </p:txBody>
      </p:sp>
      <p:sp>
        <p:nvSpPr>
          <p:cNvPr id="20483"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C591C0-AA61-4191-BFAD-7B4029CEBC05}" type="slidenum">
              <a:rPr lang="pl-PL" smtClean="0">
                <a:cs typeface="Arial" charset="0"/>
              </a:rPr>
              <a:pPr fontAlgn="base">
                <a:spcBef>
                  <a:spcPct val="0"/>
                </a:spcBef>
                <a:spcAft>
                  <a:spcPct val="0"/>
                </a:spcAft>
                <a:defRPr/>
              </a:pPr>
              <a:t>7</a:t>
            </a:fld>
            <a:endParaRPr lang="pl-PL"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28674"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In most cases of the administrative registers usage it was necessary to modernize IT infrastructure in selected areas:</a:t>
            </a:r>
            <a:endParaRPr lang="pl-PL" smtClean="0"/>
          </a:p>
          <a:p>
            <a:pPr eaLnBrk="1" hangingPunct="1"/>
            <a:r>
              <a:rPr lang="pl-PL" smtClean="0"/>
              <a:t> </a:t>
            </a:r>
          </a:p>
          <a:p>
            <a:pPr eaLnBrk="1" hangingPunct="1"/>
            <a:r>
              <a:rPr lang="en-US" smtClean="0"/>
              <a:t>to collect data  - 15 countries</a:t>
            </a:r>
            <a:endParaRPr lang="pl-PL" smtClean="0"/>
          </a:p>
          <a:p>
            <a:pPr eaLnBrk="1" hangingPunct="1"/>
            <a:r>
              <a:rPr lang="en-US" smtClean="0"/>
              <a:t>to store data – 14 countries</a:t>
            </a:r>
            <a:endParaRPr lang="pl-PL" smtClean="0"/>
          </a:p>
          <a:p>
            <a:pPr eaLnBrk="1" hangingPunct="1"/>
            <a:r>
              <a:rPr lang="en-US" smtClean="0"/>
              <a:t>to link data  - 13 countries</a:t>
            </a:r>
            <a:endParaRPr lang="pl-PL" smtClean="0"/>
          </a:p>
          <a:p>
            <a:pPr eaLnBrk="1" hangingPunct="1"/>
            <a:r>
              <a:rPr lang="en-US" smtClean="0"/>
              <a:t>to store metadata – 11 countries</a:t>
            </a:r>
            <a:endParaRPr lang="pl-PL" smtClean="0"/>
          </a:p>
          <a:p>
            <a:pPr eaLnBrk="1" hangingPunct="1"/>
            <a:r>
              <a:rPr lang="en-GB" smtClean="0"/>
              <a:t>Seven countries </a:t>
            </a:r>
            <a:r>
              <a:rPr lang="en-US" smtClean="0"/>
              <a:t>have </a:t>
            </a:r>
            <a:r>
              <a:rPr lang="en-GB" smtClean="0"/>
              <a:t>constructed</a:t>
            </a:r>
            <a:r>
              <a:rPr lang="en-US" smtClean="0"/>
              <a:t> or </a:t>
            </a:r>
            <a:r>
              <a:rPr lang="en-GB" smtClean="0"/>
              <a:t>moderni</a:t>
            </a:r>
            <a:r>
              <a:rPr lang="en-US" smtClean="0"/>
              <a:t>z</a:t>
            </a:r>
            <a:r>
              <a:rPr lang="en-GB" smtClean="0"/>
              <a:t>ed</a:t>
            </a:r>
            <a:r>
              <a:rPr lang="en-US" smtClean="0"/>
              <a:t> of ICT</a:t>
            </a:r>
            <a:r>
              <a:rPr lang="en-GB" smtClean="0"/>
              <a:t> for all </a:t>
            </a:r>
            <a:r>
              <a:rPr lang="en-US" smtClean="0"/>
              <a:t>areas above </a:t>
            </a:r>
            <a:r>
              <a:rPr lang="en-GB" smtClean="0"/>
              <a:t>listed.</a:t>
            </a:r>
            <a:endParaRPr lang="pl-PL" smtClean="0"/>
          </a:p>
          <a:p>
            <a:pPr eaLnBrk="1" hangingPunct="1"/>
            <a:r>
              <a:rPr lang="en-US" smtClean="0"/>
              <a:t> </a:t>
            </a:r>
            <a:endParaRPr lang="pl-PL" smtClean="0"/>
          </a:p>
          <a:p>
            <a:pPr eaLnBrk="1" hangingPunct="1">
              <a:spcBef>
                <a:spcPct val="0"/>
              </a:spcBef>
            </a:pPr>
            <a:endParaRPr lang="pl-PL" smtClean="0"/>
          </a:p>
        </p:txBody>
      </p:sp>
      <p:sp>
        <p:nvSpPr>
          <p:cNvPr id="30723"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8E8ED1-04F7-4E56-8B65-EBC9DA2B5861}" type="slidenum">
              <a:rPr lang="pl-PL" smtClean="0">
                <a:cs typeface="Arial" charset="0"/>
              </a:rPr>
              <a:pPr fontAlgn="base">
                <a:spcBef>
                  <a:spcPct val="0"/>
                </a:spcBef>
                <a:spcAft>
                  <a:spcPct val="0"/>
                </a:spcAft>
                <a:defRPr/>
              </a:pPr>
              <a:t>8</a:t>
            </a:fld>
            <a:endParaRPr lang="pl-PL"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0722"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Different techniques were used to collect administrative data. There were often complex methods, using multi-modal approaches, to collect data from such registers.</a:t>
            </a:r>
            <a:endParaRPr lang="pl-PL" smtClean="0"/>
          </a:p>
          <a:p>
            <a:pPr eaLnBrk="1" hangingPunct="1"/>
            <a:r>
              <a:rPr lang="en-US" smtClean="0"/>
              <a:t>Administrative data were most often collected by following method</a:t>
            </a:r>
            <a:r>
              <a:rPr lang="pl-PL" smtClean="0"/>
              <a:t>s</a:t>
            </a:r>
            <a:r>
              <a:rPr lang="en-US" smtClean="0"/>
              <a:t>:</a:t>
            </a:r>
            <a:endParaRPr lang="pl-PL" smtClean="0"/>
          </a:p>
          <a:p>
            <a:pPr eaLnBrk="1" hangingPunct="1"/>
            <a:r>
              <a:rPr lang="en-US" smtClean="0"/>
              <a:t>delivery/ receipt of data hard copies directly by / from administrative data keepers (14 countries)</a:t>
            </a:r>
            <a:r>
              <a:rPr lang="pl-PL" smtClean="0"/>
              <a:t> „protein interface”</a:t>
            </a:r>
          </a:p>
          <a:p>
            <a:pPr eaLnBrk="1" hangingPunct="1"/>
            <a:r>
              <a:rPr lang="en-US" smtClean="0"/>
              <a:t>transfer of data sets through a secure channel ICT, by administrative data keepers (13 countries)</a:t>
            </a:r>
            <a:endParaRPr lang="pl-PL" smtClean="0"/>
          </a:p>
          <a:p>
            <a:pPr eaLnBrk="1" hangingPunct="1"/>
            <a:r>
              <a:rPr lang="en-US" smtClean="0"/>
              <a:t>delivery/receipt of external electronic data carriers containing data files directly by administrative data keepers (10 countries)</a:t>
            </a:r>
            <a:endParaRPr lang="pl-PL" smtClean="0"/>
          </a:p>
          <a:p>
            <a:pPr eaLnBrk="1" hangingPunct="1"/>
            <a:r>
              <a:rPr lang="en-US" smtClean="0"/>
              <a:t>The most rarely used method was:</a:t>
            </a:r>
            <a:endParaRPr lang="pl-PL" smtClean="0"/>
          </a:p>
          <a:p>
            <a:pPr eaLnBrk="1" hangingPunct="1"/>
            <a:r>
              <a:rPr lang="en-US" smtClean="0"/>
              <a:t>remote access and capturing data in electronic form allowing its processing  (4 countries)</a:t>
            </a:r>
            <a:endParaRPr lang="pl-PL" smtClean="0"/>
          </a:p>
          <a:p>
            <a:pPr eaLnBrk="1" hangingPunct="1"/>
            <a:r>
              <a:rPr lang="en-US" b="1" smtClean="0">
                <a:solidFill>
                  <a:srgbClr val="C00000"/>
                </a:solidFill>
              </a:rPr>
              <a:t>Also four countries used data from administrative registers using other methods.</a:t>
            </a:r>
            <a:r>
              <a:rPr lang="pl-PL" b="1" smtClean="0">
                <a:solidFill>
                  <a:srgbClr val="C00000"/>
                </a:solidFill>
              </a:rPr>
              <a:t>?</a:t>
            </a:r>
            <a:r>
              <a:rPr lang="en-US" b="1" smtClean="0">
                <a:solidFill>
                  <a:srgbClr val="C00000"/>
                </a:solidFill>
              </a:rPr>
              <a:t> </a:t>
            </a:r>
            <a:endParaRPr lang="pl-PL" b="1" smtClean="0">
              <a:solidFill>
                <a:srgbClr val="C00000"/>
              </a:solidFill>
            </a:endParaRPr>
          </a:p>
          <a:p>
            <a:pPr eaLnBrk="1" hangingPunct="1"/>
            <a:r>
              <a:rPr lang="en-US" smtClean="0"/>
              <a:t>Only one country indicated using all four of the techniques, that had been detailed in this question, for using administrative register;</a:t>
            </a:r>
            <a:endParaRPr lang="pl-PL" smtClean="0"/>
          </a:p>
          <a:p>
            <a:pPr eaLnBrk="1" hangingPunct="1">
              <a:spcBef>
                <a:spcPct val="0"/>
              </a:spcBef>
            </a:pPr>
            <a:endParaRPr lang="pl-PL" smtClean="0"/>
          </a:p>
        </p:txBody>
      </p:sp>
      <p:sp>
        <p:nvSpPr>
          <p:cNvPr id="26627"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B2E3AF-D5DA-47F1-BE79-82D342242B33}" type="slidenum">
              <a:rPr lang="pl-PL" smtClean="0">
                <a:cs typeface="Arial" charset="0"/>
              </a:rPr>
              <a:pPr fontAlgn="base">
                <a:spcBef>
                  <a:spcPct val="0"/>
                </a:spcBef>
                <a:spcAft>
                  <a:spcPct val="0"/>
                </a:spcAft>
                <a:defRPr/>
              </a:pPr>
              <a:t>9</a:t>
            </a:fld>
            <a:endParaRPr lang="pl-PL"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2770"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pl-PL" smtClean="0"/>
              <a:t>Heavy </a:t>
            </a:r>
            <a:r>
              <a:rPr lang="en-US" smtClean="0"/>
              <a:t>Automatic cleaning techniques were applied.</a:t>
            </a:r>
            <a:endParaRPr lang="pl-PL" smtClean="0"/>
          </a:p>
          <a:p>
            <a:pPr eaLnBrk="1" hangingPunct="1"/>
            <a:r>
              <a:rPr lang="en-US" smtClean="0"/>
              <a:t>The validation method was the main method that was used to transform administrative data into statistical data. This method was applied by 23 countries. In addition:</a:t>
            </a:r>
            <a:endParaRPr lang="pl-PL" smtClean="0"/>
          </a:p>
          <a:p>
            <a:pPr eaLnBrk="1" hangingPunct="1"/>
            <a:r>
              <a:rPr lang="en-US" smtClean="0"/>
              <a:t>16 countries applied standardization</a:t>
            </a:r>
            <a:endParaRPr lang="pl-PL" smtClean="0"/>
          </a:p>
          <a:p>
            <a:pPr eaLnBrk="1" hangingPunct="1"/>
            <a:r>
              <a:rPr lang="en-US" smtClean="0"/>
              <a:t>14 countries applied conversion</a:t>
            </a:r>
            <a:endParaRPr lang="pl-PL" smtClean="0"/>
          </a:p>
          <a:p>
            <a:pPr eaLnBrk="1" hangingPunct="1"/>
            <a:r>
              <a:rPr lang="en-US" smtClean="0"/>
              <a:t>9 countries applied parsing</a:t>
            </a:r>
            <a:endParaRPr lang="pl-PL" smtClean="0"/>
          </a:p>
          <a:p>
            <a:pPr eaLnBrk="1" hangingPunct="1"/>
            <a:r>
              <a:rPr lang="en-US" smtClean="0"/>
              <a:t>5 countries applied uppercase (convert all letters to uppercase letters)</a:t>
            </a:r>
            <a:endParaRPr lang="pl-PL" smtClean="0"/>
          </a:p>
          <a:p>
            <a:pPr eaLnBrk="1" hangingPunct="1"/>
            <a:r>
              <a:rPr lang="en-US" smtClean="0"/>
              <a:t>3 countries applied other methods</a:t>
            </a:r>
            <a:endParaRPr lang="pl-PL" smtClean="0"/>
          </a:p>
          <a:p>
            <a:pPr eaLnBrk="1" hangingPunct="1"/>
            <a:r>
              <a:rPr lang="en-US" smtClean="0"/>
              <a:t>3 countries applied all the methods listed in response options</a:t>
            </a:r>
            <a:endParaRPr lang="pl-PL" smtClean="0"/>
          </a:p>
          <a:p>
            <a:pPr eaLnBrk="1" hangingPunct="1"/>
            <a:r>
              <a:rPr lang="en-US" smtClean="0"/>
              <a:t>6 countries applied a combination of four methods, mostly excluding uppercase</a:t>
            </a:r>
            <a:endParaRPr lang="pl-PL" smtClean="0"/>
          </a:p>
          <a:p>
            <a:pPr eaLnBrk="1" hangingPunct="1"/>
            <a:endParaRPr lang="pl-PL" smtClean="0"/>
          </a:p>
          <a:p>
            <a:pPr eaLnBrk="1" hangingPunct="1"/>
            <a:r>
              <a:rPr lang="pl-PL" smtClean="0"/>
              <a:t> DEICTIONARY FILES</a:t>
            </a:r>
          </a:p>
          <a:p>
            <a:pPr eaLnBrk="1" hangingPunct="1">
              <a:spcBef>
                <a:spcPct val="0"/>
              </a:spcBef>
            </a:pPr>
            <a:endParaRPr lang="pl-PL" smtClean="0"/>
          </a:p>
        </p:txBody>
      </p:sp>
      <p:sp>
        <p:nvSpPr>
          <p:cNvPr id="28675"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36319E-A435-4E08-BFA4-5EBF1AF4000B}" type="slidenum">
              <a:rPr lang="pl-PL" smtClean="0">
                <a:cs typeface="Arial" charset="0"/>
              </a:rPr>
              <a:pPr fontAlgn="base">
                <a:spcBef>
                  <a:spcPct val="0"/>
                </a:spcBef>
                <a:spcAft>
                  <a:spcPct val="0"/>
                </a:spcAft>
                <a:defRPr/>
              </a:pPr>
              <a:t>10</a:t>
            </a:fld>
            <a:endParaRPr lang="pl-PL"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4818"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There is a strong and growing interest in the use of GIS as a tool to support the process of</a:t>
            </a:r>
            <a:r>
              <a:rPr lang="pl-PL" smtClean="0"/>
              <a:t> PREPARING AND </a:t>
            </a:r>
            <a:r>
              <a:rPr lang="en-US" smtClean="0"/>
              <a:t> conducting the census (use of vector data and digital statistical division boundaries), and as a tool for friendly visualization of statistical results (GIS web-based mapping tools to disseminate census results). </a:t>
            </a:r>
            <a:endParaRPr lang="pl-PL" smtClean="0"/>
          </a:p>
          <a:p>
            <a:pPr eaLnBrk="1" hangingPunct="1">
              <a:spcBef>
                <a:spcPct val="0"/>
              </a:spcBef>
            </a:pPr>
            <a:r>
              <a:rPr lang="en-US" smtClean="0"/>
              <a:t>Maps, which are now commonly in the form of digital products, play an increasingly important role in the dissemination phase.</a:t>
            </a:r>
            <a:endParaRPr lang="pl-PL" smtClean="0"/>
          </a:p>
          <a:p>
            <a:pPr eaLnBrk="1" hangingPunct="1">
              <a:spcBef>
                <a:spcPct val="0"/>
              </a:spcBef>
            </a:pPr>
            <a:r>
              <a:rPr lang="pl-PL" smtClean="0"/>
              <a:t>Questions from the GIS section </a:t>
            </a:r>
            <a:r>
              <a:rPr lang="en-US" smtClean="0"/>
              <a:t>were designed to obtain information</a:t>
            </a:r>
            <a:r>
              <a:rPr lang="pl-PL" smtClean="0"/>
              <a:t> if this technology is being used in NSO’s, and at which</a:t>
            </a:r>
            <a:r>
              <a:rPr lang="en-US" smtClean="0"/>
              <a:t> level</a:t>
            </a:r>
            <a:r>
              <a:rPr lang="pl-PL" smtClean="0"/>
              <a:t>.</a:t>
            </a:r>
          </a:p>
          <a:p>
            <a:pPr eaLnBrk="1" hangingPunct="1">
              <a:spcBef>
                <a:spcPct val="0"/>
              </a:spcBef>
            </a:pPr>
            <a:endParaRPr lang="pl-PL" smtClean="0"/>
          </a:p>
        </p:txBody>
      </p:sp>
      <p:sp>
        <p:nvSpPr>
          <p:cNvPr id="32771"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3309A0-5614-4DC0-B7CF-B6EE99A6007C}" type="slidenum">
              <a:rPr lang="pl-PL" smtClean="0">
                <a:cs typeface="Arial" charset="0"/>
              </a:rPr>
              <a:pPr fontAlgn="base">
                <a:spcBef>
                  <a:spcPct val="0"/>
                </a:spcBef>
                <a:spcAft>
                  <a:spcPct val="0"/>
                </a:spcAft>
                <a:defRPr/>
              </a:pPr>
              <a:t>11</a:t>
            </a:fld>
            <a:endParaRPr lang="pl-PL"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4"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Prostokąt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Prostokąt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Prostokąt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Łącznik prosty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Prostokąt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Podtytuł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l-PL" smtClean="0"/>
              <a:t>Kliknij, aby edytować styl wzorca podtytułu</a:t>
            </a:r>
            <a:endParaRPr lang="en-US"/>
          </a:p>
        </p:txBody>
      </p:sp>
      <p:sp>
        <p:nvSpPr>
          <p:cNvPr id="8" name="Tytuł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pl-PL" smtClean="0"/>
              <a:t>Kliknij, aby edytować styl</a:t>
            </a:r>
            <a:endParaRPr lang="en-US"/>
          </a:p>
        </p:txBody>
      </p:sp>
      <p:sp>
        <p:nvSpPr>
          <p:cNvPr id="15" name="Symbol zastępczy daty 27"/>
          <p:cNvSpPr>
            <a:spLocks noGrp="1"/>
          </p:cNvSpPr>
          <p:nvPr>
            <p:ph type="dt" sz="half" idx="10"/>
          </p:nvPr>
        </p:nvSpPr>
        <p:spPr/>
        <p:txBody>
          <a:bodyPr/>
          <a:lstStyle>
            <a:lvl1pPr>
              <a:defRPr/>
            </a:lvl1pPr>
          </a:lstStyle>
          <a:p>
            <a:pPr>
              <a:defRPr/>
            </a:pPr>
            <a:fld id="{38F43570-F3FD-4C5A-8BED-7F53F800536D}" type="datetimeFigureOut">
              <a:rPr lang="pl-PL"/>
              <a:pPr>
                <a:defRPr/>
              </a:pPr>
              <a:t>2013-09-30</a:t>
            </a:fld>
            <a:endParaRPr lang="pl-PL"/>
          </a:p>
        </p:txBody>
      </p:sp>
      <p:sp>
        <p:nvSpPr>
          <p:cNvPr id="16" name="Symbol zastępczy stopki 16"/>
          <p:cNvSpPr>
            <a:spLocks noGrp="1"/>
          </p:cNvSpPr>
          <p:nvPr>
            <p:ph type="ftr" sz="quarter" idx="11"/>
          </p:nvPr>
        </p:nvSpPr>
        <p:spPr/>
        <p:txBody>
          <a:bodyPr/>
          <a:lstStyle>
            <a:lvl1pPr>
              <a:defRPr/>
            </a:lvl1pPr>
          </a:lstStyle>
          <a:p>
            <a:pPr>
              <a:defRPr/>
            </a:pPr>
            <a:endParaRPr lang="pl-PL"/>
          </a:p>
        </p:txBody>
      </p:sp>
      <p:sp>
        <p:nvSpPr>
          <p:cNvPr id="17" name="Symbol zastępczy numeru slajd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4CB4B45C-7727-4DE4-A9BC-11D675011D06}"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lvl1pPr>
              <a:defRPr/>
            </a:lvl1pPr>
          </a:lstStyle>
          <a:p>
            <a:pPr>
              <a:defRPr/>
            </a:pPr>
            <a:fld id="{A3B0728F-5CD1-4C3B-96FD-9C7E00C78A8E}" type="datetimeFigureOut">
              <a:rPr lang="pl-PL"/>
              <a:pPr>
                <a:defRPr/>
              </a:pPr>
              <a:t>2013-09-30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319D0D9B-7E52-4484-8818-B3FEDA6BA709}"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2"/>
      </p:bgRef>
    </p:bg>
    <p:spTree>
      <p:nvGrpSpPr>
        <p:cNvPr id="1" name=""/>
        <p:cNvGrpSpPr/>
        <p:nvPr/>
      </p:nvGrpSpPr>
      <p:grpSpPr>
        <a:xfrm>
          <a:off x="0" y="0"/>
          <a:ext cx="0" cy="0"/>
          <a:chOff x="0" y="0"/>
          <a:chExt cx="0" cy="0"/>
        </a:xfrm>
      </p:grpSpPr>
      <p:sp>
        <p:nvSpPr>
          <p:cNvPr id="4"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Prostokąt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Prostokąt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Prostokąt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Prostokąt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Prostokąt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Łącznik prosty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Elipsa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Elipsa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ymbol zastępczy tytułu pionowego 2"/>
          <p:cNvSpPr>
            <a:spLocks noGrp="1"/>
          </p:cNvSpPr>
          <p:nvPr>
            <p:ph type="body" orient="vert" idx="1"/>
          </p:nvPr>
        </p:nvSpPr>
        <p:spPr>
          <a:xfrm>
            <a:off x="304800" y="304800"/>
            <a:ext cx="6553200" cy="5821366"/>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2" name="Tytuł pionowy 1"/>
          <p:cNvSpPr>
            <a:spLocks noGrp="1"/>
          </p:cNvSpPr>
          <p:nvPr>
            <p:ph type="title" orient="vert"/>
          </p:nvPr>
        </p:nvSpPr>
        <p:spPr>
          <a:xfrm>
            <a:off x="7391400" y="304801"/>
            <a:ext cx="1447800" cy="5851525"/>
          </a:xfrm>
        </p:spPr>
        <p:txBody>
          <a:bodyPr vert="eaVert"/>
          <a:lstStyle/>
          <a:p>
            <a:r>
              <a:rPr lang="pl-PL" smtClean="0"/>
              <a:t>Kliknij, aby edytować styl</a:t>
            </a:r>
            <a:endParaRPr lang="en-US"/>
          </a:p>
        </p:txBody>
      </p:sp>
      <p:sp>
        <p:nvSpPr>
          <p:cNvPr id="13" name="Symbol zastępczy numeru slajdu 5"/>
          <p:cNvSpPr>
            <a:spLocks noGrp="1"/>
          </p:cNvSpPr>
          <p:nvPr>
            <p:ph type="sldNum" sz="quarter" idx="10"/>
          </p:nvPr>
        </p:nvSpPr>
        <p:spPr>
          <a:xfrm>
            <a:off x="6915150" y="3009900"/>
            <a:ext cx="457200" cy="441325"/>
          </a:xfrm>
        </p:spPr>
        <p:txBody>
          <a:bodyPr/>
          <a:lstStyle>
            <a:lvl1pPr>
              <a:defRPr/>
            </a:lvl1pPr>
          </a:lstStyle>
          <a:p>
            <a:pPr>
              <a:defRPr/>
            </a:pPr>
            <a:fld id="{C086E675-6A59-4453-B516-0753C55E3D4F}" type="slidenum">
              <a:rPr lang="pl-PL"/>
              <a:pPr>
                <a:defRPr/>
              </a:pPr>
              <a:t>‹#›</a:t>
            </a:fld>
            <a:endParaRPr lang="pl-PL"/>
          </a:p>
        </p:txBody>
      </p:sp>
      <p:sp>
        <p:nvSpPr>
          <p:cNvPr id="14" name="Symbol zastępczy daty 3"/>
          <p:cNvSpPr>
            <a:spLocks noGrp="1"/>
          </p:cNvSpPr>
          <p:nvPr>
            <p:ph type="dt" sz="half" idx="11"/>
          </p:nvPr>
        </p:nvSpPr>
        <p:spPr/>
        <p:txBody>
          <a:bodyPr/>
          <a:lstStyle>
            <a:lvl1pPr>
              <a:defRPr/>
            </a:lvl1pPr>
          </a:lstStyle>
          <a:p>
            <a:pPr>
              <a:defRPr/>
            </a:pPr>
            <a:fld id="{355439B7-2D15-4CBF-AC27-A8A9B5CEA112}" type="datetimeFigureOut">
              <a:rPr lang="pl-PL"/>
              <a:pPr>
                <a:defRPr/>
              </a:pPr>
              <a:t>2013-09-30</a:t>
            </a:fld>
            <a:endParaRPr lang="pl-PL"/>
          </a:p>
        </p:txBody>
      </p:sp>
      <p:sp>
        <p:nvSpPr>
          <p:cNvPr id="15" name="Symbol zastępczy stopki 4"/>
          <p:cNvSpPr>
            <a:spLocks noGrp="1"/>
          </p:cNvSpPr>
          <p:nvPr>
            <p:ph type="ftr" sz="quarter" idx="12"/>
          </p:nvPr>
        </p:nvSpPr>
        <p:spPr/>
        <p:txBody>
          <a:bodyPr/>
          <a:lstStyle>
            <a:lvl1pPr>
              <a:defRPr/>
            </a:lvl1pPr>
          </a:lstStyle>
          <a:p>
            <a:pPr>
              <a:defRPr/>
            </a:pPr>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solidFill>
                  <a:schemeClr val="accent3">
                    <a:shade val="75000"/>
                  </a:schemeClr>
                </a:solidFill>
              </a:defRPr>
            </a:lvl1pPr>
          </a:lstStyle>
          <a:p>
            <a:r>
              <a:rPr lang="pl-PL" smtClean="0"/>
              <a:t>Kliknij, aby edytować styl</a:t>
            </a:r>
            <a:endParaRPr lang="en-US"/>
          </a:p>
        </p:txBody>
      </p:sp>
      <p:sp>
        <p:nvSpPr>
          <p:cNvPr id="8" name="Symbol zastępczy zawartości 7"/>
          <p:cNvSpPr>
            <a:spLocks noGrp="1"/>
          </p:cNvSpPr>
          <p:nvPr>
            <p:ph sz="quarter" idx="1"/>
          </p:nvPr>
        </p:nvSpPr>
        <p:spPr>
          <a:xfrm>
            <a:off x="301752" y="1527048"/>
            <a:ext cx="8503920"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3"/>
          <p:cNvSpPr>
            <a:spLocks noGrp="1"/>
          </p:cNvSpPr>
          <p:nvPr>
            <p:ph type="dt" sz="half" idx="10"/>
          </p:nvPr>
        </p:nvSpPr>
        <p:spPr/>
        <p:txBody>
          <a:bodyPr/>
          <a:lstStyle>
            <a:lvl1pPr>
              <a:defRPr/>
            </a:lvl1pPr>
          </a:lstStyle>
          <a:p>
            <a:pPr>
              <a:defRPr/>
            </a:pPr>
            <a:fld id="{27B97717-B4E0-408E-9B2C-BFA62CCC9D05}" type="datetimeFigureOut">
              <a:rPr lang="pl-PL"/>
              <a:pPr>
                <a:defRPr/>
              </a:pPr>
              <a:t>2013-09-30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a:xfrm>
            <a:off x="4362450" y="1027113"/>
            <a:ext cx="457200" cy="441325"/>
          </a:xfrm>
        </p:spPr>
        <p:txBody>
          <a:bodyPr/>
          <a:lstStyle>
            <a:lvl1pPr>
              <a:defRPr/>
            </a:lvl1pPr>
          </a:lstStyle>
          <a:p>
            <a:pPr>
              <a:defRPr/>
            </a:pPr>
            <a:fld id="{5DC6C3ED-34C7-43EB-BAFF-9A387B475103}"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4"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Prostokąt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Prostokąt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Prostokąt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Prostokąt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Prostokąt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Prostokąt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Łącznik prosty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Elipsa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ipsa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ymbol zastępczy tekstu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l-PL" smtClean="0"/>
              <a:t>Kliknij, aby edytować style wzorca tekstu</a:t>
            </a:r>
          </a:p>
        </p:txBody>
      </p:sp>
      <p:sp>
        <p:nvSpPr>
          <p:cNvPr id="2" name="Tytuł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pl-PL" smtClean="0"/>
              <a:t>Kliknij, aby edytować styl</a:t>
            </a:r>
            <a:endParaRPr lang="en-US"/>
          </a:p>
        </p:txBody>
      </p:sp>
      <p:sp>
        <p:nvSpPr>
          <p:cNvPr id="15" name="Symbol zastępczy stopki 4"/>
          <p:cNvSpPr>
            <a:spLocks noGrp="1"/>
          </p:cNvSpPr>
          <p:nvPr>
            <p:ph type="ftr" sz="quarter" idx="10"/>
          </p:nvPr>
        </p:nvSpPr>
        <p:spPr/>
        <p:txBody>
          <a:bodyPr/>
          <a:lstStyle>
            <a:lvl1pPr>
              <a:defRPr/>
            </a:lvl1pPr>
          </a:lstStyle>
          <a:p>
            <a:pPr>
              <a:defRPr/>
            </a:pPr>
            <a:endParaRPr lang="pl-PL"/>
          </a:p>
        </p:txBody>
      </p:sp>
      <p:sp>
        <p:nvSpPr>
          <p:cNvPr id="16" name="Symbol zastępczy daty 3"/>
          <p:cNvSpPr>
            <a:spLocks noGrp="1"/>
          </p:cNvSpPr>
          <p:nvPr>
            <p:ph type="dt" sz="half" idx="11"/>
          </p:nvPr>
        </p:nvSpPr>
        <p:spPr/>
        <p:txBody>
          <a:bodyPr/>
          <a:lstStyle>
            <a:lvl1pPr>
              <a:defRPr/>
            </a:lvl1pPr>
          </a:lstStyle>
          <a:p>
            <a:pPr>
              <a:defRPr/>
            </a:pPr>
            <a:fld id="{52ECC877-DC7E-4D85-AA49-95515AFDC96D}" type="datetimeFigureOut">
              <a:rPr lang="pl-PL"/>
              <a:pPr>
                <a:defRPr/>
              </a:pPr>
              <a:t>2013-09-30</a:t>
            </a:fld>
            <a:endParaRPr lang="pl-PL"/>
          </a:p>
        </p:txBody>
      </p:sp>
      <p:sp>
        <p:nvSpPr>
          <p:cNvPr id="17" name="Symbol zastępczy numeru slajdu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77F7F01-3D67-44F5-A753-B56C922726EA}"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1">
        <a:schemeClr val="bg2"/>
      </p:bgRef>
    </p:bg>
    <p:spTree>
      <p:nvGrpSpPr>
        <p:cNvPr id="1" name=""/>
        <p:cNvGrpSpPr/>
        <p:nvPr/>
      </p:nvGrpSpPr>
      <p:grpSpPr>
        <a:xfrm>
          <a:off x="0" y="0"/>
          <a:ext cx="0" cy="0"/>
          <a:chOff x="0" y="0"/>
          <a:chExt cx="0" cy="0"/>
        </a:xfrm>
      </p:grpSpPr>
      <p:sp>
        <p:nvSpPr>
          <p:cNvPr id="5" name="Łącznik prosty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ytuł 1"/>
          <p:cNvSpPr>
            <a:spLocks noGrp="1"/>
          </p:cNvSpPr>
          <p:nvPr>
            <p:ph type="title"/>
          </p:nvPr>
        </p:nvSpPr>
        <p:spPr>
          <a:xfrm>
            <a:off x="301752" y="228600"/>
            <a:ext cx="8534400" cy="758952"/>
          </a:xfrm>
        </p:spPr>
        <p:txBody>
          <a:bodyPr/>
          <a:lstStyle/>
          <a:p>
            <a:r>
              <a:rPr lang="pl-PL" smtClean="0"/>
              <a:t>Kliknij, aby edytować styl</a:t>
            </a:r>
            <a:endParaRPr lang="en-US"/>
          </a:p>
        </p:txBody>
      </p:sp>
      <p:sp>
        <p:nvSpPr>
          <p:cNvPr id="10" name="Symbol zastępczy zawartości 9"/>
          <p:cNvSpPr>
            <a:spLocks noGrp="1"/>
          </p:cNvSpPr>
          <p:nvPr>
            <p:ph sz="half" idx="1"/>
          </p:nvPr>
        </p:nvSpPr>
        <p:spPr>
          <a:xfrm>
            <a:off x="301752" y="1371600"/>
            <a:ext cx="4038600" cy="4681728"/>
          </a:xfrm>
        </p:spPr>
        <p:txBody>
          <a:bodyPr/>
          <a:lstStyle>
            <a:lvl1pPr>
              <a:defRPr sz="2500"/>
            </a:lvl1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2" name="Symbol zastępczy zawartości 11"/>
          <p:cNvSpPr>
            <a:spLocks noGrp="1"/>
          </p:cNvSpPr>
          <p:nvPr>
            <p:ph sz="half" idx="2"/>
          </p:nvPr>
        </p:nvSpPr>
        <p:spPr>
          <a:xfrm>
            <a:off x="4800600" y="1371600"/>
            <a:ext cx="4038600" cy="4681728"/>
          </a:xfrm>
        </p:spPr>
        <p:txBody>
          <a:bodyPr/>
          <a:lstStyle>
            <a:lvl1pPr>
              <a:defRPr sz="2500"/>
            </a:lvl1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daty 4"/>
          <p:cNvSpPr>
            <a:spLocks noGrp="1"/>
          </p:cNvSpPr>
          <p:nvPr>
            <p:ph type="dt" sz="half" idx="10"/>
          </p:nvPr>
        </p:nvSpPr>
        <p:spPr>
          <a:xfrm>
            <a:off x="5791200" y="6410325"/>
            <a:ext cx="3044825" cy="365125"/>
          </a:xfrm>
        </p:spPr>
        <p:txBody>
          <a:bodyPr/>
          <a:lstStyle>
            <a:lvl1pPr>
              <a:defRPr/>
            </a:lvl1pPr>
          </a:lstStyle>
          <a:p>
            <a:pPr>
              <a:defRPr/>
            </a:pPr>
            <a:fld id="{D8E5C143-69EF-4498-BEC0-4199E969205E}" type="datetimeFigureOut">
              <a:rPr lang="pl-PL"/>
              <a:pPr>
                <a:defRPr/>
              </a:pPr>
              <a:t>2013-09-30</a:t>
            </a:fld>
            <a:endParaRPr lang="pl-PL"/>
          </a:p>
        </p:txBody>
      </p:sp>
      <p:sp>
        <p:nvSpPr>
          <p:cNvPr id="7" name="Symbol zastępczy stopki 5"/>
          <p:cNvSpPr>
            <a:spLocks noGrp="1"/>
          </p:cNvSpPr>
          <p:nvPr>
            <p:ph type="ftr" sz="quarter" idx="11"/>
          </p:nvPr>
        </p:nvSpPr>
        <p:spPr/>
        <p:txBody>
          <a:bodyPr/>
          <a:lstStyle>
            <a:lvl1pPr>
              <a:defRPr/>
            </a:lvl1pPr>
          </a:lstStyle>
          <a:p>
            <a:pPr>
              <a:defRPr/>
            </a:pPr>
            <a:endParaRPr lang="pl-PL"/>
          </a:p>
        </p:txBody>
      </p:sp>
      <p:sp>
        <p:nvSpPr>
          <p:cNvPr id="8" name="Symbol zastępczy numeru slajdu 6"/>
          <p:cNvSpPr>
            <a:spLocks noGrp="1"/>
          </p:cNvSpPr>
          <p:nvPr>
            <p:ph type="sldNum" sz="quarter" idx="12"/>
          </p:nvPr>
        </p:nvSpPr>
        <p:spPr/>
        <p:txBody>
          <a:bodyPr/>
          <a:lstStyle>
            <a:lvl1pPr>
              <a:defRPr/>
            </a:lvl1pPr>
          </a:lstStyle>
          <a:p>
            <a:pPr>
              <a:defRPr/>
            </a:pPr>
            <a:fld id="{22AFBAAD-F36B-4C7E-ABD5-2EBF3FDA6060}"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1">
        <a:schemeClr val="bg2"/>
      </p:bgRef>
    </p:bg>
    <p:spTree>
      <p:nvGrpSpPr>
        <p:cNvPr id="1" name=""/>
        <p:cNvGrpSpPr/>
        <p:nvPr/>
      </p:nvGrpSpPr>
      <p:grpSpPr>
        <a:xfrm>
          <a:off x="0" y="0"/>
          <a:ext cx="0" cy="0"/>
          <a:chOff x="0" y="0"/>
          <a:chExt cx="0" cy="0"/>
        </a:xfrm>
      </p:grpSpPr>
      <p:sp>
        <p:nvSpPr>
          <p:cNvPr id="7" name="Łącznik prosty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Prostokąt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Prostokąt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Prostokąt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Prostokąt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Prostokąt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Łącznik prosty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Prostokąt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Elipsa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Elipsa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ymbol zastępczy tekstu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4" name="Symbol zastępczy tekstu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24" name="Symbol zastępczy zawartości 23"/>
          <p:cNvSpPr>
            <a:spLocks noGrp="1"/>
          </p:cNvSpPr>
          <p:nvPr>
            <p:ph sz="quarter" idx="2"/>
          </p:nvPr>
        </p:nvSpPr>
        <p:spPr>
          <a:xfrm>
            <a:off x="301752" y="2471383"/>
            <a:ext cx="4041648" cy="3818404"/>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26" name="Symbol zastępczy zawartości 25"/>
          <p:cNvSpPr>
            <a:spLocks noGrp="1"/>
          </p:cNvSpPr>
          <p:nvPr>
            <p:ph sz="quarter" idx="4"/>
          </p:nvPr>
        </p:nvSpPr>
        <p:spPr>
          <a:xfrm>
            <a:off x="4800600" y="2471383"/>
            <a:ext cx="4038600" cy="382219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23" name="Tytuł 22"/>
          <p:cNvSpPr>
            <a:spLocks noGrp="1"/>
          </p:cNvSpPr>
          <p:nvPr>
            <p:ph type="title"/>
          </p:nvPr>
        </p:nvSpPr>
        <p:spPr/>
        <p:txBody>
          <a:bodyPr rtlCol="0"/>
          <a:lstStyle/>
          <a:p>
            <a:r>
              <a:rPr lang="pl-PL" smtClean="0"/>
              <a:t>Kliknij, aby edytować styl</a:t>
            </a:r>
            <a:endParaRPr lang="en-US"/>
          </a:p>
        </p:txBody>
      </p:sp>
      <p:sp>
        <p:nvSpPr>
          <p:cNvPr id="18" name="Symbol zastępczy daty 6"/>
          <p:cNvSpPr>
            <a:spLocks noGrp="1"/>
          </p:cNvSpPr>
          <p:nvPr>
            <p:ph type="dt" sz="half" idx="10"/>
          </p:nvPr>
        </p:nvSpPr>
        <p:spPr/>
        <p:txBody>
          <a:bodyPr/>
          <a:lstStyle>
            <a:lvl1pPr>
              <a:defRPr/>
            </a:lvl1pPr>
          </a:lstStyle>
          <a:p>
            <a:pPr>
              <a:defRPr/>
            </a:pPr>
            <a:fld id="{6B826473-DB0D-4F84-AC24-F7767AA928B5}" type="datetimeFigureOut">
              <a:rPr lang="pl-PL"/>
              <a:pPr>
                <a:defRPr/>
              </a:pPr>
              <a:t>2013-09-30</a:t>
            </a:fld>
            <a:endParaRPr lang="pl-PL"/>
          </a:p>
        </p:txBody>
      </p:sp>
      <p:sp>
        <p:nvSpPr>
          <p:cNvPr id="19" name="Symbol zastępczy stopki 7"/>
          <p:cNvSpPr>
            <a:spLocks noGrp="1"/>
          </p:cNvSpPr>
          <p:nvPr>
            <p:ph type="ftr" sz="quarter" idx="11"/>
          </p:nvPr>
        </p:nvSpPr>
        <p:spPr>
          <a:xfrm>
            <a:off x="304800" y="6410325"/>
            <a:ext cx="3581400" cy="365125"/>
          </a:xfrm>
        </p:spPr>
        <p:txBody>
          <a:bodyPr/>
          <a:lstStyle>
            <a:lvl1pPr>
              <a:defRPr/>
            </a:lvl1pPr>
          </a:lstStyle>
          <a:p>
            <a:pPr>
              <a:defRPr/>
            </a:pPr>
            <a:endParaRPr lang="pl-PL"/>
          </a:p>
        </p:txBody>
      </p:sp>
      <p:sp>
        <p:nvSpPr>
          <p:cNvPr id="20" name="Symbol zastępczy numeru slajdu 8"/>
          <p:cNvSpPr>
            <a:spLocks noGrp="1"/>
          </p:cNvSpPr>
          <p:nvPr>
            <p:ph type="sldNum" sz="quarter" idx="12"/>
          </p:nvPr>
        </p:nvSpPr>
        <p:spPr>
          <a:xfrm>
            <a:off x="4343400" y="1042988"/>
            <a:ext cx="457200" cy="441325"/>
          </a:xfrm>
        </p:spPr>
        <p:txBody>
          <a:bodyPr/>
          <a:lstStyle>
            <a:lvl1pPr algn="ctr">
              <a:defRPr/>
            </a:lvl1pPr>
          </a:lstStyle>
          <a:p>
            <a:pPr>
              <a:defRPr/>
            </a:pPr>
            <a:fld id="{2D18533D-DF2E-4FB9-968B-31950E9F136A}"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daty 2"/>
          <p:cNvSpPr>
            <a:spLocks noGrp="1"/>
          </p:cNvSpPr>
          <p:nvPr>
            <p:ph type="dt" sz="half" idx="10"/>
          </p:nvPr>
        </p:nvSpPr>
        <p:spPr/>
        <p:txBody>
          <a:bodyPr/>
          <a:lstStyle>
            <a:lvl1pPr>
              <a:defRPr/>
            </a:lvl1pPr>
          </a:lstStyle>
          <a:p>
            <a:pPr>
              <a:defRPr/>
            </a:pPr>
            <a:fld id="{8582207D-FF72-4113-9C78-AC70E32D0153}" type="datetimeFigureOut">
              <a:rPr lang="pl-PL"/>
              <a:pPr>
                <a:defRPr/>
              </a:pPr>
              <a:t>2013-09-30</a:t>
            </a:fld>
            <a:endParaRPr lang="pl-PL"/>
          </a:p>
        </p:txBody>
      </p:sp>
      <p:sp>
        <p:nvSpPr>
          <p:cNvPr id="4" name="Symbol zastępczy stopki 3"/>
          <p:cNvSpPr>
            <a:spLocks noGrp="1"/>
          </p:cNvSpPr>
          <p:nvPr>
            <p:ph type="ftr" sz="quarter" idx="11"/>
          </p:nvPr>
        </p:nvSpPr>
        <p:spPr/>
        <p:txBody>
          <a:bodyPr/>
          <a:lstStyle>
            <a:lvl1pPr>
              <a:defRPr/>
            </a:lvl1pPr>
          </a:lstStyle>
          <a:p>
            <a:pPr>
              <a:defRPr/>
            </a:pPr>
            <a:endParaRPr lang="pl-PL"/>
          </a:p>
        </p:txBody>
      </p:sp>
      <p:sp>
        <p:nvSpPr>
          <p:cNvPr id="5" name="Symbol zastępczy numeru slajdu 4"/>
          <p:cNvSpPr>
            <a:spLocks noGrp="1"/>
          </p:cNvSpPr>
          <p:nvPr>
            <p:ph type="sldNum" sz="quarter" idx="12"/>
          </p:nvPr>
        </p:nvSpPr>
        <p:spPr>
          <a:xfrm>
            <a:off x="4343400" y="1036638"/>
            <a:ext cx="457200" cy="441325"/>
          </a:xfrm>
        </p:spPr>
        <p:txBody>
          <a:bodyPr/>
          <a:lstStyle>
            <a:lvl1pPr>
              <a:defRPr/>
            </a:lvl1pPr>
          </a:lstStyle>
          <a:p>
            <a:pPr>
              <a:defRPr/>
            </a:pPr>
            <a:fld id="{F3FAEF3C-E909-418C-B1C4-1F5256245192}"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Prostokąt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Prostokąt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Prostokąt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Prostokąt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Prostokąt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Symbol zastępczy daty 1"/>
          <p:cNvSpPr>
            <a:spLocks noGrp="1"/>
          </p:cNvSpPr>
          <p:nvPr>
            <p:ph type="dt" sz="half" idx="10"/>
          </p:nvPr>
        </p:nvSpPr>
        <p:spPr/>
        <p:txBody>
          <a:bodyPr/>
          <a:lstStyle>
            <a:lvl1pPr>
              <a:defRPr/>
            </a:lvl1pPr>
          </a:lstStyle>
          <a:p>
            <a:pPr>
              <a:defRPr/>
            </a:pPr>
            <a:fld id="{FCCA2E7E-4845-4AA1-8CD1-21C6A2E7C113}" type="datetimeFigureOut">
              <a:rPr lang="pl-PL"/>
              <a:pPr>
                <a:defRPr/>
              </a:pPr>
              <a:t>2013-09-30</a:t>
            </a:fld>
            <a:endParaRPr lang="pl-PL"/>
          </a:p>
        </p:txBody>
      </p:sp>
      <p:sp>
        <p:nvSpPr>
          <p:cNvPr id="9" name="Symbol zastępczy stopki 2"/>
          <p:cNvSpPr>
            <a:spLocks noGrp="1"/>
          </p:cNvSpPr>
          <p:nvPr>
            <p:ph type="ftr" sz="quarter" idx="11"/>
          </p:nvPr>
        </p:nvSpPr>
        <p:spPr/>
        <p:txBody>
          <a:bodyPr/>
          <a:lstStyle>
            <a:lvl1pPr>
              <a:defRPr/>
            </a:lvl1pPr>
          </a:lstStyle>
          <a:p>
            <a:pPr>
              <a:defRPr/>
            </a:pPr>
            <a:endParaRPr lang="pl-PL"/>
          </a:p>
        </p:txBody>
      </p:sp>
      <p:sp>
        <p:nvSpPr>
          <p:cNvPr id="10" name="Symbol zastępczy numeru slajdu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E5D2C265-D6B7-46DB-8AF3-A58762A74800}"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5" name="Prostokąt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Prostokąt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Prostokąt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Prostokąt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Prostokąt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Łącznik prosty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ipsa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Prostokąt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ytuł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pl-PL" smtClean="0"/>
              <a:t>Kliknij, aby edytować styl</a:t>
            </a:r>
            <a:endParaRPr lang="en-US"/>
          </a:p>
        </p:txBody>
      </p:sp>
      <p:sp>
        <p:nvSpPr>
          <p:cNvPr id="3" name="Symbol zastępczy tekstu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pl-PL" smtClean="0"/>
              <a:t>Kliknij, aby edytować style wzorca tekstu</a:t>
            </a:r>
          </a:p>
        </p:txBody>
      </p:sp>
      <p:sp>
        <p:nvSpPr>
          <p:cNvPr id="20" name="Symbol zastępczy zawartości 19"/>
          <p:cNvSpPr>
            <a:spLocks noGrp="1"/>
          </p:cNvSpPr>
          <p:nvPr>
            <p:ph sz="quarter" idx="1"/>
          </p:nvPr>
        </p:nvSpPr>
        <p:spPr>
          <a:xfrm>
            <a:off x="3124200" y="685800"/>
            <a:ext cx="5638800" cy="5410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6" name="Symbol zastępczy numeru slajdu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9F328746-4DA8-46D2-AF47-F0EB3DDE4544}" type="slidenum">
              <a:rPr lang="pl-PL"/>
              <a:pPr>
                <a:defRPr/>
              </a:pPr>
              <a:t>‹#›</a:t>
            </a:fld>
            <a:endParaRPr lang="pl-PL"/>
          </a:p>
        </p:txBody>
      </p:sp>
      <p:sp>
        <p:nvSpPr>
          <p:cNvPr id="17" name="Symbol zastępczy daty 4"/>
          <p:cNvSpPr>
            <a:spLocks noGrp="1"/>
          </p:cNvSpPr>
          <p:nvPr>
            <p:ph type="dt" sz="half" idx="11"/>
          </p:nvPr>
        </p:nvSpPr>
        <p:spPr/>
        <p:txBody>
          <a:bodyPr/>
          <a:lstStyle>
            <a:lvl1pPr>
              <a:defRPr/>
            </a:lvl1pPr>
          </a:lstStyle>
          <a:p>
            <a:pPr>
              <a:defRPr/>
            </a:pPr>
            <a:fld id="{869C3507-B483-4903-804D-4E74C15DBBAE}" type="datetimeFigureOut">
              <a:rPr lang="pl-PL"/>
              <a:pPr>
                <a:defRPr/>
              </a:pPr>
              <a:t>2013-09-30</a:t>
            </a:fld>
            <a:endParaRPr lang="pl-PL"/>
          </a:p>
        </p:txBody>
      </p:sp>
      <p:sp>
        <p:nvSpPr>
          <p:cNvPr id="18" name="Symbol zastępczy stopki 5"/>
          <p:cNvSpPr>
            <a:spLocks noGrp="1"/>
          </p:cNvSpPr>
          <p:nvPr>
            <p:ph type="ftr" sz="quarter" idx="12"/>
          </p:nvPr>
        </p:nvSpPr>
        <p:spPr>
          <a:xfrm>
            <a:off x="301625" y="6410325"/>
            <a:ext cx="3382963" cy="366713"/>
          </a:xfrm>
        </p:spPr>
        <p:txBody>
          <a:bodyPr/>
          <a:lstStyle>
            <a:lvl1pPr>
              <a:defRPr/>
            </a:lvl1pPr>
          </a:lstStyle>
          <a:p>
            <a:pPr>
              <a:defRPr/>
            </a:pPr>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Łącznik prosty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Prostokąt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Prostokąt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Prostokąt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Prostokąt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Prostokąt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ipsa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Prostokąt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ytuł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pl-PL" smtClean="0"/>
              <a:t>Kliknij, aby edytować styl</a:t>
            </a:r>
            <a:endParaRPr lang="en-US"/>
          </a:p>
        </p:txBody>
      </p:sp>
      <p:sp>
        <p:nvSpPr>
          <p:cNvPr id="3" name="Symbol zastępczy obrazu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pl-PL" noProof="0" smtClean="0"/>
              <a:t>Kliknij ikonę, aby dodać obraz</a:t>
            </a:r>
            <a:endParaRPr lang="en-US" noProof="0"/>
          </a:p>
        </p:txBody>
      </p:sp>
      <p:sp>
        <p:nvSpPr>
          <p:cNvPr id="4" name="Symbol zastępczy tekstu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pl-PL" smtClean="0"/>
              <a:t>Kliknij, aby edytować style wzorca tekstu</a:t>
            </a:r>
          </a:p>
        </p:txBody>
      </p:sp>
      <p:sp>
        <p:nvSpPr>
          <p:cNvPr id="16" name="Symbol zastępczy numeru slajdu 6"/>
          <p:cNvSpPr>
            <a:spLocks noGrp="1"/>
          </p:cNvSpPr>
          <p:nvPr>
            <p:ph type="sldNum" sz="quarter" idx="10"/>
          </p:nvPr>
        </p:nvSpPr>
        <p:spPr>
          <a:xfrm>
            <a:off x="1371600" y="312738"/>
            <a:ext cx="457200" cy="441325"/>
          </a:xfrm>
        </p:spPr>
        <p:txBody>
          <a:bodyPr/>
          <a:lstStyle>
            <a:lvl1pPr>
              <a:defRPr/>
            </a:lvl1pPr>
          </a:lstStyle>
          <a:p>
            <a:pPr>
              <a:defRPr/>
            </a:pPr>
            <a:fld id="{FE6806C9-AC13-4794-B780-AAC9BCC5B685}" type="slidenum">
              <a:rPr lang="pl-PL"/>
              <a:pPr>
                <a:defRPr/>
              </a:pPr>
              <a:t>‹#›</a:t>
            </a:fld>
            <a:endParaRPr lang="pl-PL"/>
          </a:p>
        </p:txBody>
      </p:sp>
      <p:sp>
        <p:nvSpPr>
          <p:cNvPr id="17" name="Symbol zastępczy daty 4"/>
          <p:cNvSpPr>
            <a:spLocks noGrp="1"/>
          </p:cNvSpPr>
          <p:nvPr>
            <p:ph type="dt" sz="half" idx="11"/>
          </p:nvPr>
        </p:nvSpPr>
        <p:spPr>
          <a:xfrm>
            <a:off x="5788025" y="6405563"/>
            <a:ext cx="3044825" cy="365125"/>
          </a:xfrm>
        </p:spPr>
        <p:txBody>
          <a:bodyPr/>
          <a:lstStyle>
            <a:lvl1pPr>
              <a:defRPr/>
            </a:lvl1pPr>
          </a:lstStyle>
          <a:p>
            <a:pPr>
              <a:defRPr/>
            </a:pPr>
            <a:fld id="{6E813C76-F79D-4EC0-9D93-E0AAAFB04F57}" type="datetimeFigureOut">
              <a:rPr lang="pl-PL"/>
              <a:pPr>
                <a:defRPr/>
              </a:pPr>
              <a:t>2013-09-30</a:t>
            </a:fld>
            <a:endParaRPr lang="pl-PL"/>
          </a:p>
        </p:txBody>
      </p:sp>
      <p:sp>
        <p:nvSpPr>
          <p:cNvPr id="18" name="Symbol zastępczy stopki 5"/>
          <p:cNvSpPr>
            <a:spLocks noGrp="1"/>
          </p:cNvSpPr>
          <p:nvPr>
            <p:ph type="ftr" sz="quarter" idx="12"/>
          </p:nvPr>
        </p:nvSpPr>
        <p:spPr>
          <a:xfrm>
            <a:off x="301625" y="6410325"/>
            <a:ext cx="3584575" cy="366713"/>
          </a:xfrm>
        </p:spPr>
        <p:txBody>
          <a:bodyPr/>
          <a:lstStyle>
            <a:lvl1pPr>
              <a:defRPr/>
            </a:lvl1pPr>
          </a:lstStyle>
          <a:p>
            <a:pPr>
              <a:defRPr/>
            </a:pPr>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Prostokąt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Prostokąt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Prostokąt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ymbol zastępczy daty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C3320CF1-EAA8-4E1B-B41B-A8106AF46B04}" type="datetimeFigureOut">
              <a:rPr lang="pl-PL"/>
              <a:pPr>
                <a:defRPr/>
              </a:pPr>
              <a:t>2013-09-30</a:t>
            </a:fld>
            <a:endParaRPr lang="pl-PL"/>
          </a:p>
        </p:txBody>
      </p:sp>
      <p:sp>
        <p:nvSpPr>
          <p:cNvPr id="3" name="Symbol zastępczy stopki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pl-PL"/>
          </a:p>
        </p:txBody>
      </p:sp>
      <p:sp>
        <p:nvSpPr>
          <p:cNvPr id="8" name="Prostokąt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Łącznik prosty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ymbol zastępczy numeru slajd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262A9FFC-51B3-4004-81D0-B00969CB10DA}" type="slidenum">
              <a:rPr lang="pl-PL"/>
              <a:pPr>
                <a:defRPr/>
              </a:pPr>
              <a:t>‹#›</a:t>
            </a:fld>
            <a:endParaRPr lang="pl-PL"/>
          </a:p>
        </p:txBody>
      </p:sp>
      <p:sp>
        <p:nvSpPr>
          <p:cNvPr id="1038" name="Symbol zastępczy tytułu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pl-PL" smtClean="0"/>
              <a:t>Kliknij, aby edytować styl</a:t>
            </a:r>
            <a:endParaRPr lang="en-US" smtClean="0"/>
          </a:p>
        </p:txBody>
      </p:sp>
      <p:sp>
        <p:nvSpPr>
          <p:cNvPr id="1039" name="Symbol zastępczy tekstu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684213" y="3284538"/>
            <a:ext cx="8135937" cy="3097212"/>
          </a:xfrm>
        </p:spPr>
        <p:txBody>
          <a:bodyPr/>
          <a:lstStyle/>
          <a:p>
            <a:pPr>
              <a:defRPr/>
            </a:pPr>
            <a:r>
              <a:rPr lang="pl-PL" sz="2200" dirty="0" err="1" smtClean="0">
                <a:solidFill>
                  <a:schemeClr val="tx1"/>
                </a:solidFill>
              </a:rPr>
              <a:t>the</a:t>
            </a:r>
            <a:r>
              <a:rPr lang="pl-PL" sz="2200" dirty="0" smtClean="0">
                <a:solidFill>
                  <a:schemeClr val="tx1"/>
                </a:solidFill>
              </a:rPr>
              <a:t> </a:t>
            </a:r>
            <a:r>
              <a:rPr lang="pl-PL" sz="2200" dirty="0" err="1" smtClean="0">
                <a:solidFill>
                  <a:schemeClr val="tx1"/>
                </a:solidFill>
              </a:rPr>
              <a:t>Task</a:t>
            </a:r>
            <a:r>
              <a:rPr lang="pl-PL" sz="2200" dirty="0" smtClean="0">
                <a:solidFill>
                  <a:schemeClr val="tx1"/>
                </a:solidFill>
              </a:rPr>
              <a:t> </a:t>
            </a:r>
            <a:r>
              <a:rPr lang="pl-PL" sz="2200" dirty="0" err="1" smtClean="0">
                <a:solidFill>
                  <a:schemeClr val="tx1"/>
                </a:solidFill>
              </a:rPr>
              <a:t>Force</a:t>
            </a:r>
            <a:r>
              <a:rPr lang="pl-PL" sz="2200" dirty="0" smtClean="0">
                <a:solidFill>
                  <a:schemeClr val="tx1"/>
                </a:solidFill>
              </a:rPr>
              <a:t> on </a:t>
            </a:r>
            <a:r>
              <a:rPr lang="pl-PL" sz="2200" dirty="0" err="1" smtClean="0">
                <a:solidFill>
                  <a:schemeClr val="tx1"/>
                </a:solidFill>
              </a:rPr>
              <a:t>Census</a:t>
            </a:r>
            <a:r>
              <a:rPr lang="pl-PL" sz="2200" dirty="0" smtClean="0">
                <a:solidFill>
                  <a:schemeClr val="tx1"/>
                </a:solidFill>
              </a:rPr>
              <a:t> Technology</a:t>
            </a:r>
          </a:p>
          <a:p>
            <a:pPr>
              <a:defRPr/>
            </a:pPr>
            <a:endParaRPr lang="pl-PL" dirty="0" smtClean="0"/>
          </a:p>
          <a:p>
            <a:pPr>
              <a:defRPr/>
            </a:pPr>
            <a:endParaRPr lang="pl-PL" dirty="0" smtClean="0"/>
          </a:p>
          <a:p>
            <a:pPr>
              <a:defRPr/>
            </a:pPr>
            <a:endParaRPr lang="pl-PL" dirty="0" smtClean="0"/>
          </a:p>
          <a:p>
            <a:pPr>
              <a:defRPr/>
            </a:pPr>
            <a:r>
              <a:rPr lang="pl-PL" dirty="0" smtClean="0">
                <a:solidFill>
                  <a:schemeClr val="tx1"/>
                </a:solidFill>
              </a:rPr>
              <a:t> 		</a:t>
            </a:r>
          </a:p>
          <a:p>
            <a:pPr algn="r">
              <a:defRPr/>
            </a:pPr>
            <a:r>
              <a:rPr lang="pl-PL" dirty="0" smtClean="0">
                <a:solidFill>
                  <a:schemeClr val="tx1"/>
                </a:solidFill>
              </a:rPr>
              <a:t>			</a:t>
            </a:r>
          </a:p>
          <a:p>
            <a:pPr algn="r">
              <a:defRPr/>
            </a:pPr>
            <a:r>
              <a:rPr lang="pl-PL" dirty="0" smtClean="0">
                <a:solidFill>
                  <a:schemeClr val="tx1"/>
                </a:solidFill>
              </a:rPr>
              <a:t>				Janusz </a:t>
            </a:r>
            <a:r>
              <a:rPr lang="pl-PL" dirty="0" err="1" smtClean="0">
                <a:solidFill>
                  <a:schemeClr val="tx1"/>
                </a:solidFill>
              </a:rPr>
              <a:t>dygaszewicz</a:t>
            </a:r>
            <a:r>
              <a:rPr lang="pl-PL" dirty="0" smtClean="0">
                <a:solidFill>
                  <a:schemeClr val="tx1"/>
                </a:solidFill>
              </a:rPr>
              <a:t> </a:t>
            </a:r>
          </a:p>
          <a:p>
            <a:pPr algn="r">
              <a:defRPr/>
            </a:pPr>
            <a:r>
              <a:rPr lang="pl-PL" dirty="0" smtClean="0">
                <a:solidFill>
                  <a:schemeClr val="tx1"/>
                </a:solidFill>
              </a:rPr>
              <a:t>	</a:t>
            </a:r>
            <a:r>
              <a:rPr lang="pl-PL" sz="1400" dirty="0" err="1" smtClean="0">
                <a:solidFill>
                  <a:schemeClr val="tx1"/>
                </a:solidFill>
              </a:rPr>
              <a:t>The</a:t>
            </a:r>
            <a:r>
              <a:rPr lang="pl-PL" sz="1400" dirty="0" smtClean="0">
                <a:solidFill>
                  <a:schemeClr val="tx1"/>
                </a:solidFill>
              </a:rPr>
              <a:t> </a:t>
            </a:r>
            <a:r>
              <a:rPr lang="pl-PL" sz="1400" dirty="0" err="1" smtClean="0">
                <a:solidFill>
                  <a:schemeClr val="tx1"/>
                </a:solidFill>
              </a:rPr>
              <a:t>chair</a:t>
            </a:r>
            <a:r>
              <a:rPr lang="pl-PL" sz="1400" dirty="0" smtClean="0">
                <a:solidFill>
                  <a:schemeClr val="tx1"/>
                </a:solidFill>
              </a:rPr>
              <a:t> of </a:t>
            </a:r>
            <a:r>
              <a:rPr lang="pl-PL" sz="1400" dirty="0" err="1" smtClean="0">
                <a:solidFill>
                  <a:schemeClr val="tx1"/>
                </a:solidFill>
              </a:rPr>
              <a:t>task</a:t>
            </a:r>
            <a:r>
              <a:rPr lang="pl-PL" sz="1400" dirty="0" smtClean="0">
                <a:solidFill>
                  <a:schemeClr val="tx1"/>
                </a:solidFill>
              </a:rPr>
              <a:t> </a:t>
            </a:r>
            <a:r>
              <a:rPr lang="pl-PL" sz="1400" dirty="0" err="1" smtClean="0">
                <a:solidFill>
                  <a:schemeClr val="tx1"/>
                </a:solidFill>
              </a:rPr>
              <a:t>force</a:t>
            </a:r>
            <a:r>
              <a:rPr lang="pl-PL" sz="1400" dirty="0" smtClean="0">
                <a:solidFill>
                  <a:schemeClr val="tx1"/>
                </a:solidFill>
              </a:rPr>
              <a:t> on </a:t>
            </a:r>
            <a:r>
              <a:rPr lang="pl-PL" sz="1400" dirty="0" err="1" smtClean="0">
                <a:solidFill>
                  <a:schemeClr val="tx1"/>
                </a:solidFill>
              </a:rPr>
              <a:t>census</a:t>
            </a:r>
            <a:r>
              <a:rPr lang="pl-PL" sz="1400" dirty="0" smtClean="0">
                <a:solidFill>
                  <a:schemeClr val="tx1"/>
                </a:solidFill>
              </a:rPr>
              <a:t> technology </a:t>
            </a:r>
          </a:p>
          <a:p>
            <a:pPr algn="r">
              <a:defRPr/>
            </a:pPr>
            <a:r>
              <a:rPr lang="en-GB" sz="1200" dirty="0" smtClean="0">
                <a:solidFill>
                  <a:schemeClr val="tx1"/>
                </a:solidFill>
              </a:rPr>
              <a:t>Director of Central Census Bureau</a:t>
            </a:r>
            <a:r>
              <a:rPr lang="pl-PL" sz="1200" dirty="0" smtClean="0">
                <a:solidFill>
                  <a:schemeClr val="tx1"/>
                </a:solidFill>
              </a:rPr>
              <a:t> – Poland</a:t>
            </a:r>
          </a:p>
          <a:p>
            <a:pPr algn="r">
              <a:defRPr/>
            </a:pPr>
            <a:r>
              <a:rPr lang="pl-PL" sz="1200" dirty="0" err="1" smtClean="0">
                <a:solidFill>
                  <a:schemeClr val="tx1"/>
                </a:solidFill>
              </a:rPr>
              <a:t>Geneva</a:t>
            </a:r>
            <a:r>
              <a:rPr lang="pl-PL" sz="1200" dirty="0" smtClean="0">
                <a:solidFill>
                  <a:schemeClr val="tx1"/>
                </a:solidFill>
              </a:rPr>
              <a:t>, 30.09.2013</a:t>
            </a:r>
          </a:p>
          <a:p>
            <a:pPr>
              <a:defRPr/>
            </a:pPr>
            <a:endParaRPr lang="pl-PL" dirty="0" smtClean="0"/>
          </a:p>
          <a:p>
            <a:pPr>
              <a:defRPr/>
            </a:pPr>
            <a:endParaRPr lang="pl-PL" dirty="0" smtClean="0"/>
          </a:p>
          <a:p>
            <a:pPr>
              <a:defRPr/>
            </a:pPr>
            <a:endParaRPr lang="pl-PL" sz="1400" dirty="0" smtClean="0"/>
          </a:p>
          <a:p>
            <a:pPr>
              <a:defRPr/>
            </a:pPr>
            <a:endParaRPr lang="pl-PL" sz="1400" dirty="0" smtClean="0"/>
          </a:p>
          <a:p>
            <a:pPr>
              <a:defRPr/>
            </a:pPr>
            <a:r>
              <a:rPr lang="pl-PL" sz="1400" dirty="0" smtClean="0"/>
              <a:t>                </a:t>
            </a:r>
          </a:p>
          <a:p>
            <a:pPr>
              <a:defRPr/>
            </a:pPr>
            <a:r>
              <a:rPr lang="pl-PL" sz="1400" dirty="0" smtClean="0"/>
              <a:t>		</a:t>
            </a:r>
            <a:endParaRPr lang="pl-PL" dirty="0"/>
          </a:p>
        </p:txBody>
      </p:sp>
      <p:sp>
        <p:nvSpPr>
          <p:cNvPr id="15362" name="Tytuł 2"/>
          <p:cNvSpPr>
            <a:spLocks noGrp="1"/>
          </p:cNvSpPr>
          <p:nvPr>
            <p:ph type="ctrTitle"/>
          </p:nvPr>
        </p:nvSpPr>
        <p:spPr>
          <a:xfrm>
            <a:off x="250825" y="188913"/>
            <a:ext cx="8569325" cy="2303462"/>
          </a:xfrm>
        </p:spPr>
        <p:txBody>
          <a:bodyPr/>
          <a:lstStyle/>
          <a:p>
            <a:r>
              <a:rPr lang="en-US" sz="2600" b="1" smtClean="0"/>
              <a:t>Key results the UNECE Survey on National</a:t>
            </a:r>
            <a:r>
              <a:rPr lang="pl-PL" sz="2600" b="1" smtClean="0"/>
              <a:t/>
            </a:r>
            <a:br>
              <a:rPr lang="pl-PL" sz="2600" b="1" smtClean="0"/>
            </a:br>
            <a:r>
              <a:rPr lang="en-US" sz="2600" b="1" smtClean="0"/>
              <a:t>Census</a:t>
            </a:r>
            <a:r>
              <a:rPr lang="pl-PL" sz="2600" b="1" smtClean="0"/>
              <a:t> </a:t>
            </a:r>
            <a:r>
              <a:rPr lang="en-US" sz="2600" b="1" smtClean="0"/>
              <a:t>Practices, and first proposals about the</a:t>
            </a:r>
            <a:r>
              <a:rPr lang="pl-PL" sz="2600" b="1" smtClean="0"/>
              <a:t> </a:t>
            </a:r>
            <a:br>
              <a:rPr lang="pl-PL" sz="2600" b="1" smtClean="0"/>
            </a:br>
            <a:r>
              <a:rPr lang="en-US" sz="2600" b="1" smtClean="0"/>
              <a:t>CES</a:t>
            </a:r>
            <a:r>
              <a:rPr lang="pl-PL" sz="2600" b="1" smtClean="0"/>
              <a:t> </a:t>
            </a:r>
            <a:r>
              <a:rPr lang="en-US" sz="2600" b="1" smtClean="0"/>
              <a:t>Recommendations for the 2020 census</a:t>
            </a:r>
            <a:r>
              <a:rPr lang="pl-PL" sz="2600" b="1" smtClean="0"/>
              <a:t/>
            </a:r>
            <a:br>
              <a:rPr lang="pl-PL" sz="2600" b="1" smtClean="0"/>
            </a:br>
            <a:r>
              <a:rPr lang="en-US" sz="2600" b="1" smtClean="0"/>
              <a:t>round</a:t>
            </a:r>
            <a:r>
              <a:rPr lang="en-US" sz="2400" b="1" smtClean="0"/>
              <a:t/>
            </a:r>
            <a:br>
              <a:rPr lang="en-US" sz="2400" b="1" smtClean="0"/>
            </a:br>
            <a:endParaRPr lang="pl-PL" sz="24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ytuł 1"/>
          <p:cNvSpPr>
            <a:spLocks noGrp="1"/>
          </p:cNvSpPr>
          <p:nvPr>
            <p:ph type="title"/>
          </p:nvPr>
        </p:nvSpPr>
        <p:spPr>
          <a:xfrm>
            <a:off x="301625" y="549275"/>
            <a:ext cx="8534400" cy="503238"/>
          </a:xfrm>
        </p:spPr>
        <p:txBody>
          <a:bodyPr/>
          <a:lstStyle/>
          <a:p>
            <a:pPr eaLnBrk="1" hangingPunct="1"/>
            <a:r>
              <a:rPr lang="pl-PL" sz="1800" b="1" smtClean="0">
                <a:solidFill>
                  <a:srgbClr val="E9582B"/>
                </a:solidFill>
              </a:rPr>
              <a:t>TECHNOLOGIES USED FOR ADMINISTRATIVE SOURCES </a:t>
            </a:r>
            <a:br>
              <a:rPr lang="pl-PL" sz="1800" b="1" smtClean="0">
                <a:solidFill>
                  <a:srgbClr val="E9582B"/>
                </a:solidFill>
              </a:rPr>
            </a:br>
            <a:r>
              <a:rPr lang="pl-PL" sz="1800" b="1" smtClean="0">
                <a:solidFill>
                  <a:srgbClr val="E9582B"/>
                </a:solidFill>
              </a:rPr>
              <a:t>OF DATA DURING </a:t>
            </a:r>
            <a:r>
              <a:rPr lang="en-CA" sz="1800" b="1" smtClean="0">
                <a:solidFill>
                  <a:srgbClr val="E9582B"/>
                </a:solidFill>
              </a:rPr>
              <a:t>THE 20</a:t>
            </a:r>
            <a:r>
              <a:rPr lang="pl-PL" sz="1800" b="1" smtClean="0">
                <a:solidFill>
                  <a:srgbClr val="E9582B"/>
                </a:solidFill>
              </a:rPr>
              <a:t>1</a:t>
            </a:r>
            <a:r>
              <a:rPr lang="en-CA" sz="1800" b="1" smtClean="0">
                <a:solidFill>
                  <a:srgbClr val="E9582B"/>
                </a:solidFill>
              </a:rPr>
              <a:t>0 ROUND OF POPULATION </a:t>
            </a:r>
            <a:r>
              <a:rPr lang="pl-PL" sz="1800" b="1" smtClean="0">
                <a:solidFill>
                  <a:srgbClr val="E9582B"/>
                </a:solidFill>
              </a:rPr>
              <a:t/>
            </a:r>
            <a:br>
              <a:rPr lang="pl-PL" sz="1800" b="1" smtClean="0">
                <a:solidFill>
                  <a:srgbClr val="E9582B"/>
                </a:solidFill>
              </a:rPr>
            </a:br>
            <a:r>
              <a:rPr lang="en-CA" sz="1800" b="1" smtClean="0">
                <a:solidFill>
                  <a:srgbClr val="E9582B"/>
                </a:solidFill>
              </a:rPr>
              <a:t>AND HOUSING CENSUSES</a:t>
            </a:r>
            <a:endParaRPr lang="pl-PL" sz="1800" b="1" smtClean="0">
              <a:solidFill>
                <a:srgbClr val="E9582B"/>
              </a:solidFill>
            </a:endParaRPr>
          </a:p>
        </p:txBody>
      </p:sp>
      <p:sp>
        <p:nvSpPr>
          <p:cNvPr id="3" name="Symbol zastępczy zawartości 2"/>
          <p:cNvSpPr>
            <a:spLocks noGrp="1"/>
          </p:cNvSpPr>
          <p:nvPr>
            <p:ph sz="quarter" idx="1"/>
          </p:nvPr>
        </p:nvSpPr>
        <p:spPr>
          <a:xfrm>
            <a:off x="179388" y="1341438"/>
            <a:ext cx="8785225" cy="5040312"/>
          </a:xfrm>
        </p:spPr>
        <p:txBody>
          <a:bodyPr>
            <a:normAutofit fontScale="62500" lnSpcReduction="20000"/>
          </a:bodyPr>
          <a:lstStyle/>
          <a:p>
            <a:pPr marL="0" indent="0" algn="ctr" eaLnBrk="1" fontAlgn="auto" hangingPunct="1">
              <a:lnSpc>
                <a:spcPct val="150000"/>
              </a:lnSpc>
              <a:spcAft>
                <a:spcPts val="0"/>
              </a:spcAft>
              <a:buFont typeface="Wingdings 2"/>
              <a:buNone/>
              <a:defRPr/>
            </a:pPr>
            <a:r>
              <a:rPr lang="pl-PL" sz="2400" b="1" dirty="0" smtClean="0">
                <a:solidFill>
                  <a:schemeClr val="tx1">
                    <a:lumMod val="75000"/>
                    <a:lumOff val="25000"/>
                  </a:schemeClr>
                </a:solidFill>
                <a:latin typeface="+mj-lt"/>
                <a:ea typeface="Calibri" pitchFamily="34" charset="0"/>
                <a:cs typeface="Arial" pitchFamily="34" charset="0"/>
              </a:rPr>
              <a:t>TCHNOLOGY</a:t>
            </a:r>
            <a:r>
              <a:rPr lang="en-US" sz="2400" b="1" dirty="0" smtClean="0">
                <a:solidFill>
                  <a:schemeClr val="tx1">
                    <a:lumMod val="75000"/>
                    <a:lumOff val="25000"/>
                  </a:schemeClr>
                </a:solidFill>
                <a:latin typeface="+mj-lt"/>
                <a:ea typeface="Calibri" pitchFamily="34" charset="0"/>
                <a:cs typeface="Arial" pitchFamily="34" charset="0"/>
              </a:rPr>
              <a:t> USED IN THE </a:t>
            </a:r>
            <a:r>
              <a:rPr lang="pl-PL" sz="2400" b="1" dirty="0" smtClean="0">
                <a:solidFill>
                  <a:schemeClr val="tx1">
                    <a:lumMod val="75000"/>
                    <a:lumOff val="25000"/>
                  </a:schemeClr>
                </a:solidFill>
                <a:latin typeface="+mj-lt"/>
                <a:ea typeface="Calibri" pitchFamily="34" charset="0"/>
                <a:cs typeface="Arial" pitchFamily="34" charset="0"/>
              </a:rPr>
              <a:t> TRANSFORMATION</a:t>
            </a:r>
            <a:r>
              <a:rPr lang="en-US" sz="2400" b="1" dirty="0" smtClean="0">
                <a:solidFill>
                  <a:schemeClr val="tx1">
                    <a:lumMod val="75000"/>
                    <a:lumOff val="25000"/>
                  </a:schemeClr>
                </a:solidFill>
                <a:latin typeface="+mj-lt"/>
                <a:ea typeface="Calibri" pitchFamily="34" charset="0"/>
                <a:cs typeface="Arial" pitchFamily="34" charset="0"/>
              </a:rPr>
              <a:t> OF ADMINISTRATIVE DATA IN</a:t>
            </a:r>
            <a:r>
              <a:rPr lang="pl-PL" sz="2400" b="1" dirty="0" smtClean="0">
                <a:solidFill>
                  <a:schemeClr val="tx1">
                    <a:lumMod val="75000"/>
                    <a:lumOff val="25000"/>
                  </a:schemeClr>
                </a:solidFill>
                <a:latin typeface="+mj-lt"/>
                <a:ea typeface="Calibri" pitchFamily="34" charset="0"/>
                <a:cs typeface="Arial" pitchFamily="34" charset="0"/>
              </a:rPr>
              <a:t>TO</a:t>
            </a:r>
            <a:r>
              <a:rPr lang="en-US" sz="2400" b="1" dirty="0" smtClean="0">
                <a:solidFill>
                  <a:schemeClr val="tx1">
                    <a:lumMod val="75000"/>
                    <a:lumOff val="25000"/>
                  </a:schemeClr>
                </a:solidFill>
                <a:latin typeface="+mj-lt"/>
                <a:ea typeface="Calibri" pitchFamily="34" charset="0"/>
                <a:cs typeface="Arial" pitchFamily="34" charset="0"/>
              </a:rPr>
              <a:t> STATISTICAL DATA</a:t>
            </a:r>
            <a:r>
              <a:rPr lang="pl-PL" sz="2400" dirty="0" smtClean="0">
                <a:solidFill>
                  <a:schemeClr val="tx1">
                    <a:lumMod val="75000"/>
                    <a:lumOff val="25000"/>
                  </a:schemeClr>
                </a:solidFill>
                <a:latin typeface="+mj-lt"/>
                <a:ea typeface="Calibri" pitchFamily="34" charset="0"/>
                <a:cs typeface="Arial" pitchFamily="34" charset="0"/>
              </a:rPr>
              <a:t>:</a:t>
            </a:r>
          </a:p>
          <a:p>
            <a:pPr indent="-6350" eaLnBrk="1" fontAlgn="auto" hangingPunct="1">
              <a:lnSpc>
                <a:spcPct val="150000"/>
              </a:lnSpc>
              <a:spcAft>
                <a:spcPts val="0"/>
              </a:spcAft>
              <a:buFont typeface="Wingdings 2"/>
              <a:buNone/>
              <a:defRPr/>
            </a:pPr>
            <a:endParaRPr lang="pl-PL" sz="2400" dirty="0" smtClean="0">
              <a:solidFill>
                <a:schemeClr val="tx1">
                  <a:lumMod val="75000"/>
                  <a:lumOff val="25000"/>
                </a:schemeClr>
              </a:solidFill>
            </a:endParaRPr>
          </a:p>
          <a:p>
            <a:pPr indent="-6350" eaLnBrk="1" fontAlgn="auto" hangingPunct="1">
              <a:lnSpc>
                <a:spcPct val="150000"/>
              </a:lnSpc>
              <a:spcAft>
                <a:spcPts val="0"/>
              </a:spcAft>
              <a:buFont typeface="Wingdings 2"/>
              <a:buNone/>
              <a:defRPr/>
            </a:pPr>
            <a:r>
              <a:rPr lang="en-US" sz="2400" u="sng" dirty="0" smtClean="0">
                <a:solidFill>
                  <a:schemeClr val="tx1">
                    <a:lumMod val="75000"/>
                    <a:lumOff val="25000"/>
                  </a:schemeClr>
                </a:solidFill>
                <a:ea typeface="Calibri" pitchFamily="34" charset="0"/>
                <a:cs typeface="Arial" pitchFamily="34" charset="0"/>
              </a:rPr>
              <a:t>AUTOMATIC </a:t>
            </a:r>
            <a:r>
              <a:rPr lang="pl-PL" sz="2400" u="sng" dirty="0" smtClean="0">
                <a:solidFill>
                  <a:schemeClr val="tx1">
                    <a:lumMod val="75000"/>
                    <a:lumOff val="25000"/>
                  </a:schemeClr>
                </a:solidFill>
                <a:ea typeface="Calibri" pitchFamily="34" charset="0"/>
                <a:cs typeface="Arial" pitchFamily="34" charset="0"/>
              </a:rPr>
              <a:t>TRANSFORMATION AND </a:t>
            </a:r>
            <a:r>
              <a:rPr lang="en-US" sz="2400" u="sng" dirty="0" smtClean="0">
                <a:solidFill>
                  <a:schemeClr val="tx1">
                    <a:lumMod val="75000"/>
                    <a:lumOff val="25000"/>
                  </a:schemeClr>
                </a:solidFill>
                <a:ea typeface="Calibri" pitchFamily="34" charset="0"/>
                <a:cs typeface="Arial" pitchFamily="34" charset="0"/>
              </a:rPr>
              <a:t>CLEAN</a:t>
            </a:r>
            <a:r>
              <a:rPr lang="pl-PL" sz="2400" u="sng" dirty="0" smtClean="0">
                <a:solidFill>
                  <a:schemeClr val="tx1">
                    <a:lumMod val="75000"/>
                    <a:lumOff val="25000"/>
                  </a:schemeClr>
                </a:solidFill>
                <a:ea typeface="Calibri" pitchFamily="34" charset="0"/>
                <a:cs typeface="Arial" pitchFamily="34" charset="0"/>
              </a:rPr>
              <a:t>SING</a:t>
            </a:r>
            <a:r>
              <a:rPr lang="en-US" sz="2400" u="sng" dirty="0" smtClean="0">
                <a:solidFill>
                  <a:schemeClr val="tx1">
                    <a:lumMod val="75000"/>
                    <a:lumOff val="25000"/>
                  </a:schemeClr>
                </a:solidFill>
                <a:ea typeface="Calibri" pitchFamily="34" charset="0"/>
                <a:cs typeface="Arial" pitchFamily="34" charset="0"/>
              </a:rPr>
              <a:t> TECHNIQUES </a:t>
            </a:r>
            <a:r>
              <a:rPr lang="pl-PL" sz="2400" u="sng" dirty="0" smtClean="0">
                <a:solidFill>
                  <a:schemeClr val="tx1">
                    <a:lumMod val="75000"/>
                    <a:lumOff val="25000"/>
                  </a:schemeClr>
                </a:solidFill>
                <a:ea typeface="Calibri" pitchFamily="34" charset="0"/>
                <a:cs typeface="Arial" pitchFamily="34" charset="0"/>
              </a:rPr>
              <a:t>W</a:t>
            </a:r>
            <a:r>
              <a:rPr lang="en-US" sz="2400" u="sng" dirty="0" smtClean="0">
                <a:solidFill>
                  <a:schemeClr val="tx1">
                    <a:lumMod val="75000"/>
                    <a:lumOff val="25000"/>
                  </a:schemeClr>
                </a:solidFill>
                <a:ea typeface="Calibri" pitchFamily="34" charset="0"/>
                <a:cs typeface="Arial" pitchFamily="34" charset="0"/>
              </a:rPr>
              <a:t>E</a:t>
            </a:r>
            <a:r>
              <a:rPr lang="pl-PL" sz="2400" u="sng" dirty="0" smtClean="0">
                <a:solidFill>
                  <a:schemeClr val="tx1">
                    <a:lumMod val="75000"/>
                    <a:lumOff val="25000"/>
                  </a:schemeClr>
                </a:solidFill>
                <a:ea typeface="Calibri" pitchFamily="34" charset="0"/>
                <a:cs typeface="Arial" pitchFamily="34" charset="0"/>
              </a:rPr>
              <a:t>R</a:t>
            </a:r>
            <a:r>
              <a:rPr lang="en-US" sz="2400" u="sng" dirty="0" smtClean="0">
                <a:solidFill>
                  <a:schemeClr val="tx1">
                    <a:lumMod val="75000"/>
                    <a:lumOff val="25000"/>
                  </a:schemeClr>
                </a:solidFill>
                <a:ea typeface="Calibri" pitchFamily="34" charset="0"/>
                <a:cs typeface="Arial" pitchFamily="34" charset="0"/>
              </a:rPr>
              <a:t>E APPLIED</a:t>
            </a:r>
            <a:r>
              <a:rPr lang="pl-PL" sz="2400" u="sng" dirty="0" smtClean="0">
                <a:solidFill>
                  <a:schemeClr val="tx1">
                    <a:lumMod val="75000"/>
                    <a:lumOff val="25000"/>
                  </a:schemeClr>
                </a:solidFill>
                <a:ea typeface="Calibri" pitchFamily="34" charset="0"/>
                <a:cs typeface="Arial" pitchFamily="34" charset="0"/>
              </a:rPr>
              <a:t> WIDELY</a:t>
            </a:r>
            <a:r>
              <a:rPr lang="pl-PL" sz="2400" u="sng" dirty="0" smtClean="0">
                <a:solidFill>
                  <a:schemeClr val="tx1">
                    <a:lumMod val="75000"/>
                    <a:lumOff val="25000"/>
                  </a:schemeClr>
                </a:solidFill>
              </a:rPr>
              <a:t>.</a:t>
            </a:r>
          </a:p>
          <a:p>
            <a:pPr indent="-6350" eaLnBrk="1" fontAlgn="auto" hangingPunct="1">
              <a:lnSpc>
                <a:spcPct val="150000"/>
              </a:lnSpc>
              <a:spcAft>
                <a:spcPts val="0"/>
              </a:spcAft>
              <a:buFont typeface="Wingdings 2"/>
              <a:buNone/>
              <a:defRPr/>
            </a:pPr>
            <a:endParaRPr lang="pl-PL" sz="1600" u="sng" dirty="0" smtClean="0">
              <a:solidFill>
                <a:schemeClr val="tx1">
                  <a:lumMod val="75000"/>
                  <a:lumOff val="25000"/>
                </a:schemeClr>
              </a:solidFill>
            </a:endParaRPr>
          </a:p>
          <a:p>
            <a:pPr indent="-6350" eaLnBrk="1" fontAlgn="auto" hangingPunct="1">
              <a:lnSpc>
                <a:spcPct val="150000"/>
              </a:lnSpc>
              <a:spcAft>
                <a:spcPts val="0"/>
              </a:spcAft>
              <a:buFont typeface="Wingdings 2"/>
              <a:buNone/>
              <a:defRPr/>
            </a:pPr>
            <a:r>
              <a:rPr lang="pl-PL" sz="2400" dirty="0" smtClean="0">
                <a:solidFill>
                  <a:schemeClr val="tx1">
                    <a:lumMod val="75000"/>
                    <a:lumOff val="25000"/>
                  </a:schemeClr>
                </a:solidFill>
              </a:rPr>
              <a:t>THE HEAVY TECHNIQUES WERE  APPLIED MOST OFTEN FOR FOLLOWING METHODS:</a:t>
            </a:r>
          </a:p>
          <a:p>
            <a:pPr marL="801688" indent="-534988" eaLnBrk="1" fontAlgn="auto" hangingPunct="1">
              <a:lnSpc>
                <a:spcPct val="150000"/>
              </a:lnSpc>
              <a:spcAft>
                <a:spcPts val="0"/>
              </a:spcAft>
              <a:buFont typeface="Wingdings" pitchFamily="2" charset="2"/>
              <a:buChar char="Ø"/>
              <a:defRPr/>
            </a:pPr>
            <a:r>
              <a:rPr lang="pl-PL" sz="2400" dirty="0" smtClean="0">
                <a:solidFill>
                  <a:schemeClr val="tx1">
                    <a:lumMod val="75000"/>
                    <a:lumOff val="25000"/>
                  </a:schemeClr>
                </a:solidFill>
              </a:rPr>
              <a:t>VALIDATION</a:t>
            </a:r>
          </a:p>
          <a:p>
            <a:pPr marL="801688" indent="-534988" eaLnBrk="1" fontAlgn="auto" hangingPunct="1">
              <a:lnSpc>
                <a:spcPct val="150000"/>
              </a:lnSpc>
              <a:spcAft>
                <a:spcPts val="0"/>
              </a:spcAft>
              <a:buFont typeface="Wingdings" pitchFamily="2" charset="2"/>
              <a:buChar char="Ø"/>
              <a:defRPr/>
            </a:pPr>
            <a:r>
              <a:rPr lang="pl-PL" sz="2400" dirty="0" smtClean="0">
                <a:solidFill>
                  <a:schemeClr val="tx1">
                    <a:lumMod val="75000"/>
                    <a:lumOff val="25000"/>
                  </a:schemeClr>
                </a:solidFill>
              </a:rPr>
              <a:t>STANDARDIZATION</a:t>
            </a:r>
          </a:p>
          <a:p>
            <a:pPr marL="801688" indent="-534988" eaLnBrk="1" fontAlgn="auto" hangingPunct="1">
              <a:lnSpc>
                <a:spcPct val="150000"/>
              </a:lnSpc>
              <a:spcAft>
                <a:spcPts val="0"/>
              </a:spcAft>
              <a:buFont typeface="Wingdings" pitchFamily="2" charset="2"/>
              <a:buChar char="Ø"/>
              <a:defRPr/>
            </a:pPr>
            <a:r>
              <a:rPr lang="pl-PL" sz="2400" dirty="0" smtClean="0">
                <a:solidFill>
                  <a:schemeClr val="tx1">
                    <a:lumMod val="75000"/>
                    <a:lumOff val="25000"/>
                  </a:schemeClr>
                </a:solidFill>
              </a:rPr>
              <a:t>CONVERSION</a:t>
            </a:r>
          </a:p>
          <a:p>
            <a:pPr marL="801688" indent="-534988" eaLnBrk="1" fontAlgn="auto" hangingPunct="1">
              <a:lnSpc>
                <a:spcPct val="150000"/>
              </a:lnSpc>
              <a:spcAft>
                <a:spcPts val="0"/>
              </a:spcAft>
              <a:buFont typeface="Wingdings 2"/>
              <a:buNone/>
              <a:defRPr/>
            </a:pPr>
            <a:endParaRPr lang="pl-PL" sz="2400" dirty="0" smtClean="0">
              <a:solidFill>
                <a:schemeClr val="tx1">
                  <a:lumMod val="75000"/>
                  <a:lumOff val="25000"/>
                </a:schemeClr>
              </a:solidFill>
            </a:endParaRPr>
          </a:p>
          <a:p>
            <a:pPr marL="266700" indent="0" eaLnBrk="1" fontAlgn="auto" hangingPunct="1">
              <a:lnSpc>
                <a:spcPct val="150000"/>
              </a:lnSpc>
              <a:spcAft>
                <a:spcPts val="0"/>
              </a:spcAft>
              <a:buFont typeface="Wingdings 2"/>
              <a:buNone/>
              <a:defRPr/>
            </a:pPr>
            <a:r>
              <a:rPr lang="pl-PL" sz="2400" dirty="0" smtClean="0">
                <a:solidFill>
                  <a:schemeClr val="tx1">
                    <a:lumMod val="75000"/>
                    <a:lumOff val="25000"/>
                  </a:schemeClr>
                </a:solidFill>
              </a:rPr>
              <a:t>THE MORE RARELY  ONES WERE USED FOR FOLLOWING METHODS:</a:t>
            </a:r>
          </a:p>
          <a:p>
            <a:pPr marL="801688" indent="-534988" eaLnBrk="1" fontAlgn="auto" hangingPunct="1">
              <a:lnSpc>
                <a:spcPct val="150000"/>
              </a:lnSpc>
              <a:spcAft>
                <a:spcPts val="0"/>
              </a:spcAft>
              <a:buFont typeface="Wingdings" pitchFamily="2" charset="2"/>
              <a:buChar char="Ø"/>
              <a:defRPr/>
            </a:pPr>
            <a:r>
              <a:rPr lang="pl-PL" sz="2400" dirty="0" smtClean="0">
                <a:solidFill>
                  <a:schemeClr val="tx1">
                    <a:lumMod val="75000"/>
                    <a:lumOff val="25000"/>
                  </a:schemeClr>
                </a:solidFill>
              </a:rPr>
              <a:t>PARSING</a:t>
            </a:r>
          </a:p>
          <a:p>
            <a:pPr marL="801688" indent="-534988" eaLnBrk="1" fontAlgn="auto" hangingPunct="1">
              <a:lnSpc>
                <a:spcPct val="150000"/>
              </a:lnSpc>
              <a:spcAft>
                <a:spcPts val="0"/>
              </a:spcAft>
              <a:buFont typeface="Wingdings" pitchFamily="2" charset="2"/>
              <a:buChar char="Ø"/>
              <a:defRPr/>
            </a:pPr>
            <a:r>
              <a:rPr lang="en-GB" sz="2400" dirty="0" smtClean="0">
                <a:solidFill>
                  <a:schemeClr val="tx1">
                    <a:lumMod val="75000"/>
                    <a:lumOff val="25000"/>
                  </a:schemeClr>
                </a:solidFill>
              </a:rPr>
              <a:t>UPPERCASE (CONVERT ALL LETTERS TO UPPERCASE LETTERS)</a:t>
            </a:r>
            <a:endParaRPr lang="pl-PL" sz="2400" dirty="0" smtClean="0">
              <a:solidFill>
                <a:schemeClr val="tx1">
                  <a:lumMod val="75000"/>
                  <a:lumOff val="25000"/>
                </a:schemeClr>
              </a:solidFill>
            </a:endParaRPr>
          </a:p>
          <a:p>
            <a:pPr marL="266700" indent="0" eaLnBrk="1" fontAlgn="auto" hangingPunct="1">
              <a:lnSpc>
                <a:spcPct val="150000"/>
              </a:lnSpc>
              <a:spcAft>
                <a:spcPts val="0"/>
              </a:spcAft>
              <a:buFont typeface="Wingdings 2"/>
              <a:buNone/>
              <a:defRPr/>
            </a:pPr>
            <a:endParaRPr lang="pl-PL" sz="2100" dirty="0" smtClean="0">
              <a:solidFill>
                <a:schemeClr val="tx1">
                  <a:lumMod val="75000"/>
                  <a:lumOff val="25000"/>
                </a:schemeClr>
              </a:solidFill>
            </a:endParaRPr>
          </a:p>
          <a:p>
            <a:pPr marL="801688" indent="-441325" eaLnBrk="1" fontAlgn="auto" hangingPunct="1">
              <a:spcAft>
                <a:spcPts val="0"/>
              </a:spcAft>
              <a:buFont typeface="Wingdings 2"/>
              <a:buNone/>
              <a:defRPr/>
            </a:pPr>
            <a:endParaRPr lang="pl-PL" sz="2000" dirty="0" smtClean="0"/>
          </a:p>
          <a:p>
            <a:pPr marL="266700" indent="-266700" eaLnBrk="1" fontAlgn="auto" hangingPunct="1">
              <a:spcAft>
                <a:spcPts val="0"/>
              </a:spcAft>
              <a:buFont typeface="Wingdings" pitchFamily="2" charset="2"/>
              <a:buChar char="§"/>
              <a:defRPr/>
            </a:pPr>
            <a:endParaRPr lang="pl-PL" sz="1300" dirty="0" smtClean="0">
              <a:latin typeface="+mj-lt"/>
              <a:ea typeface="Calibri" pitchFamily="34" charset="0"/>
              <a:cs typeface="Arial" pitchFamily="34" charset="0"/>
            </a:endParaRPr>
          </a:p>
          <a:p>
            <a:pPr marL="266700" indent="-266700" eaLnBrk="1" fontAlgn="auto" hangingPunct="1">
              <a:spcAft>
                <a:spcPts val="0"/>
              </a:spcAft>
              <a:buFont typeface="Wingdings" pitchFamily="2" charset="2"/>
              <a:buChar char="§"/>
              <a:defRPr/>
            </a:pPr>
            <a:endParaRPr lang="pl-PL" sz="2100" dirty="0" smtClean="0">
              <a:latin typeface="+mj-lt"/>
              <a:ea typeface="Calibri" pitchFamily="34" charset="0"/>
              <a:cs typeface="Arial" pitchFamily="34" charset="0"/>
            </a:endParaRPr>
          </a:p>
          <a:p>
            <a:pPr marL="801688" indent="-441325" eaLnBrk="1" fontAlgn="auto" hangingPunct="1">
              <a:spcAft>
                <a:spcPts val="0"/>
              </a:spcAft>
              <a:buFont typeface="Wingdings" pitchFamily="2" charset="2"/>
              <a:buChar char="Ø"/>
              <a:defRPr/>
            </a:pPr>
            <a:endParaRPr lang="pl-PL" sz="2000" dirty="0" smtClean="0"/>
          </a:p>
          <a:p>
            <a:pPr marL="801688" indent="-441325" eaLnBrk="1" fontAlgn="auto" hangingPunct="1">
              <a:spcAft>
                <a:spcPts val="0"/>
              </a:spcAft>
              <a:buFont typeface="Wingdings 2"/>
              <a:buNone/>
              <a:defRPr/>
            </a:pPr>
            <a:endParaRPr lang="pl-PL" sz="2000" dirty="0" smtClean="0"/>
          </a:p>
          <a:p>
            <a:pPr marL="801688" indent="-441325" eaLnBrk="1" fontAlgn="auto" hangingPunct="1">
              <a:lnSpc>
                <a:spcPct val="150000"/>
              </a:lnSpc>
              <a:spcAft>
                <a:spcPts val="0"/>
              </a:spcAft>
              <a:buFont typeface="Wingdings" pitchFamily="2" charset="2"/>
              <a:buChar char="Ø"/>
              <a:defRPr/>
            </a:pPr>
            <a:endParaRPr lang="pl-PL"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288" y="620713"/>
            <a:ext cx="8424862" cy="215900"/>
          </a:xfrm>
        </p:spPr>
        <p:txBody>
          <a:bodyPr>
            <a:normAutofit fontScale="90000"/>
          </a:bodyPr>
          <a:lstStyle/>
          <a:p>
            <a:pPr eaLnBrk="1" fontAlgn="auto" hangingPunct="1">
              <a:spcAft>
                <a:spcPts val="0"/>
              </a:spcAft>
              <a:defRPr/>
            </a:pPr>
            <a:r>
              <a:rPr lang="pl-PL" sz="3600" dirty="0" smtClean="0">
                <a:solidFill>
                  <a:schemeClr val="tx1"/>
                </a:solidFill>
              </a:rPr>
              <a:t/>
            </a:r>
            <a:br>
              <a:rPr lang="pl-PL" sz="3600" dirty="0" smtClean="0">
                <a:solidFill>
                  <a:schemeClr val="tx1"/>
                </a:solidFill>
              </a:rPr>
            </a:br>
            <a:r>
              <a:rPr lang="pl-PL" sz="3600" dirty="0" smtClean="0">
                <a:solidFill>
                  <a:schemeClr val="tx1"/>
                </a:solidFill>
              </a:rPr>
              <a:t/>
            </a:r>
            <a:br>
              <a:rPr lang="pl-PL" sz="3600" dirty="0" smtClean="0">
                <a:solidFill>
                  <a:schemeClr val="tx1"/>
                </a:solidFill>
              </a:rPr>
            </a:br>
            <a:r>
              <a:rPr lang="pl-PL" sz="3600" dirty="0" smtClean="0">
                <a:solidFill>
                  <a:schemeClr val="tx1"/>
                </a:solidFill>
              </a:rPr>
              <a:t/>
            </a:r>
            <a:br>
              <a:rPr lang="pl-PL" sz="3600" dirty="0" smtClean="0">
                <a:solidFill>
                  <a:schemeClr val="tx1"/>
                </a:solidFill>
              </a:rPr>
            </a:br>
            <a:r>
              <a:rPr lang="pl-PL" sz="3600" dirty="0" smtClean="0">
                <a:solidFill>
                  <a:schemeClr val="tx1"/>
                </a:solidFill>
              </a:rPr>
              <a:t/>
            </a:r>
            <a:br>
              <a:rPr lang="pl-PL" sz="3600" dirty="0" smtClean="0">
                <a:solidFill>
                  <a:schemeClr val="tx1"/>
                </a:solidFill>
              </a:rPr>
            </a:br>
            <a:r>
              <a:rPr lang="pl-PL" sz="3600" dirty="0" smtClean="0">
                <a:solidFill>
                  <a:schemeClr val="tx1"/>
                </a:solidFill>
              </a:rPr>
              <a:t/>
            </a:r>
            <a:br>
              <a:rPr lang="pl-PL" sz="3600" dirty="0" smtClean="0">
                <a:solidFill>
                  <a:schemeClr val="tx1"/>
                </a:solidFill>
              </a:rPr>
            </a:br>
            <a:r>
              <a:rPr lang="pl-PL" sz="3600" dirty="0" smtClean="0">
                <a:solidFill>
                  <a:schemeClr val="tx1"/>
                </a:solidFill>
              </a:rPr>
              <a:t/>
            </a:r>
            <a:br>
              <a:rPr lang="pl-PL" sz="3600" dirty="0" smtClean="0">
                <a:solidFill>
                  <a:schemeClr val="tx1"/>
                </a:solidFill>
              </a:rPr>
            </a:br>
            <a:r>
              <a:rPr lang="pl-PL" sz="3600" dirty="0" smtClean="0">
                <a:solidFill>
                  <a:schemeClr val="tx1"/>
                </a:solidFill>
              </a:rPr>
              <a:t/>
            </a:r>
            <a:br>
              <a:rPr lang="pl-PL" sz="3600" dirty="0" smtClean="0">
                <a:solidFill>
                  <a:schemeClr val="tx1"/>
                </a:solidFill>
              </a:rPr>
            </a:br>
            <a:r>
              <a:rPr lang="pl-PL" sz="3600" dirty="0" smtClean="0">
                <a:solidFill>
                  <a:schemeClr val="tx1"/>
                </a:solidFill>
              </a:rPr>
              <a:t/>
            </a:r>
            <a:br>
              <a:rPr lang="pl-PL" sz="3600" dirty="0" smtClean="0">
                <a:solidFill>
                  <a:schemeClr val="tx1"/>
                </a:solidFill>
              </a:rPr>
            </a:br>
            <a:r>
              <a:rPr lang="pl-PL" sz="3600" dirty="0" smtClean="0">
                <a:solidFill>
                  <a:schemeClr val="tx1"/>
                </a:solidFill>
              </a:rPr>
              <a:t/>
            </a:r>
            <a:br>
              <a:rPr lang="pl-PL" sz="3600" dirty="0" smtClean="0">
                <a:solidFill>
                  <a:schemeClr val="tx1"/>
                </a:solidFill>
              </a:rPr>
            </a:br>
            <a:r>
              <a:rPr lang="pl-PL" sz="2700" dirty="0" smtClean="0">
                <a:solidFill>
                  <a:schemeClr val="accent5">
                    <a:lumMod val="75000"/>
                  </a:schemeClr>
                </a:solidFill>
              </a:rPr>
              <a:t/>
            </a:r>
            <a:br>
              <a:rPr lang="pl-PL" sz="2700" dirty="0" smtClean="0">
                <a:solidFill>
                  <a:schemeClr val="accent5">
                    <a:lumMod val="75000"/>
                  </a:schemeClr>
                </a:solidFill>
              </a:rPr>
            </a:br>
            <a:r>
              <a:rPr lang="en-US" sz="2700" dirty="0" smtClean="0">
                <a:solidFill>
                  <a:schemeClr val="accent5">
                    <a:lumMod val="75000"/>
                  </a:schemeClr>
                </a:solidFill>
              </a:rPr>
              <a:t> </a:t>
            </a:r>
            <a:r>
              <a:rPr lang="en-US" sz="2200" b="1" dirty="0" smtClean="0">
                <a:solidFill>
                  <a:srgbClr val="E9582B"/>
                </a:solidFill>
              </a:rPr>
              <a:t>GIS AS A TOOL TO SUPPORT THE PROCESS </a:t>
            </a:r>
            <a:endParaRPr lang="pl-PL" sz="2200" b="1" dirty="0">
              <a:solidFill>
                <a:srgbClr val="E9582B"/>
              </a:solidFill>
            </a:endParaRPr>
          </a:p>
        </p:txBody>
      </p:sp>
      <p:sp>
        <p:nvSpPr>
          <p:cNvPr id="3" name="Symbol zastępczy zawartości 2"/>
          <p:cNvSpPr>
            <a:spLocks noGrp="1"/>
          </p:cNvSpPr>
          <p:nvPr>
            <p:ph sz="quarter" idx="1"/>
          </p:nvPr>
        </p:nvSpPr>
        <p:spPr>
          <a:xfrm>
            <a:off x="301625" y="1527175"/>
            <a:ext cx="8504238" cy="4572000"/>
          </a:xfrm>
        </p:spPr>
        <p:txBody>
          <a:bodyPr>
            <a:normAutofit/>
          </a:bodyPr>
          <a:lstStyle/>
          <a:p>
            <a:pPr marL="274320" indent="-274320" eaLnBrk="1" fontAlgn="auto" hangingPunct="1">
              <a:spcAft>
                <a:spcPts val="0"/>
              </a:spcAft>
              <a:buFont typeface="Wingdings 2"/>
              <a:buNone/>
              <a:defRPr/>
            </a:pPr>
            <a:endParaRPr lang="pl-PL" sz="2800" dirty="0" smtClean="0"/>
          </a:p>
          <a:p>
            <a:pPr marL="274320" indent="-274320" eaLnBrk="1" fontAlgn="auto" hangingPunct="1">
              <a:spcAft>
                <a:spcPts val="0"/>
              </a:spcAft>
              <a:buFont typeface="Arial" pitchFamily="34" charset="0"/>
              <a:buChar char="•"/>
              <a:defRPr/>
            </a:pPr>
            <a:endParaRPr lang="pl-PL" sz="1800" dirty="0" smtClean="0"/>
          </a:p>
          <a:p>
            <a:pPr marL="274320" indent="-274320" eaLnBrk="1" fontAlgn="auto" hangingPunct="1">
              <a:spcAft>
                <a:spcPts val="0"/>
              </a:spcAft>
              <a:buFont typeface="Arial" pitchFamily="34" charset="0"/>
              <a:buChar char="•"/>
              <a:defRPr/>
            </a:pPr>
            <a:r>
              <a:rPr lang="pl-PL" sz="2400" b="1" dirty="0" smtClean="0">
                <a:solidFill>
                  <a:schemeClr val="tx1">
                    <a:lumMod val="75000"/>
                    <a:lumOff val="25000"/>
                  </a:schemeClr>
                </a:solidFill>
              </a:rPr>
              <a:t>S</a:t>
            </a:r>
            <a:r>
              <a:rPr lang="en-US" sz="2400" b="1" dirty="0" smtClean="0">
                <a:solidFill>
                  <a:schemeClr val="tx1">
                    <a:lumMod val="75000"/>
                    <a:lumOff val="25000"/>
                  </a:schemeClr>
                </a:solidFill>
              </a:rPr>
              <a:t>UPPORT THE PROCESS OF </a:t>
            </a:r>
            <a:r>
              <a:rPr lang="pl-PL" sz="2400" b="1" dirty="0" smtClean="0">
                <a:solidFill>
                  <a:schemeClr val="tx1">
                    <a:lumMod val="75000"/>
                    <a:lumOff val="25000"/>
                  </a:schemeClr>
                </a:solidFill>
              </a:rPr>
              <a:t>PREPARING AND </a:t>
            </a:r>
            <a:r>
              <a:rPr lang="en-US" sz="2400" b="1" dirty="0" smtClean="0">
                <a:solidFill>
                  <a:schemeClr val="tx1">
                    <a:lumMod val="75000"/>
                    <a:lumOff val="25000"/>
                  </a:schemeClr>
                </a:solidFill>
              </a:rPr>
              <a:t>CONDUCTING THE CENSUS </a:t>
            </a:r>
            <a:endParaRPr lang="pl-PL" sz="2400" b="1" dirty="0" smtClean="0">
              <a:solidFill>
                <a:schemeClr val="tx1">
                  <a:lumMod val="75000"/>
                  <a:lumOff val="25000"/>
                </a:schemeClr>
              </a:solidFill>
            </a:endParaRPr>
          </a:p>
          <a:p>
            <a:pPr marL="274320" indent="-274320" eaLnBrk="1" fontAlgn="auto" hangingPunct="1">
              <a:spcAft>
                <a:spcPts val="0"/>
              </a:spcAft>
              <a:buFont typeface="Arial" pitchFamily="34" charset="0"/>
              <a:buChar char="•"/>
              <a:defRPr/>
            </a:pPr>
            <a:endParaRPr lang="pl-PL" sz="2400" b="1" dirty="0" smtClean="0">
              <a:solidFill>
                <a:schemeClr val="tx1">
                  <a:lumMod val="75000"/>
                  <a:lumOff val="25000"/>
                </a:schemeClr>
              </a:solidFill>
            </a:endParaRPr>
          </a:p>
          <a:p>
            <a:pPr marL="274320" indent="-274320" eaLnBrk="1" fontAlgn="auto" hangingPunct="1">
              <a:spcAft>
                <a:spcPts val="0"/>
              </a:spcAft>
              <a:buFont typeface="Arial" pitchFamily="34" charset="0"/>
              <a:buChar char="•"/>
              <a:defRPr/>
            </a:pPr>
            <a:r>
              <a:rPr lang="pl-PL" sz="2400" b="1" dirty="0" smtClean="0">
                <a:solidFill>
                  <a:schemeClr val="tx1">
                    <a:lumMod val="75000"/>
                    <a:lumOff val="25000"/>
                  </a:schemeClr>
                </a:solidFill>
              </a:rPr>
              <a:t>F</a:t>
            </a:r>
            <a:r>
              <a:rPr lang="en-US" sz="2400" b="1" dirty="0" smtClean="0">
                <a:solidFill>
                  <a:schemeClr val="tx1">
                    <a:lumMod val="75000"/>
                    <a:lumOff val="25000"/>
                  </a:schemeClr>
                </a:solidFill>
              </a:rPr>
              <a:t>RIENDLY VISUALIZATION OF STATISTICAL RESULTS </a:t>
            </a:r>
            <a:endParaRPr lang="pl-PL" sz="2400" b="1" dirty="0" smtClean="0">
              <a:solidFill>
                <a:schemeClr val="tx1">
                  <a:lumMod val="75000"/>
                  <a:lumOff val="25000"/>
                </a:schemeClr>
              </a:solidFill>
            </a:endParaRPr>
          </a:p>
          <a:p>
            <a:pPr marL="274320" indent="-274320" eaLnBrk="1" fontAlgn="auto" hangingPunct="1">
              <a:spcAft>
                <a:spcPts val="0"/>
              </a:spcAft>
              <a:buFont typeface="Wingdings 2"/>
              <a:buNone/>
              <a:defRPr/>
            </a:pPr>
            <a:endParaRPr lang="pl-PL" sz="18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idx="1"/>
          </p:nvPr>
        </p:nvSpPr>
        <p:spPr>
          <a:xfrm>
            <a:off x="250825" y="1484313"/>
            <a:ext cx="4040188" cy="733425"/>
          </a:xfrm>
        </p:spPr>
        <p:txBody>
          <a:bodyPr/>
          <a:lstStyle/>
          <a:p>
            <a:pPr algn="ctr" eaLnBrk="1" fontAlgn="auto" hangingPunct="1">
              <a:spcAft>
                <a:spcPts val="0"/>
              </a:spcAft>
              <a:defRPr/>
            </a:pPr>
            <a:r>
              <a:rPr lang="pl-PL" sz="1800" b="0">
                <a:solidFill>
                  <a:schemeClr val="bg1"/>
                </a:solidFill>
              </a:rPr>
              <a:t>OVER </a:t>
            </a:r>
            <a:r>
              <a:rPr lang="pl-PL" sz="1800">
                <a:solidFill>
                  <a:schemeClr val="bg1"/>
                </a:solidFill>
              </a:rPr>
              <a:t>70% (35) </a:t>
            </a:r>
            <a:r>
              <a:rPr lang="pl-PL" sz="1800" b="0" err="1">
                <a:solidFill>
                  <a:schemeClr val="bg1"/>
                </a:solidFill>
              </a:rPr>
              <a:t>NSI’s</a:t>
            </a:r>
            <a:r>
              <a:rPr lang="pl-PL" sz="1800" b="0">
                <a:solidFill>
                  <a:schemeClr val="bg1"/>
                </a:solidFill>
              </a:rPr>
              <a:t> </a:t>
            </a:r>
            <a:r>
              <a:rPr lang="pl-PL" sz="1800" b="0">
                <a:solidFill>
                  <a:schemeClr val="bg1"/>
                </a:solidFill>
              </a:rPr>
              <a:t>ALREADY HAS AN </a:t>
            </a:r>
            <a:r>
              <a:rPr sz="1800" b="0">
                <a:solidFill>
                  <a:schemeClr val="bg1"/>
                </a:solidFill>
              </a:rPr>
              <a:t>UNIT RESPONSIBLE FOR GIS TECHNOLOGY</a:t>
            </a:r>
            <a:endParaRPr lang="pl-PL" sz="1800" b="0">
              <a:solidFill>
                <a:schemeClr val="bg1"/>
              </a:solidFill>
            </a:endParaRPr>
          </a:p>
        </p:txBody>
      </p:sp>
      <p:sp>
        <p:nvSpPr>
          <p:cNvPr id="7" name="Symbol zastępczy tekstu 6"/>
          <p:cNvSpPr>
            <a:spLocks noGrp="1"/>
          </p:cNvSpPr>
          <p:nvPr>
            <p:ph type="body" sz="half" idx="3"/>
          </p:nvPr>
        </p:nvSpPr>
        <p:spPr>
          <a:xfrm>
            <a:off x="4716463" y="1484313"/>
            <a:ext cx="4184650" cy="731837"/>
          </a:xfrm>
        </p:spPr>
        <p:txBody>
          <a:bodyPr/>
          <a:lstStyle/>
          <a:p>
            <a:pPr algn="ctr" eaLnBrk="1" fontAlgn="auto" hangingPunct="1">
              <a:spcAft>
                <a:spcPts val="0"/>
              </a:spcAft>
              <a:defRPr/>
            </a:pPr>
            <a:r>
              <a:rPr lang="pl-PL" sz="1800" b="0" dirty="0" smtClean="0">
                <a:solidFill>
                  <a:schemeClr val="bg1"/>
                </a:solidFill>
              </a:rPr>
              <a:t>I</a:t>
            </a:r>
            <a:r>
              <a:rPr lang="en-US" sz="1800" b="0" dirty="0" smtClean="0">
                <a:solidFill>
                  <a:schemeClr val="bg1"/>
                </a:solidFill>
              </a:rPr>
              <a:t>N THE 2010 ROUND ALMOST </a:t>
            </a:r>
            <a:r>
              <a:rPr lang="en-US" sz="1800" dirty="0" smtClean="0">
                <a:solidFill>
                  <a:schemeClr val="bg1"/>
                </a:solidFill>
              </a:rPr>
              <a:t>50 </a:t>
            </a:r>
            <a:r>
              <a:rPr lang="pl-PL" sz="1800" dirty="0" smtClean="0">
                <a:solidFill>
                  <a:schemeClr val="bg1"/>
                </a:solidFill>
              </a:rPr>
              <a:t>%</a:t>
            </a:r>
            <a:r>
              <a:rPr lang="en-US" sz="1800" dirty="0" smtClean="0">
                <a:solidFill>
                  <a:schemeClr val="bg1"/>
                </a:solidFill>
              </a:rPr>
              <a:t> </a:t>
            </a:r>
            <a:r>
              <a:rPr lang="pl-PL" sz="1800" dirty="0" smtClean="0">
                <a:solidFill>
                  <a:schemeClr val="bg1"/>
                </a:solidFill>
              </a:rPr>
              <a:t>(19)</a:t>
            </a:r>
            <a:r>
              <a:rPr lang="pl-PL" sz="1800" b="0" dirty="0" smtClean="0">
                <a:solidFill>
                  <a:schemeClr val="bg1"/>
                </a:solidFill>
              </a:rPr>
              <a:t> </a:t>
            </a:r>
            <a:r>
              <a:rPr lang="en-US" sz="1800" b="0" dirty="0" smtClean="0">
                <a:solidFill>
                  <a:schemeClr val="bg1"/>
                </a:solidFill>
              </a:rPr>
              <a:t>OF </a:t>
            </a:r>
            <a:r>
              <a:rPr lang="pl-PL" sz="1800" b="0" dirty="0" err="1" smtClean="0">
                <a:solidFill>
                  <a:schemeClr val="bg1"/>
                </a:solidFill>
              </a:rPr>
              <a:t>NSI’s</a:t>
            </a:r>
            <a:r>
              <a:rPr lang="en-US" sz="1800" b="0" dirty="0" smtClean="0">
                <a:solidFill>
                  <a:schemeClr val="bg1"/>
                </a:solidFill>
              </a:rPr>
              <a:t> DECIDED TO USE </a:t>
            </a:r>
            <a:r>
              <a:rPr lang="pl-PL" sz="1800" b="0" dirty="0" smtClean="0">
                <a:solidFill>
                  <a:schemeClr val="bg1"/>
                </a:solidFill>
              </a:rPr>
              <a:t>GIS IN </a:t>
            </a:r>
            <a:r>
              <a:rPr lang="en-US" sz="1800" b="0" dirty="0" smtClean="0">
                <a:solidFill>
                  <a:schemeClr val="bg1"/>
                </a:solidFill>
              </a:rPr>
              <a:t>CENSUS FIELD WORK</a:t>
            </a:r>
            <a:endParaRPr lang="pl-PL" sz="1800" b="0" dirty="0">
              <a:solidFill>
                <a:schemeClr val="bg1"/>
              </a:solidFill>
            </a:endParaRPr>
          </a:p>
        </p:txBody>
      </p:sp>
      <p:sp>
        <p:nvSpPr>
          <p:cNvPr id="6" name="Symbol zastępczy zawartości 5"/>
          <p:cNvSpPr>
            <a:spLocks noGrp="1"/>
          </p:cNvSpPr>
          <p:nvPr>
            <p:ph sz="quarter" idx="2"/>
          </p:nvPr>
        </p:nvSpPr>
        <p:spPr>
          <a:xfrm>
            <a:off x="250825" y="3429000"/>
            <a:ext cx="4041775" cy="2109788"/>
          </a:xfrm>
        </p:spPr>
        <p:txBody>
          <a:bodyPr>
            <a:normAutofit/>
          </a:bodyPr>
          <a:lstStyle/>
          <a:p>
            <a:pPr marL="274320" indent="-274320" eaLnBrk="1" fontAlgn="auto" hangingPunct="1">
              <a:spcAft>
                <a:spcPts val="0"/>
              </a:spcAft>
              <a:buFont typeface="Wingdings 2"/>
              <a:buChar char=""/>
              <a:defRPr/>
            </a:pPr>
            <a:r>
              <a:rPr lang="pl-PL" sz="2000" dirty="0" smtClean="0"/>
              <a:t> </a:t>
            </a:r>
            <a:r>
              <a:rPr lang="pl-PL" sz="1600" b="1" dirty="0" smtClean="0">
                <a:solidFill>
                  <a:schemeClr val="tx1">
                    <a:lumMod val="75000"/>
                    <a:lumOff val="25000"/>
                  </a:schemeClr>
                </a:solidFill>
              </a:rPr>
              <a:t>13 % (6) </a:t>
            </a:r>
            <a:r>
              <a:rPr lang="pl-PL" sz="1600" dirty="0" err="1" smtClean="0">
                <a:solidFill>
                  <a:schemeClr val="tx1">
                    <a:lumMod val="75000"/>
                    <a:lumOff val="25000"/>
                  </a:schemeClr>
                </a:solidFill>
              </a:rPr>
              <a:t>NSI’s</a:t>
            </a:r>
            <a:r>
              <a:rPr lang="pl-PL" sz="1600" dirty="0" smtClean="0">
                <a:solidFill>
                  <a:schemeClr val="tx1">
                    <a:lumMod val="75000"/>
                    <a:lumOff val="25000"/>
                  </a:schemeClr>
                </a:solidFill>
              </a:rPr>
              <a:t> </a:t>
            </a:r>
            <a:r>
              <a:rPr lang="en-US" sz="1600" dirty="0" smtClean="0">
                <a:solidFill>
                  <a:schemeClr val="tx1">
                    <a:lumMod val="75000"/>
                    <a:lumOff val="25000"/>
                  </a:schemeClr>
                </a:solidFill>
              </a:rPr>
              <a:t>ALREADY HAVE FUTURE PLANS TO ESTABLISH SUCH A UNIT</a:t>
            </a:r>
            <a:endParaRPr lang="pl-PL" sz="1600" dirty="0" smtClean="0">
              <a:solidFill>
                <a:schemeClr val="tx1">
                  <a:lumMod val="75000"/>
                  <a:lumOff val="25000"/>
                </a:schemeClr>
              </a:solidFill>
            </a:endParaRPr>
          </a:p>
          <a:p>
            <a:pPr marL="274320" indent="-274320" eaLnBrk="1" fontAlgn="auto" hangingPunct="1">
              <a:spcAft>
                <a:spcPts val="0"/>
              </a:spcAft>
              <a:buFont typeface="Wingdings 2"/>
              <a:buChar char=""/>
              <a:defRPr/>
            </a:pPr>
            <a:endParaRPr lang="pl-PL" sz="1600" dirty="0" smtClean="0">
              <a:solidFill>
                <a:schemeClr val="tx1">
                  <a:lumMod val="75000"/>
                  <a:lumOff val="25000"/>
                </a:schemeClr>
              </a:solidFill>
            </a:endParaRPr>
          </a:p>
          <a:p>
            <a:pPr marL="274320" indent="-274320" eaLnBrk="1" fontAlgn="auto" hangingPunct="1">
              <a:spcAft>
                <a:spcPts val="0"/>
              </a:spcAft>
              <a:buFont typeface="Wingdings 2"/>
              <a:buChar char=""/>
              <a:defRPr/>
            </a:pPr>
            <a:r>
              <a:rPr lang="pl-PL" sz="1600" b="1" dirty="0" smtClean="0">
                <a:solidFill>
                  <a:schemeClr val="tx1">
                    <a:lumMod val="75000"/>
                    <a:lumOff val="25000"/>
                  </a:schemeClr>
                </a:solidFill>
              </a:rPr>
              <a:t>15%  (7)</a:t>
            </a:r>
            <a:r>
              <a:rPr lang="pl-PL" sz="1600" dirty="0" smtClean="0">
                <a:solidFill>
                  <a:schemeClr val="tx1">
                    <a:lumMod val="75000"/>
                    <a:lumOff val="25000"/>
                  </a:schemeClr>
                </a:solidFill>
              </a:rPr>
              <a:t> </a:t>
            </a:r>
            <a:r>
              <a:rPr lang="pl-PL" sz="1600" dirty="0" err="1" smtClean="0">
                <a:solidFill>
                  <a:schemeClr val="tx1">
                    <a:lumMod val="75000"/>
                    <a:lumOff val="25000"/>
                  </a:schemeClr>
                </a:solidFill>
              </a:rPr>
              <a:t>NSI’s</a:t>
            </a:r>
            <a:r>
              <a:rPr lang="pl-PL" sz="1600" dirty="0" smtClean="0">
                <a:solidFill>
                  <a:schemeClr val="tx1">
                    <a:lumMod val="75000"/>
                    <a:lumOff val="25000"/>
                  </a:schemeClr>
                </a:solidFill>
              </a:rPr>
              <a:t> </a:t>
            </a:r>
            <a:r>
              <a:rPr lang="en-US" sz="1600" dirty="0" smtClean="0">
                <a:solidFill>
                  <a:schemeClr val="tx1">
                    <a:lumMod val="75000"/>
                    <a:lumOff val="25000"/>
                  </a:schemeClr>
                </a:solidFill>
              </a:rPr>
              <a:t>DO NOT INTEND TO CREATE ONE</a:t>
            </a:r>
            <a:endParaRPr lang="pl-PL" sz="1600" dirty="0" smtClean="0">
              <a:solidFill>
                <a:schemeClr val="tx1">
                  <a:lumMod val="75000"/>
                  <a:lumOff val="25000"/>
                </a:schemeClr>
              </a:solidFill>
            </a:endParaRPr>
          </a:p>
          <a:p>
            <a:pPr marL="274320" indent="-274320" eaLnBrk="1" fontAlgn="auto" hangingPunct="1">
              <a:spcAft>
                <a:spcPts val="0"/>
              </a:spcAft>
              <a:buFont typeface="Wingdings 2"/>
              <a:buChar char=""/>
              <a:defRPr/>
            </a:pPr>
            <a:endParaRPr lang="pl-PL" sz="1600" dirty="0" smtClean="0">
              <a:solidFill>
                <a:schemeClr val="tx1">
                  <a:lumMod val="75000"/>
                  <a:lumOff val="25000"/>
                </a:schemeClr>
              </a:solidFill>
            </a:endParaRPr>
          </a:p>
          <a:p>
            <a:pPr marL="274320" indent="-274320" eaLnBrk="1" fontAlgn="auto" hangingPunct="1">
              <a:spcAft>
                <a:spcPts val="0"/>
              </a:spcAft>
              <a:buFont typeface="Wingdings 2"/>
              <a:buChar char=""/>
              <a:defRPr/>
            </a:pPr>
            <a:endParaRPr lang="pl-PL" sz="1600" dirty="0"/>
          </a:p>
        </p:txBody>
      </p:sp>
      <p:sp>
        <p:nvSpPr>
          <p:cNvPr id="8" name="Symbol zastępczy zawartości 7"/>
          <p:cNvSpPr>
            <a:spLocks noGrp="1"/>
          </p:cNvSpPr>
          <p:nvPr>
            <p:ph sz="quarter" idx="4"/>
          </p:nvPr>
        </p:nvSpPr>
        <p:spPr>
          <a:xfrm>
            <a:off x="4787900" y="3429000"/>
            <a:ext cx="4038600" cy="1871663"/>
          </a:xfrm>
        </p:spPr>
        <p:txBody>
          <a:bodyPr>
            <a:normAutofit/>
          </a:bodyPr>
          <a:lstStyle/>
          <a:p>
            <a:pPr marL="274320" indent="-274320" eaLnBrk="1" fontAlgn="auto" hangingPunct="1">
              <a:spcAft>
                <a:spcPts val="0"/>
              </a:spcAft>
              <a:buFont typeface="Wingdings 2"/>
              <a:buChar char=""/>
              <a:defRPr/>
            </a:pPr>
            <a:r>
              <a:rPr lang="en-US" sz="1600" b="1" dirty="0" smtClean="0">
                <a:solidFill>
                  <a:schemeClr val="tx1">
                    <a:lumMod val="75000"/>
                    <a:lumOff val="25000"/>
                  </a:schemeClr>
                </a:solidFill>
              </a:rPr>
              <a:t>1</a:t>
            </a:r>
            <a:r>
              <a:rPr lang="pl-PL" sz="1600" b="1" dirty="0" smtClean="0">
                <a:solidFill>
                  <a:schemeClr val="tx1">
                    <a:lumMod val="75000"/>
                    <a:lumOff val="25000"/>
                  </a:schemeClr>
                </a:solidFill>
              </a:rPr>
              <a:t>5</a:t>
            </a:r>
            <a:r>
              <a:rPr lang="en-US" sz="1600" b="1" dirty="0" smtClean="0">
                <a:solidFill>
                  <a:schemeClr val="tx1">
                    <a:lumMod val="75000"/>
                    <a:lumOff val="25000"/>
                  </a:schemeClr>
                </a:solidFill>
              </a:rPr>
              <a:t> % (6) </a:t>
            </a:r>
            <a:r>
              <a:rPr lang="pl-PL" sz="1600" dirty="0" err="1" smtClean="0">
                <a:solidFill>
                  <a:schemeClr val="tx1">
                    <a:lumMod val="75000"/>
                    <a:lumOff val="25000"/>
                  </a:schemeClr>
                </a:solidFill>
              </a:rPr>
              <a:t>NSI’s</a:t>
            </a:r>
            <a:r>
              <a:rPr lang="en-US" sz="1600" dirty="0" smtClean="0">
                <a:solidFill>
                  <a:schemeClr val="tx1">
                    <a:lumMod val="75000"/>
                    <a:lumOff val="25000"/>
                  </a:schemeClr>
                </a:solidFill>
              </a:rPr>
              <a:t> ALREADY HAVE </a:t>
            </a:r>
            <a:r>
              <a:rPr lang="pl-PL" sz="1600" dirty="0" smtClean="0">
                <a:solidFill>
                  <a:schemeClr val="tx1">
                    <a:lumMod val="75000"/>
                    <a:lumOff val="25000"/>
                  </a:schemeClr>
                </a:solidFill>
              </a:rPr>
              <a:t>USED GIS IN  THE  2000 CENSUS ROUND</a:t>
            </a:r>
          </a:p>
          <a:p>
            <a:pPr marL="274320" indent="-274320" eaLnBrk="1" fontAlgn="auto" hangingPunct="1">
              <a:spcAft>
                <a:spcPts val="0"/>
              </a:spcAft>
              <a:buFont typeface="Wingdings 2"/>
              <a:buChar char=""/>
              <a:defRPr/>
            </a:pPr>
            <a:endParaRPr lang="en-US" sz="1600" dirty="0" smtClean="0">
              <a:solidFill>
                <a:schemeClr val="tx1">
                  <a:lumMod val="75000"/>
                  <a:lumOff val="25000"/>
                </a:schemeClr>
              </a:solidFill>
            </a:endParaRPr>
          </a:p>
          <a:p>
            <a:pPr marL="274320" indent="-274320" eaLnBrk="1" fontAlgn="auto" hangingPunct="1">
              <a:spcAft>
                <a:spcPts val="0"/>
              </a:spcAft>
              <a:buFont typeface="Wingdings 2"/>
              <a:buChar char=""/>
              <a:defRPr/>
            </a:pPr>
            <a:r>
              <a:rPr lang="pl-PL" sz="1600" b="1" dirty="0" smtClean="0">
                <a:solidFill>
                  <a:schemeClr val="tx1">
                    <a:lumMod val="75000"/>
                    <a:lumOff val="25000"/>
                  </a:schemeClr>
                </a:solidFill>
              </a:rPr>
              <a:t>76</a:t>
            </a:r>
            <a:r>
              <a:rPr lang="en-US" sz="1600" b="1" dirty="0" smtClean="0">
                <a:solidFill>
                  <a:schemeClr val="tx1">
                    <a:lumMod val="75000"/>
                    <a:lumOff val="25000"/>
                  </a:schemeClr>
                </a:solidFill>
              </a:rPr>
              <a:t>%  (</a:t>
            </a:r>
            <a:r>
              <a:rPr lang="pl-PL" sz="1600" b="1" dirty="0" smtClean="0">
                <a:solidFill>
                  <a:schemeClr val="tx1">
                    <a:lumMod val="75000"/>
                    <a:lumOff val="25000"/>
                  </a:schemeClr>
                </a:solidFill>
              </a:rPr>
              <a:t>37</a:t>
            </a:r>
            <a:r>
              <a:rPr lang="en-US" sz="1600" b="1" dirty="0" smtClean="0">
                <a:solidFill>
                  <a:schemeClr val="tx1">
                    <a:lumMod val="75000"/>
                    <a:lumOff val="25000"/>
                  </a:schemeClr>
                </a:solidFill>
              </a:rPr>
              <a:t>) </a:t>
            </a:r>
            <a:r>
              <a:rPr lang="pl-PL" sz="1600" dirty="0" err="1" smtClean="0">
                <a:solidFill>
                  <a:schemeClr val="tx1">
                    <a:lumMod val="75000"/>
                    <a:lumOff val="25000"/>
                  </a:schemeClr>
                </a:solidFill>
              </a:rPr>
              <a:t>NSI’s</a:t>
            </a:r>
            <a:r>
              <a:rPr lang="en-US" sz="1600" dirty="0" smtClean="0">
                <a:solidFill>
                  <a:schemeClr val="tx1">
                    <a:lumMod val="75000"/>
                    <a:lumOff val="25000"/>
                  </a:schemeClr>
                </a:solidFill>
              </a:rPr>
              <a:t> </a:t>
            </a:r>
            <a:r>
              <a:rPr lang="pl-PL" sz="1600" dirty="0" smtClean="0">
                <a:solidFill>
                  <a:schemeClr val="tx1">
                    <a:lumMod val="75000"/>
                    <a:lumOff val="25000"/>
                  </a:schemeClr>
                </a:solidFill>
              </a:rPr>
              <a:t>PLAN TO USE GIS IN THE 2020 CENSUS  ROUND</a:t>
            </a:r>
            <a:endParaRPr lang="en-US" sz="1600" dirty="0" smtClean="0">
              <a:solidFill>
                <a:schemeClr val="tx1">
                  <a:lumMod val="75000"/>
                  <a:lumOff val="25000"/>
                </a:schemeClr>
              </a:solidFill>
            </a:endParaRPr>
          </a:p>
          <a:p>
            <a:pPr marL="274320" indent="-274320" eaLnBrk="1" fontAlgn="auto" hangingPunct="1">
              <a:spcAft>
                <a:spcPts val="0"/>
              </a:spcAft>
              <a:buFont typeface="Wingdings 2"/>
              <a:buChar char=""/>
              <a:defRPr/>
            </a:pPr>
            <a:endParaRPr lang="pl-PL" sz="1600" dirty="0">
              <a:solidFill>
                <a:schemeClr val="tx1">
                  <a:lumMod val="75000"/>
                  <a:lumOff val="25000"/>
                </a:schemeClr>
              </a:solidFill>
            </a:endParaRPr>
          </a:p>
        </p:txBody>
      </p:sp>
      <p:sp>
        <p:nvSpPr>
          <p:cNvPr id="4" name="Tytuł 3"/>
          <p:cNvSpPr>
            <a:spLocks noGrp="1"/>
          </p:cNvSpPr>
          <p:nvPr>
            <p:ph type="title"/>
          </p:nvPr>
        </p:nvSpPr>
        <p:spPr>
          <a:xfrm>
            <a:off x="323850" y="692150"/>
            <a:ext cx="8534400" cy="792163"/>
          </a:xfrm>
        </p:spPr>
        <p:txBody>
          <a:bodyPr>
            <a:normAutofit fontScale="90000"/>
          </a:bodyPr>
          <a:lstStyle/>
          <a:p>
            <a:pPr eaLnBrk="1" fontAlgn="auto" hangingPunct="1">
              <a:spcBef>
                <a:spcPct val="20000"/>
              </a:spcBef>
              <a:spcAft>
                <a:spcPts val="0"/>
              </a:spcAft>
              <a:buClr>
                <a:schemeClr val="accent1"/>
              </a:buClr>
              <a:buSzPct val="85000"/>
              <a:defRPr/>
            </a:pPr>
            <a:r>
              <a:rPr lang="pl-PL" sz="2800" b="1" dirty="0" smtClean="0">
                <a:solidFill>
                  <a:schemeClr val="accent3">
                    <a:shade val="75000"/>
                  </a:schemeClr>
                </a:solidFill>
              </a:rPr>
              <a:t/>
            </a:r>
            <a:br>
              <a:rPr lang="pl-PL" sz="2800" b="1" dirty="0" smtClean="0">
                <a:solidFill>
                  <a:schemeClr val="accent3">
                    <a:shade val="75000"/>
                  </a:schemeClr>
                </a:solidFill>
              </a:rPr>
            </a:br>
            <a:endParaRPr lang="pl-PL" sz="2200" dirty="0">
              <a:solidFill>
                <a:srgbClr val="FFFFFF"/>
              </a:solidFill>
              <a:latin typeface="+mn-lt"/>
              <a:ea typeface="+mn-ea"/>
              <a:cs typeface="+mn-cs"/>
            </a:endParaRPr>
          </a:p>
        </p:txBody>
      </p:sp>
      <p:sp>
        <p:nvSpPr>
          <p:cNvPr id="9" name="Tytuł 1"/>
          <p:cNvSpPr txBox="1">
            <a:spLocks/>
          </p:cNvSpPr>
          <p:nvPr/>
        </p:nvSpPr>
        <p:spPr>
          <a:xfrm>
            <a:off x="684213" y="333375"/>
            <a:ext cx="7772400" cy="647700"/>
          </a:xfrm>
          <a:prstGeom prst="rect">
            <a:avLst/>
          </a:prstGeom>
        </p:spPr>
        <p:txBody>
          <a:bodyPr anchor="b">
            <a:normAutofit fontScale="97500"/>
          </a:bodyPr>
          <a:lstStyle/>
          <a:p>
            <a:pPr algn="ctr" fontAlgn="auto">
              <a:spcAft>
                <a:spcPts val="0"/>
              </a:spcAft>
              <a:defRPr/>
            </a:pPr>
            <a:r>
              <a:rPr lang="pl-PL" sz="2800" b="1" dirty="0">
                <a:solidFill>
                  <a:srgbClr val="E9582B"/>
                </a:solidFill>
                <a:latin typeface="+mj-lt"/>
                <a:ea typeface="+mj-ea"/>
                <a:cs typeface="+mj-cs"/>
              </a:rPr>
              <a:t>GIS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defRPr/>
            </a:pPr>
            <a:endParaRPr lang="en-US"/>
          </a:p>
        </p:txBody>
      </p:sp>
      <p:sp>
        <p:nvSpPr>
          <p:cNvPr id="39938" name="Symbol zastępczy zawartości 2"/>
          <p:cNvSpPr>
            <a:spLocks noGrp="1"/>
          </p:cNvSpPr>
          <p:nvPr>
            <p:ph sz="quarter" idx="1"/>
          </p:nvPr>
        </p:nvSpPr>
        <p:spPr>
          <a:xfrm>
            <a:off x="301625" y="1527175"/>
            <a:ext cx="8504238" cy="4572000"/>
          </a:xfrm>
        </p:spPr>
        <p:txBody>
          <a:bodyPr/>
          <a:lstStyle/>
          <a:p>
            <a:endParaRPr lang="pl-PL" smtClean="0"/>
          </a:p>
          <a:p>
            <a:endParaRPr lang="pl-PL" smtClean="0"/>
          </a:p>
          <a:p>
            <a:pPr algn="ctr"/>
            <a:r>
              <a:rPr lang="pl-PL" smtClean="0"/>
              <a:t>PRESENTATION</a:t>
            </a: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idx="1"/>
          </p:nvPr>
        </p:nvSpPr>
        <p:spPr>
          <a:xfrm>
            <a:off x="301625" y="1524000"/>
            <a:ext cx="4040188" cy="733425"/>
          </a:xfrm>
        </p:spPr>
        <p:txBody>
          <a:bodyPr/>
          <a:lstStyle/>
          <a:p>
            <a:pPr algn="ctr" eaLnBrk="1" fontAlgn="auto" hangingPunct="1">
              <a:spcAft>
                <a:spcPts val="0"/>
              </a:spcAft>
              <a:buFont typeface="Wingdings 2"/>
              <a:buNone/>
              <a:defRPr/>
            </a:pPr>
            <a:r>
              <a:rPr lang="pl-PL"/>
              <a:t>ADOPTION OF NEW TECHNOLOGY</a:t>
            </a:r>
          </a:p>
        </p:txBody>
      </p:sp>
      <p:sp>
        <p:nvSpPr>
          <p:cNvPr id="7" name="Symbol zastępczy tekstu 6"/>
          <p:cNvSpPr>
            <a:spLocks noGrp="1"/>
          </p:cNvSpPr>
          <p:nvPr>
            <p:ph type="body" sz="half" idx="3"/>
          </p:nvPr>
        </p:nvSpPr>
        <p:spPr>
          <a:xfrm>
            <a:off x="4791075" y="1524000"/>
            <a:ext cx="4041775" cy="731838"/>
          </a:xfrm>
        </p:spPr>
        <p:txBody>
          <a:bodyPr/>
          <a:lstStyle/>
          <a:p>
            <a:pPr algn="ctr" eaLnBrk="1" fontAlgn="auto" hangingPunct="1">
              <a:spcAft>
                <a:spcPts val="0"/>
              </a:spcAft>
              <a:buFont typeface="Wingdings 2"/>
              <a:buNone/>
              <a:defRPr/>
            </a:pPr>
            <a:r>
              <a:rPr lang="pl-PL" dirty="0" smtClean="0"/>
              <a:t>BARRIERS TO ADOPTION OF NEW TECHNOLOGY</a:t>
            </a:r>
            <a:endParaRPr lang="pl-PL" dirty="0"/>
          </a:p>
        </p:txBody>
      </p:sp>
      <p:sp>
        <p:nvSpPr>
          <p:cNvPr id="6" name="Symbol zastępczy zawartości 5"/>
          <p:cNvSpPr>
            <a:spLocks noGrp="1"/>
          </p:cNvSpPr>
          <p:nvPr>
            <p:ph sz="quarter" idx="2"/>
          </p:nvPr>
        </p:nvSpPr>
        <p:spPr>
          <a:xfrm>
            <a:off x="301625" y="2471738"/>
            <a:ext cx="4041775" cy="3817937"/>
          </a:xfrm>
        </p:spPr>
        <p:txBody>
          <a:bodyPr>
            <a:normAutofit fontScale="77500" lnSpcReduction="20000"/>
          </a:bodyPr>
          <a:lstStyle/>
          <a:p>
            <a:pPr marL="274320" indent="-274320" eaLnBrk="1" fontAlgn="auto" hangingPunct="1">
              <a:spcAft>
                <a:spcPts val="0"/>
              </a:spcAft>
              <a:buFont typeface="Wingdings 2"/>
              <a:buChar char=""/>
              <a:defRPr/>
            </a:pPr>
            <a:r>
              <a:rPr lang="pl-PL" sz="2000" dirty="0" smtClean="0">
                <a:solidFill>
                  <a:schemeClr val="tx1">
                    <a:lumMod val="75000"/>
                    <a:lumOff val="25000"/>
                  </a:schemeClr>
                </a:solidFill>
              </a:rPr>
              <a:t>INTERNET</a:t>
            </a:r>
          </a:p>
          <a:p>
            <a:pPr marL="274320" indent="-274320" eaLnBrk="1" fontAlgn="auto" hangingPunct="1">
              <a:spcAft>
                <a:spcPts val="0"/>
              </a:spcAft>
              <a:buFont typeface="Wingdings 2"/>
              <a:buNone/>
              <a:defRPr/>
            </a:pPr>
            <a:endParaRPr lang="pl-PL" sz="2000" dirty="0" smtClean="0">
              <a:solidFill>
                <a:schemeClr val="tx1">
                  <a:lumMod val="75000"/>
                  <a:lumOff val="25000"/>
                </a:schemeClr>
              </a:solidFill>
            </a:endParaRPr>
          </a:p>
          <a:p>
            <a:pPr marL="274320" indent="-274320" eaLnBrk="1" fontAlgn="auto" hangingPunct="1">
              <a:spcAft>
                <a:spcPts val="0"/>
              </a:spcAft>
              <a:buFont typeface="Wingdings 2"/>
              <a:buChar char=""/>
              <a:defRPr/>
            </a:pPr>
            <a:r>
              <a:rPr lang="pl-PL" sz="2000" dirty="0" smtClean="0">
                <a:solidFill>
                  <a:schemeClr val="tx1">
                    <a:lumMod val="75000"/>
                    <a:lumOff val="25000"/>
                  </a:schemeClr>
                </a:solidFill>
              </a:rPr>
              <a:t>LAPTOPS</a:t>
            </a:r>
          </a:p>
          <a:p>
            <a:pPr marL="274320" indent="-274320" eaLnBrk="1" fontAlgn="auto" hangingPunct="1">
              <a:spcAft>
                <a:spcPts val="0"/>
              </a:spcAft>
              <a:buFont typeface="Wingdings 2"/>
              <a:buNone/>
              <a:defRPr/>
            </a:pPr>
            <a:endParaRPr lang="pl-PL" sz="2000" dirty="0" smtClean="0">
              <a:solidFill>
                <a:schemeClr val="tx1">
                  <a:lumMod val="75000"/>
                  <a:lumOff val="25000"/>
                </a:schemeClr>
              </a:solidFill>
            </a:endParaRPr>
          </a:p>
          <a:p>
            <a:pPr marL="274320" indent="-274320" eaLnBrk="1" fontAlgn="auto" hangingPunct="1">
              <a:spcAft>
                <a:spcPts val="0"/>
              </a:spcAft>
              <a:buFont typeface="Wingdings 2"/>
              <a:buChar char=""/>
              <a:defRPr/>
            </a:pPr>
            <a:r>
              <a:rPr lang="pl-PL" sz="2000" dirty="0" smtClean="0">
                <a:solidFill>
                  <a:schemeClr val="tx1">
                    <a:lumMod val="75000"/>
                    <a:lumOff val="25000"/>
                  </a:schemeClr>
                </a:solidFill>
              </a:rPr>
              <a:t>TABLETS</a:t>
            </a:r>
          </a:p>
          <a:p>
            <a:pPr marL="274320" indent="-274320" eaLnBrk="1" fontAlgn="auto" hangingPunct="1">
              <a:spcAft>
                <a:spcPts val="0"/>
              </a:spcAft>
              <a:buFont typeface="Wingdings 2"/>
              <a:buNone/>
              <a:defRPr/>
            </a:pPr>
            <a:endParaRPr lang="pl-PL" sz="2000" dirty="0" smtClean="0">
              <a:solidFill>
                <a:schemeClr val="tx1">
                  <a:lumMod val="75000"/>
                  <a:lumOff val="25000"/>
                </a:schemeClr>
              </a:solidFill>
            </a:endParaRPr>
          </a:p>
          <a:p>
            <a:pPr marL="274320" indent="-274320" eaLnBrk="1" fontAlgn="auto" hangingPunct="1">
              <a:spcAft>
                <a:spcPts val="0"/>
              </a:spcAft>
              <a:buFont typeface="Wingdings 2"/>
              <a:buChar char=""/>
              <a:defRPr/>
            </a:pPr>
            <a:r>
              <a:rPr lang="pl-PL" sz="2000" dirty="0" err="1" smtClean="0">
                <a:solidFill>
                  <a:schemeClr val="tx1">
                    <a:lumMod val="75000"/>
                    <a:lumOff val="25000"/>
                  </a:schemeClr>
                </a:solidFill>
              </a:rPr>
              <a:t>HAND-HELDS</a:t>
            </a:r>
            <a:endParaRPr lang="pl-PL" sz="2000" dirty="0" smtClean="0">
              <a:solidFill>
                <a:schemeClr val="tx1">
                  <a:lumMod val="75000"/>
                  <a:lumOff val="25000"/>
                </a:schemeClr>
              </a:solidFill>
            </a:endParaRPr>
          </a:p>
          <a:p>
            <a:pPr marL="274320" indent="-274320" eaLnBrk="1" fontAlgn="auto" hangingPunct="1">
              <a:spcAft>
                <a:spcPts val="0"/>
              </a:spcAft>
              <a:buFont typeface="Wingdings 2"/>
              <a:buNone/>
              <a:defRPr/>
            </a:pPr>
            <a:endParaRPr lang="pl-PL" sz="2000" dirty="0" smtClean="0">
              <a:solidFill>
                <a:schemeClr val="tx1">
                  <a:lumMod val="75000"/>
                  <a:lumOff val="25000"/>
                </a:schemeClr>
              </a:solidFill>
            </a:endParaRPr>
          </a:p>
          <a:p>
            <a:pPr marL="274320" indent="-274320" eaLnBrk="1" fontAlgn="auto" hangingPunct="1">
              <a:spcAft>
                <a:spcPts val="0"/>
              </a:spcAft>
              <a:buFont typeface="Wingdings 2"/>
              <a:buChar char=""/>
              <a:defRPr/>
            </a:pPr>
            <a:r>
              <a:rPr lang="pl-PL" sz="2000" dirty="0" smtClean="0">
                <a:solidFill>
                  <a:schemeClr val="tx1">
                    <a:lumMod val="75000"/>
                    <a:lumOff val="25000"/>
                  </a:schemeClr>
                </a:solidFill>
              </a:rPr>
              <a:t>MOBILE OR CELLUAR PHONES</a:t>
            </a:r>
          </a:p>
          <a:p>
            <a:pPr marL="274320" indent="-274320" eaLnBrk="1" fontAlgn="auto" hangingPunct="1">
              <a:spcAft>
                <a:spcPts val="0"/>
              </a:spcAft>
              <a:buFont typeface="Wingdings 2"/>
              <a:buNone/>
              <a:defRPr/>
            </a:pPr>
            <a:endParaRPr lang="pl-PL" sz="2000" dirty="0" smtClean="0">
              <a:solidFill>
                <a:schemeClr val="tx1">
                  <a:lumMod val="75000"/>
                  <a:lumOff val="25000"/>
                </a:schemeClr>
              </a:solidFill>
            </a:endParaRPr>
          </a:p>
          <a:p>
            <a:pPr marL="274320" indent="-274320" eaLnBrk="1" fontAlgn="auto" hangingPunct="1">
              <a:spcAft>
                <a:spcPts val="0"/>
              </a:spcAft>
              <a:buFont typeface="Wingdings 2"/>
              <a:buChar char=""/>
              <a:defRPr/>
            </a:pPr>
            <a:r>
              <a:rPr lang="pl-PL" sz="2000" dirty="0" smtClean="0">
                <a:solidFill>
                  <a:schemeClr val="tx1">
                    <a:lumMod val="75000"/>
                    <a:lumOff val="25000"/>
                  </a:schemeClr>
                </a:solidFill>
              </a:rPr>
              <a:t>GIS</a:t>
            </a:r>
          </a:p>
          <a:p>
            <a:pPr marL="274320" indent="-274320" eaLnBrk="1" fontAlgn="auto" hangingPunct="1">
              <a:spcAft>
                <a:spcPts val="0"/>
              </a:spcAft>
              <a:buFont typeface="Wingdings 2"/>
              <a:buNone/>
              <a:defRPr/>
            </a:pPr>
            <a:endParaRPr lang="pl-PL" sz="2000" dirty="0" smtClean="0">
              <a:solidFill>
                <a:schemeClr val="tx1">
                  <a:lumMod val="75000"/>
                  <a:lumOff val="25000"/>
                </a:schemeClr>
              </a:solidFill>
            </a:endParaRPr>
          </a:p>
          <a:p>
            <a:pPr marL="274320" indent="-274320" eaLnBrk="1" fontAlgn="auto" hangingPunct="1">
              <a:spcAft>
                <a:spcPts val="0"/>
              </a:spcAft>
              <a:buFont typeface="Wingdings 2"/>
              <a:buChar char=""/>
              <a:defRPr/>
            </a:pPr>
            <a:r>
              <a:rPr lang="pl-PL" sz="2000" dirty="0" smtClean="0">
                <a:solidFill>
                  <a:schemeClr val="tx1">
                    <a:lumMod val="75000"/>
                    <a:lumOff val="25000"/>
                  </a:schemeClr>
                </a:solidFill>
              </a:rPr>
              <a:t>GPS</a:t>
            </a:r>
          </a:p>
          <a:p>
            <a:pPr marL="274320" indent="-274320" eaLnBrk="1" fontAlgn="auto" hangingPunct="1">
              <a:spcAft>
                <a:spcPts val="0"/>
              </a:spcAft>
              <a:buFont typeface="Wingdings 2"/>
              <a:buChar char=""/>
              <a:defRPr/>
            </a:pPr>
            <a:endParaRPr lang="pl-PL" sz="2000" dirty="0" smtClean="0">
              <a:solidFill>
                <a:schemeClr val="tx1">
                  <a:lumMod val="75000"/>
                  <a:lumOff val="25000"/>
                </a:schemeClr>
              </a:solidFill>
            </a:endParaRPr>
          </a:p>
          <a:p>
            <a:pPr marL="274320" indent="-274320" eaLnBrk="1" fontAlgn="auto" hangingPunct="1">
              <a:spcAft>
                <a:spcPts val="0"/>
              </a:spcAft>
              <a:buFont typeface="Wingdings 2"/>
              <a:buChar char=""/>
              <a:defRPr/>
            </a:pPr>
            <a:r>
              <a:rPr lang="pl-PL" sz="2000" dirty="0" smtClean="0">
                <a:solidFill>
                  <a:schemeClr val="tx1">
                    <a:lumMod val="75000"/>
                    <a:lumOff val="25000"/>
                  </a:schemeClr>
                </a:solidFill>
              </a:rPr>
              <a:t>OMR/OCR</a:t>
            </a:r>
            <a:endParaRPr lang="pl-PL" sz="2000" dirty="0">
              <a:solidFill>
                <a:schemeClr val="tx1">
                  <a:lumMod val="75000"/>
                  <a:lumOff val="25000"/>
                </a:schemeClr>
              </a:solidFill>
            </a:endParaRPr>
          </a:p>
        </p:txBody>
      </p:sp>
      <p:sp>
        <p:nvSpPr>
          <p:cNvPr id="8" name="Symbol zastępczy zawartości 7"/>
          <p:cNvSpPr>
            <a:spLocks noGrp="1"/>
          </p:cNvSpPr>
          <p:nvPr>
            <p:ph sz="quarter" idx="4"/>
          </p:nvPr>
        </p:nvSpPr>
        <p:spPr>
          <a:xfrm>
            <a:off x="4800600" y="2349500"/>
            <a:ext cx="4038600" cy="4319588"/>
          </a:xfrm>
        </p:spPr>
        <p:txBody>
          <a:bodyPr>
            <a:normAutofit fontScale="62500" lnSpcReduction="20000"/>
          </a:bodyPr>
          <a:lstStyle/>
          <a:p>
            <a:pPr marL="274320" indent="-274320" eaLnBrk="1" fontAlgn="auto" hangingPunct="1">
              <a:spcAft>
                <a:spcPts val="0"/>
              </a:spcAft>
              <a:buFont typeface="Wingdings 2"/>
              <a:buChar char=""/>
              <a:defRPr/>
            </a:pPr>
            <a:r>
              <a:rPr lang="pl-PL" sz="2600" dirty="0" smtClean="0">
                <a:solidFill>
                  <a:schemeClr val="tx1">
                    <a:lumMod val="75000"/>
                    <a:lumOff val="25000"/>
                  </a:schemeClr>
                </a:solidFill>
              </a:rPr>
              <a:t>FINANCIAL  RESOURCES</a:t>
            </a:r>
          </a:p>
          <a:p>
            <a:pPr marL="274320" indent="-274320" eaLnBrk="1" fontAlgn="auto" hangingPunct="1">
              <a:spcAft>
                <a:spcPts val="0"/>
              </a:spcAft>
              <a:buFont typeface="Wingdings 2"/>
              <a:buNone/>
              <a:defRPr/>
            </a:pPr>
            <a:endParaRPr lang="pl-PL" sz="2600" dirty="0" smtClean="0">
              <a:solidFill>
                <a:schemeClr val="tx1">
                  <a:lumMod val="75000"/>
                  <a:lumOff val="25000"/>
                </a:schemeClr>
              </a:solidFill>
            </a:endParaRPr>
          </a:p>
          <a:p>
            <a:pPr marL="274320" indent="-274320" eaLnBrk="1" fontAlgn="auto" hangingPunct="1">
              <a:spcAft>
                <a:spcPts val="0"/>
              </a:spcAft>
              <a:buFont typeface="Wingdings 2"/>
              <a:buChar char=""/>
              <a:defRPr/>
            </a:pPr>
            <a:r>
              <a:rPr lang="pl-PL" sz="2600" dirty="0" smtClean="0">
                <a:solidFill>
                  <a:schemeClr val="tx1">
                    <a:lumMod val="75000"/>
                    <a:lumOff val="25000"/>
                  </a:schemeClr>
                </a:solidFill>
              </a:rPr>
              <a:t>STAFF  RESOURCES</a:t>
            </a:r>
          </a:p>
          <a:p>
            <a:pPr marL="274320" indent="-274320" eaLnBrk="1" fontAlgn="auto" hangingPunct="1">
              <a:spcAft>
                <a:spcPts val="0"/>
              </a:spcAft>
              <a:buFont typeface="Wingdings 2"/>
              <a:buNone/>
              <a:defRPr/>
            </a:pPr>
            <a:endParaRPr lang="pl-PL" sz="2600" dirty="0" smtClean="0">
              <a:solidFill>
                <a:schemeClr val="tx1">
                  <a:lumMod val="75000"/>
                  <a:lumOff val="25000"/>
                </a:schemeClr>
              </a:solidFill>
            </a:endParaRPr>
          </a:p>
          <a:p>
            <a:pPr marL="274320" indent="-274320" eaLnBrk="1" fontAlgn="auto" hangingPunct="1">
              <a:spcAft>
                <a:spcPts val="0"/>
              </a:spcAft>
              <a:buFont typeface="Wingdings 2"/>
              <a:buChar char=""/>
              <a:defRPr/>
            </a:pPr>
            <a:r>
              <a:rPr lang="pl-PL" sz="2600" dirty="0" smtClean="0">
                <a:solidFill>
                  <a:schemeClr val="tx1">
                    <a:lumMod val="75000"/>
                    <a:lumOff val="25000"/>
                  </a:schemeClr>
                </a:solidFill>
              </a:rPr>
              <a:t>PUBLIC  PERCEPTION</a:t>
            </a:r>
          </a:p>
          <a:p>
            <a:pPr marL="274320" indent="-274320" eaLnBrk="1" fontAlgn="auto" hangingPunct="1">
              <a:spcAft>
                <a:spcPts val="0"/>
              </a:spcAft>
              <a:buFont typeface="Wingdings 2"/>
              <a:buNone/>
              <a:defRPr/>
            </a:pPr>
            <a:endParaRPr lang="pl-PL" sz="2600" dirty="0" smtClean="0">
              <a:solidFill>
                <a:schemeClr val="tx1">
                  <a:lumMod val="75000"/>
                  <a:lumOff val="25000"/>
                </a:schemeClr>
              </a:solidFill>
            </a:endParaRPr>
          </a:p>
          <a:p>
            <a:pPr marL="274320" indent="-274320" eaLnBrk="1" fontAlgn="auto" hangingPunct="1">
              <a:spcAft>
                <a:spcPts val="0"/>
              </a:spcAft>
              <a:buFont typeface="Wingdings 2"/>
              <a:buChar char=""/>
              <a:defRPr/>
            </a:pPr>
            <a:r>
              <a:rPr lang="pl-PL" sz="2600" dirty="0" smtClean="0">
                <a:solidFill>
                  <a:schemeClr val="tx1">
                    <a:lumMod val="75000"/>
                    <a:lumOff val="25000"/>
                  </a:schemeClr>
                </a:solidFill>
              </a:rPr>
              <a:t>INFRASTRUCTURE</a:t>
            </a:r>
          </a:p>
          <a:p>
            <a:pPr marL="274320" indent="-274320" eaLnBrk="1" fontAlgn="auto" hangingPunct="1">
              <a:spcAft>
                <a:spcPts val="0"/>
              </a:spcAft>
              <a:buFont typeface="Wingdings 2"/>
              <a:buNone/>
              <a:defRPr/>
            </a:pPr>
            <a:endParaRPr lang="pl-PL" sz="2600" dirty="0" smtClean="0">
              <a:solidFill>
                <a:schemeClr val="tx1">
                  <a:lumMod val="75000"/>
                  <a:lumOff val="25000"/>
                </a:schemeClr>
              </a:solidFill>
            </a:endParaRPr>
          </a:p>
          <a:p>
            <a:pPr marL="274320" indent="-274320" eaLnBrk="1" fontAlgn="auto" hangingPunct="1">
              <a:spcAft>
                <a:spcPts val="0"/>
              </a:spcAft>
              <a:buFont typeface="Wingdings 2"/>
              <a:buChar char=""/>
              <a:defRPr/>
            </a:pPr>
            <a:r>
              <a:rPr lang="pl-PL" sz="2600" dirty="0" smtClean="0">
                <a:solidFill>
                  <a:schemeClr val="tx1">
                    <a:lumMod val="75000"/>
                    <a:lumOff val="25000"/>
                  </a:schemeClr>
                </a:solidFill>
              </a:rPr>
              <a:t>GOVERNMENT  SUPPORT</a:t>
            </a:r>
          </a:p>
          <a:p>
            <a:pPr marL="274320" indent="-274320" eaLnBrk="1" fontAlgn="auto" hangingPunct="1">
              <a:spcAft>
                <a:spcPts val="0"/>
              </a:spcAft>
              <a:buFont typeface="Wingdings 2"/>
              <a:buNone/>
              <a:defRPr/>
            </a:pPr>
            <a:endParaRPr lang="pl-PL" sz="2600" dirty="0" smtClean="0">
              <a:solidFill>
                <a:schemeClr val="tx1">
                  <a:lumMod val="75000"/>
                  <a:lumOff val="25000"/>
                </a:schemeClr>
              </a:solidFill>
            </a:endParaRPr>
          </a:p>
          <a:p>
            <a:pPr marL="274320" indent="-274320" eaLnBrk="1" fontAlgn="auto" hangingPunct="1">
              <a:spcAft>
                <a:spcPts val="0"/>
              </a:spcAft>
              <a:buFont typeface="Wingdings 2"/>
              <a:buChar char=""/>
              <a:defRPr/>
            </a:pPr>
            <a:r>
              <a:rPr lang="pl-PL" sz="2600" dirty="0" smtClean="0">
                <a:solidFill>
                  <a:schemeClr val="tx1">
                    <a:lumMod val="75000"/>
                    <a:lumOff val="25000"/>
                  </a:schemeClr>
                </a:solidFill>
              </a:rPr>
              <a:t>GEOGRAPHICAL  CONDITIONS</a:t>
            </a:r>
          </a:p>
          <a:p>
            <a:pPr marL="274320" indent="-274320" eaLnBrk="1" fontAlgn="auto" hangingPunct="1">
              <a:spcAft>
                <a:spcPts val="0"/>
              </a:spcAft>
              <a:buFont typeface="Wingdings 2"/>
              <a:buNone/>
              <a:defRPr/>
            </a:pPr>
            <a:endParaRPr lang="pl-PL" sz="2600" dirty="0" smtClean="0">
              <a:solidFill>
                <a:schemeClr val="tx1">
                  <a:lumMod val="75000"/>
                  <a:lumOff val="25000"/>
                </a:schemeClr>
              </a:solidFill>
            </a:endParaRPr>
          </a:p>
          <a:p>
            <a:pPr marL="274320" indent="-274320" eaLnBrk="1" fontAlgn="auto" hangingPunct="1">
              <a:spcAft>
                <a:spcPts val="0"/>
              </a:spcAft>
              <a:buFont typeface="Wingdings 2"/>
              <a:buChar char=""/>
              <a:defRPr/>
            </a:pPr>
            <a:r>
              <a:rPr lang="pl-PL" sz="2600" dirty="0" smtClean="0">
                <a:solidFill>
                  <a:schemeClr val="tx1">
                    <a:lumMod val="75000"/>
                    <a:lumOff val="25000"/>
                  </a:schemeClr>
                </a:solidFill>
              </a:rPr>
              <a:t>LIMITED  ACCESS TO ADMINISTRATIVE  REGISTERS</a:t>
            </a:r>
          </a:p>
          <a:p>
            <a:pPr marL="274320" indent="-274320" eaLnBrk="1" fontAlgn="auto" hangingPunct="1">
              <a:spcAft>
                <a:spcPts val="0"/>
              </a:spcAft>
              <a:buFont typeface="Wingdings 2"/>
              <a:buNone/>
              <a:defRPr/>
            </a:pPr>
            <a:endParaRPr lang="pl-PL" sz="2600" dirty="0" smtClean="0">
              <a:solidFill>
                <a:schemeClr val="tx1">
                  <a:lumMod val="75000"/>
                  <a:lumOff val="25000"/>
                </a:schemeClr>
              </a:solidFill>
            </a:endParaRPr>
          </a:p>
          <a:p>
            <a:pPr marL="274320" indent="-274320" eaLnBrk="1" fontAlgn="auto" hangingPunct="1">
              <a:spcAft>
                <a:spcPts val="0"/>
              </a:spcAft>
              <a:buFont typeface="Wingdings 2"/>
              <a:buChar char=""/>
              <a:defRPr/>
            </a:pPr>
            <a:r>
              <a:rPr lang="pl-PL" sz="2600" dirty="0" smtClean="0">
                <a:solidFill>
                  <a:schemeClr val="tx1">
                    <a:lumMod val="75000"/>
                    <a:lumOff val="25000"/>
                  </a:schemeClr>
                </a:solidFill>
              </a:rPr>
              <a:t>LACK OF  ADMINISTRATIVE  REGISTERS</a:t>
            </a:r>
          </a:p>
          <a:p>
            <a:pPr marL="274320" indent="-274320" eaLnBrk="1" fontAlgn="auto" hangingPunct="1">
              <a:spcAft>
                <a:spcPts val="0"/>
              </a:spcAft>
              <a:buFont typeface="Wingdings 2"/>
              <a:buChar char=""/>
              <a:defRPr/>
            </a:pPr>
            <a:endParaRPr lang="pl-PL" dirty="0"/>
          </a:p>
        </p:txBody>
      </p:sp>
      <p:sp>
        <p:nvSpPr>
          <p:cNvPr id="4" name="Tytuł 3"/>
          <p:cNvSpPr>
            <a:spLocks noGrp="1"/>
          </p:cNvSpPr>
          <p:nvPr>
            <p:ph type="title"/>
          </p:nvPr>
        </p:nvSpPr>
        <p:spPr>
          <a:xfrm>
            <a:off x="301625" y="333375"/>
            <a:ext cx="8534400" cy="431800"/>
          </a:xfrm>
        </p:spPr>
        <p:txBody>
          <a:bodyPr>
            <a:normAutofit fontScale="90000"/>
          </a:bodyPr>
          <a:lstStyle/>
          <a:p>
            <a:pPr eaLnBrk="1" fontAlgn="auto" hangingPunct="1">
              <a:spcAft>
                <a:spcPts val="0"/>
              </a:spcAft>
              <a:defRPr/>
            </a:pPr>
            <a:r>
              <a:rPr lang="pl-PL" sz="2400" b="1" dirty="0" smtClean="0">
                <a:solidFill>
                  <a:srgbClr val="E9582B"/>
                </a:solidFill>
              </a:rPr>
              <a:t>PLANS FOR THE 2020 CENSUS ROUND</a:t>
            </a:r>
            <a:endParaRPr lang="pl-PL" sz="2400" b="1" dirty="0">
              <a:solidFill>
                <a:srgbClr val="E9582B"/>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type="subTitle" idx="1"/>
          </p:nvPr>
        </p:nvSpPr>
        <p:spPr>
          <a:xfrm>
            <a:off x="971550" y="2819400"/>
            <a:ext cx="7488238" cy="3130550"/>
          </a:xfrm>
        </p:spPr>
        <p:txBody>
          <a:bodyPr>
            <a:normAutofit fontScale="32500" lnSpcReduction="20000"/>
          </a:bodyPr>
          <a:lstStyle/>
          <a:p>
            <a:pPr eaLnBrk="1" fontAlgn="auto" hangingPunct="1">
              <a:spcAft>
                <a:spcPts val="0"/>
              </a:spcAft>
              <a:buFont typeface="Wingdings 2"/>
              <a:buNone/>
              <a:defRPr/>
            </a:pPr>
            <a:endParaRPr lang="pl-PL" sz="2400" dirty="0" smtClean="0"/>
          </a:p>
          <a:p>
            <a:pPr algn="l" eaLnBrk="1" fontAlgn="auto" hangingPunct="1">
              <a:spcAft>
                <a:spcPts val="0"/>
              </a:spcAft>
              <a:buFont typeface="Wingdings" pitchFamily="2" charset="2"/>
              <a:buChar char="v"/>
              <a:defRPr/>
            </a:pPr>
            <a:r>
              <a:rPr lang="pl-PL" sz="4600" dirty="0" smtClean="0"/>
              <a:t> </a:t>
            </a:r>
            <a:r>
              <a:rPr lang="en-US" sz="4600" dirty="0" smtClean="0">
                <a:solidFill>
                  <a:schemeClr val="tx1">
                    <a:lumMod val="75000"/>
                    <a:lumOff val="25000"/>
                  </a:schemeClr>
                </a:solidFill>
              </a:rPr>
              <a:t>GIS should be considered and used at all stages of the census</a:t>
            </a:r>
            <a:r>
              <a:rPr lang="pl-PL" sz="4600" dirty="0" smtClean="0">
                <a:solidFill>
                  <a:schemeClr val="tx1">
                    <a:lumMod val="75000"/>
                    <a:lumOff val="25000"/>
                  </a:schemeClr>
                </a:solidFill>
              </a:rPr>
              <a:t>;</a:t>
            </a:r>
          </a:p>
          <a:p>
            <a:pPr algn="l" eaLnBrk="1" fontAlgn="auto" hangingPunct="1">
              <a:spcAft>
                <a:spcPts val="0"/>
              </a:spcAft>
              <a:buFont typeface="Wingdings" pitchFamily="2" charset="2"/>
              <a:buChar char="v"/>
              <a:defRPr/>
            </a:pPr>
            <a:endParaRPr lang="pl-PL" sz="4600" dirty="0" smtClean="0">
              <a:solidFill>
                <a:schemeClr val="tx1">
                  <a:lumMod val="75000"/>
                  <a:lumOff val="25000"/>
                </a:schemeClr>
              </a:solidFill>
            </a:endParaRPr>
          </a:p>
          <a:p>
            <a:pPr algn="l" eaLnBrk="1" fontAlgn="auto" hangingPunct="1">
              <a:spcAft>
                <a:spcPts val="0"/>
              </a:spcAft>
              <a:buFont typeface="Wingdings" pitchFamily="2" charset="2"/>
              <a:buChar char="v"/>
              <a:defRPr/>
            </a:pPr>
            <a:r>
              <a:rPr lang="pl-PL" sz="4600" dirty="0" smtClean="0">
                <a:solidFill>
                  <a:schemeClr val="tx1">
                    <a:lumMod val="75000"/>
                    <a:lumOff val="25000"/>
                  </a:schemeClr>
                </a:solidFill>
              </a:rPr>
              <a:t> </a:t>
            </a:r>
            <a:r>
              <a:rPr lang="en-US" sz="4600" dirty="0" smtClean="0">
                <a:solidFill>
                  <a:schemeClr val="tx1">
                    <a:lumMod val="75000"/>
                    <a:lumOff val="25000"/>
                  </a:schemeClr>
                </a:solidFill>
              </a:rPr>
              <a:t>Wherever it is possible, data should be collected with reference to an address</a:t>
            </a:r>
            <a:r>
              <a:rPr lang="pl-PL" sz="4600" dirty="0" smtClean="0">
                <a:solidFill>
                  <a:schemeClr val="tx1">
                    <a:lumMod val="75000"/>
                    <a:lumOff val="25000"/>
                  </a:schemeClr>
                </a:solidFill>
              </a:rPr>
              <a:t>;</a:t>
            </a:r>
          </a:p>
          <a:p>
            <a:pPr algn="l" eaLnBrk="1" fontAlgn="auto" hangingPunct="1">
              <a:spcAft>
                <a:spcPts val="0"/>
              </a:spcAft>
              <a:buFont typeface="Wingdings" pitchFamily="2" charset="2"/>
              <a:buChar char="v"/>
              <a:defRPr/>
            </a:pPr>
            <a:endParaRPr lang="pl-PL" sz="4600" dirty="0" smtClean="0">
              <a:solidFill>
                <a:schemeClr val="tx1">
                  <a:lumMod val="75000"/>
                  <a:lumOff val="25000"/>
                </a:schemeClr>
              </a:solidFill>
            </a:endParaRPr>
          </a:p>
          <a:p>
            <a:pPr algn="l" eaLnBrk="1" fontAlgn="auto" hangingPunct="1">
              <a:spcAft>
                <a:spcPts val="0"/>
              </a:spcAft>
              <a:buFont typeface="Wingdings" pitchFamily="2" charset="2"/>
              <a:buChar char="v"/>
              <a:defRPr/>
            </a:pPr>
            <a:r>
              <a:rPr lang="pl-PL" sz="4600" dirty="0" smtClean="0">
                <a:solidFill>
                  <a:schemeClr val="tx1">
                    <a:lumMod val="75000"/>
                    <a:lumOff val="25000"/>
                  </a:schemeClr>
                </a:solidFill>
              </a:rPr>
              <a:t> O</a:t>
            </a:r>
            <a:r>
              <a:rPr lang="en-US" sz="4600" dirty="0" err="1" smtClean="0">
                <a:solidFill>
                  <a:schemeClr val="tx1">
                    <a:lumMod val="75000"/>
                    <a:lumOff val="25000"/>
                  </a:schemeClr>
                </a:solidFill>
              </a:rPr>
              <a:t>nly</a:t>
            </a:r>
            <a:r>
              <a:rPr lang="en-US" sz="4600" dirty="0" smtClean="0">
                <a:solidFill>
                  <a:schemeClr val="tx1">
                    <a:lumMod val="75000"/>
                    <a:lumOff val="25000"/>
                  </a:schemeClr>
                </a:solidFill>
              </a:rPr>
              <a:t> at a level appropriate to the skills and resources available</a:t>
            </a:r>
            <a:r>
              <a:rPr lang="pl-PL" sz="4600" dirty="0" smtClean="0">
                <a:solidFill>
                  <a:schemeClr val="tx1">
                    <a:lumMod val="75000"/>
                    <a:lumOff val="25000"/>
                  </a:schemeClr>
                </a:solidFill>
              </a:rPr>
              <a:t>;</a:t>
            </a:r>
          </a:p>
          <a:p>
            <a:pPr algn="l" eaLnBrk="1" fontAlgn="auto" hangingPunct="1">
              <a:spcAft>
                <a:spcPts val="0"/>
              </a:spcAft>
              <a:buFont typeface="Wingdings" pitchFamily="2" charset="2"/>
              <a:buChar char="v"/>
              <a:defRPr/>
            </a:pPr>
            <a:endParaRPr lang="pl-PL" sz="4600" dirty="0" smtClean="0">
              <a:solidFill>
                <a:schemeClr val="tx1">
                  <a:lumMod val="75000"/>
                  <a:lumOff val="25000"/>
                </a:schemeClr>
              </a:solidFill>
            </a:endParaRPr>
          </a:p>
          <a:p>
            <a:pPr algn="l" eaLnBrk="1" fontAlgn="auto" hangingPunct="1">
              <a:spcAft>
                <a:spcPts val="0"/>
              </a:spcAft>
              <a:buFont typeface="Wingdings" pitchFamily="2" charset="2"/>
              <a:buChar char="v"/>
              <a:defRPr/>
            </a:pPr>
            <a:r>
              <a:rPr lang="pl-PL" sz="4600" dirty="0" smtClean="0">
                <a:solidFill>
                  <a:schemeClr val="tx1">
                    <a:lumMod val="75000"/>
                    <a:lumOff val="25000"/>
                  </a:schemeClr>
                </a:solidFill>
              </a:rPr>
              <a:t> </a:t>
            </a:r>
            <a:r>
              <a:rPr lang="en-GB" sz="4600" b="0" dirty="0" smtClean="0">
                <a:solidFill>
                  <a:schemeClr val="tx1">
                    <a:lumMod val="75000"/>
                    <a:lumOff val="25000"/>
                  </a:schemeClr>
                </a:solidFill>
              </a:rPr>
              <a:t>"</a:t>
            </a:r>
            <a:r>
              <a:rPr lang="en-GB" sz="4600" b="0" i="1" dirty="0" smtClean="0">
                <a:solidFill>
                  <a:schemeClr val="tx1">
                    <a:lumMod val="75000"/>
                    <a:lumOff val="25000"/>
                  </a:schemeClr>
                </a:solidFill>
              </a:rPr>
              <a:t>Principles and Recommendations for </a:t>
            </a:r>
            <a:r>
              <a:rPr lang="pl-PL" sz="4600" b="0" i="1" dirty="0" smtClean="0">
                <a:solidFill>
                  <a:schemeClr val="tx1">
                    <a:lumMod val="75000"/>
                    <a:lumOff val="25000"/>
                  </a:schemeClr>
                </a:solidFill>
              </a:rPr>
              <a:t>  </a:t>
            </a:r>
            <a:r>
              <a:rPr lang="en-GB" sz="4600" b="0" i="1" dirty="0" smtClean="0">
                <a:solidFill>
                  <a:schemeClr val="tx1">
                    <a:lumMod val="75000"/>
                    <a:lumOff val="25000"/>
                  </a:schemeClr>
                </a:solidFill>
              </a:rPr>
              <a:t>Population and Housing Censuses, Revision 2</a:t>
            </a:r>
            <a:r>
              <a:rPr lang="en-GB" sz="4600" dirty="0" smtClean="0">
                <a:solidFill>
                  <a:schemeClr val="tx1">
                    <a:lumMod val="75000"/>
                    <a:lumOff val="25000"/>
                  </a:schemeClr>
                </a:solidFill>
              </a:rPr>
              <a:t>" prepared by the UNSD</a:t>
            </a:r>
            <a:endParaRPr lang="pl-PL" sz="4600" dirty="0">
              <a:solidFill>
                <a:schemeClr val="tx1">
                  <a:lumMod val="75000"/>
                  <a:lumOff val="25000"/>
                </a:schemeClr>
              </a:solidFill>
            </a:endParaRPr>
          </a:p>
        </p:txBody>
      </p:sp>
      <p:sp>
        <p:nvSpPr>
          <p:cNvPr id="40962" name="Tytuł 1"/>
          <p:cNvSpPr>
            <a:spLocks noGrp="1"/>
          </p:cNvSpPr>
          <p:nvPr>
            <p:ph type="ctrTitle"/>
          </p:nvPr>
        </p:nvSpPr>
        <p:spPr>
          <a:xfrm>
            <a:off x="685800" y="260350"/>
            <a:ext cx="7772400" cy="1800225"/>
          </a:xfrm>
        </p:spPr>
        <p:txBody>
          <a:bodyPr/>
          <a:lstStyle/>
          <a:p>
            <a:pPr eaLnBrk="1" hangingPunct="1"/>
            <a:r>
              <a:rPr lang="pl-PL" sz="3600" b="1" smtClean="0"/>
              <a:t>GIS </a:t>
            </a:r>
            <a:r>
              <a:rPr lang="pl-PL" sz="2200" b="1" smtClean="0"/>
              <a:t/>
            </a:r>
            <a:br>
              <a:rPr lang="pl-PL" sz="2200" b="1" smtClean="0"/>
            </a:br>
            <a:r>
              <a:rPr lang="pl-PL" sz="2200" b="1" smtClean="0"/>
              <a:t>RECOMMENDATIONS </a:t>
            </a:r>
            <a:br>
              <a:rPr lang="pl-PL" sz="2200" b="1" smtClean="0"/>
            </a:br>
            <a:r>
              <a:rPr lang="pl-PL" sz="2200" b="1" smtClean="0"/>
              <a:t>FOR </a:t>
            </a:r>
            <a:br>
              <a:rPr lang="pl-PL" sz="2200" b="1" smtClean="0"/>
            </a:br>
            <a:r>
              <a:rPr lang="pl-PL" sz="2200" b="1" smtClean="0"/>
              <a:t>THE 2020 CENSUS ROUND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idx="1"/>
          </p:nvPr>
        </p:nvSpPr>
        <p:spPr>
          <a:xfrm>
            <a:off x="1368425" y="3500438"/>
            <a:ext cx="6480175" cy="915987"/>
          </a:xfrm>
        </p:spPr>
        <p:txBody>
          <a:bodyPr>
            <a:normAutofit/>
          </a:bodyPr>
          <a:lstStyle/>
          <a:p>
            <a:pPr eaLnBrk="1" fontAlgn="auto" hangingPunct="1">
              <a:spcAft>
                <a:spcPts val="0"/>
              </a:spcAft>
              <a:buFont typeface="Wingdings 2"/>
              <a:buNone/>
              <a:defRPr/>
            </a:pPr>
            <a:r>
              <a:rPr lang="pl-PL" sz="2000" dirty="0" smtClean="0">
                <a:solidFill>
                  <a:schemeClr val="tx1">
                    <a:lumMod val="75000"/>
                    <a:lumOff val="25000"/>
                  </a:schemeClr>
                </a:solidFill>
              </a:rPr>
              <a:t>ISSUES FOR DISSCUSION</a:t>
            </a:r>
            <a:endParaRPr lang="pl-PL" sz="2000" dirty="0">
              <a:solidFill>
                <a:schemeClr val="tx1">
                  <a:lumMod val="75000"/>
                  <a:lumOff val="25000"/>
                </a:schemeClr>
              </a:solidFill>
            </a:endParaRPr>
          </a:p>
        </p:txBody>
      </p:sp>
      <p:sp>
        <p:nvSpPr>
          <p:cNvPr id="3" name="Tytuł 2"/>
          <p:cNvSpPr>
            <a:spLocks noGrp="1"/>
          </p:cNvSpPr>
          <p:nvPr>
            <p:ph type="title"/>
          </p:nvPr>
        </p:nvSpPr>
        <p:spPr>
          <a:xfrm>
            <a:off x="722313" y="533400"/>
            <a:ext cx="7772400" cy="1311275"/>
          </a:xfrm>
        </p:spPr>
        <p:txBody>
          <a:bodyPr>
            <a:normAutofit fontScale="90000"/>
          </a:bodyPr>
          <a:lstStyle/>
          <a:p>
            <a:pPr eaLnBrk="1" fontAlgn="auto" hangingPunct="1">
              <a:lnSpc>
                <a:spcPct val="150000"/>
              </a:lnSpc>
              <a:spcAft>
                <a:spcPts val="0"/>
              </a:spcAft>
              <a:defRPr/>
            </a:pPr>
            <a:r>
              <a:rPr lang="pl-PL" sz="2400" b="1" dirty="0" smtClean="0"/>
              <a:t>RECOMMENDATIONS </a:t>
            </a:r>
            <a:br>
              <a:rPr lang="pl-PL" sz="2400" b="1" dirty="0" smtClean="0"/>
            </a:br>
            <a:r>
              <a:rPr lang="pl-PL" sz="2400" b="1" dirty="0" smtClean="0"/>
              <a:t>FOR </a:t>
            </a:r>
            <a:br>
              <a:rPr lang="pl-PL" sz="2400" b="1" dirty="0" smtClean="0"/>
            </a:br>
            <a:r>
              <a:rPr lang="pl-PL" sz="2400" b="1" dirty="0" smtClean="0"/>
              <a:t>THE 2020 CENSUS ROUND</a:t>
            </a:r>
            <a:endParaRPr lang="pl-PL" sz="2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539750" y="2819400"/>
            <a:ext cx="7920038" cy="3201988"/>
          </a:xfrm>
        </p:spPr>
        <p:txBody>
          <a:bodyPr>
            <a:normAutofit/>
          </a:bodyPr>
          <a:lstStyle/>
          <a:p>
            <a:pPr marL="342900" indent="-342900" algn="l" eaLnBrk="1" fontAlgn="auto" hangingPunct="1">
              <a:spcAft>
                <a:spcPts val="0"/>
              </a:spcAft>
              <a:buFont typeface="Wingdings" pitchFamily="2" charset="2"/>
              <a:buChar char="v"/>
              <a:defRPr/>
            </a:pPr>
            <a:r>
              <a:rPr lang="pl-PL" dirty="0" smtClean="0">
                <a:solidFill>
                  <a:schemeClr val="tx1">
                    <a:lumMod val="75000"/>
                    <a:lumOff val="25000"/>
                  </a:schemeClr>
                </a:solidFill>
              </a:rPr>
              <a:t>Internet RESPONSE </a:t>
            </a:r>
            <a:r>
              <a:rPr lang="pl-PL" dirty="0" err="1" smtClean="0">
                <a:solidFill>
                  <a:schemeClr val="tx1">
                    <a:lumMod val="75000"/>
                    <a:lumOff val="25000"/>
                  </a:schemeClr>
                </a:solidFill>
              </a:rPr>
              <a:t>errors</a:t>
            </a:r>
            <a:r>
              <a:rPr lang="pl-PL" dirty="0" smtClean="0">
                <a:solidFill>
                  <a:schemeClr val="tx1">
                    <a:lumMod val="75000"/>
                    <a:lumOff val="25000"/>
                  </a:schemeClr>
                </a:solidFill>
              </a:rPr>
              <a:t> </a:t>
            </a:r>
            <a:r>
              <a:rPr lang="pl-PL" dirty="0" err="1" smtClean="0">
                <a:solidFill>
                  <a:schemeClr val="tx1">
                    <a:lumMod val="75000"/>
                    <a:lumOff val="25000"/>
                  </a:schemeClr>
                </a:solidFill>
              </a:rPr>
              <a:t>controll</a:t>
            </a:r>
            <a:r>
              <a:rPr lang="pl-PL" dirty="0" smtClean="0">
                <a:solidFill>
                  <a:schemeClr val="tx1">
                    <a:lumMod val="75000"/>
                    <a:lumOff val="25000"/>
                  </a:schemeClr>
                </a:solidFill>
              </a:rPr>
              <a:t> mechanizm, </a:t>
            </a:r>
            <a:r>
              <a:rPr lang="pl-PL" dirty="0" err="1" smtClean="0">
                <a:solidFill>
                  <a:schemeClr val="tx1">
                    <a:lumMod val="75000"/>
                    <a:lumOff val="25000"/>
                  </a:schemeClr>
                </a:solidFill>
              </a:rPr>
              <a:t>ensuring</a:t>
            </a:r>
            <a:r>
              <a:rPr lang="pl-PL" dirty="0" smtClean="0">
                <a:solidFill>
                  <a:schemeClr val="tx1">
                    <a:lumMod val="75000"/>
                    <a:lumOff val="25000"/>
                  </a:schemeClr>
                </a:solidFill>
              </a:rPr>
              <a:t> data QUALITY AND </a:t>
            </a:r>
            <a:r>
              <a:rPr lang="pl-PL" dirty="0" err="1" smtClean="0">
                <a:solidFill>
                  <a:schemeClr val="tx1">
                    <a:lumMod val="75000"/>
                    <a:lumOff val="25000"/>
                  </a:schemeClr>
                </a:solidFill>
              </a:rPr>
              <a:t>safety</a:t>
            </a:r>
            <a:endParaRPr lang="pl-PL" dirty="0" smtClean="0">
              <a:solidFill>
                <a:schemeClr val="tx1">
                  <a:lumMod val="75000"/>
                  <a:lumOff val="25000"/>
                </a:schemeClr>
              </a:solidFill>
            </a:endParaRPr>
          </a:p>
          <a:p>
            <a:pPr marL="342900" indent="-342900" algn="l" eaLnBrk="1" fontAlgn="auto" hangingPunct="1">
              <a:spcAft>
                <a:spcPts val="0"/>
              </a:spcAft>
              <a:buFont typeface="Wingdings" pitchFamily="2" charset="2"/>
              <a:buChar char="v"/>
              <a:defRPr/>
            </a:pPr>
            <a:endParaRPr lang="pl-PL" dirty="0" smtClean="0">
              <a:solidFill>
                <a:schemeClr val="tx1">
                  <a:lumMod val="75000"/>
                  <a:lumOff val="25000"/>
                </a:schemeClr>
              </a:solidFill>
            </a:endParaRPr>
          </a:p>
          <a:p>
            <a:pPr marL="342900" indent="-342900" algn="l" eaLnBrk="1" fontAlgn="auto" hangingPunct="1">
              <a:spcAft>
                <a:spcPts val="0"/>
              </a:spcAft>
              <a:buFont typeface="Wingdings" pitchFamily="2" charset="2"/>
              <a:buChar char="v"/>
              <a:defRPr/>
            </a:pPr>
            <a:r>
              <a:rPr lang="pl-PL" dirty="0" smtClean="0">
                <a:solidFill>
                  <a:schemeClr val="tx1">
                    <a:lumMod val="75000"/>
                    <a:lumOff val="25000"/>
                  </a:schemeClr>
                </a:solidFill>
              </a:rPr>
              <a:t>COMPUTER ASSISTED TELEPHONE INTERVIEW – USED IN THE SHORT AND LONG QUESTIONNAIRES</a:t>
            </a:r>
          </a:p>
          <a:p>
            <a:pPr marL="342900" indent="-342900" algn="l" eaLnBrk="1" fontAlgn="auto" hangingPunct="1">
              <a:spcAft>
                <a:spcPts val="0"/>
              </a:spcAft>
              <a:buFont typeface="Wingdings" pitchFamily="2" charset="2"/>
              <a:buChar char="v"/>
              <a:defRPr/>
            </a:pPr>
            <a:endParaRPr lang="pl-PL" dirty="0" smtClean="0">
              <a:solidFill>
                <a:schemeClr val="tx1">
                  <a:lumMod val="75000"/>
                  <a:lumOff val="25000"/>
                </a:schemeClr>
              </a:solidFill>
            </a:endParaRPr>
          </a:p>
          <a:p>
            <a:pPr marL="342900" indent="-342900" algn="l" eaLnBrk="1" fontAlgn="auto" hangingPunct="1">
              <a:spcAft>
                <a:spcPts val="0"/>
              </a:spcAft>
              <a:buFont typeface="Wingdings" pitchFamily="2" charset="2"/>
              <a:buChar char="v"/>
              <a:defRPr/>
            </a:pPr>
            <a:r>
              <a:rPr lang="pl-PL" dirty="0" smtClean="0">
                <a:solidFill>
                  <a:schemeClr val="tx1">
                    <a:lumMod val="75000"/>
                    <a:lumOff val="25000"/>
                  </a:schemeClr>
                </a:solidFill>
              </a:rPr>
              <a:t>USAGE OF TABLETS OR </a:t>
            </a:r>
            <a:r>
              <a:rPr lang="pl-PL" dirty="0" err="1" smtClean="0">
                <a:solidFill>
                  <a:schemeClr val="tx1">
                    <a:lumMod val="75000"/>
                    <a:lumOff val="25000"/>
                  </a:schemeClr>
                </a:solidFill>
              </a:rPr>
              <a:t>hand-helds</a:t>
            </a:r>
            <a:r>
              <a:rPr lang="pl-PL" dirty="0" smtClean="0">
                <a:solidFill>
                  <a:schemeClr val="tx1">
                    <a:lumMod val="75000"/>
                    <a:lumOff val="25000"/>
                  </a:schemeClr>
                </a:solidFill>
              </a:rPr>
              <a:t> devices </a:t>
            </a:r>
            <a:r>
              <a:rPr lang="pl-PL" dirty="0" err="1" smtClean="0">
                <a:solidFill>
                  <a:schemeClr val="tx1">
                    <a:lumMod val="75000"/>
                    <a:lumOff val="25000"/>
                  </a:schemeClr>
                </a:solidFill>
              </a:rPr>
              <a:t>in</a:t>
            </a:r>
            <a:r>
              <a:rPr lang="pl-PL" dirty="0" smtClean="0">
                <a:solidFill>
                  <a:schemeClr val="tx1">
                    <a:lumMod val="75000"/>
                    <a:lumOff val="25000"/>
                  </a:schemeClr>
                </a:solidFill>
              </a:rPr>
              <a:t> </a:t>
            </a:r>
            <a:r>
              <a:rPr lang="pl-PL" dirty="0" err="1" smtClean="0">
                <a:solidFill>
                  <a:schemeClr val="tx1">
                    <a:lumMod val="75000"/>
                    <a:lumOff val="25000"/>
                  </a:schemeClr>
                </a:solidFill>
              </a:rPr>
              <a:t>the</a:t>
            </a:r>
            <a:r>
              <a:rPr lang="pl-PL" dirty="0" smtClean="0">
                <a:solidFill>
                  <a:schemeClr val="tx1">
                    <a:lumMod val="75000"/>
                    <a:lumOff val="25000"/>
                  </a:schemeClr>
                </a:solidFill>
              </a:rPr>
              <a:t> </a:t>
            </a:r>
            <a:r>
              <a:rPr lang="pl-PL" dirty="0" err="1" smtClean="0">
                <a:solidFill>
                  <a:schemeClr val="tx1">
                    <a:lumMod val="75000"/>
                    <a:lumOff val="25000"/>
                  </a:schemeClr>
                </a:solidFill>
              </a:rPr>
              <a:t>context</a:t>
            </a:r>
            <a:r>
              <a:rPr lang="pl-PL" dirty="0" smtClean="0">
                <a:solidFill>
                  <a:schemeClr val="tx1">
                    <a:lumMod val="75000"/>
                    <a:lumOff val="25000"/>
                  </a:schemeClr>
                </a:solidFill>
              </a:rPr>
              <a:t> of </a:t>
            </a:r>
            <a:r>
              <a:rPr lang="pl-PL" dirty="0" err="1" smtClean="0">
                <a:solidFill>
                  <a:schemeClr val="tx1">
                    <a:lumMod val="75000"/>
                    <a:lumOff val="25000"/>
                  </a:schemeClr>
                </a:solidFill>
              </a:rPr>
              <a:t>technical</a:t>
            </a:r>
            <a:r>
              <a:rPr lang="pl-PL" dirty="0" smtClean="0">
                <a:solidFill>
                  <a:schemeClr val="tx1">
                    <a:lumMod val="75000"/>
                    <a:lumOff val="25000"/>
                  </a:schemeClr>
                </a:solidFill>
              </a:rPr>
              <a:t> </a:t>
            </a:r>
            <a:r>
              <a:rPr lang="pl-PL" dirty="0" err="1" smtClean="0">
                <a:solidFill>
                  <a:schemeClr val="tx1">
                    <a:lumMod val="75000"/>
                    <a:lumOff val="25000"/>
                  </a:schemeClr>
                </a:solidFill>
              </a:rPr>
              <a:t>problems</a:t>
            </a:r>
            <a:endParaRPr lang="pl-PL" dirty="0" smtClean="0">
              <a:solidFill>
                <a:schemeClr val="tx1">
                  <a:lumMod val="75000"/>
                  <a:lumOff val="25000"/>
                </a:schemeClr>
              </a:solidFill>
            </a:endParaRPr>
          </a:p>
          <a:p>
            <a:pPr marL="342900" indent="-342900" algn="l" eaLnBrk="1" fontAlgn="auto" hangingPunct="1">
              <a:spcAft>
                <a:spcPts val="0"/>
              </a:spcAft>
              <a:buFont typeface="Wingdings" pitchFamily="2" charset="2"/>
              <a:buChar char="v"/>
              <a:defRPr/>
            </a:pPr>
            <a:endParaRPr lang="pl-PL" dirty="0" smtClean="0">
              <a:solidFill>
                <a:schemeClr val="tx1">
                  <a:lumMod val="75000"/>
                  <a:lumOff val="25000"/>
                </a:schemeClr>
              </a:solidFill>
            </a:endParaRPr>
          </a:p>
          <a:p>
            <a:pPr marL="342900" indent="-342900" algn="l" eaLnBrk="1" fontAlgn="auto" hangingPunct="1">
              <a:spcAft>
                <a:spcPts val="0"/>
              </a:spcAft>
              <a:buFont typeface="Wingdings" pitchFamily="2" charset="2"/>
              <a:buChar char="v"/>
              <a:defRPr/>
            </a:pPr>
            <a:r>
              <a:rPr lang="en-US" dirty="0" smtClean="0">
                <a:solidFill>
                  <a:schemeClr val="tx1">
                    <a:lumMod val="75000"/>
                    <a:lumOff val="25000"/>
                  </a:schemeClr>
                </a:solidFill>
              </a:rPr>
              <a:t>WHAT ARE THE OMR/OCR</a:t>
            </a:r>
            <a:r>
              <a:rPr lang="pl-PL" dirty="0" smtClean="0">
                <a:solidFill>
                  <a:schemeClr val="tx1">
                    <a:lumMod val="75000"/>
                    <a:lumOff val="25000"/>
                  </a:schemeClr>
                </a:solidFill>
              </a:rPr>
              <a:t> </a:t>
            </a:r>
            <a:r>
              <a:rPr lang="en-US" dirty="0" smtClean="0">
                <a:solidFill>
                  <a:schemeClr val="tx1">
                    <a:lumMod val="75000"/>
                    <a:lumOff val="25000"/>
                  </a:schemeClr>
                </a:solidFill>
              </a:rPr>
              <a:t>ADAPTATION PLANS IN </a:t>
            </a:r>
            <a:r>
              <a:rPr lang="pl-PL" dirty="0" smtClean="0">
                <a:solidFill>
                  <a:schemeClr val="tx1">
                    <a:lumMod val="75000"/>
                    <a:lumOff val="25000"/>
                  </a:schemeClr>
                </a:solidFill>
              </a:rPr>
              <a:t>THE </a:t>
            </a:r>
            <a:r>
              <a:rPr lang="en-US" dirty="0" smtClean="0">
                <a:solidFill>
                  <a:schemeClr val="tx1">
                    <a:lumMod val="75000"/>
                    <a:lumOff val="25000"/>
                  </a:schemeClr>
                </a:solidFill>
              </a:rPr>
              <a:t>FUTURE</a:t>
            </a:r>
            <a:r>
              <a:rPr lang="pl-PL" dirty="0" smtClean="0">
                <a:solidFill>
                  <a:schemeClr val="tx1">
                    <a:lumMod val="75000"/>
                    <a:lumOff val="25000"/>
                  </a:schemeClr>
                </a:solidFill>
              </a:rPr>
              <a:t> CENSUS</a:t>
            </a:r>
            <a:r>
              <a:rPr lang="en-US" dirty="0" smtClean="0">
                <a:solidFill>
                  <a:schemeClr val="tx1">
                    <a:lumMod val="75000"/>
                    <a:lumOff val="25000"/>
                  </a:schemeClr>
                </a:solidFill>
              </a:rPr>
              <a:t> ROUND</a:t>
            </a:r>
            <a:r>
              <a:rPr lang="pl-PL" dirty="0" smtClean="0">
                <a:solidFill>
                  <a:schemeClr val="tx1">
                    <a:lumMod val="75000"/>
                    <a:lumOff val="25000"/>
                  </a:schemeClr>
                </a:solidFill>
              </a:rPr>
              <a:t>?</a:t>
            </a:r>
            <a:endParaRPr lang="pl-PL" sz="1400" dirty="0" smtClean="0">
              <a:solidFill>
                <a:schemeClr val="tx1">
                  <a:lumMod val="75000"/>
                  <a:lumOff val="25000"/>
                </a:schemeClr>
              </a:solidFill>
            </a:endParaRPr>
          </a:p>
          <a:p>
            <a:pPr marL="342900" indent="-342900" algn="l" eaLnBrk="1" fontAlgn="auto" hangingPunct="1">
              <a:spcAft>
                <a:spcPts val="0"/>
              </a:spcAft>
              <a:buFont typeface="Wingdings 2"/>
              <a:buNone/>
              <a:defRPr/>
            </a:pPr>
            <a:endParaRPr lang="pl-PL" dirty="0" smtClean="0"/>
          </a:p>
          <a:p>
            <a:pPr algn="l" eaLnBrk="1" fontAlgn="auto" hangingPunct="1">
              <a:spcAft>
                <a:spcPts val="0"/>
              </a:spcAft>
              <a:buFont typeface="Wingdings 2"/>
              <a:buNone/>
              <a:defRPr/>
            </a:pPr>
            <a:endParaRPr lang="pl-PL" dirty="0" smtClean="0"/>
          </a:p>
          <a:p>
            <a:pPr algn="l" eaLnBrk="1" fontAlgn="auto" hangingPunct="1">
              <a:spcAft>
                <a:spcPts val="0"/>
              </a:spcAft>
              <a:buFont typeface="Wingdings 2"/>
              <a:buNone/>
              <a:defRPr/>
            </a:pPr>
            <a:endParaRPr lang="pl-PL" dirty="0" smtClean="0"/>
          </a:p>
          <a:p>
            <a:pPr algn="l" eaLnBrk="1" fontAlgn="auto" hangingPunct="1">
              <a:spcAft>
                <a:spcPts val="0"/>
              </a:spcAft>
              <a:buFont typeface="Wingdings 2"/>
              <a:buNone/>
              <a:defRPr/>
            </a:pPr>
            <a:endParaRPr lang="pl-PL" dirty="0" smtClean="0"/>
          </a:p>
          <a:p>
            <a:pPr algn="l" eaLnBrk="1" fontAlgn="auto" hangingPunct="1">
              <a:spcAft>
                <a:spcPts val="0"/>
              </a:spcAft>
              <a:buFont typeface="Wingdings 2"/>
              <a:buNone/>
              <a:defRPr/>
            </a:pPr>
            <a:endParaRPr lang="pl-PL" dirty="0" smtClean="0"/>
          </a:p>
          <a:p>
            <a:pPr algn="l" eaLnBrk="1" fontAlgn="auto" hangingPunct="1">
              <a:spcAft>
                <a:spcPts val="0"/>
              </a:spcAft>
              <a:buFont typeface="Wingdings 2"/>
              <a:buNone/>
              <a:defRPr/>
            </a:pPr>
            <a:endParaRPr lang="pl-PL" dirty="0"/>
          </a:p>
        </p:txBody>
      </p:sp>
      <p:sp>
        <p:nvSpPr>
          <p:cNvPr id="3" name="Tytuł 2"/>
          <p:cNvSpPr>
            <a:spLocks noGrp="1"/>
          </p:cNvSpPr>
          <p:nvPr>
            <p:ph type="ctrTitle"/>
          </p:nvPr>
        </p:nvSpPr>
        <p:spPr>
          <a:xfrm>
            <a:off x="685800" y="692150"/>
            <a:ext cx="7772400" cy="865188"/>
          </a:xfrm>
        </p:spPr>
        <p:txBody>
          <a:bodyPr>
            <a:normAutofit fontScale="90000"/>
          </a:bodyPr>
          <a:lstStyle/>
          <a:p>
            <a:pPr eaLnBrk="1" fontAlgn="auto" hangingPunct="1">
              <a:spcAft>
                <a:spcPts val="0"/>
              </a:spcAft>
              <a:defRPr/>
            </a:pPr>
            <a:r>
              <a:rPr lang="pl-PL" sz="2200" b="1" dirty="0" smtClean="0"/>
              <a:t>RECOMMENDATIONS </a:t>
            </a:r>
            <a:br>
              <a:rPr lang="pl-PL" sz="2200" b="1" dirty="0" smtClean="0"/>
            </a:br>
            <a:r>
              <a:rPr lang="pl-PL" sz="2200" b="1" dirty="0" smtClean="0"/>
              <a:t>FOR </a:t>
            </a:r>
            <a:br>
              <a:rPr lang="pl-PL" sz="2200" b="1" dirty="0" smtClean="0"/>
            </a:br>
            <a:r>
              <a:rPr lang="pl-PL" sz="2200" b="1" dirty="0" smtClean="0"/>
              <a:t>THE 2020 CENSUS ROUND</a:t>
            </a:r>
            <a:endParaRPr lang="pl-PL" sz="22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type="subTitle" idx="1"/>
          </p:nvPr>
        </p:nvSpPr>
        <p:spPr>
          <a:xfrm>
            <a:off x="179388" y="2636838"/>
            <a:ext cx="8964612" cy="3887787"/>
          </a:xfrm>
        </p:spPr>
        <p:txBody>
          <a:bodyPr>
            <a:noAutofit/>
          </a:bodyPr>
          <a:lstStyle/>
          <a:p>
            <a:pPr algn="l" eaLnBrk="1" fontAlgn="auto" hangingPunct="1">
              <a:spcAft>
                <a:spcPts val="3600"/>
              </a:spcAft>
              <a:buFont typeface="Wingdings 2"/>
              <a:buNone/>
              <a:defRPr/>
            </a:pPr>
            <a:r>
              <a:rPr lang="en-US" sz="1500" b="0" dirty="0" smtClean="0">
                <a:solidFill>
                  <a:schemeClr val="tx1">
                    <a:lumMod val="75000"/>
                    <a:lumOff val="25000"/>
                  </a:schemeClr>
                </a:solidFill>
                <a:latin typeface="+mj-lt"/>
                <a:ea typeface="Calibri" pitchFamily="34" charset="0"/>
                <a:cs typeface="Arial" pitchFamily="34" charset="0"/>
              </a:rPr>
              <a:t>Does the dynamic development of new information and communication technologies (ICT) </a:t>
            </a:r>
            <a:r>
              <a:rPr lang="pl-PL" sz="1500" b="0" dirty="0" smtClean="0">
                <a:solidFill>
                  <a:schemeClr val="tx1">
                    <a:lumMod val="75000"/>
                    <a:lumOff val="25000"/>
                  </a:schemeClr>
                </a:solidFill>
                <a:latin typeface="+mj-lt"/>
                <a:ea typeface="Calibri" pitchFamily="34" charset="0"/>
                <a:cs typeface="Arial" pitchFamily="34" charset="0"/>
              </a:rPr>
              <a:t>USED TO </a:t>
            </a:r>
            <a:r>
              <a:rPr lang="en-US" sz="1500" b="0" dirty="0" smtClean="0">
                <a:solidFill>
                  <a:schemeClr val="tx1">
                    <a:lumMod val="75000"/>
                    <a:lumOff val="25000"/>
                  </a:schemeClr>
                </a:solidFill>
                <a:latin typeface="+mj-lt"/>
                <a:ea typeface="Calibri" pitchFamily="34" charset="0"/>
                <a:cs typeface="Arial" pitchFamily="34" charset="0"/>
              </a:rPr>
              <a:t>the production of statistics, including censuses</a:t>
            </a:r>
            <a:r>
              <a:rPr lang="pl-PL" sz="1500" b="0" dirty="0" smtClean="0">
                <a:solidFill>
                  <a:schemeClr val="tx1">
                    <a:lumMod val="75000"/>
                    <a:lumOff val="25000"/>
                  </a:schemeClr>
                </a:solidFill>
                <a:latin typeface="+mj-lt"/>
                <a:ea typeface="Calibri" pitchFamily="34" charset="0"/>
                <a:cs typeface="Arial" pitchFamily="34" charset="0"/>
              </a:rPr>
              <a:t>,</a:t>
            </a:r>
            <a:r>
              <a:rPr lang="en-US" sz="1500" b="0" dirty="0" smtClean="0">
                <a:solidFill>
                  <a:schemeClr val="tx1">
                    <a:lumMod val="75000"/>
                    <a:lumOff val="25000"/>
                  </a:schemeClr>
                </a:solidFill>
                <a:latin typeface="+mj-lt"/>
                <a:ea typeface="Calibri" pitchFamily="34" charset="0"/>
                <a:cs typeface="Arial" pitchFamily="34" charset="0"/>
              </a:rPr>
              <a:t> </a:t>
            </a:r>
            <a:r>
              <a:rPr lang="pl-PL" sz="1500" b="0" dirty="0" smtClean="0">
                <a:solidFill>
                  <a:schemeClr val="tx1">
                    <a:lumMod val="75000"/>
                    <a:lumOff val="25000"/>
                  </a:schemeClr>
                </a:solidFill>
                <a:latin typeface="+mj-lt"/>
                <a:ea typeface="Calibri" pitchFamily="34" charset="0"/>
                <a:cs typeface="Arial" pitchFamily="34" charset="0"/>
              </a:rPr>
              <a:t>WHICH TRIGGER </a:t>
            </a:r>
            <a:r>
              <a:rPr lang="en-US" sz="1500" b="0" dirty="0" smtClean="0">
                <a:solidFill>
                  <a:schemeClr val="tx1">
                    <a:lumMod val="75000"/>
                    <a:lumOff val="25000"/>
                  </a:schemeClr>
                </a:solidFill>
                <a:latin typeface="+mj-lt"/>
                <a:ea typeface="Calibri" pitchFamily="34" charset="0"/>
                <a:cs typeface="Arial" pitchFamily="34" charset="0"/>
              </a:rPr>
              <a:t>the </a:t>
            </a:r>
            <a:r>
              <a:rPr lang="pl-PL" sz="1500" b="0" dirty="0" smtClean="0">
                <a:solidFill>
                  <a:schemeClr val="tx1">
                    <a:lumMod val="75000"/>
                    <a:lumOff val="25000"/>
                  </a:schemeClr>
                </a:solidFill>
                <a:latin typeface="+mj-lt"/>
                <a:ea typeface="Calibri" pitchFamily="34" charset="0"/>
                <a:cs typeface="Arial" pitchFamily="34" charset="0"/>
              </a:rPr>
              <a:t>NECESSITY </a:t>
            </a:r>
            <a:r>
              <a:rPr lang="en-US" sz="1500" b="0" dirty="0" smtClean="0">
                <a:solidFill>
                  <a:schemeClr val="tx1">
                    <a:lumMod val="75000"/>
                    <a:lumOff val="25000"/>
                  </a:schemeClr>
                </a:solidFill>
                <a:latin typeface="+mj-lt"/>
                <a:ea typeface="Calibri" pitchFamily="34" charset="0"/>
                <a:cs typeface="Arial" pitchFamily="34" charset="0"/>
              </a:rPr>
              <a:t>for a constant modernization of infrastructure:</a:t>
            </a:r>
          </a:p>
          <a:p>
            <a:pPr eaLnBrk="1" fontAlgn="auto" hangingPunct="1">
              <a:spcAft>
                <a:spcPts val="3600"/>
              </a:spcAft>
              <a:buFont typeface="Wingdings 2"/>
              <a:buNone/>
              <a:defRPr/>
            </a:pPr>
            <a:r>
              <a:rPr lang="en-US" sz="1500" dirty="0" smtClean="0">
                <a:solidFill>
                  <a:schemeClr val="tx1">
                    <a:lumMod val="75000"/>
                    <a:lumOff val="25000"/>
                  </a:schemeClr>
                </a:solidFill>
              </a:rPr>
              <a:t>reduce the cost of censuses</a:t>
            </a:r>
            <a:endParaRPr lang="pl-PL" sz="1500" dirty="0" smtClean="0">
              <a:solidFill>
                <a:schemeClr val="tx1">
                  <a:lumMod val="75000"/>
                  <a:lumOff val="25000"/>
                </a:schemeClr>
              </a:solidFill>
            </a:endParaRPr>
          </a:p>
          <a:p>
            <a:pPr eaLnBrk="1" fontAlgn="auto" hangingPunct="1">
              <a:spcAft>
                <a:spcPts val="3600"/>
              </a:spcAft>
              <a:buFont typeface="Wingdings 2"/>
              <a:buNone/>
              <a:defRPr/>
            </a:pPr>
            <a:r>
              <a:rPr lang="en-US" sz="1500" b="0" dirty="0" smtClean="0">
                <a:solidFill>
                  <a:schemeClr val="tx1">
                    <a:lumMod val="75000"/>
                    <a:lumOff val="25000"/>
                  </a:schemeClr>
                </a:solidFill>
              </a:rPr>
              <a:t>Or</a:t>
            </a:r>
          </a:p>
          <a:p>
            <a:pPr eaLnBrk="1" fontAlgn="auto" hangingPunct="1">
              <a:spcAft>
                <a:spcPts val="3600"/>
              </a:spcAft>
              <a:buFont typeface="Wingdings 2"/>
              <a:buNone/>
              <a:defRPr/>
            </a:pPr>
            <a:r>
              <a:rPr lang="en-US" sz="1500" dirty="0" smtClean="0">
                <a:solidFill>
                  <a:schemeClr val="tx1">
                    <a:lumMod val="75000"/>
                    <a:lumOff val="25000"/>
                  </a:schemeClr>
                </a:solidFill>
              </a:rPr>
              <a:t>cause an increase in their costs?</a:t>
            </a:r>
          </a:p>
          <a:p>
            <a:pPr eaLnBrk="1" fontAlgn="auto" hangingPunct="1">
              <a:lnSpc>
                <a:spcPct val="170000"/>
              </a:lnSpc>
              <a:spcAft>
                <a:spcPts val="0"/>
              </a:spcAft>
              <a:buFont typeface="Wingdings" pitchFamily="2" charset="2"/>
              <a:buChar char="q"/>
              <a:defRPr/>
            </a:pPr>
            <a:endParaRPr lang="pl-PL" sz="1500" dirty="0"/>
          </a:p>
        </p:txBody>
      </p:sp>
      <p:sp>
        <p:nvSpPr>
          <p:cNvPr id="46082" name="Tytuł 1"/>
          <p:cNvSpPr>
            <a:spLocks noGrp="1"/>
          </p:cNvSpPr>
          <p:nvPr>
            <p:ph type="ctrTitle"/>
          </p:nvPr>
        </p:nvSpPr>
        <p:spPr>
          <a:xfrm>
            <a:off x="539750" y="381000"/>
            <a:ext cx="7918450" cy="1463675"/>
          </a:xfrm>
        </p:spPr>
        <p:txBody>
          <a:bodyPr/>
          <a:lstStyle/>
          <a:p>
            <a:pPr eaLnBrk="1" hangingPunct="1">
              <a:lnSpc>
                <a:spcPct val="150000"/>
              </a:lnSpc>
            </a:pPr>
            <a:r>
              <a:rPr lang="pl-PL" sz="2000" b="1" smtClean="0"/>
              <a:t>RECOMMENDATIONS </a:t>
            </a:r>
            <a:br>
              <a:rPr lang="pl-PL" sz="2000" b="1" smtClean="0"/>
            </a:br>
            <a:r>
              <a:rPr lang="pl-PL" sz="2000" b="1" smtClean="0"/>
              <a:t>FOR </a:t>
            </a:r>
            <a:br>
              <a:rPr lang="pl-PL" sz="2000" b="1" smtClean="0"/>
            </a:br>
            <a:r>
              <a:rPr lang="pl-PL" sz="2000" b="1" smtClean="0"/>
              <a:t>THE 2020 CENSUS ROUND (cont.)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type="subTitle" idx="1"/>
          </p:nvPr>
        </p:nvSpPr>
        <p:spPr>
          <a:xfrm>
            <a:off x="539750" y="2852738"/>
            <a:ext cx="8207375" cy="3455987"/>
          </a:xfrm>
        </p:spPr>
        <p:txBody>
          <a:bodyPr>
            <a:normAutofit fontScale="55000" lnSpcReduction="20000"/>
          </a:bodyPr>
          <a:lstStyle/>
          <a:p>
            <a:pPr algn="just" eaLnBrk="1" fontAlgn="auto" hangingPunct="1">
              <a:lnSpc>
                <a:spcPct val="170000"/>
              </a:lnSpc>
              <a:spcAft>
                <a:spcPts val="0"/>
              </a:spcAft>
              <a:defRPr/>
            </a:pPr>
            <a:r>
              <a:rPr lang="en-US" sz="2900" dirty="0" smtClean="0">
                <a:solidFill>
                  <a:schemeClr val="tx1">
                    <a:lumMod val="75000"/>
                    <a:lumOff val="25000"/>
                  </a:schemeClr>
                </a:solidFill>
              </a:rPr>
              <a:t>Should a general transformation model of  administrative registers (a set of rules of data control and adjustment) be included in „</a:t>
            </a:r>
            <a:r>
              <a:rPr lang="en-US" sz="2900" b="0" i="1" dirty="0" smtClean="0">
                <a:solidFill>
                  <a:schemeClr val="tx1">
                    <a:lumMod val="75000"/>
                    <a:lumOff val="25000"/>
                  </a:schemeClr>
                </a:solidFill>
              </a:rPr>
              <a:t>Recommendations concerning the development of the use of administrative registers in the 2020 census round</a:t>
            </a:r>
            <a:r>
              <a:rPr lang="en-US" sz="2900" i="1" dirty="0" smtClean="0">
                <a:solidFill>
                  <a:schemeClr val="tx1">
                    <a:lumMod val="75000"/>
                    <a:lumOff val="25000"/>
                  </a:schemeClr>
                </a:solidFill>
              </a:rPr>
              <a:t>”</a:t>
            </a:r>
            <a:r>
              <a:rPr lang="en-US" sz="2900" dirty="0" smtClean="0">
                <a:solidFill>
                  <a:schemeClr val="tx1">
                    <a:lumMod val="75000"/>
                    <a:lumOff val="25000"/>
                  </a:schemeClr>
                </a:solidFill>
              </a:rPr>
              <a:t> to obtain an unified approach allowing usage of </a:t>
            </a:r>
            <a:r>
              <a:rPr lang="pl-PL" sz="2900" dirty="0" smtClean="0">
                <a:solidFill>
                  <a:schemeClr val="tx1">
                    <a:lumMod val="75000"/>
                    <a:lumOff val="25000"/>
                  </a:schemeClr>
                </a:solidFill>
              </a:rPr>
              <a:t>HEVY TOOLS FOR </a:t>
            </a:r>
            <a:r>
              <a:rPr lang="en-US" sz="2900" dirty="0" smtClean="0">
                <a:solidFill>
                  <a:schemeClr val="tx1">
                    <a:lumMod val="75000"/>
                    <a:lumOff val="25000"/>
                  </a:schemeClr>
                </a:solidFill>
                <a:ea typeface="Calibri" pitchFamily="34" charset="0"/>
                <a:cs typeface="Arial" pitchFamily="34" charset="0"/>
              </a:rPr>
              <a:t>AUTOMATIC CLEA</a:t>
            </a:r>
            <a:r>
              <a:rPr lang="pl-PL" sz="2900" dirty="0" smtClean="0">
                <a:solidFill>
                  <a:schemeClr val="tx1">
                    <a:lumMod val="75000"/>
                    <a:lumOff val="25000"/>
                  </a:schemeClr>
                </a:solidFill>
                <a:ea typeface="Calibri" pitchFamily="34" charset="0"/>
                <a:cs typeface="Arial" pitchFamily="34" charset="0"/>
              </a:rPr>
              <a:t>NSING</a:t>
            </a:r>
            <a:r>
              <a:rPr lang="en-US" sz="2900" dirty="0" smtClean="0">
                <a:solidFill>
                  <a:schemeClr val="tx1">
                    <a:lumMod val="75000"/>
                    <a:lumOff val="25000"/>
                  </a:schemeClr>
                </a:solidFill>
                <a:ea typeface="Calibri" pitchFamily="34" charset="0"/>
                <a:cs typeface="Arial" pitchFamily="34" charset="0"/>
              </a:rPr>
              <a:t> TECHNIQUES </a:t>
            </a:r>
            <a:r>
              <a:rPr lang="en-US" sz="2900" dirty="0" smtClean="0">
                <a:solidFill>
                  <a:schemeClr val="tx1">
                    <a:lumMod val="75000"/>
                    <a:lumOff val="25000"/>
                  </a:schemeClr>
                </a:solidFill>
              </a:rPr>
              <a:t>to increasing usability of administrative registers within NSI</a:t>
            </a:r>
            <a:r>
              <a:rPr lang="pl-PL" sz="2900" dirty="0" smtClean="0">
                <a:solidFill>
                  <a:schemeClr val="tx1">
                    <a:lumMod val="75000"/>
                    <a:lumOff val="25000"/>
                  </a:schemeClr>
                </a:solidFill>
              </a:rPr>
              <a:t>’S</a:t>
            </a:r>
            <a:r>
              <a:rPr lang="en-US" sz="2900" dirty="0" smtClean="0">
                <a:solidFill>
                  <a:schemeClr val="tx1">
                    <a:lumMod val="75000"/>
                    <a:lumOff val="25000"/>
                  </a:schemeClr>
                </a:solidFill>
              </a:rPr>
              <a:t>?</a:t>
            </a:r>
          </a:p>
          <a:p>
            <a:pPr eaLnBrk="1" fontAlgn="auto" hangingPunct="1">
              <a:lnSpc>
                <a:spcPct val="170000"/>
              </a:lnSpc>
              <a:spcAft>
                <a:spcPts val="0"/>
              </a:spcAft>
              <a:buFont typeface="Wingdings" pitchFamily="2" charset="2"/>
              <a:buChar char="q"/>
              <a:defRPr/>
            </a:pPr>
            <a:endParaRPr lang="pl-PL" sz="2200" dirty="0"/>
          </a:p>
        </p:txBody>
      </p:sp>
      <p:sp>
        <p:nvSpPr>
          <p:cNvPr id="48130" name="Tytuł 1"/>
          <p:cNvSpPr>
            <a:spLocks noGrp="1"/>
          </p:cNvSpPr>
          <p:nvPr>
            <p:ph type="ctrTitle"/>
          </p:nvPr>
        </p:nvSpPr>
        <p:spPr>
          <a:xfrm>
            <a:off x="395288" y="381000"/>
            <a:ext cx="8280400" cy="1463675"/>
          </a:xfrm>
        </p:spPr>
        <p:txBody>
          <a:bodyPr/>
          <a:lstStyle/>
          <a:p>
            <a:pPr eaLnBrk="1" hangingPunct="1">
              <a:lnSpc>
                <a:spcPct val="150000"/>
              </a:lnSpc>
            </a:pPr>
            <a:r>
              <a:rPr lang="pl-PL" sz="2000" b="1" smtClean="0"/>
              <a:t>RECOMMENDATIONS </a:t>
            </a:r>
            <a:br>
              <a:rPr lang="pl-PL" sz="2000" b="1" smtClean="0"/>
            </a:br>
            <a:r>
              <a:rPr lang="pl-PL" sz="2000" b="1" smtClean="0"/>
              <a:t>FOR </a:t>
            </a:r>
            <a:br>
              <a:rPr lang="pl-PL" sz="2000" b="1" smtClean="0"/>
            </a:br>
            <a:r>
              <a:rPr lang="pl-PL" sz="2000" b="1" smtClean="0"/>
              <a:t>THE 2020 CENSUS ROUND (cont.)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type="body" idx="1"/>
          </p:nvPr>
        </p:nvSpPr>
        <p:spPr>
          <a:xfrm>
            <a:off x="611188" y="2420938"/>
            <a:ext cx="7921625" cy="3744912"/>
          </a:xfrm>
        </p:spPr>
        <p:txBody>
          <a:bodyPr anchor="ctr">
            <a:normAutofit fontScale="77500" lnSpcReduction="20000"/>
          </a:bodyPr>
          <a:lstStyle/>
          <a:p>
            <a:pPr lvl="1" eaLnBrk="1" fontAlgn="auto" hangingPunct="1">
              <a:spcAft>
                <a:spcPts val="0"/>
              </a:spcAft>
              <a:buFont typeface="Wingdings 2"/>
              <a:buNone/>
              <a:defRPr/>
            </a:pPr>
            <a:endParaRPr lang="pl-PL" b="1" dirty="0" smtClean="0">
              <a:solidFill>
                <a:schemeClr val="tx1">
                  <a:lumMod val="75000"/>
                  <a:lumOff val="25000"/>
                </a:schemeClr>
              </a:solidFill>
            </a:endParaRPr>
          </a:p>
          <a:p>
            <a:pPr lvl="1" eaLnBrk="1" fontAlgn="auto" hangingPunct="1">
              <a:spcAft>
                <a:spcPts val="0"/>
              </a:spcAft>
              <a:buFont typeface="Wingdings" pitchFamily="2" charset="2"/>
              <a:buChar char="§"/>
              <a:defRPr/>
            </a:pPr>
            <a:r>
              <a:rPr lang="pl-PL" b="1" dirty="0" smtClean="0">
                <a:solidFill>
                  <a:schemeClr val="tx1">
                    <a:lumMod val="75000"/>
                    <a:lumOff val="25000"/>
                  </a:schemeClr>
                </a:solidFill>
              </a:rPr>
              <a:t> </a:t>
            </a:r>
            <a:r>
              <a:rPr lang="pl-PL" sz="3200" b="1" dirty="0" err="1" smtClean="0">
                <a:solidFill>
                  <a:schemeClr val="tx1">
                    <a:lumMod val="75000"/>
                    <a:lumOff val="25000"/>
                  </a:schemeClr>
                </a:solidFill>
              </a:rPr>
              <a:t>Introduction</a:t>
            </a:r>
            <a:endParaRPr lang="pl-PL" sz="3200" b="1" dirty="0" smtClean="0">
              <a:solidFill>
                <a:schemeClr val="tx1">
                  <a:lumMod val="75000"/>
                  <a:lumOff val="25000"/>
                </a:schemeClr>
              </a:solidFill>
            </a:endParaRPr>
          </a:p>
          <a:p>
            <a:pPr lvl="1" eaLnBrk="1" fontAlgn="auto" hangingPunct="1">
              <a:spcAft>
                <a:spcPts val="0"/>
              </a:spcAft>
              <a:buFont typeface="Wingdings" pitchFamily="2" charset="2"/>
              <a:buChar char="§"/>
              <a:defRPr/>
            </a:pPr>
            <a:endParaRPr lang="pl-PL" sz="3200" b="1" dirty="0" smtClean="0">
              <a:solidFill>
                <a:schemeClr val="tx1">
                  <a:lumMod val="75000"/>
                  <a:lumOff val="25000"/>
                </a:schemeClr>
              </a:solidFill>
            </a:endParaRPr>
          </a:p>
          <a:p>
            <a:pPr lvl="1" eaLnBrk="1" fontAlgn="auto" hangingPunct="1">
              <a:spcAft>
                <a:spcPts val="0"/>
              </a:spcAft>
              <a:buFont typeface="Wingdings" pitchFamily="2" charset="2"/>
              <a:buChar char="§"/>
              <a:defRPr/>
            </a:pPr>
            <a:r>
              <a:rPr lang="pl-PL" sz="3200" b="1" dirty="0" err="1" smtClean="0">
                <a:solidFill>
                  <a:schemeClr val="tx1">
                    <a:lumMod val="75000"/>
                    <a:lumOff val="25000"/>
                  </a:schemeClr>
                </a:solidFill>
              </a:rPr>
              <a:t>Key</a:t>
            </a:r>
            <a:r>
              <a:rPr lang="pl-PL" sz="3200" b="1" dirty="0" smtClean="0">
                <a:solidFill>
                  <a:schemeClr val="tx1">
                    <a:lumMod val="75000"/>
                    <a:lumOff val="25000"/>
                  </a:schemeClr>
                </a:solidFill>
              </a:rPr>
              <a:t> </a:t>
            </a:r>
            <a:r>
              <a:rPr lang="pl-PL" sz="3200" b="1" dirty="0" err="1" smtClean="0">
                <a:solidFill>
                  <a:schemeClr val="tx1">
                    <a:lumMod val="75000"/>
                    <a:lumOff val="25000"/>
                  </a:schemeClr>
                </a:solidFill>
              </a:rPr>
              <a:t>results</a:t>
            </a:r>
            <a:r>
              <a:rPr lang="pl-PL" sz="3200" b="1" dirty="0" smtClean="0">
                <a:solidFill>
                  <a:schemeClr val="tx1">
                    <a:lumMod val="75000"/>
                    <a:lumOff val="25000"/>
                  </a:schemeClr>
                </a:solidFill>
              </a:rPr>
              <a:t> </a:t>
            </a:r>
            <a:r>
              <a:rPr lang="pl-PL" sz="3200" b="1" dirty="0" err="1" smtClean="0">
                <a:solidFill>
                  <a:schemeClr val="tx1">
                    <a:lumMod val="75000"/>
                    <a:lumOff val="25000"/>
                  </a:schemeClr>
                </a:solidFill>
              </a:rPr>
              <a:t>the</a:t>
            </a:r>
            <a:r>
              <a:rPr lang="pl-PL" sz="3200" b="1" dirty="0" smtClean="0">
                <a:solidFill>
                  <a:schemeClr val="tx1">
                    <a:lumMod val="75000"/>
                    <a:lumOff val="25000"/>
                  </a:schemeClr>
                </a:solidFill>
              </a:rPr>
              <a:t> UNECE </a:t>
            </a:r>
            <a:r>
              <a:rPr lang="pl-PL" sz="3200" b="1" dirty="0" err="1" smtClean="0">
                <a:solidFill>
                  <a:schemeClr val="tx1">
                    <a:lumMod val="75000"/>
                    <a:lumOff val="25000"/>
                  </a:schemeClr>
                </a:solidFill>
              </a:rPr>
              <a:t>Survey</a:t>
            </a:r>
            <a:r>
              <a:rPr lang="pl-PL" sz="3200" b="1" dirty="0" smtClean="0">
                <a:solidFill>
                  <a:schemeClr val="tx1">
                    <a:lumMod val="75000"/>
                    <a:lumOff val="25000"/>
                  </a:schemeClr>
                </a:solidFill>
              </a:rPr>
              <a:t> on   National </a:t>
            </a:r>
            <a:r>
              <a:rPr lang="pl-PL" sz="3200" b="1" dirty="0" err="1" smtClean="0">
                <a:solidFill>
                  <a:schemeClr val="tx1">
                    <a:lumMod val="75000"/>
                    <a:lumOff val="25000"/>
                  </a:schemeClr>
                </a:solidFill>
              </a:rPr>
              <a:t>Census</a:t>
            </a:r>
            <a:r>
              <a:rPr lang="pl-PL" sz="3200" b="1" dirty="0" smtClean="0">
                <a:solidFill>
                  <a:schemeClr val="tx1">
                    <a:lumMod val="75000"/>
                    <a:lumOff val="25000"/>
                  </a:schemeClr>
                </a:solidFill>
              </a:rPr>
              <a:t> </a:t>
            </a:r>
            <a:r>
              <a:rPr lang="pl-PL" sz="3200" b="1" dirty="0" err="1" smtClean="0">
                <a:solidFill>
                  <a:schemeClr val="tx1">
                    <a:lumMod val="75000"/>
                    <a:lumOff val="25000"/>
                  </a:schemeClr>
                </a:solidFill>
              </a:rPr>
              <a:t>Practices</a:t>
            </a:r>
            <a:endParaRPr lang="pl-PL" sz="3200" b="1" dirty="0" smtClean="0">
              <a:solidFill>
                <a:schemeClr val="tx1">
                  <a:lumMod val="75000"/>
                  <a:lumOff val="25000"/>
                </a:schemeClr>
              </a:solidFill>
            </a:endParaRPr>
          </a:p>
          <a:p>
            <a:pPr lvl="1" eaLnBrk="1" fontAlgn="auto" hangingPunct="1">
              <a:spcAft>
                <a:spcPts val="0"/>
              </a:spcAft>
              <a:buFont typeface="Wingdings" pitchFamily="2" charset="2"/>
              <a:buChar char="§"/>
              <a:defRPr/>
            </a:pPr>
            <a:endParaRPr lang="pl-PL" sz="3200" b="1" dirty="0" smtClean="0">
              <a:solidFill>
                <a:schemeClr val="tx1">
                  <a:lumMod val="75000"/>
                  <a:lumOff val="25000"/>
                </a:schemeClr>
              </a:solidFill>
            </a:endParaRPr>
          </a:p>
          <a:p>
            <a:pPr lvl="1" eaLnBrk="1" fontAlgn="auto" hangingPunct="1">
              <a:spcAft>
                <a:spcPts val="0"/>
              </a:spcAft>
              <a:buFont typeface="Wingdings" pitchFamily="2" charset="2"/>
              <a:buChar char="§"/>
              <a:defRPr/>
            </a:pPr>
            <a:r>
              <a:rPr lang="pl-PL" sz="3200" b="1" dirty="0" smtClean="0">
                <a:solidFill>
                  <a:schemeClr val="tx1">
                    <a:lumMod val="75000"/>
                    <a:lumOff val="25000"/>
                  </a:schemeClr>
                </a:solidFill>
              </a:rPr>
              <a:t>First </a:t>
            </a:r>
            <a:r>
              <a:rPr lang="pl-PL" sz="3200" b="1" dirty="0" err="1" smtClean="0">
                <a:solidFill>
                  <a:schemeClr val="tx1">
                    <a:lumMod val="75000"/>
                    <a:lumOff val="25000"/>
                  </a:schemeClr>
                </a:solidFill>
              </a:rPr>
              <a:t>proposals</a:t>
            </a:r>
            <a:r>
              <a:rPr lang="pl-PL" sz="3200" b="1" dirty="0" smtClean="0">
                <a:solidFill>
                  <a:schemeClr val="tx1">
                    <a:lumMod val="75000"/>
                    <a:lumOff val="25000"/>
                  </a:schemeClr>
                </a:solidFill>
              </a:rPr>
              <a:t> </a:t>
            </a:r>
            <a:r>
              <a:rPr lang="pl-PL" sz="3200" b="1" dirty="0" err="1" smtClean="0">
                <a:solidFill>
                  <a:schemeClr val="tx1">
                    <a:lumMod val="75000"/>
                    <a:lumOff val="25000"/>
                  </a:schemeClr>
                </a:solidFill>
              </a:rPr>
              <a:t>about</a:t>
            </a:r>
            <a:r>
              <a:rPr lang="pl-PL" sz="3200" b="1" dirty="0" smtClean="0">
                <a:solidFill>
                  <a:schemeClr val="tx1">
                    <a:lumMod val="75000"/>
                    <a:lumOff val="25000"/>
                  </a:schemeClr>
                </a:solidFill>
              </a:rPr>
              <a:t> </a:t>
            </a:r>
            <a:r>
              <a:rPr lang="pl-PL" sz="3200" b="1" dirty="0" err="1" smtClean="0">
                <a:solidFill>
                  <a:schemeClr val="tx1">
                    <a:lumMod val="75000"/>
                    <a:lumOff val="25000"/>
                  </a:schemeClr>
                </a:solidFill>
              </a:rPr>
              <a:t>the</a:t>
            </a:r>
            <a:r>
              <a:rPr lang="pl-PL" sz="3200" b="1" dirty="0" smtClean="0">
                <a:solidFill>
                  <a:schemeClr val="tx1">
                    <a:lumMod val="75000"/>
                    <a:lumOff val="25000"/>
                  </a:schemeClr>
                </a:solidFill>
              </a:rPr>
              <a:t> CES    </a:t>
            </a:r>
            <a:r>
              <a:rPr lang="pl-PL" sz="3200" b="1" dirty="0" err="1" smtClean="0">
                <a:solidFill>
                  <a:schemeClr val="tx1">
                    <a:lumMod val="75000"/>
                    <a:lumOff val="25000"/>
                  </a:schemeClr>
                </a:solidFill>
              </a:rPr>
              <a:t>Recomendation</a:t>
            </a:r>
            <a:r>
              <a:rPr lang="pl-PL" sz="3200" b="1" dirty="0" smtClean="0">
                <a:solidFill>
                  <a:schemeClr val="tx1">
                    <a:lumMod val="75000"/>
                    <a:lumOff val="25000"/>
                  </a:schemeClr>
                </a:solidFill>
              </a:rPr>
              <a:t> for </a:t>
            </a:r>
            <a:r>
              <a:rPr lang="pl-PL" sz="3200" b="1" dirty="0" err="1" smtClean="0">
                <a:solidFill>
                  <a:schemeClr val="tx1">
                    <a:lumMod val="75000"/>
                    <a:lumOff val="25000"/>
                  </a:schemeClr>
                </a:solidFill>
              </a:rPr>
              <a:t>the</a:t>
            </a:r>
            <a:r>
              <a:rPr lang="pl-PL" sz="3200" b="1" dirty="0" smtClean="0">
                <a:solidFill>
                  <a:schemeClr val="tx1">
                    <a:lumMod val="75000"/>
                    <a:lumOff val="25000"/>
                  </a:schemeClr>
                </a:solidFill>
              </a:rPr>
              <a:t> 2020 </a:t>
            </a:r>
            <a:r>
              <a:rPr lang="pl-PL" sz="3200" b="1" dirty="0" err="1" smtClean="0">
                <a:solidFill>
                  <a:schemeClr val="tx1">
                    <a:lumMod val="75000"/>
                    <a:lumOff val="25000"/>
                  </a:schemeClr>
                </a:solidFill>
              </a:rPr>
              <a:t>Census</a:t>
            </a:r>
            <a:r>
              <a:rPr lang="pl-PL" sz="3200" b="1" dirty="0" smtClean="0">
                <a:solidFill>
                  <a:schemeClr val="tx1">
                    <a:lumMod val="75000"/>
                    <a:lumOff val="25000"/>
                  </a:schemeClr>
                </a:solidFill>
              </a:rPr>
              <a:t> </a:t>
            </a:r>
            <a:r>
              <a:rPr lang="pl-PL" sz="3200" b="1" dirty="0" err="1" smtClean="0">
                <a:solidFill>
                  <a:schemeClr val="tx1">
                    <a:lumMod val="75000"/>
                    <a:lumOff val="25000"/>
                  </a:schemeClr>
                </a:solidFill>
              </a:rPr>
              <a:t>Round</a:t>
            </a:r>
            <a:endParaRPr lang="pl-PL" sz="3200" b="1" dirty="0" smtClean="0">
              <a:solidFill>
                <a:schemeClr val="tx1">
                  <a:lumMod val="75000"/>
                  <a:lumOff val="25000"/>
                </a:schemeClr>
              </a:solidFill>
            </a:endParaRPr>
          </a:p>
          <a:p>
            <a:pPr lvl="1" eaLnBrk="1" fontAlgn="auto" hangingPunct="1">
              <a:spcAft>
                <a:spcPts val="0"/>
              </a:spcAft>
              <a:buFont typeface="Wingdings" pitchFamily="2" charset="2"/>
              <a:buChar char="§"/>
              <a:defRPr/>
            </a:pPr>
            <a:endParaRPr lang="pl-PL" sz="3200" b="1" dirty="0" smtClean="0">
              <a:solidFill>
                <a:schemeClr val="tx1">
                  <a:lumMod val="75000"/>
                  <a:lumOff val="25000"/>
                </a:schemeClr>
              </a:solidFill>
            </a:endParaRPr>
          </a:p>
          <a:p>
            <a:pPr lvl="1" eaLnBrk="1" fontAlgn="auto" hangingPunct="1">
              <a:spcAft>
                <a:spcPts val="0"/>
              </a:spcAft>
              <a:buFont typeface="Wingdings" pitchFamily="2" charset="2"/>
              <a:buChar char="§"/>
              <a:defRPr/>
            </a:pPr>
            <a:r>
              <a:rPr lang="pl-PL" sz="3200" b="1" dirty="0" err="1" smtClean="0">
                <a:solidFill>
                  <a:schemeClr val="tx1">
                    <a:lumMod val="75000"/>
                    <a:lumOff val="25000"/>
                  </a:schemeClr>
                </a:solidFill>
              </a:rPr>
              <a:t>Issues</a:t>
            </a:r>
            <a:r>
              <a:rPr lang="pl-PL" sz="3200" b="1" dirty="0" smtClean="0">
                <a:solidFill>
                  <a:schemeClr val="tx1">
                    <a:lumMod val="75000"/>
                    <a:lumOff val="25000"/>
                  </a:schemeClr>
                </a:solidFill>
              </a:rPr>
              <a:t> for </a:t>
            </a:r>
            <a:r>
              <a:rPr lang="pl-PL" sz="3200" b="1" dirty="0" err="1" smtClean="0">
                <a:solidFill>
                  <a:schemeClr val="tx1">
                    <a:lumMod val="75000"/>
                    <a:lumOff val="25000"/>
                  </a:schemeClr>
                </a:solidFill>
              </a:rPr>
              <a:t>disscusion</a:t>
            </a:r>
            <a:endParaRPr lang="pl-PL" sz="3200" b="1" dirty="0">
              <a:solidFill>
                <a:schemeClr val="tx1">
                  <a:lumMod val="75000"/>
                  <a:lumOff val="25000"/>
                </a:schemeClr>
              </a:solidFill>
            </a:endParaRPr>
          </a:p>
        </p:txBody>
      </p:sp>
      <p:sp>
        <p:nvSpPr>
          <p:cNvPr id="16386" name="Tytuł 1"/>
          <p:cNvSpPr>
            <a:spLocks noGrp="1"/>
          </p:cNvSpPr>
          <p:nvPr>
            <p:ph type="title"/>
          </p:nvPr>
        </p:nvSpPr>
        <p:spPr>
          <a:xfrm>
            <a:off x="722313" y="533400"/>
            <a:ext cx="7772400" cy="1095375"/>
          </a:xfrm>
        </p:spPr>
        <p:txBody>
          <a:bodyPr/>
          <a:lstStyle/>
          <a:p>
            <a:pPr eaLnBrk="1" hangingPunct="1"/>
            <a:r>
              <a:rPr lang="pl-PL" smtClean="0"/>
              <a:t>CENSUS  TECHNOLOGY</a:t>
            </a:r>
            <a:br>
              <a:rPr lang="pl-PL" smtClean="0"/>
            </a:br>
            <a:r>
              <a:rPr lang="pl-PL" sz="3200" smtClean="0"/>
              <a:t>OUTLINE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684213" y="3284538"/>
            <a:ext cx="8135937" cy="3097212"/>
          </a:xfrm>
        </p:spPr>
        <p:txBody>
          <a:bodyPr/>
          <a:lstStyle/>
          <a:p>
            <a:pPr>
              <a:defRPr/>
            </a:pPr>
            <a:r>
              <a:rPr lang="pl-PL" sz="2400" dirty="0" err="1" smtClean="0">
                <a:solidFill>
                  <a:schemeClr val="tx1"/>
                </a:solidFill>
              </a:rPr>
              <a:t>Thank</a:t>
            </a:r>
            <a:r>
              <a:rPr lang="pl-PL" sz="2400" dirty="0" smtClean="0">
                <a:solidFill>
                  <a:schemeClr val="tx1"/>
                </a:solidFill>
              </a:rPr>
              <a:t> </a:t>
            </a:r>
            <a:r>
              <a:rPr lang="pl-PL" sz="2400" dirty="0" err="1" smtClean="0">
                <a:solidFill>
                  <a:schemeClr val="tx1"/>
                </a:solidFill>
              </a:rPr>
              <a:t>you</a:t>
            </a:r>
            <a:r>
              <a:rPr lang="pl-PL" sz="2400" dirty="0" smtClean="0">
                <a:solidFill>
                  <a:schemeClr val="tx1"/>
                </a:solidFill>
              </a:rPr>
              <a:t> for </a:t>
            </a:r>
            <a:r>
              <a:rPr lang="pl-PL" sz="2400" dirty="0" err="1" smtClean="0">
                <a:solidFill>
                  <a:schemeClr val="tx1"/>
                </a:solidFill>
              </a:rPr>
              <a:t>your</a:t>
            </a:r>
            <a:r>
              <a:rPr lang="pl-PL" sz="2400" dirty="0" smtClean="0">
                <a:solidFill>
                  <a:schemeClr val="tx1"/>
                </a:solidFill>
              </a:rPr>
              <a:t> </a:t>
            </a:r>
            <a:r>
              <a:rPr lang="pl-PL" sz="2400" dirty="0" err="1" smtClean="0">
                <a:solidFill>
                  <a:schemeClr val="tx1"/>
                </a:solidFill>
              </a:rPr>
              <a:t>attention</a:t>
            </a:r>
            <a:endParaRPr lang="pl-PL" sz="2400" dirty="0" smtClean="0">
              <a:solidFill>
                <a:schemeClr val="tx1"/>
              </a:solidFill>
            </a:endParaRPr>
          </a:p>
          <a:p>
            <a:pPr>
              <a:defRPr/>
            </a:pPr>
            <a:endParaRPr lang="pl-PL" dirty="0" smtClean="0"/>
          </a:p>
          <a:p>
            <a:pPr>
              <a:defRPr/>
            </a:pPr>
            <a:endParaRPr lang="pl-PL" dirty="0" smtClean="0"/>
          </a:p>
          <a:p>
            <a:pPr>
              <a:defRPr/>
            </a:pPr>
            <a:endParaRPr lang="pl-PL" dirty="0" smtClean="0"/>
          </a:p>
          <a:p>
            <a:pPr>
              <a:defRPr/>
            </a:pPr>
            <a:r>
              <a:rPr lang="pl-PL" dirty="0" smtClean="0">
                <a:solidFill>
                  <a:schemeClr val="tx1"/>
                </a:solidFill>
              </a:rPr>
              <a:t> 		</a:t>
            </a:r>
          </a:p>
          <a:p>
            <a:pPr>
              <a:defRPr/>
            </a:pPr>
            <a:r>
              <a:rPr lang="pl-PL" dirty="0" smtClean="0">
                <a:solidFill>
                  <a:schemeClr val="tx1"/>
                </a:solidFill>
              </a:rPr>
              <a:t>			</a:t>
            </a:r>
          </a:p>
          <a:p>
            <a:pPr algn="r">
              <a:defRPr/>
            </a:pPr>
            <a:r>
              <a:rPr lang="pl-PL" dirty="0" smtClean="0">
                <a:solidFill>
                  <a:schemeClr val="tx1"/>
                </a:solidFill>
              </a:rPr>
              <a:t>							</a:t>
            </a:r>
          </a:p>
          <a:p>
            <a:pPr algn="r">
              <a:defRPr/>
            </a:pPr>
            <a:r>
              <a:rPr lang="pl-PL" dirty="0" smtClean="0">
                <a:solidFill>
                  <a:schemeClr val="tx1"/>
                </a:solidFill>
              </a:rPr>
              <a:t>				Janusz </a:t>
            </a:r>
            <a:r>
              <a:rPr lang="pl-PL" dirty="0" err="1" smtClean="0">
                <a:solidFill>
                  <a:schemeClr val="tx1"/>
                </a:solidFill>
              </a:rPr>
              <a:t>dygaszewicz</a:t>
            </a:r>
            <a:r>
              <a:rPr lang="pl-PL" dirty="0" smtClean="0">
                <a:solidFill>
                  <a:schemeClr val="tx1"/>
                </a:solidFill>
              </a:rPr>
              <a:t> </a:t>
            </a:r>
          </a:p>
          <a:p>
            <a:pPr algn="r">
              <a:defRPr/>
            </a:pPr>
            <a:r>
              <a:rPr lang="pl-PL" sz="1400" dirty="0" err="1" smtClean="0">
                <a:solidFill>
                  <a:schemeClr val="tx1"/>
                </a:solidFill>
              </a:rPr>
              <a:t>The</a:t>
            </a:r>
            <a:r>
              <a:rPr lang="pl-PL" sz="1400" dirty="0" smtClean="0">
                <a:solidFill>
                  <a:schemeClr val="tx1"/>
                </a:solidFill>
              </a:rPr>
              <a:t> </a:t>
            </a:r>
            <a:r>
              <a:rPr lang="pl-PL" sz="1400" dirty="0" err="1" smtClean="0">
                <a:solidFill>
                  <a:schemeClr val="tx1"/>
                </a:solidFill>
              </a:rPr>
              <a:t>chair</a:t>
            </a:r>
            <a:r>
              <a:rPr lang="pl-PL" sz="1400" dirty="0" smtClean="0">
                <a:solidFill>
                  <a:schemeClr val="tx1"/>
                </a:solidFill>
              </a:rPr>
              <a:t> of </a:t>
            </a:r>
            <a:r>
              <a:rPr lang="pl-PL" sz="1400" dirty="0" err="1" smtClean="0">
                <a:solidFill>
                  <a:schemeClr val="tx1"/>
                </a:solidFill>
              </a:rPr>
              <a:t>task</a:t>
            </a:r>
            <a:r>
              <a:rPr lang="pl-PL" sz="1400" dirty="0" smtClean="0">
                <a:solidFill>
                  <a:schemeClr val="tx1"/>
                </a:solidFill>
              </a:rPr>
              <a:t> </a:t>
            </a:r>
            <a:r>
              <a:rPr lang="pl-PL" sz="1400" dirty="0" err="1" smtClean="0">
                <a:solidFill>
                  <a:schemeClr val="tx1"/>
                </a:solidFill>
              </a:rPr>
              <a:t>force</a:t>
            </a:r>
            <a:r>
              <a:rPr lang="pl-PL" sz="1400" dirty="0" smtClean="0">
                <a:solidFill>
                  <a:schemeClr val="tx1"/>
                </a:solidFill>
              </a:rPr>
              <a:t> on </a:t>
            </a:r>
            <a:r>
              <a:rPr lang="pl-PL" sz="1400" dirty="0" err="1" smtClean="0">
                <a:solidFill>
                  <a:schemeClr val="tx1"/>
                </a:solidFill>
              </a:rPr>
              <a:t>census</a:t>
            </a:r>
            <a:r>
              <a:rPr lang="pl-PL" sz="1400" dirty="0" smtClean="0">
                <a:solidFill>
                  <a:schemeClr val="tx1"/>
                </a:solidFill>
              </a:rPr>
              <a:t> technology </a:t>
            </a:r>
          </a:p>
          <a:p>
            <a:pPr algn="r">
              <a:defRPr/>
            </a:pPr>
            <a:r>
              <a:rPr lang="en-GB" sz="1100" dirty="0" smtClean="0">
                <a:solidFill>
                  <a:schemeClr val="tx1"/>
                </a:solidFill>
              </a:rPr>
              <a:t>Director of Central Census Bureau</a:t>
            </a:r>
            <a:r>
              <a:rPr lang="pl-PL" sz="1100" dirty="0" smtClean="0">
                <a:solidFill>
                  <a:schemeClr val="tx1"/>
                </a:solidFill>
              </a:rPr>
              <a:t> - Poland</a:t>
            </a:r>
          </a:p>
          <a:p>
            <a:pPr>
              <a:defRPr/>
            </a:pPr>
            <a:endParaRPr lang="pl-PL" dirty="0" smtClean="0"/>
          </a:p>
          <a:p>
            <a:pPr>
              <a:defRPr/>
            </a:pPr>
            <a:endParaRPr lang="pl-PL" dirty="0" smtClean="0"/>
          </a:p>
          <a:p>
            <a:pPr>
              <a:defRPr/>
            </a:pPr>
            <a:endParaRPr lang="pl-PL" sz="1400" dirty="0" smtClean="0"/>
          </a:p>
          <a:p>
            <a:pPr>
              <a:defRPr/>
            </a:pPr>
            <a:endParaRPr lang="pl-PL" sz="1400" dirty="0" smtClean="0"/>
          </a:p>
          <a:p>
            <a:pPr>
              <a:defRPr/>
            </a:pPr>
            <a:r>
              <a:rPr lang="pl-PL" sz="1400" dirty="0" smtClean="0"/>
              <a:t>                </a:t>
            </a:r>
          </a:p>
          <a:p>
            <a:pPr>
              <a:defRPr/>
            </a:pPr>
            <a:r>
              <a:rPr lang="pl-PL" sz="1400" dirty="0" smtClean="0"/>
              <a:t>		</a:t>
            </a:r>
            <a:endParaRPr lang="pl-PL" dirty="0"/>
          </a:p>
        </p:txBody>
      </p:sp>
      <p:sp>
        <p:nvSpPr>
          <p:cNvPr id="50178" name="Tytuł 2"/>
          <p:cNvSpPr>
            <a:spLocks noGrp="1"/>
          </p:cNvSpPr>
          <p:nvPr>
            <p:ph type="ctrTitle"/>
          </p:nvPr>
        </p:nvSpPr>
        <p:spPr>
          <a:xfrm>
            <a:off x="250825" y="188913"/>
            <a:ext cx="8569325" cy="2303462"/>
          </a:xfrm>
        </p:spPr>
        <p:txBody>
          <a:bodyPr/>
          <a:lstStyle/>
          <a:p>
            <a:r>
              <a:rPr lang="en-US" sz="2600" b="1" smtClean="0"/>
              <a:t>Key results the UNECE Survey on National</a:t>
            </a:r>
            <a:r>
              <a:rPr lang="pl-PL" sz="2600" b="1" smtClean="0"/>
              <a:t/>
            </a:r>
            <a:br>
              <a:rPr lang="pl-PL" sz="2600" b="1" smtClean="0"/>
            </a:br>
            <a:r>
              <a:rPr lang="en-US" sz="2600" b="1" smtClean="0"/>
              <a:t>Census</a:t>
            </a:r>
            <a:r>
              <a:rPr lang="pl-PL" sz="2600" b="1" smtClean="0"/>
              <a:t> </a:t>
            </a:r>
            <a:r>
              <a:rPr lang="en-US" sz="2600" b="1" smtClean="0"/>
              <a:t>Practices, and first proposals about the</a:t>
            </a:r>
            <a:r>
              <a:rPr lang="pl-PL" sz="2600" b="1" smtClean="0"/>
              <a:t> </a:t>
            </a:r>
            <a:br>
              <a:rPr lang="pl-PL" sz="2600" b="1" smtClean="0"/>
            </a:br>
            <a:r>
              <a:rPr lang="en-US" sz="2600" b="1" smtClean="0"/>
              <a:t>CES</a:t>
            </a:r>
            <a:r>
              <a:rPr lang="pl-PL" sz="2600" b="1" smtClean="0"/>
              <a:t> </a:t>
            </a:r>
            <a:r>
              <a:rPr lang="en-US" sz="2600" b="1" smtClean="0"/>
              <a:t>Recommendations for the 2020 census</a:t>
            </a:r>
            <a:r>
              <a:rPr lang="pl-PL" sz="2600" b="1" smtClean="0"/>
              <a:t/>
            </a:r>
            <a:br>
              <a:rPr lang="pl-PL" sz="2600" b="1" smtClean="0"/>
            </a:br>
            <a:r>
              <a:rPr lang="en-US" sz="2600" b="1" smtClean="0"/>
              <a:t>round</a:t>
            </a:r>
            <a:r>
              <a:rPr lang="en-US" sz="2400" b="1" smtClean="0"/>
              <a:t/>
            </a:r>
            <a:br>
              <a:rPr lang="en-US" sz="2400" b="1" smtClean="0"/>
            </a:br>
            <a:endParaRPr lang="pl-PL"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idx="1"/>
          </p:nvPr>
        </p:nvSpPr>
        <p:spPr>
          <a:xfrm>
            <a:off x="301625" y="1524000"/>
            <a:ext cx="8662988" cy="1041400"/>
          </a:xfrm>
        </p:spPr>
        <p:txBody>
          <a:bodyPr/>
          <a:lstStyle/>
          <a:p>
            <a:pPr>
              <a:defRPr/>
            </a:pPr>
            <a:r>
              <a:rPr lang="pl-PL" err="1"/>
              <a:t>The</a:t>
            </a:r>
            <a:r>
              <a:rPr lang="pl-PL"/>
              <a:t> </a:t>
            </a:r>
            <a:r>
              <a:rPr lang="pl-PL" err="1"/>
              <a:t>members</a:t>
            </a:r>
            <a:r>
              <a:rPr lang="pl-PL"/>
              <a:t> of </a:t>
            </a:r>
            <a:r>
              <a:rPr lang="pl-PL" err="1"/>
              <a:t>the</a:t>
            </a:r>
            <a:r>
              <a:rPr lang="pl-PL"/>
              <a:t> </a:t>
            </a:r>
            <a:r>
              <a:rPr lang="pl-PL" err="1"/>
              <a:t>Task</a:t>
            </a:r>
            <a:r>
              <a:rPr lang="pl-PL"/>
              <a:t> </a:t>
            </a:r>
            <a:r>
              <a:rPr lang="pl-PL" err="1"/>
              <a:t>Force</a:t>
            </a:r>
            <a:r>
              <a:rPr lang="pl-PL"/>
              <a:t> on </a:t>
            </a:r>
            <a:r>
              <a:rPr lang="pl-PL" err="1"/>
              <a:t>Census</a:t>
            </a:r>
            <a:r>
              <a:rPr lang="pl-PL"/>
              <a:t> Technology </a:t>
            </a:r>
            <a:r>
              <a:rPr lang="pl-PL" err="1"/>
              <a:t>are</a:t>
            </a:r>
            <a:r>
              <a:rPr lang="pl-PL"/>
              <a:t>: </a:t>
            </a:r>
          </a:p>
          <a:p>
            <a:pPr>
              <a:defRPr/>
            </a:pPr>
            <a:endParaRPr lang="pl-PL"/>
          </a:p>
        </p:txBody>
      </p:sp>
      <p:sp>
        <p:nvSpPr>
          <p:cNvPr id="18434" name="Symbol zastępczy zawartości 3"/>
          <p:cNvSpPr>
            <a:spLocks noGrp="1"/>
          </p:cNvSpPr>
          <p:nvPr>
            <p:ph sz="quarter" idx="2"/>
          </p:nvPr>
        </p:nvSpPr>
        <p:spPr>
          <a:xfrm>
            <a:off x="301625" y="2636838"/>
            <a:ext cx="4270375" cy="3652837"/>
          </a:xfrm>
        </p:spPr>
        <p:txBody>
          <a:bodyPr/>
          <a:lstStyle/>
          <a:p>
            <a:r>
              <a:rPr lang="pl-PL" sz="2000" smtClean="0"/>
              <a:t>Andras Borbely – Hungary</a:t>
            </a:r>
          </a:p>
          <a:p>
            <a:r>
              <a:rPr lang="pl-PL" sz="2000" smtClean="0"/>
              <a:t> Gerry Walker – Ireland</a:t>
            </a:r>
          </a:p>
          <a:p>
            <a:r>
              <a:rPr lang="pl-PL" sz="2000" smtClean="0"/>
              <a:t>Galina Sheinberg – Israel</a:t>
            </a:r>
          </a:p>
          <a:p>
            <a:r>
              <a:rPr lang="pl-PL" sz="2000" smtClean="0"/>
              <a:t>Marina Venturi – Italy</a:t>
            </a:r>
          </a:p>
          <a:p>
            <a:r>
              <a:rPr lang="pl-PL" sz="2000" smtClean="0"/>
              <a:t>Bernardo Palazzi – Italy</a:t>
            </a:r>
          </a:p>
          <a:p>
            <a:r>
              <a:rPr lang="pl-PL" sz="2000" smtClean="0"/>
              <a:t>Olja Music – Serbia</a:t>
            </a:r>
          </a:p>
          <a:p>
            <a:r>
              <a:rPr lang="pl-PL" sz="2000" smtClean="0"/>
              <a:t>Robert Grac – Slovakia</a:t>
            </a:r>
          </a:p>
          <a:p>
            <a:r>
              <a:rPr lang="pl-PL" sz="2000" smtClean="0"/>
              <a:t>Jean-Paul Kauthen – Switzerland</a:t>
            </a:r>
          </a:p>
          <a:p>
            <a:endParaRPr lang="pl-PL" smtClean="0"/>
          </a:p>
        </p:txBody>
      </p:sp>
      <p:sp>
        <p:nvSpPr>
          <p:cNvPr id="18435" name="Symbol zastępczy zawartości 4"/>
          <p:cNvSpPr>
            <a:spLocks noGrp="1"/>
          </p:cNvSpPr>
          <p:nvPr>
            <p:ph sz="quarter" idx="4"/>
          </p:nvPr>
        </p:nvSpPr>
        <p:spPr>
          <a:xfrm>
            <a:off x="4800600" y="2708275"/>
            <a:ext cx="4038600" cy="3584575"/>
          </a:xfrm>
        </p:spPr>
        <p:txBody>
          <a:bodyPr/>
          <a:lstStyle/>
          <a:p>
            <a:r>
              <a:rPr lang="pl-PL" sz="2000" smtClean="0"/>
              <a:t>Alistair Calder – United Kingdom</a:t>
            </a:r>
          </a:p>
          <a:p>
            <a:r>
              <a:rPr lang="pl-PL" sz="2000" smtClean="0"/>
              <a:t>Todd Hughes – United States</a:t>
            </a:r>
          </a:p>
          <a:p>
            <a:r>
              <a:rPr lang="pl-PL" sz="2000" smtClean="0"/>
              <a:t>Irina Zbarskaya – Rossia</a:t>
            </a:r>
          </a:p>
          <a:p>
            <a:r>
              <a:rPr lang="pl-PL" sz="2000" smtClean="0"/>
              <a:t>Bogidar Popovic- Montenegro</a:t>
            </a:r>
          </a:p>
          <a:p>
            <a:r>
              <a:rPr lang="pl-PL" sz="2000" smtClean="0"/>
              <a:t>Hideki Koizumi – Japan</a:t>
            </a:r>
          </a:p>
          <a:p>
            <a:r>
              <a:rPr lang="pl-PL" sz="2000" smtClean="0"/>
              <a:t>Fumika Akutsu – Japan</a:t>
            </a:r>
          </a:p>
          <a:p>
            <a:endParaRPr lang="pl-PL" sz="2000" smtClean="0"/>
          </a:p>
          <a:p>
            <a:pPr>
              <a:buFont typeface="Wingdings 2" pitchFamily="18" charset="2"/>
              <a:buNone/>
            </a:pPr>
            <a:r>
              <a:rPr lang="pl-PL" sz="2000" smtClean="0"/>
              <a:t>Paolo Valente –UNECE (support)</a:t>
            </a:r>
          </a:p>
          <a:p>
            <a:endParaRPr lang="pl-PL" sz="2000" smtClean="0"/>
          </a:p>
        </p:txBody>
      </p:sp>
      <p:sp>
        <p:nvSpPr>
          <p:cNvPr id="18436" name="Tytuł 5"/>
          <p:cNvSpPr>
            <a:spLocks noGrp="1"/>
          </p:cNvSpPr>
          <p:nvPr>
            <p:ph type="title"/>
          </p:nvPr>
        </p:nvSpPr>
        <p:spPr/>
        <p:txBody>
          <a:bodyPr/>
          <a:lstStyle/>
          <a:p>
            <a:r>
              <a:rPr lang="pl-PL" sz="2200" b="1" smtClean="0">
                <a:solidFill>
                  <a:srgbClr val="E9582B"/>
                </a:solidFill>
              </a:rPr>
              <a:t>UNECE TASK FORCE ON CENSUS TECHNOLOGY </a:t>
            </a:r>
            <a:endParaRPr lang="pl-PL" sz="22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ytuł 2"/>
          <p:cNvSpPr>
            <a:spLocks noGrp="1"/>
          </p:cNvSpPr>
          <p:nvPr>
            <p:ph type="title"/>
          </p:nvPr>
        </p:nvSpPr>
        <p:spPr/>
        <p:txBody>
          <a:bodyPr/>
          <a:lstStyle/>
          <a:p>
            <a:pPr eaLnBrk="1" hangingPunct="1"/>
            <a:r>
              <a:rPr lang="pl-PL" sz="2200" b="1" smtClean="0">
                <a:solidFill>
                  <a:srgbClr val="E9582B"/>
                </a:solidFill>
              </a:rPr>
              <a:t>INTRODUCTION</a:t>
            </a:r>
          </a:p>
        </p:txBody>
      </p:sp>
      <p:sp>
        <p:nvSpPr>
          <p:cNvPr id="19458" name="Symbol zastępczy zawartości 3"/>
          <p:cNvSpPr>
            <a:spLocks noGrp="1"/>
          </p:cNvSpPr>
          <p:nvPr>
            <p:ph sz="quarter" idx="1"/>
          </p:nvPr>
        </p:nvSpPr>
        <p:spPr>
          <a:xfrm>
            <a:off x="301625" y="1527175"/>
            <a:ext cx="8504238" cy="4572000"/>
          </a:xfrm>
        </p:spPr>
        <p:txBody>
          <a:bodyPr/>
          <a:lstStyle/>
          <a:p>
            <a:pPr eaLnBrk="1" hangingPunct="1">
              <a:lnSpc>
                <a:spcPct val="150000"/>
              </a:lnSpc>
            </a:pPr>
            <a:r>
              <a:rPr lang="en-US" sz="2200" smtClean="0"/>
              <a:t>The main objective</a:t>
            </a:r>
            <a:r>
              <a:rPr lang="pl-PL" sz="2200" smtClean="0"/>
              <a:t> of</a:t>
            </a:r>
            <a:r>
              <a:rPr lang="en-US" sz="2200" smtClean="0"/>
              <a:t> the questionnaire was identifying technology used in previous and the current round of censuses and recognising plans of the countries for 2020 census.</a:t>
            </a:r>
          </a:p>
          <a:p>
            <a:pPr eaLnBrk="1" hangingPunct="1">
              <a:lnSpc>
                <a:spcPct val="150000"/>
              </a:lnSpc>
            </a:pPr>
            <a:r>
              <a:rPr lang="en-US" sz="2200" smtClean="0"/>
              <a:t>Technology is a still rapidly developing area, so this is very difficult subject.</a:t>
            </a:r>
          </a:p>
          <a:p>
            <a:pPr eaLnBrk="1" hangingPunct="1">
              <a:lnSpc>
                <a:spcPct val="150000"/>
              </a:lnSpc>
            </a:pPr>
            <a:r>
              <a:rPr lang="en-US" sz="2200" smtClean="0"/>
              <a:t>Results of the survey helped us to identify the technologies used in the 2010 census round and to formulate the first proposition of the recommendations for the  2020 census round.</a:t>
            </a:r>
          </a:p>
          <a:p>
            <a:pPr eaLnBrk="1" hangingPunct="1"/>
            <a:endParaRPr lang="en-US" smtClean="0"/>
          </a:p>
          <a:p>
            <a:pPr eaLnBrk="1" hangingPunct="1"/>
            <a:endParaRPr lang="pl-PL"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ytuł 1"/>
          <p:cNvSpPr>
            <a:spLocks noGrp="1"/>
          </p:cNvSpPr>
          <p:nvPr>
            <p:ph type="title"/>
          </p:nvPr>
        </p:nvSpPr>
        <p:spPr>
          <a:xfrm>
            <a:off x="301625" y="333375"/>
            <a:ext cx="8534400" cy="574675"/>
          </a:xfrm>
        </p:spPr>
        <p:txBody>
          <a:bodyPr/>
          <a:lstStyle/>
          <a:p>
            <a:pPr eaLnBrk="1" hangingPunct="1"/>
            <a:r>
              <a:rPr lang="pl-PL" sz="2200" b="1" smtClean="0">
                <a:solidFill>
                  <a:srgbClr val="E9582B"/>
                </a:solidFill>
              </a:rPr>
              <a:t>TECHNOLOGIES USED IN PREVIOUS CENSUSES</a:t>
            </a:r>
          </a:p>
        </p:txBody>
      </p:sp>
      <p:sp>
        <p:nvSpPr>
          <p:cNvPr id="3" name="Symbol zastępczy zawartości 2"/>
          <p:cNvSpPr>
            <a:spLocks noGrp="1"/>
          </p:cNvSpPr>
          <p:nvPr>
            <p:ph sz="quarter" idx="1"/>
          </p:nvPr>
        </p:nvSpPr>
        <p:spPr>
          <a:xfrm>
            <a:off x="301625" y="1527175"/>
            <a:ext cx="8504238" cy="4572000"/>
          </a:xfrm>
        </p:spPr>
        <p:txBody>
          <a:bodyPr>
            <a:normAutofit fontScale="70000" lnSpcReduction="20000"/>
          </a:bodyPr>
          <a:lstStyle/>
          <a:p>
            <a:pPr marL="514350" indent="-514350" eaLnBrk="1" fontAlgn="auto" hangingPunct="1">
              <a:spcAft>
                <a:spcPts val="0"/>
              </a:spcAft>
              <a:buFont typeface="+mj-lt"/>
              <a:buAutoNum type="alphaUcPeriod"/>
              <a:defRPr/>
            </a:pPr>
            <a:r>
              <a:rPr lang="pl-PL" sz="2400" b="1" dirty="0" smtClean="0">
                <a:solidFill>
                  <a:schemeClr val="tx1">
                    <a:lumMod val="75000"/>
                    <a:lumOff val="25000"/>
                  </a:schemeClr>
                </a:solidFill>
              </a:rPr>
              <a:t>INTERNET RESPONSE OPTION</a:t>
            </a:r>
          </a:p>
          <a:p>
            <a:pPr marL="514350" indent="-514350" eaLnBrk="1" fontAlgn="auto" hangingPunct="1">
              <a:spcAft>
                <a:spcPts val="0"/>
              </a:spcAft>
              <a:buFont typeface="Wingdings 2"/>
              <a:buNone/>
              <a:defRPr/>
            </a:pPr>
            <a:r>
              <a:rPr lang="pl-PL" sz="2400" b="1" dirty="0" smtClean="0">
                <a:solidFill>
                  <a:schemeClr val="tx1">
                    <a:lumMod val="75000"/>
                    <a:lumOff val="25000"/>
                  </a:schemeClr>
                </a:solidFill>
              </a:rPr>
              <a:t>	</a:t>
            </a:r>
          </a:p>
          <a:p>
            <a:pPr marL="514350" indent="-514350" eaLnBrk="1" fontAlgn="auto" hangingPunct="1">
              <a:spcAft>
                <a:spcPts val="0"/>
              </a:spcAft>
              <a:buFont typeface="Wingdings 2"/>
              <a:buNone/>
              <a:defRPr/>
            </a:pPr>
            <a:r>
              <a:rPr lang="pl-PL" sz="2400" b="1" dirty="0" smtClean="0">
                <a:solidFill>
                  <a:schemeClr val="tx1">
                    <a:lumMod val="75000"/>
                    <a:lumOff val="25000"/>
                  </a:schemeClr>
                </a:solidFill>
              </a:rPr>
              <a:t>	</a:t>
            </a:r>
            <a:r>
              <a:rPr lang="en-US" sz="2400" dirty="0" smtClean="0">
                <a:solidFill>
                  <a:schemeClr val="tx1">
                    <a:lumMod val="75000"/>
                    <a:lumOff val="25000"/>
                  </a:schemeClr>
                </a:solidFill>
              </a:rPr>
              <a:t>IN 2010 CENSUS ROUND INTERNET HAS GAINED MORE POPULARITY IN COMPARISON TO THE 200</a:t>
            </a:r>
            <a:r>
              <a:rPr lang="pl-PL" sz="2400" dirty="0" smtClean="0">
                <a:solidFill>
                  <a:schemeClr val="tx1">
                    <a:lumMod val="75000"/>
                    <a:lumOff val="25000"/>
                  </a:schemeClr>
                </a:solidFill>
              </a:rPr>
              <a:t>0</a:t>
            </a:r>
            <a:r>
              <a:rPr lang="en-US" sz="2400" dirty="0" smtClean="0">
                <a:solidFill>
                  <a:schemeClr val="tx1">
                    <a:lumMod val="75000"/>
                    <a:lumOff val="25000"/>
                  </a:schemeClr>
                </a:solidFill>
              </a:rPr>
              <a:t> CENSUS ROUND</a:t>
            </a:r>
            <a:r>
              <a:rPr lang="pl-PL" sz="2400" dirty="0" smtClean="0">
                <a:solidFill>
                  <a:schemeClr val="tx1">
                    <a:lumMod val="75000"/>
                    <a:lumOff val="25000"/>
                  </a:schemeClr>
                </a:solidFill>
              </a:rPr>
              <a:t>. </a:t>
            </a:r>
          </a:p>
          <a:p>
            <a:pPr marL="514350" indent="-514350" eaLnBrk="1" fontAlgn="auto" hangingPunct="1">
              <a:spcAft>
                <a:spcPts val="0"/>
              </a:spcAft>
              <a:buFont typeface="Wingdings 2"/>
              <a:buNone/>
              <a:defRPr/>
            </a:pPr>
            <a:endParaRPr lang="pl-PL" dirty="0" smtClean="0">
              <a:solidFill>
                <a:schemeClr val="tx1">
                  <a:lumMod val="75000"/>
                  <a:lumOff val="25000"/>
                </a:schemeClr>
              </a:solidFill>
            </a:endParaRPr>
          </a:p>
          <a:p>
            <a:pPr marL="514350" indent="-514350" eaLnBrk="1" fontAlgn="auto" hangingPunct="1">
              <a:spcAft>
                <a:spcPts val="0"/>
              </a:spcAft>
              <a:buFont typeface="+mj-lt"/>
              <a:buAutoNum type="alphaUcPeriod" startAt="2"/>
              <a:defRPr/>
            </a:pPr>
            <a:r>
              <a:rPr lang="pl-PL" sz="2400" b="1" dirty="0" smtClean="0">
                <a:solidFill>
                  <a:schemeClr val="tx1">
                    <a:lumMod val="75000"/>
                    <a:lumOff val="25000"/>
                  </a:schemeClr>
                </a:solidFill>
              </a:rPr>
              <a:t>TECHNOLOGY USED IN FIELDWORK: </a:t>
            </a:r>
          </a:p>
          <a:p>
            <a:pPr marL="514350" indent="-514350" eaLnBrk="1" fontAlgn="auto" hangingPunct="1">
              <a:spcAft>
                <a:spcPts val="0"/>
              </a:spcAft>
              <a:buFont typeface="Wingdings 2"/>
              <a:buNone/>
              <a:defRPr/>
            </a:pPr>
            <a:endParaRPr lang="pl-PL" sz="2400" b="1" dirty="0" smtClean="0">
              <a:solidFill>
                <a:schemeClr val="tx1">
                  <a:lumMod val="75000"/>
                  <a:lumOff val="25000"/>
                </a:schemeClr>
              </a:solidFill>
            </a:endParaRPr>
          </a:p>
          <a:p>
            <a:pPr marL="514350" indent="-514350" eaLnBrk="1" fontAlgn="auto" hangingPunct="1">
              <a:spcAft>
                <a:spcPts val="0"/>
              </a:spcAft>
              <a:buFont typeface="Wingdings" pitchFamily="2" charset="2"/>
              <a:buChar char="ü"/>
              <a:defRPr/>
            </a:pPr>
            <a:r>
              <a:rPr lang="pl-PL" sz="2400" dirty="0" smtClean="0">
                <a:solidFill>
                  <a:schemeClr val="tx1">
                    <a:lumMod val="75000"/>
                    <a:lumOff val="25000"/>
                  </a:schemeClr>
                </a:solidFill>
              </a:rPr>
              <a:t>LAPTOPS					</a:t>
            </a:r>
          </a:p>
          <a:p>
            <a:pPr marL="514350" indent="-514350" eaLnBrk="1" fontAlgn="auto" hangingPunct="1">
              <a:spcAft>
                <a:spcPts val="0"/>
              </a:spcAft>
              <a:buFont typeface="Wingdings" pitchFamily="2" charset="2"/>
              <a:buChar char="ü"/>
              <a:defRPr/>
            </a:pPr>
            <a:r>
              <a:rPr lang="pl-PL" sz="2400" dirty="0" smtClean="0">
                <a:solidFill>
                  <a:schemeClr val="tx1">
                    <a:lumMod val="75000"/>
                    <a:lumOff val="25000"/>
                  </a:schemeClr>
                </a:solidFill>
              </a:rPr>
              <a:t>TABLETS</a:t>
            </a:r>
          </a:p>
          <a:p>
            <a:pPr marL="514350" indent="-514350" eaLnBrk="1" fontAlgn="auto" hangingPunct="1">
              <a:spcAft>
                <a:spcPts val="0"/>
              </a:spcAft>
              <a:buFont typeface="Wingdings" pitchFamily="2" charset="2"/>
              <a:buChar char="ü"/>
              <a:defRPr/>
            </a:pPr>
            <a:r>
              <a:rPr lang="pl-PL" sz="2400" dirty="0" smtClean="0">
                <a:solidFill>
                  <a:schemeClr val="tx1">
                    <a:lumMod val="75000"/>
                    <a:lumOff val="25000"/>
                  </a:schemeClr>
                </a:solidFill>
              </a:rPr>
              <a:t>GPS</a:t>
            </a:r>
          </a:p>
          <a:p>
            <a:pPr marL="514350" indent="-514350" eaLnBrk="1" fontAlgn="auto" hangingPunct="1">
              <a:spcAft>
                <a:spcPts val="0"/>
              </a:spcAft>
              <a:buFont typeface="Wingdings" pitchFamily="2" charset="2"/>
              <a:buChar char="ü"/>
              <a:defRPr/>
            </a:pPr>
            <a:r>
              <a:rPr lang="pl-PL" sz="2400" dirty="0" smtClean="0">
                <a:solidFill>
                  <a:schemeClr val="tx1">
                    <a:lumMod val="75000"/>
                    <a:lumOff val="25000"/>
                  </a:schemeClr>
                </a:solidFill>
              </a:rPr>
              <a:t>UPLOADING DATA FROM FIELD TO A DATA CENTER</a:t>
            </a:r>
          </a:p>
          <a:p>
            <a:pPr marL="514350" indent="-514350" eaLnBrk="1" fontAlgn="auto" hangingPunct="1">
              <a:spcAft>
                <a:spcPts val="0"/>
              </a:spcAft>
              <a:buFont typeface="Wingdings" pitchFamily="2" charset="2"/>
              <a:buChar char="ü"/>
              <a:defRPr/>
            </a:pPr>
            <a:r>
              <a:rPr lang="pl-PL" sz="2400" dirty="0" smtClean="0">
                <a:solidFill>
                  <a:schemeClr val="tx1">
                    <a:lumMod val="75000"/>
                    <a:lumOff val="25000"/>
                  </a:schemeClr>
                </a:solidFill>
              </a:rPr>
              <a:t>COMPUTER ASSISTED TELEPHONE INTERVIEWING</a:t>
            </a:r>
          </a:p>
          <a:p>
            <a:pPr marL="514350" indent="-514350" eaLnBrk="1" fontAlgn="auto" hangingPunct="1">
              <a:spcAft>
                <a:spcPts val="0"/>
              </a:spcAft>
              <a:buFont typeface="Wingdings" pitchFamily="2" charset="2"/>
              <a:buChar char="ü"/>
              <a:defRPr/>
            </a:pPr>
            <a:r>
              <a:rPr lang="pl-PL" sz="2400" dirty="0" smtClean="0">
                <a:solidFill>
                  <a:schemeClr val="tx1">
                    <a:lumMod val="75000"/>
                    <a:lumOff val="25000"/>
                  </a:schemeClr>
                </a:solidFill>
              </a:rPr>
              <a:t>AUTOMATED TELEPHONE INTERVIEWING</a:t>
            </a:r>
          </a:p>
          <a:p>
            <a:pPr marL="514350" indent="-514350" eaLnBrk="1" fontAlgn="auto" hangingPunct="1">
              <a:spcAft>
                <a:spcPts val="0"/>
              </a:spcAft>
              <a:buFont typeface="Wingdings" pitchFamily="2" charset="2"/>
              <a:buChar char="ü"/>
              <a:defRPr/>
            </a:pPr>
            <a:r>
              <a:rPr lang="pl-PL" sz="2400" dirty="0" err="1" smtClean="0">
                <a:solidFill>
                  <a:schemeClr val="tx1">
                    <a:lumMod val="75000"/>
                    <a:lumOff val="25000"/>
                  </a:schemeClr>
                </a:solidFill>
              </a:rPr>
              <a:t>HAND-HELDS</a:t>
            </a:r>
            <a:endParaRPr lang="pl-PL" sz="2400" dirty="0" smtClean="0">
              <a:solidFill>
                <a:schemeClr val="tx1">
                  <a:lumMod val="75000"/>
                  <a:lumOff val="25000"/>
                </a:schemeClr>
              </a:solidFill>
            </a:endParaRPr>
          </a:p>
          <a:p>
            <a:pPr marL="514350" indent="-514350" eaLnBrk="1" fontAlgn="auto" hangingPunct="1">
              <a:spcAft>
                <a:spcPts val="0"/>
              </a:spcAft>
              <a:buFont typeface="Wingdings" pitchFamily="2" charset="2"/>
              <a:buChar char="ü"/>
              <a:defRPr/>
            </a:pPr>
            <a:r>
              <a:rPr lang="pl-PL" sz="2400" dirty="0" smtClean="0">
                <a:solidFill>
                  <a:schemeClr val="tx1">
                    <a:lumMod val="75000"/>
                    <a:lumOff val="25000"/>
                  </a:schemeClr>
                </a:solidFill>
              </a:rPr>
              <a:t>MOBILE OR CELLULAR PHONES</a:t>
            </a:r>
          </a:p>
          <a:p>
            <a:pPr marL="514350" indent="-514350" eaLnBrk="1" fontAlgn="auto" hangingPunct="1">
              <a:spcAft>
                <a:spcPts val="0"/>
              </a:spcAft>
              <a:buFont typeface="Wingdings" pitchFamily="2" charset="2"/>
              <a:buChar char="ü"/>
              <a:defRPr/>
            </a:pPr>
            <a:r>
              <a:rPr lang="pl-PL" sz="2400" dirty="0" err="1" smtClean="0">
                <a:solidFill>
                  <a:schemeClr val="tx1">
                    <a:lumMod val="75000"/>
                    <a:lumOff val="25000"/>
                  </a:schemeClr>
                </a:solidFill>
              </a:rPr>
              <a:t>SMS-TEXTING</a:t>
            </a:r>
            <a:endParaRPr lang="pl-PL" sz="2400" dirty="0" smtClean="0">
              <a:solidFill>
                <a:schemeClr val="tx1">
                  <a:lumMod val="75000"/>
                  <a:lumOff val="25000"/>
                </a:schemeClr>
              </a:solidFill>
            </a:endParaRPr>
          </a:p>
          <a:p>
            <a:pPr marL="514350" indent="-514350" eaLnBrk="1" fontAlgn="auto" hangingPunct="1">
              <a:spcAft>
                <a:spcPts val="0"/>
              </a:spcAft>
              <a:buFont typeface="Wingdings" pitchFamily="2" charset="2"/>
              <a:buChar char="ü"/>
              <a:defRPr/>
            </a:pPr>
            <a:r>
              <a:rPr lang="pl-PL" sz="2400" dirty="0" smtClean="0">
                <a:solidFill>
                  <a:schemeClr val="tx1">
                    <a:lumMod val="75000"/>
                    <a:lumOff val="25000"/>
                  </a:schemeClr>
                </a:solidFill>
              </a:rPr>
              <a:t>GIS</a:t>
            </a:r>
          </a:p>
          <a:p>
            <a:pPr marL="514350" indent="-514350" eaLnBrk="1" fontAlgn="auto" hangingPunct="1">
              <a:spcAft>
                <a:spcPts val="0"/>
              </a:spcAft>
              <a:buFont typeface="Wingdings" pitchFamily="2" charset="2"/>
              <a:buChar char="ü"/>
              <a:defRPr/>
            </a:pPr>
            <a:endParaRPr lang="pl-PL" sz="2400" dirty="0" smtClean="0">
              <a:solidFill>
                <a:schemeClr val="tx2"/>
              </a:solidFill>
            </a:endParaRPr>
          </a:p>
          <a:p>
            <a:pPr marL="514350" indent="-514350" eaLnBrk="1" fontAlgn="auto" hangingPunct="1">
              <a:spcAft>
                <a:spcPts val="0"/>
              </a:spcAft>
              <a:buFont typeface="Wingdings 2"/>
              <a:buNone/>
              <a:defRPr/>
            </a:pPr>
            <a:endParaRPr lang="pl-PL" dirty="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ytuł 1"/>
          <p:cNvSpPr>
            <a:spLocks noGrp="1"/>
          </p:cNvSpPr>
          <p:nvPr>
            <p:ph type="title"/>
          </p:nvPr>
        </p:nvSpPr>
        <p:spPr>
          <a:xfrm>
            <a:off x="301625" y="836613"/>
            <a:ext cx="8534400" cy="150812"/>
          </a:xfrm>
        </p:spPr>
        <p:txBody>
          <a:bodyPr/>
          <a:lstStyle/>
          <a:p>
            <a:pPr eaLnBrk="1" hangingPunct="1"/>
            <a:r>
              <a:rPr lang="pl-PL" sz="3000" smtClean="0">
                <a:solidFill>
                  <a:srgbClr val="7B9899"/>
                </a:solidFill>
              </a:rPr>
              <a:t/>
            </a:r>
            <a:br>
              <a:rPr lang="pl-PL" sz="3000" smtClean="0">
                <a:solidFill>
                  <a:srgbClr val="7B9899"/>
                </a:solidFill>
              </a:rPr>
            </a:br>
            <a:r>
              <a:rPr lang="pl-PL" sz="3000" smtClean="0">
                <a:solidFill>
                  <a:srgbClr val="7B9899"/>
                </a:solidFill>
              </a:rPr>
              <a:t/>
            </a:r>
            <a:br>
              <a:rPr lang="pl-PL" sz="3000" smtClean="0">
                <a:solidFill>
                  <a:srgbClr val="7B9899"/>
                </a:solidFill>
              </a:rPr>
            </a:br>
            <a:r>
              <a:rPr lang="pl-PL" sz="2200" b="1" smtClean="0">
                <a:solidFill>
                  <a:srgbClr val="E9582B"/>
                </a:solidFill>
              </a:rPr>
              <a:t>TECHNOLOGIES USED IN PREVIOUS CENSUSES</a:t>
            </a:r>
          </a:p>
        </p:txBody>
      </p:sp>
      <p:sp>
        <p:nvSpPr>
          <p:cNvPr id="3" name="Symbol zastępczy zawartości 2"/>
          <p:cNvSpPr>
            <a:spLocks noGrp="1"/>
          </p:cNvSpPr>
          <p:nvPr>
            <p:ph sz="quarter" idx="1"/>
          </p:nvPr>
        </p:nvSpPr>
        <p:spPr>
          <a:xfrm>
            <a:off x="301625" y="1527175"/>
            <a:ext cx="8504238" cy="4572000"/>
          </a:xfrm>
        </p:spPr>
        <p:txBody>
          <a:bodyPr>
            <a:normAutofit/>
          </a:bodyPr>
          <a:lstStyle/>
          <a:p>
            <a:pPr marL="514350" indent="-514350" eaLnBrk="1" fontAlgn="auto" hangingPunct="1">
              <a:spcAft>
                <a:spcPts val="0"/>
              </a:spcAft>
              <a:buFont typeface="+mj-lt"/>
              <a:buAutoNum type="alphaUcPeriod" startAt="3"/>
              <a:defRPr/>
            </a:pPr>
            <a:endParaRPr lang="pl-PL" sz="2200" b="1" dirty="0" smtClean="0"/>
          </a:p>
          <a:p>
            <a:pPr marL="514350" indent="-514350" eaLnBrk="1" fontAlgn="auto" hangingPunct="1">
              <a:spcAft>
                <a:spcPts val="0"/>
              </a:spcAft>
              <a:buFont typeface="+mj-lt"/>
              <a:buAutoNum type="alphaUcPeriod" startAt="3"/>
              <a:defRPr/>
            </a:pPr>
            <a:endParaRPr lang="pl-PL" sz="2200" b="1" dirty="0" smtClean="0"/>
          </a:p>
          <a:p>
            <a:pPr marL="514350" indent="-514350" eaLnBrk="1" fontAlgn="auto" hangingPunct="1">
              <a:spcAft>
                <a:spcPts val="0"/>
              </a:spcAft>
              <a:buFont typeface="+mj-lt"/>
              <a:buAutoNum type="alphaUcPeriod" startAt="3"/>
              <a:defRPr/>
            </a:pPr>
            <a:r>
              <a:rPr lang="pl-PL" sz="1800" b="1" dirty="0" smtClean="0">
                <a:solidFill>
                  <a:schemeClr val="tx1">
                    <a:lumMod val="75000"/>
                    <a:lumOff val="25000"/>
                  </a:schemeClr>
                </a:solidFill>
              </a:rPr>
              <a:t>OCR/OMR TECHNOLOGY</a:t>
            </a:r>
          </a:p>
          <a:p>
            <a:pPr marL="514350" indent="-514350" eaLnBrk="1" fontAlgn="auto" hangingPunct="1">
              <a:spcAft>
                <a:spcPts val="0"/>
              </a:spcAft>
              <a:buFont typeface="Wingdings 2"/>
              <a:buNone/>
              <a:defRPr/>
            </a:pPr>
            <a:endParaRPr lang="pl-PL" sz="1800" b="1" dirty="0" smtClean="0">
              <a:solidFill>
                <a:schemeClr val="tx1">
                  <a:lumMod val="75000"/>
                  <a:lumOff val="25000"/>
                </a:schemeClr>
              </a:solidFill>
            </a:endParaRPr>
          </a:p>
          <a:p>
            <a:pPr marL="514350" indent="-514350" eaLnBrk="1" fontAlgn="auto" hangingPunct="1">
              <a:lnSpc>
                <a:spcPct val="170000"/>
              </a:lnSpc>
              <a:spcAft>
                <a:spcPts val="0"/>
              </a:spcAft>
              <a:buFont typeface="Wingdings" pitchFamily="2" charset="2"/>
              <a:buChar char="ü"/>
              <a:defRPr/>
            </a:pPr>
            <a:r>
              <a:rPr lang="pl-PL" sz="1800" dirty="0" smtClean="0">
                <a:solidFill>
                  <a:schemeClr val="tx1">
                    <a:lumMod val="75000"/>
                    <a:lumOff val="25000"/>
                  </a:schemeClr>
                </a:solidFill>
              </a:rPr>
              <a:t>OMR – USED BY 20 COUNTRIES</a:t>
            </a:r>
          </a:p>
          <a:p>
            <a:pPr marL="514350" indent="-514350" eaLnBrk="1" fontAlgn="auto" hangingPunct="1">
              <a:lnSpc>
                <a:spcPct val="170000"/>
              </a:lnSpc>
              <a:spcAft>
                <a:spcPts val="0"/>
              </a:spcAft>
              <a:buFont typeface="Wingdings" pitchFamily="2" charset="2"/>
              <a:buChar char="ü"/>
              <a:defRPr/>
            </a:pPr>
            <a:r>
              <a:rPr lang="pl-PL" sz="1800" dirty="0" smtClean="0">
                <a:solidFill>
                  <a:schemeClr val="tx1">
                    <a:lumMod val="75000"/>
                    <a:lumOff val="25000"/>
                  </a:schemeClr>
                </a:solidFill>
              </a:rPr>
              <a:t>OCR -  USED BY 24 COUNTRIES</a:t>
            </a:r>
          </a:p>
          <a:p>
            <a:pPr marL="514350" indent="-514350" eaLnBrk="1" fontAlgn="auto" hangingPunct="1">
              <a:lnSpc>
                <a:spcPct val="170000"/>
              </a:lnSpc>
              <a:spcAft>
                <a:spcPts val="0"/>
              </a:spcAft>
              <a:buFont typeface="Wingdings" pitchFamily="2" charset="2"/>
              <a:buChar char="ü"/>
              <a:defRPr/>
            </a:pPr>
            <a:endParaRPr lang="pl-PL" sz="1800" dirty="0" smtClean="0">
              <a:solidFill>
                <a:schemeClr val="tx1">
                  <a:lumMod val="75000"/>
                  <a:lumOff val="25000"/>
                </a:schemeClr>
              </a:solidFill>
            </a:endParaRPr>
          </a:p>
          <a:p>
            <a:pPr marL="788988" lvl="1" indent="-514350" eaLnBrk="1" fontAlgn="auto" hangingPunct="1">
              <a:lnSpc>
                <a:spcPct val="170000"/>
              </a:lnSpc>
              <a:spcAft>
                <a:spcPts val="0"/>
              </a:spcAft>
              <a:buFont typeface="Wingdings" pitchFamily="2" charset="2"/>
              <a:buChar char="ü"/>
              <a:defRPr/>
            </a:pPr>
            <a:r>
              <a:rPr lang="en-US" sz="1800" b="1" dirty="0" smtClean="0"/>
              <a:t>declining trend in the use of this technology</a:t>
            </a:r>
            <a:endParaRPr lang="pl-PL" sz="1800" b="1" dirty="0" smtClean="0">
              <a:solidFill>
                <a:schemeClr val="tx1">
                  <a:lumMod val="75000"/>
                  <a:lumOff val="25000"/>
                </a:schemeClr>
              </a:solidFill>
            </a:endParaRPr>
          </a:p>
          <a:p>
            <a:pPr marL="514350" indent="-514350" eaLnBrk="1" fontAlgn="auto" hangingPunct="1">
              <a:spcAft>
                <a:spcPts val="0"/>
              </a:spcAft>
              <a:buFont typeface="Wingdings 2"/>
              <a:buNone/>
              <a:defRPr/>
            </a:pPr>
            <a:endParaRPr lang="pl-PL" sz="2000" dirty="0" smtClean="0">
              <a:solidFill>
                <a:schemeClr val="tx1">
                  <a:lumMod val="75000"/>
                  <a:lumOff val="25000"/>
                </a:schemeClr>
              </a:solidFill>
            </a:endParaRPr>
          </a:p>
          <a:p>
            <a:pPr marL="514350" indent="-514350" eaLnBrk="1" fontAlgn="auto" hangingPunct="1">
              <a:spcAft>
                <a:spcPts val="0"/>
              </a:spcAft>
              <a:buFont typeface="Wingdings 2"/>
              <a:buNone/>
              <a:defRPr/>
            </a:pPr>
            <a:r>
              <a:rPr lang="pl-PL" sz="2000" dirty="0" smtClean="0">
                <a:solidFill>
                  <a:schemeClr val="tx1">
                    <a:lumMod val="75000"/>
                    <a:lumOff val="25000"/>
                  </a:schemeClr>
                </a:solidFill>
              </a:rPr>
              <a:t>	</a:t>
            </a:r>
          </a:p>
        </p:txBody>
      </p:sp>
      <p:sp>
        <p:nvSpPr>
          <p:cNvPr id="4" name="Strzałka w prawo 3"/>
          <p:cNvSpPr/>
          <p:nvPr/>
        </p:nvSpPr>
        <p:spPr>
          <a:xfrm>
            <a:off x="755650" y="4797425"/>
            <a:ext cx="287338" cy="1174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ytuł 1"/>
          <p:cNvSpPr>
            <a:spLocks noGrp="1"/>
          </p:cNvSpPr>
          <p:nvPr>
            <p:ph type="title"/>
          </p:nvPr>
        </p:nvSpPr>
        <p:spPr>
          <a:xfrm>
            <a:off x="301625" y="333375"/>
            <a:ext cx="8534400" cy="574675"/>
          </a:xfrm>
        </p:spPr>
        <p:txBody>
          <a:bodyPr/>
          <a:lstStyle/>
          <a:p>
            <a:pPr eaLnBrk="1" hangingPunct="1"/>
            <a:r>
              <a:rPr lang="pl-PL" sz="2200" b="1" smtClean="0">
                <a:solidFill>
                  <a:srgbClr val="E9582B"/>
                </a:solidFill>
              </a:rPr>
              <a:t>TECHNOLOGIES USED IN PREVIOUS CENSUSES</a:t>
            </a:r>
          </a:p>
        </p:txBody>
      </p:sp>
      <p:sp>
        <p:nvSpPr>
          <p:cNvPr id="3" name="Symbol zastępczy zawartości 2"/>
          <p:cNvSpPr>
            <a:spLocks noGrp="1"/>
          </p:cNvSpPr>
          <p:nvPr>
            <p:ph sz="quarter" idx="1"/>
          </p:nvPr>
        </p:nvSpPr>
        <p:spPr>
          <a:xfrm>
            <a:off x="301625" y="1527175"/>
            <a:ext cx="8504238" cy="4572000"/>
          </a:xfrm>
        </p:spPr>
        <p:txBody>
          <a:bodyPr>
            <a:normAutofit fontScale="70000" lnSpcReduction="20000"/>
          </a:bodyPr>
          <a:lstStyle/>
          <a:p>
            <a:pPr eaLnBrk="1" fontAlgn="auto" hangingPunct="1">
              <a:lnSpc>
                <a:spcPct val="170000"/>
              </a:lnSpc>
              <a:spcAft>
                <a:spcPts val="0"/>
              </a:spcAft>
              <a:buFont typeface="Wingdings" pitchFamily="2" charset="2"/>
              <a:buChar char="q"/>
              <a:defRPr/>
            </a:pPr>
            <a:r>
              <a:rPr lang="pl-PL" sz="3200" b="1" dirty="0" smtClean="0"/>
              <a:t> </a:t>
            </a:r>
            <a:r>
              <a:rPr lang="pl-PL" sz="3200" b="1" dirty="0" smtClean="0">
                <a:solidFill>
                  <a:schemeClr val="tx1">
                    <a:lumMod val="75000"/>
                    <a:lumOff val="25000"/>
                  </a:schemeClr>
                </a:solidFill>
              </a:rPr>
              <a:t>INFRASTRUCTURE </a:t>
            </a:r>
            <a:r>
              <a:rPr lang="pl-PL" sz="3200" dirty="0" smtClean="0">
                <a:solidFill>
                  <a:schemeClr val="tx1">
                    <a:lumMod val="75000"/>
                    <a:lumOff val="25000"/>
                  </a:schemeClr>
                </a:solidFill>
              </a:rPr>
              <a:t>	MODERNIZATION/BUILD/PREPARATION</a:t>
            </a:r>
          </a:p>
          <a:p>
            <a:pPr eaLnBrk="1" fontAlgn="auto" hangingPunct="1">
              <a:lnSpc>
                <a:spcPct val="170000"/>
              </a:lnSpc>
              <a:spcAft>
                <a:spcPts val="0"/>
              </a:spcAft>
              <a:buFont typeface="Wingdings 2" pitchFamily="18" charset="2"/>
              <a:buNone/>
              <a:defRPr/>
            </a:pPr>
            <a:endParaRPr lang="pl-PL" sz="1800" dirty="0" smtClean="0">
              <a:solidFill>
                <a:schemeClr val="tx1">
                  <a:lumMod val="75000"/>
                  <a:lumOff val="25000"/>
                </a:schemeClr>
              </a:solidFill>
            </a:endParaRPr>
          </a:p>
          <a:p>
            <a:pPr algn="ctr" eaLnBrk="1" fontAlgn="auto" hangingPunct="1">
              <a:lnSpc>
                <a:spcPct val="170000"/>
              </a:lnSpc>
              <a:spcAft>
                <a:spcPts val="0"/>
              </a:spcAft>
              <a:buFont typeface="Wingdings 2" pitchFamily="18" charset="2"/>
              <a:buNone/>
              <a:defRPr/>
            </a:pPr>
            <a:r>
              <a:rPr lang="pl-PL" sz="1800" b="1" dirty="0" smtClean="0">
                <a:solidFill>
                  <a:schemeClr val="tx1">
                    <a:lumMod val="75000"/>
                    <a:lumOff val="25000"/>
                  </a:schemeClr>
                </a:solidFill>
                <a:latin typeface="+mj-lt"/>
              </a:rPr>
              <a:t>	</a:t>
            </a:r>
            <a:r>
              <a:rPr lang="en-US" sz="2400" b="1" dirty="0" smtClean="0">
                <a:solidFill>
                  <a:schemeClr val="tx1">
                    <a:lumMod val="75000"/>
                    <a:lumOff val="25000"/>
                  </a:schemeClr>
                </a:solidFill>
                <a:latin typeface="+mj-lt"/>
              </a:rPr>
              <a:t>As is clear from the survey, most countries needed about </a:t>
            </a:r>
            <a:endParaRPr lang="pl-PL" sz="2400" b="1" dirty="0" smtClean="0">
              <a:solidFill>
                <a:schemeClr val="tx1">
                  <a:lumMod val="75000"/>
                  <a:lumOff val="25000"/>
                </a:schemeClr>
              </a:solidFill>
              <a:latin typeface="+mj-lt"/>
            </a:endParaRPr>
          </a:p>
          <a:p>
            <a:pPr algn="ctr" eaLnBrk="1" fontAlgn="auto" hangingPunct="1">
              <a:lnSpc>
                <a:spcPct val="170000"/>
              </a:lnSpc>
              <a:spcAft>
                <a:spcPts val="0"/>
              </a:spcAft>
              <a:buFont typeface="Wingdings 2" pitchFamily="18" charset="2"/>
              <a:buNone/>
              <a:defRPr/>
            </a:pPr>
            <a:r>
              <a:rPr lang="en-US" sz="3200" b="1" dirty="0" smtClean="0">
                <a:solidFill>
                  <a:schemeClr val="tx1">
                    <a:lumMod val="75000"/>
                    <a:lumOff val="25000"/>
                  </a:schemeClr>
                </a:solidFill>
                <a:latin typeface="+mj-lt"/>
              </a:rPr>
              <a:t>three years </a:t>
            </a:r>
            <a:endParaRPr lang="pl-PL" sz="3200" b="1" dirty="0" smtClean="0">
              <a:solidFill>
                <a:schemeClr val="tx1">
                  <a:lumMod val="75000"/>
                  <a:lumOff val="25000"/>
                </a:schemeClr>
              </a:solidFill>
              <a:latin typeface="+mj-lt"/>
            </a:endParaRPr>
          </a:p>
          <a:p>
            <a:pPr algn="ctr" eaLnBrk="1" fontAlgn="auto" hangingPunct="1">
              <a:lnSpc>
                <a:spcPct val="170000"/>
              </a:lnSpc>
              <a:spcAft>
                <a:spcPts val="0"/>
              </a:spcAft>
              <a:buFont typeface="Wingdings 2" pitchFamily="18" charset="2"/>
              <a:buNone/>
              <a:defRPr/>
            </a:pPr>
            <a:r>
              <a:rPr lang="en-US" sz="2400" b="1" dirty="0" smtClean="0">
                <a:solidFill>
                  <a:schemeClr val="tx1">
                    <a:lumMod val="75000"/>
                    <a:lumOff val="25000"/>
                  </a:schemeClr>
                </a:solidFill>
                <a:latin typeface="+mj-lt"/>
              </a:rPr>
              <a:t>to prepare the infrastructure for the 2010 census round. </a:t>
            </a:r>
            <a:endParaRPr lang="pl-PL" sz="2400" b="1" dirty="0" smtClean="0">
              <a:solidFill>
                <a:schemeClr val="tx1">
                  <a:lumMod val="75000"/>
                  <a:lumOff val="25000"/>
                </a:schemeClr>
              </a:solidFill>
              <a:latin typeface="+mj-lt"/>
            </a:endParaRPr>
          </a:p>
          <a:p>
            <a:pPr eaLnBrk="1" fontAlgn="auto" hangingPunct="1">
              <a:lnSpc>
                <a:spcPct val="170000"/>
              </a:lnSpc>
              <a:spcAft>
                <a:spcPts val="0"/>
              </a:spcAft>
              <a:buFont typeface="Wingdings 2" pitchFamily="18" charset="2"/>
              <a:buNone/>
              <a:defRPr/>
            </a:pPr>
            <a:endParaRPr lang="pl-PL" sz="3200" dirty="0" smtClean="0">
              <a:solidFill>
                <a:schemeClr val="tx1">
                  <a:lumMod val="75000"/>
                  <a:lumOff val="25000"/>
                </a:schemeClr>
              </a:solidFill>
            </a:endParaRPr>
          </a:p>
          <a:p>
            <a:pPr eaLnBrk="1" fontAlgn="auto" hangingPunct="1">
              <a:lnSpc>
                <a:spcPct val="170000"/>
              </a:lnSpc>
              <a:spcAft>
                <a:spcPts val="0"/>
              </a:spcAft>
              <a:buFont typeface="Wingdings" pitchFamily="2" charset="2"/>
              <a:buChar char="q"/>
              <a:defRPr/>
            </a:pPr>
            <a:r>
              <a:rPr lang="pl-PL" sz="3200" dirty="0" smtClean="0">
                <a:solidFill>
                  <a:schemeClr val="tx1">
                    <a:lumMod val="75000"/>
                    <a:lumOff val="25000"/>
                  </a:schemeClr>
                </a:solidFill>
              </a:rPr>
              <a:t> </a:t>
            </a:r>
            <a:r>
              <a:rPr lang="pl-PL" sz="3200" b="1" dirty="0" smtClean="0">
                <a:solidFill>
                  <a:schemeClr val="tx1">
                    <a:lumMod val="75000"/>
                    <a:lumOff val="25000"/>
                  </a:schemeClr>
                </a:solidFill>
              </a:rPr>
              <a:t>SOFTWARE USED IN DIFFERENT CENSUS PHASES</a:t>
            </a:r>
          </a:p>
          <a:p>
            <a:pPr eaLnBrk="1" fontAlgn="auto" hangingPunct="1">
              <a:lnSpc>
                <a:spcPct val="170000"/>
              </a:lnSpc>
              <a:spcAft>
                <a:spcPts val="0"/>
              </a:spcAft>
              <a:buFont typeface="Wingdings 2" pitchFamily="18" charset="2"/>
              <a:buNone/>
              <a:defRPr/>
            </a:pPr>
            <a:r>
              <a:rPr lang="pl-PL" sz="2400" dirty="0" smtClean="0">
                <a:solidFill>
                  <a:schemeClr val="tx1">
                    <a:lumMod val="75000"/>
                    <a:lumOff val="25000"/>
                  </a:schemeClr>
                </a:solidFill>
              </a:rPr>
              <a:t>	</a:t>
            </a:r>
            <a:r>
              <a:rPr lang="en-US" sz="2400" b="1" dirty="0" smtClean="0">
                <a:solidFill>
                  <a:schemeClr val="tx1">
                    <a:lumMod val="75000"/>
                    <a:lumOff val="25000"/>
                  </a:schemeClr>
                </a:solidFill>
              </a:rPr>
              <a:t>Most countries in the 2010 census round applied their own software</a:t>
            </a:r>
            <a:endParaRPr lang="pl-PL" sz="2400" b="1" dirty="0" smtClean="0">
              <a:solidFill>
                <a:schemeClr val="tx1">
                  <a:lumMod val="75000"/>
                  <a:lumOff val="25000"/>
                </a:schemeClr>
              </a:solidFill>
            </a:endParaRPr>
          </a:p>
          <a:p>
            <a:pPr marL="514350" indent="-514350" eaLnBrk="1" fontAlgn="auto" hangingPunct="1">
              <a:spcAft>
                <a:spcPts val="0"/>
              </a:spcAft>
              <a:buFont typeface="Wingdings" pitchFamily="2" charset="2"/>
              <a:buChar char="ü"/>
              <a:defRPr/>
            </a:pPr>
            <a:endParaRPr lang="pl-PL" sz="2400" dirty="0" smtClean="0">
              <a:solidFill>
                <a:schemeClr val="tx2"/>
              </a:solidFill>
            </a:endParaRPr>
          </a:p>
          <a:p>
            <a:pPr marL="514350" indent="-514350" eaLnBrk="1" fontAlgn="auto" hangingPunct="1">
              <a:spcAft>
                <a:spcPts val="0"/>
              </a:spcAft>
              <a:buFont typeface="Wingdings 2"/>
              <a:buNone/>
              <a:defRPr/>
            </a:pPr>
            <a:endParaRPr lang="pl-PL"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ytuł 1"/>
          <p:cNvSpPr>
            <a:spLocks noGrp="1"/>
          </p:cNvSpPr>
          <p:nvPr>
            <p:ph type="title"/>
          </p:nvPr>
        </p:nvSpPr>
        <p:spPr>
          <a:xfrm>
            <a:off x="301625" y="404813"/>
            <a:ext cx="8534400" cy="720725"/>
          </a:xfrm>
        </p:spPr>
        <p:txBody>
          <a:bodyPr/>
          <a:lstStyle/>
          <a:p>
            <a:pPr eaLnBrk="1" hangingPunct="1"/>
            <a:r>
              <a:rPr lang="pl-PL" sz="1800" b="1" smtClean="0">
                <a:solidFill>
                  <a:srgbClr val="E9582B"/>
                </a:solidFill>
              </a:rPr>
              <a:t>TECHNOLOGIES USED FOR ADMINISTRATIVE SOURCES </a:t>
            </a:r>
            <a:br>
              <a:rPr lang="pl-PL" sz="1800" b="1" smtClean="0">
                <a:solidFill>
                  <a:srgbClr val="E9582B"/>
                </a:solidFill>
              </a:rPr>
            </a:br>
            <a:r>
              <a:rPr lang="pl-PL" sz="1800" b="1" smtClean="0">
                <a:solidFill>
                  <a:srgbClr val="E9582B"/>
                </a:solidFill>
              </a:rPr>
              <a:t>OF DATA DURING </a:t>
            </a:r>
            <a:r>
              <a:rPr lang="en-CA" sz="1800" b="1" smtClean="0">
                <a:solidFill>
                  <a:srgbClr val="E9582B"/>
                </a:solidFill>
              </a:rPr>
              <a:t>THE 20</a:t>
            </a:r>
            <a:r>
              <a:rPr lang="pl-PL" sz="1800" b="1" smtClean="0">
                <a:solidFill>
                  <a:srgbClr val="E9582B"/>
                </a:solidFill>
              </a:rPr>
              <a:t>1</a:t>
            </a:r>
            <a:r>
              <a:rPr lang="en-CA" sz="1800" b="1" smtClean="0">
                <a:solidFill>
                  <a:srgbClr val="E9582B"/>
                </a:solidFill>
              </a:rPr>
              <a:t>0 ROUND OF POPULATION </a:t>
            </a:r>
            <a:r>
              <a:rPr lang="pl-PL" sz="1800" b="1" smtClean="0">
                <a:solidFill>
                  <a:srgbClr val="E9582B"/>
                </a:solidFill>
              </a:rPr>
              <a:t/>
            </a:r>
            <a:br>
              <a:rPr lang="pl-PL" sz="1800" b="1" smtClean="0">
                <a:solidFill>
                  <a:srgbClr val="E9582B"/>
                </a:solidFill>
              </a:rPr>
            </a:br>
            <a:r>
              <a:rPr lang="en-CA" sz="1800" b="1" smtClean="0">
                <a:solidFill>
                  <a:srgbClr val="E9582B"/>
                </a:solidFill>
              </a:rPr>
              <a:t>AND HOUSING CENSUSES</a:t>
            </a:r>
            <a:endParaRPr lang="pl-PL" sz="1800" b="1" smtClean="0">
              <a:solidFill>
                <a:srgbClr val="E9582B"/>
              </a:solidFill>
            </a:endParaRPr>
          </a:p>
        </p:txBody>
      </p:sp>
      <p:sp>
        <p:nvSpPr>
          <p:cNvPr id="3" name="Symbol zastępczy zawartości 2"/>
          <p:cNvSpPr>
            <a:spLocks noGrp="1"/>
          </p:cNvSpPr>
          <p:nvPr>
            <p:ph sz="quarter" idx="1"/>
          </p:nvPr>
        </p:nvSpPr>
        <p:spPr>
          <a:xfrm>
            <a:off x="301625" y="1341438"/>
            <a:ext cx="8504238" cy="4391025"/>
          </a:xfrm>
        </p:spPr>
        <p:txBody>
          <a:bodyPr>
            <a:normAutofit fontScale="92500"/>
          </a:bodyPr>
          <a:lstStyle/>
          <a:p>
            <a:pPr marL="801688" indent="-441325" eaLnBrk="1" fontAlgn="auto" hangingPunct="1">
              <a:spcAft>
                <a:spcPts val="0"/>
              </a:spcAft>
              <a:buFont typeface="Wingdings 2"/>
              <a:buNone/>
              <a:defRPr/>
            </a:pPr>
            <a:endParaRPr lang="pl-PL" sz="2000" dirty="0" smtClean="0"/>
          </a:p>
          <a:p>
            <a:pPr marL="0" indent="0" algn="ctr" eaLnBrk="1" fontAlgn="auto" hangingPunct="1">
              <a:spcAft>
                <a:spcPts val="0"/>
              </a:spcAft>
              <a:buFont typeface="Wingdings 2"/>
              <a:buNone/>
              <a:defRPr/>
            </a:pPr>
            <a:r>
              <a:rPr lang="pl-PL" sz="1900" b="1" dirty="0" smtClean="0">
                <a:solidFill>
                  <a:schemeClr val="tx1">
                    <a:lumMod val="75000"/>
                    <a:lumOff val="25000"/>
                  </a:schemeClr>
                </a:solidFill>
                <a:latin typeface="+mj-lt"/>
                <a:ea typeface="Calibri" pitchFamily="34" charset="0"/>
                <a:cs typeface="Arial" pitchFamily="34" charset="0"/>
              </a:rPr>
              <a:t>THE NEED FOR CONSTRUCTION OR MODERNIZATION OF </a:t>
            </a:r>
            <a:r>
              <a:rPr lang="pl-PL" sz="2600" b="1" dirty="0" smtClean="0">
                <a:solidFill>
                  <a:schemeClr val="tx1">
                    <a:lumMod val="75000"/>
                    <a:lumOff val="25000"/>
                  </a:schemeClr>
                </a:solidFill>
                <a:latin typeface="+mj-lt"/>
                <a:ea typeface="Calibri" pitchFamily="34" charset="0"/>
                <a:cs typeface="Arial" pitchFamily="34" charset="0"/>
              </a:rPr>
              <a:t>IT</a:t>
            </a:r>
            <a:r>
              <a:rPr lang="pl-PL" sz="1900" b="1" dirty="0" smtClean="0">
                <a:solidFill>
                  <a:schemeClr val="tx1">
                    <a:lumMod val="75000"/>
                    <a:lumOff val="25000"/>
                  </a:schemeClr>
                </a:solidFill>
                <a:latin typeface="+mj-lt"/>
                <a:ea typeface="Calibri" pitchFamily="34" charset="0"/>
                <a:cs typeface="Arial" pitchFamily="34" charset="0"/>
              </a:rPr>
              <a:t> INFRASTRUCTURE :</a:t>
            </a:r>
          </a:p>
          <a:p>
            <a:pPr marL="266700" indent="-266700" eaLnBrk="1" fontAlgn="auto" hangingPunct="1">
              <a:spcAft>
                <a:spcPts val="0"/>
              </a:spcAft>
              <a:buFont typeface="Wingdings 2"/>
              <a:buNone/>
              <a:defRPr/>
            </a:pPr>
            <a:endParaRPr lang="pl-PL" sz="1900" dirty="0" smtClean="0">
              <a:solidFill>
                <a:schemeClr val="tx1">
                  <a:lumMod val="75000"/>
                  <a:lumOff val="25000"/>
                </a:schemeClr>
              </a:solidFill>
              <a:latin typeface="+mj-lt"/>
              <a:ea typeface="Calibri" pitchFamily="34" charset="0"/>
              <a:cs typeface="Arial" pitchFamily="34" charset="0"/>
            </a:endParaRPr>
          </a:p>
          <a:p>
            <a:pPr marL="266700" indent="0" eaLnBrk="1" fontAlgn="auto" hangingPunct="1">
              <a:spcAft>
                <a:spcPts val="0"/>
              </a:spcAft>
              <a:buFont typeface="Wingdings 2"/>
              <a:buNone/>
              <a:defRPr/>
            </a:pPr>
            <a:r>
              <a:rPr lang="pl-PL" sz="1800" dirty="0" smtClean="0">
                <a:solidFill>
                  <a:schemeClr val="tx1">
                    <a:lumMod val="75000"/>
                    <a:lumOff val="25000"/>
                  </a:schemeClr>
                </a:solidFill>
                <a:ea typeface="Calibri" pitchFamily="34" charset="0"/>
                <a:cs typeface="Arial" pitchFamily="34" charset="0"/>
              </a:rPr>
              <a:t>I</a:t>
            </a:r>
            <a:r>
              <a:rPr lang="en-US" sz="1800" dirty="0" smtClean="0">
                <a:solidFill>
                  <a:schemeClr val="tx1">
                    <a:lumMod val="75000"/>
                    <a:lumOff val="25000"/>
                  </a:schemeClr>
                </a:solidFill>
                <a:ea typeface="Calibri" pitchFamily="34" charset="0"/>
                <a:cs typeface="Arial" pitchFamily="34" charset="0"/>
              </a:rPr>
              <a:t>N MO</a:t>
            </a:r>
            <a:r>
              <a:rPr lang="pl-PL" sz="1800" dirty="0" smtClean="0">
                <a:solidFill>
                  <a:schemeClr val="tx1">
                    <a:lumMod val="75000"/>
                    <a:lumOff val="25000"/>
                  </a:schemeClr>
                </a:solidFill>
                <a:ea typeface="Calibri" pitchFamily="34" charset="0"/>
                <a:cs typeface="Arial" pitchFamily="34" charset="0"/>
              </a:rPr>
              <a:t>S</a:t>
            </a:r>
            <a:r>
              <a:rPr lang="en-US" sz="1800" dirty="0" smtClean="0">
                <a:solidFill>
                  <a:schemeClr val="tx1">
                    <a:lumMod val="75000"/>
                    <a:lumOff val="25000"/>
                  </a:schemeClr>
                </a:solidFill>
                <a:ea typeface="Calibri" pitchFamily="34" charset="0"/>
                <a:cs typeface="Arial" pitchFamily="34" charset="0"/>
              </a:rPr>
              <a:t>T CASES</a:t>
            </a:r>
            <a:r>
              <a:rPr lang="pl-PL" sz="1800" dirty="0" smtClean="0">
                <a:solidFill>
                  <a:schemeClr val="tx1">
                    <a:lumMod val="75000"/>
                    <a:lumOff val="25000"/>
                  </a:schemeClr>
                </a:solidFill>
                <a:ea typeface="Calibri" pitchFamily="34" charset="0"/>
                <a:cs typeface="Arial" pitchFamily="34" charset="0"/>
              </a:rPr>
              <a:t> OF THE ADMINISTRATIVE REGISTERS USAGE IT WAS NECESSARY TO MODERNIZE  </a:t>
            </a:r>
            <a:r>
              <a:rPr lang="pl-PL" sz="1800" b="1" dirty="0" smtClean="0">
                <a:solidFill>
                  <a:schemeClr val="tx1">
                    <a:lumMod val="75000"/>
                    <a:lumOff val="25000"/>
                  </a:schemeClr>
                </a:solidFill>
                <a:ea typeface="Calibri" pitchFamily="34" charset="0"/>
                <a:cs typeface="Arial" pitchFamily="34" charset="0"/>
              </a:rPr>
              <a:t>ICT  </a:t>
            </a:r>
            <a:r>
              <a:rPr lang="pl-PL" sz="1800" dirty="0" smtClean="0">
                <a:solidFill>
                  <a:schemeClr val="tx1">
                    <a:lumMod val="75000"/>
                    <a:lumOff val="25000"/>
                  </a:schemeClr>
                </a:solidFill>
                <a:ea typeface="Calibri" pitchFamily="34" charset="0"/>
                <a:cs typeface="Arial" pitchFamily="34" charset="0"/>
              </a:rPr>
              <a:t>INFRASTRUCTURE IN SELECTED AREAS:</a:t>
            </a:r>
          </a:p>
          <a:p>
            <a:pPr marL="266700" indent="0" eaLnBrk="1" fontAlgn="auto" hangingPunct="1">
              <a:spcAft>
                <a:spcPts val="0"/>
              </a:spcAft>
              <a:buFont typeface="Wingdings 2"/>
              <a:buNone/>
              <a:defRPr/>
            </a:pPr>
            <a:endParaRPr lang="pl-PL" sz="1800" dirty="0" smtClean="0">
              <a:solidFill>
                <a:schemeClr val="tx1">
                  <a:lumMod val="75000"/>
                  <a:lumOff val="25000"/>
                </a:schemeClr>
              </a:solidFill>
              <a:ea typeface="Calibri" pitchFamily="34" charset="0"/>
              <a:cs typeface="Arial" pitchFamily="34" charset="0"/>
            </a:endParaRPr>
          </a:p>
          <a:p>
            <a:pPr marL="801688" indent="-441325" eaLnBrk="1" fontAlgn="auto" hangingPunct="1">
              <a:spcAft>
                <a:spcPts val="0"/>
              </a:spcAft>
              <a:buFont typeface="Wingdings" pitchFamily="2" charset="2"/>
              <a:buChar char="Ø"/>
              <a:defRPr/>
            </a:pPr>
            <a:r>
              <a:rPr lang="pl-PL" sz="1800" dirty="0" smtClean="0">
                <a:solidFill>
                  <a:schemeClr val="tx1">
                    <a:lumMod val="75000"/>
                    <a:lumOff val="25000"/>
                  </a:schemeClr>
                </a:solidFill>
                <a:ea typeface="Calibri" pitchFamily="34" charset="0"/>
                <a:cs typeface="Arial" pitchFamily="34" charset="0"/>
              </a:rPr>
              <a:t>TO COLLECT DATA</a:t>
            </a:r>
          </a:p>
          <a:p>
            <a:pPr marL="801688" indent="-441325" eaLnBrk="1" fontAlgn="auto" hangingPunct="1">
              <a:spcAft>
                <a:spcPts val="0"/>
              </a:spcAft>
              <a:buFont typeface="Wingdings" pitchFamily="2" charset="2"/>
              <a:buChar char="Ø"/>
              <a:defRPr/>
            </a:pPr>
            <a:r>
              <a:rPr lang="pl-PL" sz="1800" dirty="0" smtClean="0">
                <a:solidFill>
                  <a:schemeClr val="tx1">
                    <a:lumMod val="75000"/>
                    <a:lumOff val="25000"/>
                  </a:schemeClr>
                </a:solidFill>
                <a:ea typeface="Calibri" pitchFamily="34" charset="0"/>
                <a:cs typeface="Arial" pitchFamily="34" charset="0"/>
              </a:rPr>
              <a:t>TO STORE DATA</a:t>
            </a:r>
          </a:p>
          <a:p>
            <a:pPr marL="801688" indent="-441325" eaLnBrk="1" fontAlgn="auto" hangingPunct="1">
              <a:spcAft>
                <a:spcPts val="0"/>
              </a:spcAft>
              <a:buFont typeface="Wingdings" pitchFamily="2" charset="2"/>
              <a:buChar char="Ø"/>
              <a:defRPr/>
            </a:pPr>
            <a:r>
              <a:rPr lang="pl-PL" sz="1800" dirty="0" smtClean="0">
                <a:solidFill>
                  <a:schemeClr val="tx1">
                    <a:lumMod val="75000"/>
                    <a:lumOff val="25000"/>
                  </a:schemeClr>
                </a:solidFill>
                <a:ea typeface="Calibri" pitchFamily="34" charset="0"/>
                <a:cs typeface="Arial" pitchFamily="34" charset="0"/>
              </a:rPr>
              <a:t>TO LINK DATA</a:t>
            </a:r>
          </a:p>
          <a:p>
            <a:pPr marL="801688" indent="-441325" eaLnBrk="1" fontAlgn="auto" hangingPunct="1">
              <a:spcAft>
                <a:spcPts val="0"/>
              </a:spcAft>
              <a:buFont typeface="Wingdings" pitchFamily="2" charset="2"/>
              <a:buChar char="Ø"/>
              <a:defRPr/>
            </a:pPr>
            <a:r>
              <a:rPr lang="pl-PL" sz="1800" dirty="0" smtClean="0">
                <a:solidFill>
                  <a:schemeClr val="tx1">
                    <a:lumMod val="75000"/>
                    <a:lumOff val="25000"/>
                  </a:schemeClr>
                </a:solidFill>
                <a:ea typeface="Calibri" pitchFamily="34" charset="0"/>
                <a:cs typeface="Arial" pitchFamily="34" charset="0"/>
              </a:rPr>
              <a:t>TO STORE METADATA</a:t>
            </a:r>
          </a:p>
          <a:p>
            <a:pPr marL="801688" indent="-441325" eaLnBrk="1" fontAlgn="auto" hangingPunct="1">
              <a:spcAft>
                <a:spcPts val="0"/>
              </a:spcAft>
              <a:buFont typeface="Wingdings 2"/>
              <a:buNone/>
              <a:defRPr/>
            </a:pPr>
            <a:endParaRPr lang="pl-PL" sz="1800" dirty="0" smtClean="0">
              <a:solidFill>
                <a:schemeClr val="tx1">
                  <a:lumMod val="75000"/>
                  <a:lumOff val="25000"/>
                </a:schemeClr>
              </a:solidFill>
            </a:endParaRPr>
          </a:p>
          <a:p>
            <a:pPr marL="266700" indent="0" eaLnBrk="1" fontAlgn="auto" hangingPunct="1">
              <a:spcAft>
                <a:spcPts val="0"/>
              </a:spcAft>
              <a:buFont typeface="Wingdings 2"/>
              <a:buNone/>
              <a:defRPr/>
            </a:pPr>
            <a:r>
              <a:rPr lang="en-GB" sz="1500" i="1" dirty="0" smtClean="0">
                <a:solidFill>
                  <a:schemeClr val="tx1">
                    <a:lumMod val="75000"/>
                    <a:lumOff val="25000"/>
                  </a:schemeClr>
                </a:solidFill>
              </a:rPr>
              <a:t>SEVEN COUNTRIES </a:t>
            </a:r>
            <a:r>
              <a:rPr lang="pl-PL" sz="1500" i="1" dirty="0" smtClean="0">
                <a:solidFill>
                  <a:schemeClr val="tx1">
                    <a:lumMod val="75000"/>
                    <a:lumOff val="25000"/>
                  </a:schemeClr>
                </a:solidFill>
              </a:rPr>
              <a:t>HAVE </a:t>
            </a:r>
            <a:r>
              <a:rPr lang="en-GB" sz="1500" i="1" dirty="0" smtClean="0">
                <a:solidFill>
                  <a:schemeClr val="tx1">
                    <a:lumMod val="75000"/>
                    <a:lumOff val="25000"/>
                  </a:schemeClr>
                </a:solidFill>
              </a:rPr>
              <a:t>CONSTRUCTED</a:t>
            </a:r>
            <a:r>
              <a:rPr lang="pl-PL" sz="1500" i="1" dirty="0" smtClean="0">
                <a:solidFill>
                  <a:schemeClr val="tx1">
                    <a:lumMod val="75000"/>
                    <a:lumOff val="25000"/>
                  </a:schemeClr>
                </a:solidFill>
              </a:rPr>
              <a:t> OR </a:t>
            </a:r>
            <a:r>
              <a:rPr lang="en-GB" sz="1500" i="1" dirty="0" smtClean="0">
                <a:solidFill>
                  <a:schemeClr val="tx1">
                    <a:lumMod val="75000"/>
                    <a:lumOff val="25000"/>
                  </a:schemeClr>
                </a:solidFill>
              </a:rPr>
              <a:t>MODERNI</a:t>
            </a:r>
            <a:r>
              <a:rPr lang="pl-PL" sz="1500" i="1" dirty="0" smtClean="0">
                <a:solidFill>
                  <a:schemeClr val="tx1">
                    <a:lumMod val="75000"/>
                    <a:lumOff val="25000"/>
                  </a:schemeClr>
                </a:solidFill>
              </a:rPr>
              <a:t>Z</a:t>
            </a:r>
            <a:r>
              <a:rPr lang="en-GB" sz="1500" i="1" dirty="0" smtClean="0">
                <a:solidFill>
                  <a:schemeClr val="tx1">
                    <a:lumMod val="75000"/>
                    <a:lumOff val="25000"/>
                  </a:schemeClr>
                </a:solidFill>
              </a:rPr>
              <a:t>ED</a:t>
            </a:r>
            <a:r>
              <a:rPr lang="pl-PL" sz="1500" i="1" dirty="0" smtClean="0">
                <a:solidFill>
                  <a:schemeClr val="tx1">
                    <a:lumMod val="75000"/>
                    <a:lumOff val="25000"/>
                  </a:schemeClr>
                </a:solidFill>
              </a:rPr>
              <a:t> OF ICT</a:t>
            </a:r>
            <a:r>
              <a:rPr lang="en-GB" sz="1500" i="1" dirty="0" smtClean="0">
                <a:solidFill>
                  <a:schemeClr val="tx1">
                    <a:lumMod val="75000"/>
                    <a:lumOff val="25000"/>
                  </a:schemeClr>
                </a:solidFill>
              </a:rPr>
              <a:t> FOR ALL </a:t>
            </a:r>
            <a:r>
              <a:rPr lang="pl-PL" sz="1500" i="1" dirty="0" smtClean="0">
                <a:solidFill>
                  <a:schemeClr val="tx1">
                    <a:lumMod val="75000"/>
                    <a:lumOff val="25000"/>
                  </a:schemeClr>
                </a:solidFill>
              </a:rPr>
              <a:t>AREAS ABOVE </a:t>
            </a:r>
            <a:r>
              <a:rPr lang="en-GB" sz="1500" i="1" dirty="0" smtClean="0">
                <a:solidFill>
                  <a:schemeClr val="tx1">
                    <a:lumMod val="75000"/>
                    <a:lumOff val="25000"/>
                  </a:schemeClr>
                </a:solidFill>
              </a:rPr>
              <a:t>LISTED.</a:t>
            </a:r>
            <a:endParaRPr lang="pl-PL" sz="1500" i="1" dirty="0" smtClean="0">
              <a:solidFill>
                <a:schemeClr val="tx1">
                  <a:lumMod val="75000"/>
                  <a:lumOff val="25000"/>
                </a:schemeClr>
              </a:solidFill>
              <a:latin typeface="+mj-lt"/>
              <a:ea typeface="Calibri" pitchFamily="34" charset="0"/>
              <a:cs typeface="Arial" pitchFamily="34" charset="0"/>
            </a:endParaRPr>
          </a:p>
          <a:p>
            <a:pPr marL="266700" indent="-266700" eaLnBrk="1" fontAlgn="auto" hangingPunct="1">
              <a:spcAft>
                <a:spcPts val="0"/>
              </a:spcAft>
              <a:buFont typeface="Wingdings 2"/>
              <a:buNone/>
              <a:defRPr/>
            </a:pPr>
            <a:endParaRPr lang="pl-PL" sz="1900" dirty="0" smtClean="0">
              <a:solidFill>
                <a:schemeClr val="tx1">
                  <a:lumMod val="75000"/>
                  <a:lumOff val="25000"/>
                </a:schemeClr>
              </a:solidFill>
              <a:latin typeface="+mj-lt"/>
              <a:ea typeface="Calibri" pitchFamily="34" charset="0"/>
              <a:cs typeface="Arial" pitchFamily="34" charset="0"/>
            </a:endParaRPr>
          </a:p>
          <a:p>
            <a:pPr marL="801688" indent="-441325" eaLnBrk="1" fontAlgn="auto" hangingPunct="1">
              <a:spcAft>
                <a:spcPts val="0"/>
              </a:spcAft>
              <a:buFont typeface="Wingdings" pitchFamily="2" charset="2"/>
              <a:buChar char="Ø"/>
              <a:defRPr/>
            </a:pPr>
            <a:endParaRPr lang="pl-PL" sz="1900" dirty="0" smtClean="0"/>
          </a:p>
          <a:p>
            <a:pPr marL="801688" indent="-441325" eaLnBrk="1" fontAlgn="auto" hangingPunct="1">
              <a:spcAft>
                <a:spcPts val="0"/>
              </a:spcAft>
              <a:buFont typeface="Wingdings 2"/>
              <a:buNone/>
              <a:defRPr/>
            </a:pPr>
            <a:endParaRPr lang="pl-PL" sz="1900" dirty="0" smtClean="0"/>
          </a:p>
          <a:p>
            <a:pPr marL="801688" indent="-441325" eaLnBrk="1" fontAlgn="auto" hangingPunct="1">
              <a:lnSpc>
                <a:spcPct val="150000"/>
              </a:lnSpc>
              <a:spcAft>
                <a:spcPts val="0"/>
              </a:spcAft>
              <a:buFont typeface="Wingdings" pitchFamily="2" charset="2"/>
              <a:buChar char="Ø"/>
              <a:defRPr/>
            </a:pPr>
            <a:endParaRPr lang="pl-PL"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ytuł 1"/>
          <p:cNvSpPr>
            <a:spLocks noGrp="1"/>
          </p:cNvSpPr>
          <p:nvPr>
            <p:ph type="title"/>
          </p:nvPr>
        </p:nvSpPr>
        <p:spPr>
          <a:xfrm>
            <a:off x="539750" y="549275"/>
            <a:ext cx="8296275" cy="576263"/>
          </a:xfrm>
        </p:spPr>
        <p:txBody>
          <a:bodyPr/>
          <a:lstStyle/>
          <a:p>
            <a:pPr eaLnBrk="1" hangingPunct="1"/>
            <a:r>
              <a:rPr lang="pl-PL" sz="1900" b="1" smtClean="0">
                <a:solidFill>
                  <a:srgbClr val="E9582B"/>
                </a:solidFill>
              </a:rPr>
              <a:t>TECHNOLOGIES USED FOR ADMINISTRATIVE SOURCES </a:t>
            </a:r>
            <a:br>
              <a:rPr lang="pl-PL" sz="1900" b="1" smtClean="0">
                <a:solidFill>
                  <a:srgbClr val="E9582B"/>
                </a:solidFill>
              </a:rPr>
            </a:br>
            <a:r>
              <a:rPr lang="pl-PL" sz="1900" b="1" smtClean="0">
                <a:solidFill>
                  <a:srgbClr val="E9582B"/>
                </a:solidFill>
              </a:rPr>
              <a:t>OF DATA DURING </a:t>
            </a:r>
            <a:r>
              <a:rPr lang="en-CA" sz="1900" b="1" smtClean="0">
                <a:solidFill>
                  <a:srgbClr val="E9582B"/>
                </a:solidFill>
              </a:rPr>
              <a:t>THE 20</a:t>
            </a:r>
            <a:r>
              <a:rPr lang="pl-PL" sz="1900" b="1" smtClean="0">
                <a:solidFill>
                  <a:srgbClr val="E9582B"/>
                </a:solidFill>
              </a:rPr>
              <a:t>1</a:t>
            </a:r>
            <a:r>
              <a:rPr lang="en-CA" sz="1900" b="1" smtClean="0">
                <a:solidFill>
                  <a:srgbClr val="E9582B"/>
                </a:solidFill>
              </a:rPr>
              <a:t>0 ROUND OF POPULATION </a:t>
            </a:r>
            <a:r>
              <a:rPr lang="pl-PL" sz="1900" b="1" smtClean="0">
                <a:solidFill>
                  <a:srgbClr val="E9582B"/>
                </a:solidFill>
              </a:rPr>
              <a:t/>
            </a:r>
            <a:br>
              <a:rPr lang="pl-PL" sz="1900" b="1" smtClean="0">
                <a:solidFill>
                  <a:srgbClr val="E9582B"/>
                </a:solidFill>
              </a:rPr>
            </a:br>
            <a:r>
              <a:rPr lang="en-CA" sz="1900" b="1" smtClean="0">
                <a:solidFill>
                  <a:srgbClr val="E9582B"/>
                </a:solidFill>
              </a:rPr>
              <a:t>AND HOUSING CENSUSES</a:t>
            </a:r>
            <a:endParaRPr lang="pl-PL" sz="1900" b="1" smtClean="0">
              <a:solidFill>
                <a:srgbClr val="E9582B"/>
              </a:solidFill>
            </a:endParaRPr>
          </a:p>
        </p:txBody>
      </p:sp>
      <p:sp>
        <p:nvSpPr>
          <p:cNvPr id="3" name="Symbol zastępczy zawartości 2"/>
          <p:cNvSpPr>
            <a:spLocks noGrp="1"/>
          </p:cNvSpPr>
          <p:nvPr>
            <p:ph sz="quarter" idx="1"/>
          </p:nvPr>
        </p:nvSpPr>
        <p:spPr>
          <a:xfrm>
            <a:off x="301625" y="1341438"/>
            <a:ext cx="8504238" cy="5256212"/>
          </a:xfrm>
        </p:spPr>
        <p:txBody>
          <a:bodyPr>
            <a:normAutofit/>
          </a:bodyPr>
          <a:lstStyle/>
          <a:p>
            <a:pPr eaLnBrk="1" hangingPunct="1">
              <a:lnSpc>
                <a:spcPct val="80000"/>
              </a:lnSpc>
            </a:pPr>
            <a:endParaRPr lang="pl-PL" sz="800" smtClean="0">
              <a:ea typeface="Calibri" pitchFamily="34" charset="0"/>
              <a:cs typeface="Arial" charset="0"/>
            </a:endParaRPr>
          </a:p>
          <a:p>
            <a:pPr algn="ctr" eaLnBrk="1" hangingPunct="1">
              <a:lnSpc>
                <a:spcPct val="130000"/>
              </a:lnSpc>
              <a:buFont typeface="Wingdings 2" pitchFamily="18" charset="2"/>
              <a:buNone/>
            </a:pPr>
            <a:r>
              <a:rPr lang="en-US" sz="1300" b="1" smtClean="0">
                <a:solidFill>
                  <a:srgbClr val="404040"/>
                </a:solidFill>
                <a:ea typeface="Calibri" pitchFamily="34" charset="0"/>
                <a:cs typeface="Arial" charset="0"/>
              </a:rPr>
              <a:t>TECHNIQUES USED</a:t>
            </a:r>
            <a:r>
              <a:rPr lang="pl-PL" sz="1300" b="1" smtClean="0">
                <a:solidFill>
                  <a:srgbClr val="404040"/>
                </a:solidFill>
                <a:ea typeface="Calibri" pitchFamily="34" charset="0"/>
                <a:cs typeface="Arial" charset="0"/>
              </a:rPr>
              <a:t> TO COLLECT</a:t>
            </a:r>
            <a:r>
              <a:rPr lang="en-GB" sz="1300" b="1" smtClean="0">
                <a:solidFill>
                  <a:srgbClr val="404040"/>
                </a:solidFill>
                <a:ea typeface="Calibri" pitchFamily="34" charset="0"/>
                <a:cs typeface="Arial" charset="0"/>
              </a:rPr>
              <a:t> </a:t>
            </a:r>
            <a:r>
              <a:rPr lang="en-US" sz="1300" b="1" smtClean="0">
                <a:solidFill>
                  <a:srgbClr val="404040"/>
                </a:solidFill>
                <a:ea typeface="Calibri" pitchFamily="34" charset="0"/>
                <a:cs typeface="Arial" charset="0"/>
              </a:rPr>
              <a:t>DATA FROM ADMINISTRATIVE </a:t>
            </a:r>
            <a:r>
              <a:rPr lang="en-GB" sz="1300" b="1" smtClean="0">
                <a:solidFill>
                  <a:srgbClr val="404040"/>
                </a:solidFill>
                <a:ea typeface="Calibri" pitchFamily="34" charset="0"/>
                <a:cs typeface="Arial" charset="0"/>
              </a:rPr>
              <a:t>REGISTERS</a:t>
            </a:r>
            <a:endParaRPr lang="pl-PL" sz="1300" b="1" smtClean="0">
              <a:solidFill>
                <a:srgbClr val="404040"/>
              </a:solidFill>
              <a:ea typeface="Calibri" pitchFamily="34" charset="0"/>
              <a:cs typeface="Arial" charset="0"/>
            </a:endParaRPr>
          </a:p>
          <a:p>
            <a:pPr eaLnBrk="1" hangingPunct="1">
              <a:lnSpc>
                <a:spcPct val="130000"/>
              </a:lnSpc>
              <a:buFont typeface="Wingdings 2" pitchFamily="18" charset="2"/>
              <a:buNone/>
            </a:pPr>
            <a:endParaRPr lang="pl-PL" sz="1300" smtClean="0">
              <a:solidFill>
                <a:srgbClr val="404040"/>
              </a:solidFill>
              <a:ea typeface="Calibri" pitchFamily="34" charset="0"/>
              <a:cs typeface="Arial" charset="0"/>
            </a:endParaRPr>
          </a:p>
          <a:p>
            <a:pPr eaLnBrk="1" hangingPunct="1">
              <a:lnSpc>
                <a:spcPct val="130000"/>
              </a:lnSpc>
              <a:buFont typeface="Wingdings 2" pitchFamily="18" charset="2"/>
              <a:buNone/>
            </a:pPr>
            <a:r>
              <a:rPr lang="en-US" sz="1500" b="1" i="1" smtClean="0">
                <a:solidFill>
                  <a:srgbClr val="404040"/>
                </a:solidFill>
                <a:ea typeface="Calibri" pitchFamily="34" charset="0"/>
                <a:cs typeface="Arial" charset="0"/>
              </a:rPr>
              <a:t>DIFFERENT TECHNIQUES WERE USED TO COLLECT ADMINISTRATIVE DATA. THERE WERE OFTEN COMPLEX METHODS, USING MULTI-MODAL APPROACHES, TO COLLECT DATA FROM SUCH REGISTERS</a:t>
            </a:r>
            <a:endParaRPr lang="pl-PL" sz="1500" b="1" i="1" smtClean="0">
              <a:solidFill>
                <a:srgbClr val="404040"/>
              </a:solidFill>
              <a:ea typeface="Calibri" pitchFamily="34" charset="0"/>
              <a:cs typeface="Arial" charset="0"/>
            </a:endParaRPr>
          </a:p>
          <a:p>
            <a:pPr eaLnBrk="1" hangingPunct="1">
              <a:lnSpc>
                <a:spcPct val="130000"/>
              </a:lnSpc>
              <a:buFont typeface="Wingdings 2" pitchFamily="18" charset="2"/>
              <a:buNone/>
            </a:pPr>
            <a:endParaRPr lang="pl-PL" sz="1500" i="1" smtClean="0">
              <a:solidFill>
                <a:srgbClr val="404040"/>
              </a:solidFill>
              <a:ea typeface="Calibri" pitchFamily="34" charset="0"/>
              <a:cs typeface="Arial" charset="0"/>
            </a:endParaRPr>
          </a:p>
          <a:p>
            <a:pPr>
              <a:lnSpc>
                <a:spcPct val="130000"/>
              </a:lnSpc>
              <a:buFont typeface="Wingdings" pitchFamily="2" charset="2"/>
              <a:buChar char="Ø"/>
            </a:pPr>
            <a:r>
              <a:rPr lang="pl-PL" sz="1500" smtClean="0">
                <a:solidFill>
                  <a:srgbClr val="404040"/>
                </a:solidFill>
                <a:ea typeface="Calibri" pitchFamily="34" charset="0"/>
                <a:cs typeface="Arial" charset="0"/>
              </a:rPr>
              <a:t>ADMINISTRATIVE DATA WERE MOST OFTEN COLLECTED BY ELECTRONIC METHODS:</a:t>
            </a:r>
          </a:p>
          <a:p>
            <a:pPr marL="1076325" lvl="1" indent="-441325" eaLnBrk="1" hangingPunct="1">
              <a:lnSpc>
                <a:spcPct val="130000"/>
              </a:lnSpc>
              <a:spcAft>
                <a:spcPts val="1200"/>
              </a:spcAft>
              <a:buFont typeface="Wingdings" pitchFamily="2" charset="2"/>
              <a:buChar char="Ø"/>
            </a:pPr>
            <a:r>
              <a:rPr lang="pl-PL" sz="1300" smtClean="0">
                <a:solidFill>
                  <a:srgbClr val="404040"/>
                </a:solidFill>
                <a:ea typeface="Calibri" pitchFamily="34" charset="0"/>
                <a:cs typeface="Arial" charset="0"/>
              </a:rPr>
              <a:t>HARD COPIES  - FOR  DATASETS OF BIG  VOLUME</a:t>
            </a:r>
          </a:p>
          <a:p>
            <a:pPr marL="1076325" lvl="1" indent="-441325" eaLnBrk="1" hangingPunct="1">
              <a:lnSpc>
                <a:spcPct val="130000"/>
              </a:lnSpc>
              <a:spcAft>
                <a:spcPts val="1200"/>
              </a:spcAft>
              <a:buFont typeface="Wingdings" pitchFamily="2" charset="2"/>
              <a:buChar char="Ø"/>
            </a:pPr>
            <a:r>
              <a:rPr lang="en-US" sz="1300" smtClean="0">
                <a:solidFill>
                  <a:srgbClr val="404040"/>
                </a:solidFill>
                <a:ea typeface="Calibri" pitchFamily="34" charset="0"/>
                <a:cs typeface="Arial" charset="0"/>
              </a:rPr>
              <a:t>ELECTRONIC </a:t>
            </a:r>
            <a:r>
              <a:rPr lang="pl-PL" sz="1300" smtClean="0">
                <a:solidFill>
                  <a:srgbClr val="404040"/>
                </a:solidFill>
                <a:ea typeface="Calibri" pitchFamily="34" charset="0"/>
                <a:cs typeface="Arial" charset="0"/>
              </a:rPr>
              <a:t> </a:t>
            </a:r>
            <a:r>
              <a:rPr lang="en-US" sz="1300" smtClean="0">
                <a:solidFill>
                  <a:srgbClr val="404040"/>
                </a:solidFill>
                <a:ea typeface="Calibri" pitchFamily="34" charset="0"/>
                <a:cs typeface="Arial" charset="0"/>
              </a:rPr>
              <a:t>DATA CARRIERS </a:t>
            </a:r>
            <a:r>
              <a:rPr lang="pl-PL" sz="1300" smtClean="0">
                <a:solidFill>
                  <a:srgbClr val="404040"/>
                </a:solidFill>
                <a:ea typeface="Calibri" pitchFamily="34" charset="0"/>
                <a:cs typeface="Arial" charset="0"/>
              </a:rPr>
              <a:t> - FOR  DATA SETS  OF SMALL  VOLUME  </a:t>
            </a:r>
          </a:p>
          <a:p>
            <a:pPr marL="1076325" lvl="1" indent="-441325" eaLnBrk="1" hangingPunct="1">
              <a:lnSpc>
                <a:spcPct val="130000"/>
              </a:lnSpc>
              <a:buFont typeface="Wingdings" pitchFamily="2" charset="2"/>
              <a:buChar char="Ø"/>
            </a:pPr>
            <a:r>
              <a:rPr lang="pl-PL" sz="1300" smtClean="0">
                <a:solidFill>
                  <a:srgbClr val="404040"/>
                </a:solidFill>
                <a:ea typeface="Calibri" pitchFamily="34" charset="0"/>
                <a:cs typeface="Arial" charset="0"/>
              </a:rPr>
              <a:t>THE MOST RARELY USED METHOD WAS R</a:t>
            </a:r>
            <a:r>
              <a:rPr lang="en-US" sz="1300" smtClean="0">
                <a:solidFill>
                  <a:srgbClr val="404040"/>
                </a:solidFill>
                <a:ea typeface="Calibri" pitchFamily="34" charset="0"/>
                <a:cs typeface="Arial" charset="0"/>
              </a:rPr>
              <a:t>EMOTE ACCESS AND CAPTURING DATA IN ELECTRONIC FORM ALLOWING ITS PROCESSING</a:t>
            </a:r>
            <a:r>
              <a:rPr lang="pl-PL" sz="1300" smtClean="0">
                <a:solidFill>
                  <a:srgbClr val="404040"/>
                </a:solidFill>
                <a:ea typeface="Calibri" pitchFamily="34" charset="0"/>
                <a:cs typeface="Arial" charset="0"/>
              </a:rPr>
              <a:t> </a:t>
            </a:r>
          </a:p>
          <a:p>
            <a:pPr eaLnBrk="1" hangingPunct="1">
              <a:lnSpc>
                <a:spcPct val="130000"/>
              </a:lnSpc>
              <a:buFont typeface="Wingdings 2" pitchFamily="18" charset="2"/>
              <a:buNone/>
            </a:pPr>
            <a:endParaRPr lang="pl-PL" sz="1500" smtClean="0">
              <a:solidFill>
                <a:srgbClr val="404040"/>
              </a:solidFill>
            </a:endParaRPr>
          </a:p>
          <a:p>
            <a:pPr eaLnBrk="1" hangingPunct="1">
              <a:lnSpc>
                <a:spcPct val="130000"/>
              </a:lnSpc>
              <a:buFont typeface="Wingdings 2" pitchFamily="18" charset="2"/>
              <a:buNone/>
            </a:pPr>
            <a:endParaRPr lang="pl-PL" sz="1500" smtClean="0">
              <a:solidFill>
                <a:srgbClr val="404040"/>
              </a:solidFill>
            </a:endParaRPr>
          </a:p>
          <a:p>
            <a:pPr eaLnBrk="1" hangingPunct="1">
              <a:lnSpc>
                <a:spcPct val="80000"/>
              </a:lnSpc>
              <a:buFont typeface="Wingdings" pitchFamily="2" charset="2"/>
              <a:buChar char="§"/>
            </a:pPr>
            <a:endParaRPr lang="pl-PL" sz="1500" smtClean="0"/>
          </a:p>
          <a:p>
            <a:pPr eaLnBrk="1" hangingPunct="1">
              <a:lnSpc>
                <a:spcPct val="80000"/>
              </a:lnSpc>
              <a:buFont typeface="Wingdings" pitchFamily="2" charset="2"/>
              <a:buChar char="§"/>
            </a:pPr>
            <a:endParaRPr lang="pl-PL" sz="800" smtClean="0"/>
          </a:p>
          <a:p>
            <a:pPr eaLnBrk="1" hangingPunct="1">
              <a:lnSpc>
                <a:spcPct val="80000"/>
              </a:lnSpc>
              <a:buFont typeface="Wingdings" pitchFamily="2" charset="2"/>
              <a:buChar char="Ø"/>
            </a:pPr>
            <a:endParaRPr lang="pl-PL" sz="800" smtClean="0"/>
          </a:p>
          <a:p>
            <a:pPr eaLnBrk="1" hangingPunct="1">
              <a:lnSpc>
                <a:spcPct val="80000"/>
              </a:lnSpc>
              <a:buFont typeface="Wingdings 2" pitchFamily="18" charset="2"/>
              <a:buNone/>
            </a:pPr>
            <a:endParaRPr lang="pl-PL" sz="800" smtClean="0"/>
          </a:p>
          <a:p>
            <a:pPr eaLnBrk="1" hangingPunct="1">
              <a:lnSpc>
                <a:spcPct val="130000"/>
              </a:lnSpc>
              <a:buFont typeface="Wingdings" pitchFamily="2" charset="2"/>
              <a:buChar char="Ø"/>
            </a:pPr>
            <a:endParaRPr lang="pl-PL" sz="8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iejski">
  <a:themeElements>
    <a:clrScheme name="Miejski">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iejski">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ejski">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1412</TotalTime>
  <Words>2685</Words>
  <Application>Microsoft Office PowerPoint</Application>
  <PresentationFormat>On-screen Show (4:3)</PresentationFormat>
  <Paragraphs>355</Paragraphs>
  <Slides>20</Slides>
  <Notes>15</Notes>
  <HiddenSlides>0</HiddenSlides>
  <MMClips>0</MMClips>
  <ScaleCrop>false</ScaleCrop>
  <HeadingPairs>
    <vt:vector size="6" baseType="variant">
      <vt:variant>
        <vt:lpstr>Fonts Used</vt:lpstr>
      </vt:variant>
      <vt:variant>
        <vt:i4>5</vt:i4>
      </vt:variant>
      <vt:variant>
        <vt:lpstr>Design Template</vt:lpstr>
      </vt:variant>
      <vt:variant>
        <vt:i4>12</vt:i4>
      </vt:variant>
      <vt:variant>
        <vt:lpstr>Slide Titles</vt:lpstr>
      </vt:variant>
      <vt:variant>
        <vt:i4>20</vt:i4>
      </vt:variant>
    </vt:vector>
  </HeadingPairs>
  <TitlesOfParts>
    <vt:vector size="37" baseType="lpstr">
      <vt:lpstr>Arial</vt:lpstr>
      <vt:lpstr>Georgia</vt:lpstr>
      <vt:lpstr>Wingdings 2</vt:lpstr>
      <vt:lpstr>Wingdings</vt:lpstr>
      <vt:lpstr>Calibri</vt:lpstr>
      <vt:lpstr>Miejski</vt:lpstr>
      <vt:lpstr>Miejski</vt:lpstr>
      <vt:lpstr>Miejski</vt:lpstr>
      <vt:lpstr>Miejski</vt:lpstr>
      <vt:lpstr>Miejski</vt:lpstr>
      <vt:lpstr>Miejski</vt:lpstr>
      <vt:lpstr>Miejski</vt:lpstr>
      <vt:lpstr>Miejski</vt:lpstr>
      <vt:lpstr>Miejski</vt:lpstr>
      <vt:lpstr>Miejski</vt:lpstr>
      <vt:lpstr>Miejski</vt:lpstr>
      <vt:lpstr>Miejski</vt:lpstr>
      <vt:lpstr>Key results the UNECE Survey on National Census Practices, and first proposals about the  CES Recommendations for the 2020 census round </vt:lpstr>
      <vt:lpstr>CENSUS  TECHNOLOGY OUTLINE</vt:lpstr>
      <vt:lpstr>UNECE TASK FORCE ON CENSUS TECHNOLOGY </vt:lpstr>
      <vt:lpstr>INTRODUCTION</vt:lpstr>
      <vt:lpstr>TECHNOLOGIES USED IN PREVIOUS CENSUSES</vt:lpstr>
      <vt:lpstr>  TECHNOLOGIES USED IN PREVIOUS CENSUSES</vt:lpstr>
      <vt:lpstr>TECHNOLOGIES USED IN PREVIOUS CENSUSES</vt:lpstr>
      <vt:lpstr>TECHNOLOGIES USED FOR ADMINISTRATIVE SOURCES  OF DATA DURING THE 2010 ROUND OF POPULATION  AND HOUSING CENSUSES</vt:lpstr>
      <vt:lpstr>TECHNOLOGIES USED FOR ADMINISTRATIVE SOURCES  OF DATA DURING THE 2010 ROUND OF POPULATION  AND HOUSING CENSUSES</vt:lpstr>
      <vt:lpstr>TECHNOLOGIES USED FOR ADMINISTRATIVE SOURCES  OF DATA DURING THE 2010 ROUND OF POPULATION  AND HOUSING CENSUSES</vt:lpstr>
      <vt:lpstr>           GIS AS A TOOL TO SUPPORT THE PROCESS </vt:lpstr>
      <vt:lpstr> </vt:lpstr>
      <vt:lpstr>Slide 13</vt:lpstr>
      <vt:lpstr>PLANS FOR THE 2020 CENSUS ROUND</vt:lpstr>
      <vt:lpstr>GIS  RECOMMENDATIONS  FOR  THE 2020 CENSUS ROUND </vt:lpstr>
      <vt:lpstr>RECOMMENDATIONS  FOR  THE 2020 CENSUS ROUND</vt:lpstr>
      <vt:lpstr>RECOMMENDATIONS  FOR  THE 2020 CENSUS ROUND</vt:lpstr>
      <vt:lpstr>RECOMMENDATIONS  FOR  THE 2020 CENSUS ROUND (cont.)</vt:lpstr>
      <vt:lpstr>RECOMMENDATIONS  FOR  THE 2020 CENSUS ROUND (cont.)</vt:lpstr>
      <vt:lpstr>Key results the UNECE Survey on National Census Practices, and first proposals about the  CES Recommendations for the 2020 census round </vt:lpstr>
    </vt:vector>
  </TitlesOfParts>
  <Company>GUS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Technologia spisowa</dc:title>
  <dc:creator>GemzaM</dc:creator>
  <cp:lastModifiedBy>csd</cp:lastModifiedBy>
  <cp:revision>121</cp:revision>
  <dcterms:created xsi:type="dcterms:W3CDTF">2013-09-06T08:38:30Z</dcterms:created>
  <dcterms:modified xsi:type="dcterms:W3CDTF">2013-09-30T10:35:53Z</dcterms:modified>
</cp:coreProperties>
</file>