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9"/>
  </p:notesMasterIdLst>
  <p:handoutMasterIdLst>
    <p:handoutMasterId r:id="rId20"/>
  </p:handoutMasterIdLst>
  <p:sldIdLst>
    <p:sldId id="275" r:id="rId2"/>
    <p:sldId id="280" r:id="rId3"/>
    <p:sldId id="276" r:id="rId4"/>
    <p:sldId id="294" r:id="rId5"/>
    <p:sldId id="260" r:id="rId6"/>
    <p:sldId id="295" r:id="rId7"/>
    <p:sldId id="296" r:id="rId8"/>
    <p:sldId id="300" r:id="rId9"/>
    <p:sldId id="273" r:id="rId10"/>
    <p:sldId id="297" r:id="rId11"/>
    <p:sldId id="306" r:id="rId12"/>
    <p:sldId id="307" r:id="rId13"/>
    <p:sldId id="298" r:id="rId14"/>
    <p:sldId id="302" r:id="rId15"/>
    <p:sldId id="303" r:id="rId16"/>
    <p:sldId id="304" r:id="rId17"/>
    <p:sldId id="305" r:id="rId18"/>
  </p:sldIdLst>
  <p:sldSz cx="9144000" cy="6858000" type="screen4x3"/>
  <p:notesSz cx="6797675" cy="9926638"/>
  <p:defaultTextStyle>
    <a:defPPr>
      <a:defRPr lang="es-ES"/>
    </a:defPPr>
    <a:lvl1pPr algn="l" rtl="0" eaLnBrk="0" fontAlgn="base" hangingPunct="0">
      <a:lnSpc>
        <a:spcPct val="90000"/>
      </a:lnSpc>
      <a:spcBef>
        <a:spcPct val="20000"/>
      </a:spcBef>
      <a:spcAft>
        <a:spcPct val="0"/>
      </a:spcAft>
      <a:defRPr sz="1400" b="1" kern="1200">
        <a:solidFill>
          <a:srgbClr val="336699"/>
        </a:solidFill>
        <a:latin typeface="Arial" charset="0"/>
        <a:ea typeface="+mn-ea"/>
        <a:cs typeface="+mn-cs"/>
      </a:defRPr>
    </a:lvl1pPr>
    <a:lvl2pPr marL="457200" algn="l" rtl="0" eaLnBrk="0" fontAlgn="base" hangingPunct="0">
      <a:lnSpc>
        <a:spcPct val="90000"/>
      </a:lnSpc>
      <a:spcBef>
        <a:spcPct val="20000"/>
      </a:spcBef>
      <a:spcAft>
        <a:spcPct val="0"/>
      </a:spcAft>
      <a:defRPr sz="1400" b="1" kern="1200">
        <a:solidFill>
          <a:srgbClr val="336699"/>
        </a:solidFill>
        <a:latin typeface="Arial" charset="0"/>
        <a:ea typeface="+mn-ea"/>
        <a:cs typeface="+mn-cs"/>
      </a:defRPr>
    </a:lvl2pPr>
    <a:lvl3pPr marL="914400" algn="l" rtl="0" eaLnBrk="0" fontAlgn="base" hangingPunct="0">
      <a:lnSpc>
        <a:spcPct val="90000"/>
      </a:lnSpc>
      <a:spcBef>
        <a:spcPct val="20000"/>
      </a:spcBef>
      <a:spcAft>
        <a:spcPct val="0"/>
      </a:spcAft>
      <a:defRPr sz="1400" b="1" kern="1200">
        <a:solidFill>
          <a:srgbClr val="336699"/>
        </a:solidFill>
        <a:latin typeface="Arial" charset="0"/>
        <a:ea typeface="+mn-ea"/>
        <a:cs typeface="+mn-cs"/>
      </a:defRPr>
    </a:lvl3pPr>
    <a:lvl4pPr marL="1371600" algn="l" rtl="0" eaLnBrk="0" fontAlgn="base" hangingPunct="0">
      <a:lnSpc>
        <a:spcPct val="90000"/>
      </a:lnSpc>
      <a:spcBef>
        <a:spcPct val="20000"/>
      </a:spcBef>
      <a:spcAft>
        <a:spcPct val="0"/>
      </a:spcAft>
      <a:defRPr sz="1400" b="1" kern="1200">
        <a:solidFill>
          <a:srgbClr val="336699"/>
        </a:solidFill>
        <a:latin typeface="Arial" charset="0"/>
        <a:ea typeface="+mn-ea"/>
        <a:cs typeface="+mn-cs"/>
      </a:defRPr>
    </a:lvl4pPr>
    <a:lvl5pPr marL="1828800" algn="l" rtl="0" eaLnBrk="0" fontAlgn="base" hangingPunct="0">
      <a:lnSpc>
        <a:spcPct val="90000"/>
      </a:lnSpc>
      <a:spcBef>
        <a:spcPct val="20000"/>
      </a:spcBef>
      <a:spcAft>
        <a:spcPct val="0"/>
      </a:spcAft>
      <a:defRPr sz="1400" b="1" kern="1200">
        <a:solidFill>
          <a:srgbClr val="336699"/>
        </a:solidFill>
        <a:latin typeface="Arial" charset="0"/>
        <a:ea typeface="+mn-ea"/>
        <a:cs typeface="+mn-cs"/>
      </a:defRPr>
    </a:lvl5pPr>
    <a:lvl6pPr marL="2286000" algn="l" defTabSz="914400" rtl="0" eaLnBrk="1" latinLnBrk="0" hangingPunct="1">
      <a:defRPr sz="1400" b="1" kern="1200">
        <a:solidFill>
          <a:srgbClr val="336699"/>
        </a:solidFill>
        <a:latin typeface="Arial" charset="0"/>
        <a:ea typeface="+mn-ea"/>
        <a:cs typeface="+mn-cs"/>
      </a:defRPr>
    </a:lvl6pPr>
    <a:lvl7pPr marL="2743200" algn="l" defTabSz="914400" rtl="0" eaLnBrk="1" latinLnBrk="0" hangingPunct="1">
      <a:defRPr sz="1400" b="1" kern="1200">
        <a:solidFill>
          <a:srgbClr val="336699"/>
        </a:solidFill>
        <a:latin typeface="Arial" charset="0"/>
        <a:ea typeface="+mn-ea"/>
        <a:cs typeface="+mn-cs"/>
      </a:defRPr>
    </a:lvl7pPr>
    <a:lvl8pPr marL="3200400" algn="l" defTabSz="914400" rtl="0" eaLnBrk="1" latinLnBrk="0" hangingPunct="1">
      <a:defRPr sz="1400" b="1" kern="1200">
        <a:solidFill>
          <a:srgbClr val="336699"/>
        </a:solidFill>
        <a:latin typeface="Arial" charset="0"/>
        <a:ea typeface="+mn-ea"/>
        <a:cs typeface="+mn-cs"/>
      </a:defRPr>
    </a:lvl8pPr>
    <a:lvl9pPr marL="3657600" algn="l" defTabSz="914400" rtl="0" eaLnBrk="1" latinLnBrk="0" hangingPunct="1">
      <a:defRPr sz="1400" b="1" kern="1200">
        <a:solidFill>
          <a:srgbClr val="336699"/>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336699"/>
    <a:srgbClr val="990033"/>
    <a:srgbClr val="CC0000"/>
    <a:srgbClr val="0033CC"/>
    <a:srgbClr val="6666FF"/>
    <a:srgbClr val="FFF2C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16" autoAdjust="0"/>
    <p:restoredTop sz="94689" autoAdjust="0"/>
  </p:normalViewPr>
  <p:slideViewPr>
    <p:cSldViewPr>
      <p:cViewPr>
        <p:scale>
          <a:sx n="75" d="100"/>
          <a:sy n="75" d="100"/>
        </p:scale>
        <p:origin x="-187" y="-23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442"/>
    </p:cViewPr>
  </p:sorterViewPr>
  <p:notesViewPr>
    <p:cSldViewPr>
      <p:cViewPr varScale="1">
        <p:scale>
          <a:sx n="57" d="100"/>
          <a:sy n="57" d="100"/>
        </p:scale>
        <p:origin x="-1858" y="-96"/>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AS1E\SGEAS\SGESD\SGESD01\SG%20demogr&#225;ficas\reuniones%20y%20conferencias\Gelendzhik%2017%20oct%202013\extranjeros%20censos%201991%20a%20201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stacked"/>
        <c:ser>
          <c:idx val="0"/>
          <c:order val="0"/>
          <c:tx>
            <c:strRef>
              <c:f>Sheet0!$A$13</c:f>
              <c:strCache>
                <c:ptCount val="1"/>
                <c:pt idx="0">
                  <c:v>Spaniards</c:v>
                </c:pt>
              </c:strCache>
            </c:strRef>
          </c:tx>
          <c:spPr>
            <a:solidFill>
              <a:srgbClr val="FFC000"/>
            </a:solidFill>
          </c:spPr>
          <c:cat>
            <c:numRef>
              <c:f>Sheet0!$B$10:$D$10</c:f>
              <c:numCache>
                <c:formatCode>General</c:formatCode>
                <c:ptCount val="3"/>
                <c:pt idx="0">
                  <c:v>1991</c:v>
                </c:pt>
                <c:pt idx="1">
                  <c:v>2001</c:v>
                </c:pt>
                <c:pt idx="2">
                  <c:v>2011</c:v>
                </c:pt>
              </c:numCache>
            </c:numRef>
          </c:cat>
          <c:val>
            <c:numRef>
              <c:f>Sheet0!$B$13:$D$13</c:f>
              <c:numCache>
                <c:formatCode>#,##0</c:formatCode>
                <c:ptCount val="3"/>
                <c:pt idx="0">
                  <c:v>38518901</c:v>
                </c:pt>
                <c:pt idx="1">
                  <c:v>39275358</c:v>
                </c:pt>
                <c:pt idx="2">
                  <c:v>41563443</c:v>
                </c:pt>
              </c:numCache>
            </c:numRef>
          </c:val>
        </c:ser>
        <c:ser>
          <c:idx val="1"/>
          <c:order val="1"/>
          <c:tx>
            <c:strRef>
              <c:f>Sheet0!$A$14</c:f>
              <c:strCache>
                <c:ptCount val="1"/>
                <c:pt idx="0">
                  <c:v>Foreigners</c:v>
                </c:pt>
              </c:strCache>
            </c:strRef>
          </c:tx>
          <c:spPr>
            <a:solidFill>
              <a:srgbClr val="990000"/>
            </a:solidFill>
          </c:spPr>
          <c:dLbls>
            <c:dLbl>
              <c:idx val="0"/>
              <c:layout>
                <c:manualLayout>
                  <c:x val="2.3084025854108957E-3"/>
                  <c:y val="-5.4713804713804846E-2"/>
                </c:manualLayout>
              </c:layout>
              <c:showVal val="1"/>
            </c:dLbl>
            <c:dLbl>
              <c:idx val="1"/>
              <c:layout>
                <c:manualLayout>
                  <c:x val="2.3084025854108957E-3"/>
                  <c:y val="-3.3670033670033697E-2"/>
                </c:manualLayout>
              </c:layout>
              <c:showVal val="1"/>
            </c:dLbl>
            <c:dLbl>
              <c:idx val="2"/>
              <c:layout>
                <c:manualLayout>
                  <c:x val="-2.6562208074248491E-3"/>
                  <c:y val="-6.3946643788782578E-2"/>
                </c:manualLayout>
              </c:layout>
              <c:showVal val="1"/>
            </c:dLbl>
            <c:showVal val="1"/>
          </c:dLbls>
          <c:cat>
            <c:numRef>
              <c:f>Sheet0!$B$10:$D$10</c:f>
              <c:numCache>
                <c:formatCode>General</c:formatCode>
                <c:ptCount val="3"/>
                <c:pt idx="0">
                  <c:v>1991</c:v>
                </c:pt>
                <c:pt idx="1">
                  <c:v>2001</c:v>
                </c:pt>
                <c:pt idx="2">
                  <c:v>2011</c:v>
                </c:pt>
              </c:numCache>
            </c:numRef>
          </c:cat>
          <c:val>
            <c:numRef>
              <c:f>Sheet0!$B$14:$D$14</c:f>
              <c:numCache>
                <c:formatCode>#,##0</c:formatCode>
                <c:ptCount val="3"/>
                <c:pt idx="0">
                  <c:v>353367</c:v>
                </c:pt>
                <c:pt idx="1">
                  <c:v>1572013</c:v>
                </c:pt>
                <c:pt idx="2">
                  <c:v>5252473</c:v>
                </c:pt>
              </c:numCache>
            </c:numRef>
          </c:val>
        </c:ser>
        <c:overlap val="100"/>
        <c:axId val="78600832"/>
        <c:axId val="80941440"/>
      </c:barChart>
      <c:catAx>
        <c:axId val="78600832"/>
        <c:scaling>
          <c:orientation val="minMax"/>
        </c:scaling>
        <c:axPos val="b"/>
        <c:numFmt formatCode="General" sourceLinked="1"/>
        <c:tickLblPos val="nextTo"/>
        <c:crossAx val="80941440"/>
        <c:crosses val="autoZero"/>
        <c:auto val="1"/>
        <c:lblAlgn val="ctr"/>
        <c:lblOffset val="100"/>
      </c:catAx>
      <c:valAx>
        <c:axId val="80941440"/>
        <c:scaling>
          <c:orientation val="minMax"/>
        </c:scaling>
        <c:axPos val="l"/>
        <c:majorGridlines/>
        <c:numFmt formatCode="#,##0" sourceLinked="1"/>
        <c:tickLblPos val="nextTo"/>
        <c:crossAx val="78600832"/>
        <c:crosses val="autoZero"/>
        <c:crossBetween val="between"/>
      </c:valAx>
    </c:plotArea>
    <c:legend>
      <c:legendPos val="r"/>
      <c:layout/>
    </c:legend>
    <c:plotVisOnly val="1"/>
  </c:chart>
  <c:txPr>
    <a:bodyPr/>
    <a:lstStyle/>
    <a:p>
      <a:pPr>
        <a:defRPr>
          <a:latin typeface="Arial" pitchFamily="34" charset="0"/>
          <a:cs typeface="Arial" pitchFamily="34" charset="0"/>
        </a:defRPr>
      </a:pPr>
      <a:endParaRPr lang="es-E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B994CC-8211-4E09-8F6B-29F132454964}"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es-ES"/>
        </a:p>
      </dgm:t>
    </dgm:pt>
    <dgm:pt modelId="{33AC142B-FC3D-4646-818E-2917EFECE916}">
      <dgm:prSet/>
      <dgm:spPr/>
      <dgm:t>
        <a:bodyPr/>
        <a:lstStyle/>
        <a:p>
          <a:pPr rtl="0"/>
          <a:r>
            <a:rPr lang="es-ES" b="1" dirty="0" err="1" smtClean="0"/>
            <a:t>Why</a:t>
          </a:r>
          <a:r>
            <a:rPr lang="es-ES" b="1" dirty="0" smtClean="0"/>
            <a:t> are </a:t>
          </a:r>
          <a:r>
            <a:rPr lang="es-ES" b="1" dirty="0" err="1" smtClean="0"/>
            <a:t>people</a:t>
          </a:r>
          <a:r>
            <a:rPr lang="es-ES" b="1" dirty="0" smtClean="0"/>
            <a:t> </a:t>
          </a:r>
          <a:r>
            <a:rPr lang="es-ES" b="1" dirty="0" err="1" smtClean="0"/>
            <a:t>interested</a:t>
          </a:r>
          <a:r>
            <a:rPr lang="es-ES" b="1" dirty="0" smtClean="0"/>
            <a:t> in </a:t>
          </a:r>
          <a:r>
            <a:rPr lang="es-ES" b="1" dirty="0" err="1" smtClean="0"/>
            <a:t>getting</a:t>
          </a:r>
          <a:r>
            <a:rPr lang="es-ES" b="1" dirty="0" smtClean="0"/>
            <a:t> </a:t>
          </a:r>
          <a:r>
            <a:rPr lang="es-ES" b="1" dirty="0" err="1" smtClean="0"/>
            <a:t>registered</a:t>
          </a:r>
          <a:r>
            <a:rPr lang="es-ES" b="1" dirty="0" smtClean="0"/>
            <a:t>?: </a:t>
          </a:r>
          <a:endParaRPr lang="es-ES" dirty="0"/>
        </a:p>
      </dgm:t>
    </dgm:pt>
    <dgm:pt modelId="{B2266173-B802-4C1A-A411-AB845571E601}" type="parTrans" cxnId="{043189F8-40C3-48BA-A233-DBB214D0F746}">
      <dgm:prSet/>
      <dgm:spPr/>
      <dgm:t>
        <a:bodyPr/>
        <a:lstStyle/>
        <a:p>
          <a:endParaRPr lang="es-ES"/>
        </a:p>
      </dgm:t>
    </dgm:pt>
    <dgm:pt modelId="{1B482D1B-9193-490C-A2CE-B54BD56EE6FF}" type="sibTrans" cxnId="{043189F8-40C3-48BA-A233-DBB214D0F746}">
      <dgm:prSet/>
      <dgm:spPr/>
      <dgm:t>
        <a:bodyPr/>
        <a:lstStyle/>
        <a:p>
          <a:endParaRPr lang="es-ES"/>
        </a:p>
      </dgm:t>
    </dgm:pt>
    <dgm:pt modelId="{1D183349-F822-4AED-9C94-85A3CDD2E6A7}">
      <dgm:prSet/>
      <dgm:spPr/>
      <dgm:t>
        <a:bodyPr/>
        <a:lstStyle/>
        <a:p>
          <a:pPr rtl="0"/>
          <a:r>
            <a:rPr lang="es-ES" b="1" dirty="0" err="1" smtClean="0"/>
            <a:t>Because</a:t>
          </a:r>
          <a:r>
            <a:rPr lang="es-ES" b="1" dirty="0" smtClean="0"/>
            <a:t> </a:t>
          </a:r>
          <a:r>
            <a:rPr lang="es-ES" b="1" dirty="0" err="1" smtClean="0"/>
            <a:t>it</a:t>
          </a:r>
          <a:r>
            <a:rPr lang="es-ES" b="1" dirty="0" smtClean="0"/>
            <a:t> </a:t>
          </a:r>
          <a:r>
            <a:rPr lang="es-ES" b="1" dirty="0" err="1" smtClean="0"/>
            <a:t>provides</a:t>
          </a:r>
          <a:r>
            <a:rPr lang="es-ES" b="1" dirty="0" smtClean="0"/>
            <a:t> </a:t>
          </a:r>
          <a:r>
            <a:rPr lang="es-ES" b="1" dirty="0" err="1" smtClean="0"/>
            <a:t>access</a:t>
          </a:r>
          <a:r>
            <a:rPr lang="es-ES" b="1" dirty="0" smtClean="0"/>
            <a:t> </a:t>
          </a:r>
          <a:r>
            <a:rPr lang="es-ES" b="1" dirty="0" err="1" smtClean="0"/>
            <a:t>to</a:t>
          </a:r>
          <a:r>
            <a:rPr lang="es-ES" b="1" dirty="0" smtClean="0"/>
            <a:t> </a:t>
          </a:r>
          <a:r>
            <a:rPr lang="es-ES" b="1" dirty="0" err="1" smtClean="0"/>
            <a:t>education</a:t>
          </a:r>
          <a:r>
            <a:rPr lang="es-ES" b="1" dirty="0" smtClean="0"/>
            <a:t>, social </a:t>
          </a:r>
          <a:r>
            <a:rPr lang="es-ES" b="1" dirty="0" err="1" smtClean="0"/>
            <a:t>services</a:t>
          </a:r>
          <a:r>
            <a:rPr lang="es-ES" b="1" dirty="0" smtClean="0"/>
            <a:t>, </a:t>
          </a:r>
          <a:r>
            <a:rPr lang="es-ES" b="1" dirty="0" err="1" smtClean="0"/>
            <a:t>health</a:t>
          </a:r>
          <a:r>
            <a:rPr lang="es-ES" b="1" dirty="0" smtClean="0"/>
            <a:t> </a:t>
          </a:r>
          <a:r>
            <a:rPr lang="es-ES" b="1" dirty="0" err="1" smtClean="0"/>
            <a:t>system</a:t>
          </a:r>
          <a:r>
            <a:rPr lang="es-ES" b="1" dirty="0" smtClean="0"/>
            <a:t>, </a:t>
          </a:r>
          <a:r>
            <a:rPr lang="es-ES" b="1" dirty="0" err="1" smtClean="0"/>
            <a:t>it’s</a:t>
          </a:r>
          <a:r>
            <a:rPr lang="es-ES" b="1" dirty="0" smtClean="0"/>
            <a:t> a </a:t>
          </a:r>
          <a:r>
            <a:rPr lang="es-ES" b="1" dirty="0" err="1" smtClean="0"/>
            <a:t>proof</a:t>
          </a:r>
          <a:r>
            <a:rPr lang="es-ES" b="1" dirty="0" smtClean="0"/>
            <a:t> of </a:t>
          </a:r>
          <a:r>
            <a:rPr lang="es-ES" b="1" dirty="0" err="1" smtClean="0"/>
            <a:t>residence</a:t>
          </a:r>
          <a:r>
            <a:rPr lang="es-ES" b="1" dirty="0" smtClean="0"/>
            <a:t> </a:t>
          </a:r>
          <a:r>
            <a:rPr lang="es-ES" b="1" dirty="0" err="1" smtClean="0"/>
            <a:t>for</a:t>
          </a:r>
          <a:r>
            <a:rPr lang="es-ES" b="1" dirty="0" smtClean="0"/>
            <a:t> </a:t>
          </a:r>
          <a:r>
            <a:rPr lang="es-ES" b="1" dirty="0" err="1" smtClean="0"/>
            <a:t>all</a:t>
          </a:r>
          <a:r>
            <a:rPr lang="es-ES" b="1" dirty="0" smtClean="0"/>
            <a:t> </a:t>
          </a:r>
          <a:r>
            <a:rPr lang="es-ES" b="1" dirty="0" err="1" smtClean="0"/>
            <a:t>purposes</a:t>
          </a:r>
          <a:r>
            <a:rPr lang="es-ES" b="1" dirty="0" smtClean="0"/>
            <a:t> </a:t>
          </a:r>
          <a:endParaRPr lang="es-ES" dirty="0"/>
        </a:p>
      </dgm:t>
    </dgm:pt>
    <dgm:pt modelId="{ED11A8B1-7E22-4580-A164-36B2AC49ECB8}" type="parTrans" cxnId="{E60EE681-E0B8-49F4-B867-C8856969817A}">
      <dgm:prSet/>
      <dgm:spPr/>
      <dgm:t>
        <a:bodyPr/>
        <a:lstStyle/>
        <a:p>
          <a:endParaRPr lang="es-ES"/>
        </a:p>
      </dgm:t>
    </dgm:pt>
    <dgm:pt modelId="{1B178C6A-1117-4578-A274-E706F262FA24}" type="sibTrans" cxnId="{E60EE681-E0B8-49F4-B867-C8856969817A}">
      <dgm:prSet/>
      <dgm:spPr/>
      <dgm:t>
        <a:bodyPr/>
        <a:lstStyle/>
        <a:p>
          <a:endParaRPr lang="es-ES"/>
        </a:p>
      </dgm:t>
    </dgm:pt>
    <dgm:pt modelId="{BD6EFE70-B10F-4983-9811-EA906A7B3F21}">
      <dgm:prSet/>
      <dgm:spPr/>
      <dgm:t>
        <a:bodyPr/>
        <a:lstStyle/>
        <a:p>
          <a:pPr rtl="0"/>
          <a:r>
            <a:rPr lang="es-ES" b="1" dirty="0" smtClean="0"/>
            <a:t>So… </a:t>
          </a:r>
          <a:r>
            <a:rPr lang="es-ES" b="1" dirty="0" err="1" smtClean="0"/>
            <a:t>Why</a:t>
          </a:r>
          <a:r>
            <a:rPr lang="es-ES" b="1" dirty="0" smtClean="0"/>
            <a:t> are </a:t>
          </a:r>
          <a:r>
            <a:rPr lang="es-ES" b="1" dirty="0" err="1" smtClean="0"/>
            <a:t>people</a:t>
          </a:r>
          <a:r>
            <a:rPr lang="es-ES" b="1" dirty="0" smtClean="0"/>
            <a:t> </a:t>
          </a:r>
          <a:r>
            <a:rPr lang="es-ES" b="1" dirty="0" err="1" smtClean="0"/>
            <a:t>interested</a:t>
          </a:r>
          <a:r>
            <a:rPr lang="es-ES" b="1" dirty="0" smtClean="0"/>
            <a:t> in </a:t>
          </a:r>
          <a:r>
            <a:rPr lang="es-ES" b="1" dirty="0" err="1" smtClean="0"/>
            <a:t>getting</a:t>
          </a:r>
          <a:r>
            <a:rPr lang="es-ES" b="1" dirty="0" smtClean="0"/>
            <a:t> </a:t>
          </a:r>
          <a:r>
            <a:rPr lang="es-ES" b="1" dirty="0" err="1" smtClean="0"/>
            <a:t>deregistered</a:t>
          </a:r>
          <a:r>
            <a:rPr lang="es-ES" b="1" dirty="0" smtClean="0"/>
            <a:t> (</a:t>
          </a:r>
          <a:r>
            <a:rPr lang="es-ES" b="1" dirty="0" err="1" smtClean="0"/>
            <a:t>when</a:t>
          </a:r>
          <a:r>
            <a:rPr lang="es-ES" b="1" dirty="0" smtClean="0"/>
            <a:t> </a:t>
          </a:r>
          <a:r>
            <a:rPr lang="es-ES" b="1" dirty="0" err="1" smtClean="0"/>
            <a:t>they</a:t>
          </a:r>
          <a:r>
            <a:rPr lang="es-ES" b="1" dirty="0" smtClean="0"/>
            <a:t> </a:t>
          </a:r>
          <a:r>
            <a:rPr lang="es-ES" b="1" dirty="0" err="1" smtClean="0"/>
            <a:t>leave</a:t>
          </a:r>
          <a:r>
            <a:rPr lang="es-ES" b="1" dirty="0" smtClean="0"/>
            <a:t> </a:t>
          </a:r>
          <a:r>
            <a:rPr lang="es-ES" b="1" dirty="0" err="1" smtClean="0"/>
            <a:t>the</a:t>
          </a:r>
          <a:r>
            <a:rPr lang="es-ES" b="1" dirty="0" smtClean="0"/>
            <a:t> country)?  (no </a:t>
          </a:r>
          <a:r>
            <a:rPr lang="es-ES" b="1" dirty="0" err="1" smtClean="0"/>
            <a:t>benefits</a:t>
          </a:r>
          <a:r>
            <a:rPr lang="es-ES" b="1" dirty="0" smtClean="0"/>
            <a:t>, </a:t>
          </a:r>
          <a:r>
            <a:rPr lang="es-ES" b="1" dirty="0" err="1" smtClean="0"/>
            <a:t>not</a:t>
          </a:r>
          <a:r>
            <a:rPr lang="es-ES" b="1" dirty="0" smtClean="0"/>
            <a:t> </a:t>
          </a:r>
          <a:r>
            <a:rPr lang="es-ES" b="1" dirty="0" err="1" smtClean="0"/>
            <a:t>many</a:t>
          </a:r>
          <a:r>
            <a:rPr lang="es-ES" b="1" dirty="0" smtClean="0"/>
            <a:t> </a:t>
          </a:r>
          <a:r>
            <a:rPr lang="es-ES" b="1" dirty="0" err="1" smtClean="0"/>
            <a:t>deregistrations</a:t>
          </a:r>
          <a:r>
            <a:rPr lang="es-ES" b="1" dirty="0" smtClean="0"/>
            <a:t>)</a:t>
          </a:r>
          <a:endParaRPr lang="es-ES" dirty="0"/>
        </a:p>
      </dgm:t>
    </dgm:pt>
    <dgm:pt modelId="{6A31E393-2581-48E1-823F-711E15887DD7}" type="parTrans" cxnId="{95554A7B-B89C-4751-9A61-DB30BD1CC90B}">
      <dgm:prSet/>
      <dgm:spPr/>
      <dgm:t>
        <a:bodyPr/>
        <a:lstStyle/>
        <a:p>
          <a:endParaRPr lang="es-ES"/>
        </a:p>
      </dgm:t>
    </dgm:pt>
    <dgm:pt modelId="{D9742922-F67E-4E56-8E4F-C91701E696AC}" type="sibTrans" cxnId="{95554A7B-B89C-4751-9A61-DB30BD1CC90B}">
      <dgm:prSet/>
      <dgm:spPr/>
      <dgm:t>
        <a:bodyPr/>
        <a:lstStyle/>
        <a:p>
          <a:endParaRPr lang="es-ES"/>
        </a:p>
      </dgm:t>
    </dgm:pt>
    <dgm:pt modelId="{9F5206BC-463D-473F-A78F-79EB3324FE7F}" type="pres">
      <dgm:prSet presAssocID="{D8B994CC-8211-4E09-8F6B-29F132454964}" presName="Name0" presStyleCnt="0">
        <dgm:presLayoutVars>
          <dgm:dir/>
          <dgm:animLvl val="lvl"/>
          <dgm:resizeHandles val="exact"/>
        </dgm:presLayoutVars>
      </dgm:prSet>
      <dgm:spPr/>
      <dgm:t>
        <a:bodyPr/>
        <a:lstStyle/>
        <a:p>
          <a:endParaRPr lang="es-ES"/>
        </a:p>
      </dgm:t>
    </dgm:pt>
    <dgm:pt modelId="{BD72014F-B696-42AC-9C6F-6383FC5DC0F5}" type="pres">
      <dgm:prSet presAssocID="{BD6EFE70-B10F-4983-9811-EA906A7B3F21}" presName="boxAndChildren" presStyleCnt="0"/>
      <dgm:spPr/>
    </dgm:pt>
    <dgm:pt modelId="{2C4C1520-2396-4D60-AC79-3DB9C149F700}" type="pres">
      <dgm:prSet presAssocID="{BD6EFE70-B10F-4983-9811-EA906A7B3F21}" presName="parentTextBox" presStyleLbl="node1" presStyleIdx="0" presStyleCnt="3"/>
      <dgm:spPr/>
      <dgm:t>
        <a:bodyPr/>
        <a:lstStyle/>
        <a:p>
          <a:endParaRPr lang="es-ES"/>
        </a:p>
      </dgm:t>
    </dgm:pt>
    <dgm:pt modelId="{E38304E4-EAC6-446E-A14E-683476DE8430}" type="pres">
      <dgm:prSet presAssocID="{1B178C6A-1117-4578-A274-E706F262FA24}" presName="sp" presStyleCnt="0"/>
      <dgm:spPr/>
    </dgm:pt>
    <dgm:pt modelId="{57CE6765-B40F-4F54-8DBD-B0D6B087129A}" type="pres">
      <dgm:prSet presAssocID="{1D183349-F822-4AED-9C94-85A3CDD2E6A7}" presName="arrowAndChildren" presStyleCnt="0"/>
      <dgm:spPr/>
    </dgm:pt>
    <dgm:pt modelId="{4B518DAF-67C4-4B17-9168-B7DFB5B0DE72}" type="pres">
      <dgm:prSet presAssocID="{1D183349-F822-4AED-9C94-85A3CDD2E6A7}" presName="parentTextArrow" presStyleLbl="node1" presStyleIdx="1" presStyleCnt="3"/>
      <dgm:spPr/>
      <dgm:t>
        <a:bodyPr/>
        <a:lstStyle/>
        <a:p>
          <a:endParaRPr lang="es-ES"/>
        </a:p>
      </dgm:t>
    </dgm:pt>
    <dgm:pt modelId="{FA24C140-D50D-440E-B145-6CF0B8DFFF60}" type="pres">
      <dgm:prSet presAssocID="{1B482D1B-9193-490C-A2CE-B54BD56EE6FF}" presName="sp" presStyleCnt="0"/>
      <dgm:spPr/>
    </dgm:pt>
    <dgm:pt modelId="{7F1220FB-C453-48EB-9683-53C79E1AA395}" type="pres">
      <dgm:prSet presAssocID="{33AC142B-FC3D-4646-818E-2917EFECE916}" presName="arrowAndChildren" presStyleCnt="0"/>
      <dgm:spPr/>
    </dgm:pt>
    <dgm:pt modelId="{AF85AFAD-53D9-4DBB-9C47-9158C61DAED5}" type="pres">
      <dgm:prSet presAssocID="{33AC142B-FC3D-4646-818E-2917EFECE916}" presName="parentTextArrow" presStyleLbl="node1" presStyleIdx="2" presStyleCnt="3" custLinFactNeighborX="-909"/>
      <dgm:spPr/>
      <dgm:t>
        <a:bodyPr/>
        <a:lstStyle/>
        <a:p>
          <a:endParaRPr lang="es-ES"/>
        </a:p>
      </dgm:t>
    </dgm:pt>
  </dgm:ptLst>
  <dgm:cxnLst>
    <dgm:cxn modelId="{05129FD7-E3D0-47C2-B2EC-49BC8B471753}" type="presOf" srcId="{D8B994CC-8211-4E09-8F6B-29F132454964}" destId="{9F5206BC-463D-473F-A78F-79EB3324FE7F}" srcOrd="0" destOrd="0" presId="urn:microsoft.com/office/officeart/2005/8/layout/process4"/>
    <dgm:cxn modelId="{E60EE681-E0B8-49F4-B867-C8856969817A}" srcId="{D8B994CC-8211-4E09-8F6B-29F132454964}" destId="{1D183349-F822-4AED-9C94-85A3CDD2E6A7}" srcOrd="1" destOrd="0" parTransId="{ED11A8B1-7E22-4580-A164-36B2AC49ECB8}" sibTransId="{1B178C6A-1117-4578-A274-E706F262FA24}"/>
    <dgm:cxn modelId="{95554A7B-B89C-4751-9A61-DB30BD1CC90B}" srcId="{D8B994CC-8211-4E09-8F6B-29F132454964}" destId="{BD6EFE70-B10F-4983-9811-EA906A7B3F21}" srcOrd="2" destOrd="0" parTransId="{6A31E393-2581-48E1-823F-711E15887DD7}" sibTransId="{D9742922-F67E-4E56-8E4F-C91701E696AC}"/>
    <dgm:cxn modelId="{8ECD7267-0408-4673-9835-53D951B7FD1C}" type="presOf" srcId="{BD6EFE70-B10F-4983-9811-EA906A7B3F21}" destId="{2C4C1520-2396-4D60-AC79-3DB9C149F700}" srcOrd="0" destOrd="0" presId="urn:microsoft.com/office/officeart/2005/8/layout/process4"/>
    <dgm:cxn modelId="{043189F8-40C3-48BA-A233-DBB214D0F746}" srcId="{D8B994CC-8211-4E09-8F6B-29F132454964}" destId="{33AC142B-FC3D-4646-818E-2917EFECE916}" srcOrd="0" destOrd="0" parTransId="{B2266173-B802-4C1A-A411-AB845571E601}" sibTransId="{1B482D1B-9193-490C-A2CE-B54BD56EE6FF}"/>
    <dgm:cxn modelId="{99D6C88E-0F96-4F26-9225-344E55FE256D}" type="presOf" srcId="{33AC142B-FC3D-4646-818E-2917EFECE916}" destId="{AF85AFAD-53D9-4DBB-9C47-9158C61DAED5}" srcOrd="0" destOrd="0" presId="urn:microsoft.com/office/officeart/2005/8/layout/process4"/>
    <dgm:cxn modelId="{BEEE3120-725F-408B-BCED-8220668C3CB8}" type="presOf" srcId="{1D183349-F822-4AED-9C94-85A3CDD2E6A7}" destId="{4B518DAF-67C4-4B17-9168-B7DFB5B0DE72}" srcOrd="0" destOrd="0" presId="urn:microsoft.com/office/officeart/2005/8/layout/process4"/>
    <dgm:cxn modelId="{844E84BA-AE4A-4252-9105-873DD1548AFF}" type="presParOf" srcId="{9F5206BC-463D-473F-A78F-79EB3324FE7F}" destId="{BD72014F-B696-42AC-9C6F-6383FC5DC0F5}" srcOrd="0" destOrd="0" presId="urn:microsoft.com/office/officeart/2005/8/layout/process4"/>
    <dgm:cxn modelId="{93211E70-D05F-423E-B9D5-037AC2B2173E}" type="presParOf" srcId="{BD72014F-B696-42AC-9C6F-6383FC5DC0F5}" destId="{2C4C1520-2396-4D60-AC79-3DB9C149F700}" srcOrd="0" destOrd="0" presId="urn:microsoft.com/office/officeart/2005/8/layout/process4"/>
    <dgm:cxn modelId="{B7AED400-A3D9-4247-89E9-FA47F7841603}" type="presParOf" srcId="{9F5206BC-463D-473F-A78F-79EB3324FE7F}" destId="{E38304E4-EAC6-446E-A14E-683476DE8430}" srcOrd="1" destOrd="0" presId="urn:microsoft.com/office/officeart/2005/8/layout/process4"/>
    <dgm:cxn modelId="{634C2BDF-497E-4FDA-858C-67A7CFD65883}" type="presParOf" srcId="{9F5206BC-463D-473F-A78F-79EB3324FE7F}" destId="{57CE6765-B40F-4F54-8DBD-B0D6B087129A}" srcOrd="2" destOrd="0" presId="urn:microsoft.com/office/officeart/2005/8/layout/process4"/>
    <dgm:cxn modelId="{8FDA1850-0E7B-40D3-8536-3D2195808B3D}" type="presParOf" srcId="{57CE6765-B40F-4F54-8DBD-B0D6B087129A}" destId="{4B518DAF-67C4-4B17-9168-B7DFB5B0DE72}" srcOrd="0" destOrd="0" presId="urn:microsoft.com/office/officeart/2005/8/layout/process4"/>
    <dgm:cxn modelId="{96283B46-AFEE-4839-A689-376EC2A014AD}" type="presParOf" srcId="{9F5206BC-463D-473F-A78F-79EB3324FE7F}" destId="{FA24C140-D50D-440E-B145-6CF0B8DFFF60}" srcOrd="3" destOrd="0" presId="urn:microsoft.com/office/officeart/2005/8/layout/process4"/>
    <dgm:cxn modelId="{18D528B5-B768-43A2-BDA8-D2C4AF2912D1}" type="presParOf" srcId="{9F5206BC-463D-473F-A78F-79EB3324FE7F}" destId="{7F1220FB-C453-48EB-9683-53C79E1AA395}" srcOrd="4" destOrd="0" presId="urn:microsoft.com/office/officeart/2005/8/layout/process4"/>
    <dgm:cxn modelId="{D377CD49-B1DC-4142-90D3-36D62B7A316A}" type="presParOf" srcId="{7F1220FB-C453-48EB-9683-53C79E1AA395}" destId="{AF85AFAD-53D9-4DBB-9C47-9158C61DAED5}"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b="0">
                <a:solidFill>
                  <a:schemeClr val="tx1"/>
                </a:solidFill>
                <a:latin typeface="Times New Roman" pitchFamily="18" charset="0"/>
              </a:defRPr>
            </a:lvl1pPr>
          </a:lstStyle>
          <a:p>
            <a:pPr>
              <a:defRPr/>
            </a:pPr>
            <a:endParaRPr lang="es-ES"/>
          </a:p>
        </p:txBody>
      </p:sp>
      <p:sp>
        <p:nvSpPr>
          <p:cNvPr id="25603"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b="0">
                <a:solidFill>
                  <a:schemeClr val="tx1"/>
                </a:solidFill>
                <a:latin typeface="Times New Roman" pitchFamily="18" charset="0"/>
              </a:defRPr>
            </a:lvl1pPr>
          </a:lstStyle>
          <a:p>
            <a:pPr>
              <a:defRPr/>
            </a:pPr>
            <a:endParaRPr lang="es-ES"/>
          </a:p>
        </p:txBody>
      </p:sp>
      <p:sp>
        <p:nvSpPr>
          <p:cNvPr id="2560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b="0">
                <a:solidFill>
                  <a:schemeClr val="tx1"/>
                </a:solidFill>
                <a:latin typeface="Times New Roman" pitchFamily="18" charset="0"/>
              </a:defRPr>
            </a:lvl1pPr>
          </a:lstStyle>
          <a:p>
            <a:pPr>
              <a:defRPr/>
            </a:pPr>
            <a:endParaRPr lang="es-ES"/>
          </a:p>
        </p:txBody>
      </p:sp>
      <p:sp>
        <p:nvSpPr>
          <p:cNvPr id="25605"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b="0">
                <a:solidFill>
                  <a:schemeClr val="tx1"/>
                </a:solidFill>
                <a:latin typeface="Times New Roman" pitchFamily="18" charset="0"/>
              </a:defRPr>
            </a:lvl1pPr>
          </a:lstStyle>
          <a:p>
            <a:pPr>
              <a:defRPr/>
            </a:pPr>
            <a:fld id="{CB2F6C9E-13E3-43EA-ACFB-0F222D4DEB68}"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b="0">
                <a:solidFill>
                  <a:schemeClr val="tx1"/>
                </a:solidFill>
                <a:latin typeface="Times New Roman" pitchFamily="18" charset="0"/>
              </a:defRPr>
            </a:lvl1pPr>
          </a:lstStyle>
          <a:p>
            <a:pPr>
              <a:defRPr/>
            </a:pPr>
            <a:endParaRPr lang="es-ES"/>
          </a:p>
        </p:txBody>
      </p:sp>
      <p:sp>
        <p:nvSpPr>
          <p:cNvPr id="23555"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b="0">
                <a:solidFill>
                  <a:schemeClr val="tx1"/>
                </a:solidFill>
                <a:latin typeface="Times New Roman" pitchFamily="18" charset="0"/>
              </a:defRPr>
            </a:lvl1pPr>
          </a:lstStyle>
          <a:p>
            <a:pPr>
              <a:defRPr/>
            </a:pPr>
            <a:endParaRPr lang="es-ES"/>
          </a:p>
        </p:txBody>
      </p:sp>
      <p:sp>
        <p:nvSpPr>
          <p:cNvPr id="21508" name="Rectangle 4"/>
          <p:cNvSpPr>
            <a:spLocks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355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b="0">
                <a:solidFill>
                  <a:schemeClr val="tx1"/>
                </a:solidFill>
                <a:latin typeface="Times New Roman" pitchFamily="18" charset="0"/>
              </a:defRPr>
            </a:lvl1pPr>
          </a:lstStyle>
          <a:p>
            <a:pPr>
              <a:defRPr/>
            </a:pPr>
            <a:endParaRPr lang="es-ES"/>
          </a:p>
        </p:txBody>
      </p:sp>
      <p:sp>
        <p:nvSpPr>
          <p:cNvPr id="23559"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b="0">
                <a:solidFill>
                  <a:schemeClr val="tx1"/>
                </a:solidFill>
                <a:latin typeface="Times New Roman" pitchFamily="18" charset="0"/>
              </a:defRPr>
            </a:lvl1pPr>
          </a:lstStyle>
          <a:p>
            <a:pPr>
              <a:defRPr/>
            </a:pPr>
            <a:fld id="{C2E457EB-69D5-4C4F-AFC0-8444249D0357}"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3 Marcador de número de diapositiva"/>
          <p:cNvSpPr>
            <a:spLocks noGrp="1"/>
          </p:cNvSpPr>
          <p:nvPr>
            <p:ph type="sldNum" sz="quarter" idx="10"/>
          </p:nvPr>
        </p:nvSpPr>
        <p:spPr/>
        <p:txBody>
          <a:bodyPr/>
          <a:lstStyle>
            <a:lvl1pPr>
              <a:defRPr/>
            </a:lvl1pPr>
          </a:lstStyle>
          <a:p>
            <a:pPr>
              <a:defRPr/>
            </a:pPr>
            <a:fld id="{0BD3E8DD-3844-428F-AD45-B1F699910E81}" type="slidenum">
              <a:rPr lang="es-ES"/>
              <a:pPr>
                <a:defRPr/>
              </a:pPr>
              <a:t>‹Nº›</a:t>
            </a:fld>
            <a:r>
              <a:rPr lang="es-ES"/>
              <a:t>/23</a:t>
            </a:r>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p:txBody>
          <a:bodyPr/>
          <a:lstStyle>
            <a:lvl1pPr>
              <a:defRPr/>
            </a:lvl1pPr>
          </a:lstStyle>
          <a:p>
            <a:pPr>
              <a:defRPr/>
            </a:pPr>
            <a:fld id="{AE3A02B1-0DC1-41A0-A1FD-E935FB37CBD2}" type="slidenum">
              <a:rPr lang="es-ES"/>
              <a:pPr>
                <a:defRPr/>
              </a:pPr>
              <a:t>‹Nº›</a:t>
            </a:fld>
            <a:endParaRPr lang="es-ES" dirty="0"/>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9" name="Text Box 11"/>
          <p:cNvSpPr txBox="1">
            <a:spLocks noChangeArrowheads="1"/>
          </p:cNvSpPr>
          <p:nvPr userDrawn="1"/>
        </p:nvSpPr>
        <p:spPr bwMode="auto">
          <a:xfrm>
            <a:off x="2571750" y="139700"/>
            <a:ext cx="4143375" cy="338138"/>
          </a:xfrm>
          <a:prstGeom prst="rect">
            <a:avLst/>
          </a:prstGeom>
          <a:noFill/>
          <a:ln w="9525">
            <a:noFill/>
            <a:miter lim="800000"/>
            <a:headEnd/>
            <a:tailEnd/>
          </a:ln>
          <a:effectLst/>
        </p:spPr>
        <p:txBody>
          <a:bodyPr lIns="91428" tIns="45715" rIns="91428" bIns="45715">
            <a:spAutoFit/>
          </a:bodyPr>
          <a:lstStyle/>
          <a:p>
            <a:pPr>
              <a:lnSpc>
                <a:spcPct val="100000"/>
              </a:lnSpc>
              <a:spcBef>
                <a:spcPct val="0"/>
              </a:spcBef>
              <a:defRPr/>
            </a:pPr>
            <a:r>
              <a:rPr lang="es-ES" sz="1600" i="1" dirty="0" err="1">
                <a:latin typeface="Univers" pitchFamily="34" charset="0"/>
              </a:rPr>
              <a:t>Migration</a:t>
            </a:r>
            <a:r>
              <a:rPr lang="es-ES" sz="1600" i="1" dirty="0">
                <a:latin typeface="Univers" pitchFamily="34" charset="0"/>
              </a:rPr>
              <a:t> </a:t>
            </a:r>
            <a:r>
              <a:rPr lang="es-ES" sz="1600" i="1" dirty="0" err="1">
                <a:latin typeface="Univers" pitchFamily="34" charset="0"/>
              </a:rPr>
              <a:t>Statistics</a:t>
            </a:r>
            <a:r>
              <a:rPr lang="es-ES" sz="1600" i="1" dirty="0">
                <a:latin typeface="Univers" pitchFamily="34" charset="0"/>
              </a:rPr>
              <a:t> in </a:t>
            </a:r>
            <a:r>
              <a:rPr lang="es-ES" sz="1600" i="1" dirty="0" err="1">
                <a:latin typeface="Univers" pitchFamily="34" charset="0"/>
              </a:rPr>
              <a:t>Spain</a:t>
            </a:r>
            <a:r>
              <a:rPr lang="es-ES" sz="1600" i="1" dirty="0">
                <a:latin typeface="Univers" pitchFamily="34" charset="0"/>
              </a:rPr>
              <a:t> </a:t>
            </a:r>
          </a:p>
        </p:txBody>
      </p:sp>
      <p:pic>
        <p:nvPicPr>
          <p:cNvPr id="1027" name="Picture 17"/>
          <p:cNvPicPr>
            <a:picLocks noChangeAspect="1" noChangeArrowheads="1"/>
          </p:cNvPicPr>
          <p:nvPr userDrawn="1"/>
        </p:nvPicPr>
        <p:blipFill>
          <a:blip r:embed="rId4"/>
          <a:srcRect/>
          <a:stretch>
            <a:fillRect/>
          </a:stretch>
        </p:blipFill>
        <p:spPr bwMode="auto">
          <a:xfrm>
            <a:off x="80963" y="44450"/>
            <a:ext cx="2114550" cy="447675"/>
          </a:xfrm>
          <a:prstGeom prst="rect">
            <a:avLst/>
          </a:prstGeom>
          <a:noFill/>
          <a:ln w="9525">
            <a:noFill/>
            <a:miter lim="800000"/>
            <a:headEnd/>
            <a:tailEnd/>
          </a:ln>
        </p:spPr>
      </p:pic>
      <p:pic>
        <p:nvPicPr>
          <p:cNvPr id="1028" name="Picture 18"/>
          <p:cNvPicPr>
            <a:picLocks noChangeAspect="1" noChangeArrowheads="1"/>
          </p:cNvPicPr>
          <p:nvPr userDrawn="1"/>
        </p:nvPicPr>
        <p:blipFill>
          <a:blip r:embed="rId4"/>
          <a:srcRect/>
          <a:stretch>
            <a:fillRect/>
          </a:stretch>
        </p:blipFill>
        <p:spPr bwMode="auto">
          <a:xfrm>
            <a:off x="7065963" y="6365875"/>
            <a:ext cx="2114550" cy="447675"/>
          </a:xfrm>
          <a:prstGeom prst="rect">
            <a:avLst/>
          </a:prstGeom>
          <a:noFill/>
          <a:ln w="9525">
            <a:noFill/>
            <a:miter lim="800000"/>
            <a:headEnd/>
            <a:tailEnd/>
          </a:ln>
        </p:spPr>
      </p:pic>
      <p:sp>
        <p:nvSpPr>
          <p:cNvPr id="22537" name="Rectangle 9"/>
          <p:cNvSpPr>
            <a:spLocks noGrp="1" noChangeArrowheads="1"/>
          </p:cNvSpPr>
          <p:nvPr>
            <p:ph type="sldNum" sz="quarter" idx="4"/>
          </p:nvPr>
        </p:nvSpPr>
        <p:spPr bwMode="auto">
          <a:xfrm>
            <a:off x="6732588"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defRPr>
                <a:latin typeface="Arial" pitchFamily="34" charset="0"/>
              </a:defRPr>
            </a:lvl1pPr>
          </a:lstStyle>
          <a:p>
            <a:pPr>
              <a:defRPr/>
            </a:pPr>
            <a:fld id="{49E747A2-768F-4B45-9941-07BA52CB69ED}" type="slidenum">
              <a:rPr lang="es-ES"/>
              <a:pPr>
                <a:defRPr/>
              </a:pPr>
              <a:t>‹Nº›</a:t>
            </a:fld>
            <a:r>
              <a:rPr lang="es-ES" dirty="0"/>
              <a:t>/8</a:t>
            </a:r>
          </a:p>
        </p:txBody>
      </p:sp>
      <p:pic>
        <p:nvPicPr>
          <p:cNvPr id="1030" name="Picture 19"/>
          <p:cNvPicPr>
            <a:picLocks noChangeAspect="1" noChangeArrowheads="1"/>
          </p:cNvPicPr>
          <p:nvPr userDrawn="1"/>
        </p:nvPicPr>
        <p:blipFill>
          <a:blip r:embed="rId5"/>
          <a:srcRect/>
          <a:stretch>
            <a:fillRect/>
          </a:stretch>
        </p:blipFill>
        <p:spPr bwMode="auto">
          <a:xfrm>
            <a:off x="7451725" y="-7938"/>
            <a:ext cx="1692275" cy="915988"/>
          </a:xfrm>
          <a:prstGeom prst="rect">
            <a:avLst/>
          </a:prstGeom>
          <a:noFill/>
          <a:ln w="9525">
            <a:noFill/>
            <a:miter lim="800000"/>
            <a:headEnd/>
            <a:tailEnd/>
          </a:ln>
        </p:spPr>
      </p:pic>
      <p:sp>
        <p:nvSpPr>
          <p:cNvPr id="7" name="6 CuadroTexto"/>
          <p:cNvSpPr txBox="1"/>
          <p:nvPr userDrawn="1"/>
        </p:nvSpPr>
        <p:spPr>
          <a:xfrm>
            <a:off x="7851775" y="928688"/>
            <a:ext cx="873125" cy="341312"/>
          </a:xfrm>
          <a:prstGeom prst="rect">
            <a:avLst/>
          </a:prstGeom>
          <a:noFill/>
        </p:spPr>
        <p:txBody>
          <a:bodyPr wrap="none">
            <a:spAutoFit/>
          </a:bodyPr>
          <a:lstStyle/>
          <a:p>
            <a:pPr>
              <a:defRPr/>
            </a:pPr>
            <a:r>
              <a:rPr lang="es-ES" sz="1800" dirty="0">
                <a:solidFill>
                  <a:srgbClr val="990000"/>
                </a:solidFill>
                <a:latin typeface="Arial" pitchFamily="34" charset="0"/>
              </a:rPr>
              <a:t>SPAIN</a:t>
            </a: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Lst>
  <p:transition>
    <p:spli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Marcador de número de diapositiva"/>
          <p:cNvSpPr>
            <a:spLocks noGrp="1"/>
          </p:cNvSpPr>
          <p:nvPr>
            <p:ph type="sldNum" sz="quarter" idx="10"/>
          </p:nvPr>
        </p:nvSpPr>
        <p:spPr>
          <a:noFill/>
        </p:spPr>
        <p:txBody>
          <a:bodyPr/>
          <a:lstStyle/>
          <a:p>
            <a:fld id="{86C0EDF5-1B15-49AB-BEB3-038F24414017}" type="slidenum">
              <a:rPr lang="es-ES" smtClean="0">
                <a:latin typeface="Arial" charset="0"/>
              </a:rPr>
              <a:pPr/>
              <a:t>1</a:t>
            </a:fld>
            <a:endParaRPr lang="es-ES" smtClean="0">
              <a:latin typeface="Arial" charset="0"/>
            </a:endParaRPr>
          </a:p>
        </p:txBody>
      </p:sp>
      <p:sp>
        <p:nvSpPr>
          <p:cNvPr id="4099" name="Text Box 5"/>
          <p:cNvSpPr txBox="1">
            <a:spLocks noChangeArrowheads="1"/>
          </p:cNvSpPr>
          <p:nvPr/>
        </p:nvSpPr>
        <p:spPr bwMode="auto">
          <a:xfrm>
            <a:off x="428625" y="1785938"/>
            <a:ext cx="7643813" cy="1138237"/>
          </a:xfrm>
          <a:prstGeom prst="rect">
            <a:avLst/>
          </a:prstGeom>
          <a:noFill/>
          <a:ln w="9525">
            <a:noFill/>
            <a:miter lim="800000"/>
            <a:headEnd/>
            <a:tailEnd/>
          </a:ln>
        </p:spPr>
        <p:txBody>
          <a:bodyPr lIns="91428" tIns="45715" rIns="91428" bIns="45715">
            <a:spAutoFit/>
          </a:bodyPr>
          <a:lstStyle/>
          <a:p>
            <a:pPr algn="ctr">
              <a:lnSpc>
                <a:spcPct val="100000"/>
              </a:lnSpc>
              <a:spcBef>
                <a:spcPct val="0"/>
              </a:spcBef>
            </a:pPr>
            <a:r>
              <a:rPr lang="es-ES" sz="2400" i="1">
                <a:latin typeface="Univers" pitchFamily="34" charset="0"/>
              </a:rPr>
              <a:t>Migration Statistics in Spain</a:t>
            </a:r>
          </a:p>
          <a:p>
            <a:pPr algn="ctr">
              <a:lnSpc>
                <a:spcPct val="100000"/>
              </a:lnSpc>
              <a:spcBef>
                <a:spcPct val="0"/>
              </a:spcBef>
            </a:pPr>
            <a:endParaRPr lang="es-ES" sz="2400" i="1">
              <a:latin typeface="Univers" pitchFamily="34" charset="0"/>
            </a:endParaRPr>
          </a:p>
          <a:p>
            <a:pPr algn="ctr">
              <a:lnSpc>
                <a:spcPct val="100000"/>
              </a:lnSpc>
              <a:spcBef>
                <a:spcPct val="0"/>
              </a:spcBef>
            </a:pPr>
            <a:r>
              <a:rPr lang="es-ES" sz="2000" i="1">
                <a:latin typeface="Univers" pitchFamily="34" charset="0"/>
              </a:rPr>
              <a:t>Recent developments</a:t>
            </a:r>
          </a:p>
        </p:txBody>
      </p:sp>
      <p:sp>
        <p:nvSpPr>
          <p:cNvPr id="4100" name="4 CuadroTexto"/>
          <p:cNvSpPr txBox="1">
            <a:spLocks noChangeArrowheads="1"/>
          </p:cNvSpPr>
          <p:nvPr/>
        </p:nvSpPr>
        <p:spPr bwMode="auto">
          <a:xfrm>
            <a:off x="3113088" y="4214813"/>
            <a:ext cx="2719387" cy="996950"/>
          </a:xfrm>
          <a:prstGeom prst="rect">
            <a:avLst/>
          </a:prstGeom>
          <a:noFill/>
          <a:ln w="9525">
            <a:noFill/>
            <a:miter lim="800000"/>
            <a:headEnd/>
            <a:tailEnd/>
          </a:ln>
        </p:spPr>
        <p:txBody>
          <a:bodyPr wrap="none">
            <a:spAutoFit/>
          </a:bodyPr>
          <a:lstStyle/>
          <a:p>
            <a:pPr algn="ctr"/>
            <a:r>
              <a:rPr lang="es-ES"/>
              <a:t>Antonio ARGÜESO</a:t>
            </a:r>
          </a:p>
          <a:p>
            <a:pPr algn="ctr"/>
            <a:r>
              <a:rPr lang="es-ES"/>
              <a:t>Socio-Demographic Statistics</a:t>
            </a:r>
          </a:p>
          <a:p>
            <a:pPr algn="ctr"/>
            <a:r>
              <a:rPr lang="es-ES"/>
              <a:t>Director</a:t>
            </a:r>
          </a:p>
          <a:p>
            <a:pPr algn="ctr"/>
            <a:r>
              <a:rPr lang="es-ES"/>
              <a:t>INE-Spain</a:t>
            </a:r>
          </a:p>
        </p:txBody>
      </p:sp>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4"/>
          <p:cNvPicPr>
            <a:picLocks noChangeAspect="1" noChangeArrowheads="1"/>
          </p:cNvPicPr>
          <p:nvPr/>
        </p:nvPicPr>
        <p:blipFill>
          <a:blip r:embed="rId2"/>
          <a:srcRect/>
          <a:stretch>
            <a:fillRect/>
          </a:stretch>
        </p:blipFill>
        <p:spPr bwMode="auto">
          <a:xfrm>
            <a:off x="0" y="1357313"/>
            <a:ext cx="9301163" cy="4000500"/>
          </a:xfrm>
          <a:prstGeom prst="rect">
            <a:avLst/>
          </a:prstGeom>
          <a:noFill/>
          <a:ln w="25400" algn="ctr">
            <a:noFill/>
            <a:miter lim="800000"/>
            <a:headEnd/>
            <a:tailEnd/>
          </a:ln>
        </p:spPr>
      </p:pic>
      <p:sp>
        <p:nvSpPr>
          <p:cNvPr id="5" name="4 CuadroTexto"/>
          <p:cNvSpPr txBox="1">
            <a:spLocks noChangeArrowheads="1"/>
          </p:cNvSpPr>
          <p:nvPr/>
        </p:nvSpPr>
        <p:spPr bwMode="auto">
          <a:xfrm>
            <a:off x="2786063" y="3609975"/>
            <a:ext cx="1071562" cy="1152525"/>
          </a:xfrm>
          <a:prstGeom prst="rect">
            <a:avLst/>
          </a:prstGeom>
          <a:noFill/>
          <a:ln w="47625">
            <a:solidFill>
              <a:srgbClr val="C00000"/>
            </a:solidFill>
            <a:miter lim="800000"/>
            <a:headEnd/>
            <a:tailEnd/>
          </a:ln>
        </p:spPr>
        <p:txBody>
          <a:bodyPr>
            <a:spAutoFit/>
          </a:bodyPr>
          <a:lstStyle/>
          <a:p>
            <a:endParaRPr lang="es-ES"/>
          </a:p>
        </p:txBody>
      </p:sp>
      <p:sp>
        <p:nvSpPr>
          <p:cNvPr id="6" name="5 CuadroTexto"/>
          <p:cNvSpPr txBox="1">
            <a:spLocks noChangeArrowheads="1"/>
          </p:cNvSpPr>
          <p:nvPr/>
        </p:nvSpPr>
        <p:spPr bwMode="auto">
          <a:xfrm>
            <a:off x="2786063" y="1714500"/>
            <a:ext cx="1071562" cy="1152525"/>
          </a:xfrm>
          <a:prstGeom prst="rect">
            <a:avLst/>
          </a:prstGeom>
          <a:noFill/>
          <a:ln w="47625">
            <a:solidFill>
              <a:srgbClr val="C00000"/>
            </a:solidFill>
            <a:miter lim="800000"/>
            <a:headEnd/>
            <a:tailEnd/>
          </a:ln>
        </p:spPr>
        <p:txBody>
          <a:bodyPr>
            <a:spAutoFit/>
          </a:bodyPr>
          <a:lstStyle/>
          <a:p>
            <a:endParaRPr lang="es-ES"/>
          </a:p>
        </p:txBody>
      </p:sp>
      <p:sp>
        <p:nvSpPr>
          <p:cNvPr id="13317" name="6 CuadroTexto"/>
          <p:cNvSpPr txBox="1">
            <a:spLocks noChangeArrowheads="1"/>
          </p:cNvSpPr>
          <p:nvPr/>
        </p:nvSpPr>
        <p:spPr bwMode="auto">
          <a:xfrm>
            <a:off x="500063" y="928688"/>
            <a:ext cx="7215187" cy="425450"/>
          </a:xfrm>
          <a:prstGeom prst="rect">
            <a:avLst/>
          </a:prstGeom>
          <a:noFill/>
          <a:ln w="9525">
            <a:noFill/>
            <a:miter lim="800000"/>
            <a:headEnd/>
            <a:tailEnd/>
          </a:ln>
        </p:spPr>
        <p:txBody>
          <a:bodyPr>
            <a:spAutoFit/>
          </a:bodyPr>
          <a:lstStyle/>
          <a:p>
            <a:r>
              <a:rPr lang="es-ES" sz="1200"/>
              <a:t>Mirror Statistics: We are providing more information than other Member States. But where information from other countries is available, data are rather consistent</a:t>
            </a:r>
          </a:p>
        </p:txBody>
      </p:sp>
      <p:sp>
        <p:nvSpPr>
          <p:cNvPr id="13318" name="1 Marcador de número de diapositiva"/>
          <p:cNvSpPr>
            <a:spLocks noGrp="1"/>
          </p:cNvSpPr>
          <p:nvPr>
            <p:ph type="sldNum" sz="quarter" idx="10"/>
          </p:nvPr>
        </p:nvSpPr>
        <p:spPr>
          <a:noFill/>
        </p:spPr>
        <p:txBody>
          <a:bodyPr/>
          <a:lstStyle/>
          <a:p>
            <a:fld id="{E9502D8C-A737-4A35-A7B2-2D4C295725CC}" type="slidenum">
              <a:rPr lang="es-ES" smtClean="0">
                <a:latin typeface="Arial" charset="0"/>
              </a:rPr>
              <a:pPr/>
              <a:t>10</a:t>
            </a:fld>
            <a:r>
              <a:rPr lang="es-ES" smtClean="0">
                <a:latin typeface="Arial" charset="0"/>
              </a:rPr>
              <a:t>/15</a:t>
            </a:r>
          </a:p>
        </p:txBody>
      </p:sp>
      <p:sp>
        <p:nvSpPr>
          <p:cNvPr id="13319" name="Text Box 8"/>
          <p:cNvSpPr txBox="1">
            <a:spLocks noChangeArrowheads="1"/>
          </p:cNvSpPr>
          <p:nvPr/>
        </p:nvSpPr>
        <p:spPr bwMode="auto">
          <a:xfrm>
            <a:off x="500063" y="642938"/>
            <a:ext cx="4410075" cy="338137"/>
          </a:xfrm>
          <a:prstGeom prst="rect">
            <a:avLst/>
          </a:prstGeom>
          <a:noFill/>
          <a:ln w="9525">
            <a:noFill/>
            <a:miter lim="800000"/>
            <a:headEnd/>
            <a:tailEnd/>
          </a:ln>
        </p:spPr>
        <p:txBody>
          <a:bodyPr wrap="none">
            <a:spAutoFit/>
          </a:bodyPr>
          <a:lstStyle/>
          <a:p>
            <a:pPr algn="ctr">
              <a:lnSpc>
                <a:spcPct val="100000"/>
              </a:lnSpc>
              <a:spcBef>
                <a:spcPct val="0"/>
              </a:spcBef>
            </a:pPr>
            <a:r>
              <a:rPr lang="es-ES" sz="1600"/>
              <a:t>3. Migration Statistics: until 2008 and today</a:t>
            </a:r>
          </a:p>
        </p:txBody>
      </p:sp>
      <p:sp>
        <p:nvSpPr>
          <p:cNvPr id="9" name="6 CuadroTexto"/>
          <p:cNvSpPr txBox="1">
            <a:spLocks noChangeArrowheads="1"/>
          </p:cNvSpPr>
          <p:nvPr/>
        </p:nvSpPr>
        <p:spPr bwMode="auto">
          <a:xfrm>
            <a:off x="0" y="5357813"/>
            <a:ext cx="9144000" cy="760412"/>
          </a:xfrm>
          <a:prstGeom prst="rect">
            <a:avLst/>
          </a:prstGeom>
          <a:noFill/>
          <a:ln w="9525">
            <a:noFill/>
            <a:miter lim="800000"/>
            <a:headEnd/>
            <a:tailEnd/>
          </a:ln>
        </p:spPr>
        <p:txBody>
          <a:bodyPr>
            <a:spAutoFit/>
          </a:bodyPr>
          <a:lstStyle/>
          <a:p>
            <a:r>
              <a:rPr lang="es-ES"/>
              <a:t>Using “mirrored” data?:  	Good for checking</a:t>
            </a:r>
          </a:p>
          <a:p>
            <a:r>
              <a:rPr lang="es-ES"/>
              <a:t>		 	But has Pro’s and con’s</a:t>
            </a:r>
          </a:p>
          <a:p>
            <a:r>
              <a:rPr lang="es-ES"/>
              <a:t>			The risk of overestimating emigration in short term round migrations</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número de diapositiva"/>
          <p:cNvSpPr>
            <a:spLocks noGrp="1"/>
          </p:cNvSpPr>
          <p:nvPr>
            <p:ph type="sldNum" sz="quarter" idx="10"/>
          </p:nvPr>
        </p:nvSpPr>
        <p:spPr>
          <a:noFill/>
        </p:spPr>
        <p:txBody>
          <a:bodyPr/>
          <a:lstStyle/>
          <a:p>
            <a:fld id="{DCC47D9D-0A9B-4230-AB9E-5534A43D356E}" type="slidenum">
              <a:rPr lang="es-ES" smtClean="0">
                <a:latin typeface="Arial" charset="0"/>
              </a:rPr>
              <a:pPr/>
              <a:t>11</a:t>
            </a:fld>
            <a:endParaRPr lang="es-ES" smtClean="0">
              <a:latin typeface="Arial" charset="0"/>
            </a:endParaRPr>
          </a:p>
        </p:txBody>
      </p:sp>
      <p:sp>
        <p:nvSpPr>
          <p:cNvPr id="7" name="6 CuadroTexto"/>
          <p:cNvSpPr txBox="1">
            <a:spLocks noChangeArrowheads="1"/>
          </p:cNvSpPr>
          <p:nvPr/>
        </p:nvSpPr>
        <p:spPr bwMode="auto">
          <a:xfrm>
            <a:off x="785813" y="4786322"/>
            <a:ext cx="7643812" cy="534987"/>
          </a:xfrm>
          <a:prstGeom prst="rect">
            <a:avLst/>
          </a:prstGeom>
          <a:noFill/>
          <a:ln w="9525">
            <a:solidFill>
              <a:srgbClr val="336699"/>
            </a:solidFill>
            <a:miter lim="800000"/>
            <a:headEnd/>
            <a:tailEnd/>
          </a:ln>
        </p:spPr>
        <p:txBody>
          <a:bodyPr>
            <a:spAutoFit/>
          </a:bodyPr>
          <a:lstStyle/>
          <a:p>
            <a:pPr>
              <a:buFontTx/>
              <a:buChar char="-"/>
            </a:pPr>
            <a:r>
              <a:rPr lang="es-ES" sz="1600" dirty="0">
                <a:solidFill>
                  <a:srgbClr val="C00000"/>
                </a:solidFill>
              </a:rPr>
              <a:t>A </a:t>
            </a:r>
            <a:r>
              <a:rPr lang="es-ES" sz="1600" dirty="0" err="1">
                <a:solidFill>
                  <a:srgbClr val="C00000"/>
                </a:solidFill>
              </a:rPr>
              <a:t>proposal</a:t>
            </a:r>
            <a:r>
              <a:rPr lang="es-ES" sz="1600" dirty="0">
                <a:solidFill>
                  <a:srgbClr val="C00000"/>
                </a:solidFill>
              </a:rPr>
              <a:t> </a:t>
            </a:r>
            <a:r>
              <a:rPr lang="es-ES" sz="1600" dirty="0" err="1" smtClean="0">
                <a:solidFill>
                  <a:srgbClr val="C00000"/>
                </a:solidFill>
              </a:rPr>
              <a:t>for</a:t>
            </a:r>
            <a:r>
              <a:rPr lang="es-ES" sz="1600" dirty="0" smtClean="0">
                <a:solidFill>
                  <a:srgbClr val="C00000"/>
                </a:solidFill>
              </a:rPr>
              <a:t> </a:t>
            </a:r>
            <a:r>
              <a:rPr lang="es-ES" sz="1600" dirty="0" err="1" smtClean="0">
                <a:solidFill>
                  <a:srgbClr val="C00000"/>
                </a:solidFill>
              </a:rPr>
              <a:t>interchange</a:t>
            </a:r>
            <a:r>
              <a:rPr lang="es-ES" sz="1600" dirty="0" smtClean="0">
                <a:solidFill>
                  <a:srgbClr val="C00000"/>
                </a:solidFill>
              </a:rPr>
              <a:t> </a:t>
            </a:r>
            <a:r>
              <a:rPr lang="es-ES" sz="1600" dirty="0" err="1" smtClean="0">
                <a:solidFill>
                  <a:srgbClr val="C00000"/>
                </a:solidFill>
              </a:rPr>
              <a:t>from</a:t>
            </a:r>
            <a:r>
              <a:rPr lang="es-ES" sz="1600" dirty="0" smtClean="0">
                <a:solidFill>
                  <a:srgbClr val="C00000"/>
                </a:solidFill>
              </a:rPr>
              <a:t> </a:t>
            </a:r>
            <a:r>
              <a:rPr lang="es-ES" sz="1600" dirty="0">
                <a:solidFill>
                  <a:srgbClr val="C00000"/>
                </a:solidFill>
              </a:rPr>
              <a:t>INE-</a:t>
            </a:r>
            <a:r>
              <a:rPr lang="es-ES" sz="1600" dirty="0" err="1">
                <a:solidFill>
                  <a:srgbClr val="C00000"/>
                </a:solidFill>
              </a:rPr>
              <a:t>Spain</a:t>
            </a:r>
            <a:r>
              <a:rPr lang="es-ES" sz="1600" dirty="0">
                <a:solidFill>
                  <a:srgbClr val="C00000"/>
                </a:solidFill>
              </a:rPr>
              <a:t> </a:t>
            </a:r>
            <a:r>
              <a:rPr lang="es-ES" sz="1600" dirty="0" err="1">
                <a:solidFill>
                  <a:srgbClr val="C00000"/>
                </a:solidFill>
              </a:rPr>
              <a:t>will</a:t>
            </a:r>
            <a:r>
              <a:rPr lang="es-ES" sz="1600" dirty="0">
                <a:solidFill>
                  <a:srgbClr val="C00000"/>
                </a:solidFill>
              </a:rPr>
              <a:t> </a:t>
            </a:r>
            <a:r>
              <a:rPr lang="es-ES" sz="1600" dirty="0" err="1">
                <a:solidFill>
                  <a:srgbClr val="C00000"/>
                </a:solidFill>
              </a:rPr>
              <a:t>be</a:t>
            </a:r>
            <a:r>
              <a:rPr lang="es-ES" sz="1600" dirty="0">
                <a:solidFill>
                  <a:srgbClr val="C00000"/>
                </a:solidFill>
              </a:rPr>
              <a:t> </a:t>
            </a:r>
            <a:r>
              <a:rPr lang="es-ES" sz="1600" dirty="0" err="1">
                <a:solidFill>
                  <a:srgbClr val="C00000"/>
                </a:solidFill>
              </a:rPr>
              <a:t>presented</a:t>
            </a:r>
            <a:r>
              <a:rPr lang="es-ES" sz="1600" dirty="0">
                <a:solidFill>
                  <a:srgbClr val="C00000"/>
                </a:solidFill>
              </a:rPr>
              <a:t> </a:t>
            </a:r>
            <a:r>
              <a:rPr lang="es-ES" sz="1600" dirty="0" err="1">
                <a:solidFill>
                  <a:srgbClr val="C00000"/>
                </a:solidFill>
              </a:rPr>
              <a:t>during</a:t>
            </a:r>
            <a:r>
              <a:rPr lang="es-ES" sz="1600" dirty="0">
                <a:solidFill>
                  <a:srgbClr val="C00000"/>
                </a:solidFill>
              </a:rPr>
              <a:t> </a:t>
            </a:r>
            <a:r>
              <a:rPr lang="es-ES" sz="1600" dirty="0" err="1">
                <a:solidFill>
                  <a:srgbClr val="C00000"/>
                </a:solidFill>
              </a:rPr>
              <a:t>the</a:t>
            </a:r>
            <a:r>
              <a:rPr lang="es-ES" sz="1600" dirty="0">
                <a:solidFill>
                  <a:srgbClr val="C00000"/>
                </a:solidFill>
              </a:rPr>
              <a:t> </a:t>
            </a:r>
            <a:r>
              <a:rPr lang="es-ES" sz="1600" dirty="0" err="1">
                <a:solidFill>
                  <a:srgbClr val="C00000"/>
                </a:solidFill>
              </a:rPr>
              <a:t>next</a:t>
            </a:r>
            <a:r>
              <a:rPr lang="es-ES" sz="1600" dirty="0">
                <a:solidFill>
                  <a:srgbClr val="C00000"/>
                </a:solidFill>
              </a:rPr>
              <a:t> </a:t>
            </a:r>
            <a:r>
              <a:rPr lang="es-ES" sz="1600" dirty="0" err="1">
                <a:solidFill>
                  <a:srgbClr val="C00000"/>
                </a:solidFill>
              </a:rPr>
              <a:t>Working</a:t>
            </a:r>
            <a:r>
              <a:rPr lang="es-ES" sz="1600" dirty="0">
                <a:solidFill>
                  <a:srgbClr val="C00000"/>
                </a:solidFill>
              </a:rPr>
              <a:t> </a:t>
            </a:r>
            <a:r>
              <a:rPr lang="es-ES" sz="1600" dirty="0" err="1">
                <a:solidFill>
                  <a:srgbClr val="C00000"/>
                </a:solidFill>
              </a:rPr>
              <a:t>Group</a:t>
            </a:r>
            <a:r>
              <a:rPr lang="es-ES" sz="1600" dirty="0">
                <a:solidFill>
                  <a:srgbClr val="C00000"/>
                </a:solidFill>
              </a:rPr>
              <a:t> of </a:t>
            </a:r>
            <a:r>
              <a:rPr lang="es-ES" sz="1600" dirty="0" err="1">
                <a:solidFill>
                  <a:srgbClr val="C00000"/>
                </a:solidFill>
              </a:rPr>
              <a:t>Population</a:t>
            </a:r>
            <a:r>
              <a:rPr lang="es-ES" sz="1600" dirty="0">
                <a:solidFill>
                  <a:srgbClr val="C00000"/>
                </a:solidFill>
              </a:rPr>
              <a:t> (Eurostat) in </a:t>
            </a:r>
            <a:r>
              <a:rPr lang="es-ES" sz="1600" dirty="0" err="1">
                <a:solidFill>
                  <a:srgbClr val="C00000"/>
                </a:solidFill>
              </a:rPr>
              <a:t>next</a:t>
            </a:r>
            <a:r>
              <a:rPr lang="es-ES" sz="1600" dirty="0">
                <a:solidFill>
                  <a:srgbClr val="C00000"/>
                </a:solidFill>
              </a:rPr>
              <a:t> </a:t>
            </a:r>
            <a:r>
              <a:rPr lang="es-ES" sz="1600" dirty="0" err="1">
                <a:solidFill>
                  <a:srgbClr val="C00000"/>
                </a:solidFill>
              </a:rPr>
              <a:t>December</a:t>
            </a:r>
            <a:endParaRPr lang="es-ES" sz="1600" dirty="0">
              <a:solidFill>
                <a:srgbClr val="C00000"/>
              </a:solidFill>
            </a:endParaRPr>
          </a:p>
        </p:txBody>
      </p:sp>
      <p:sp>
        <p:nvSpPr>
          <p:cNvPr id="14340" name="7 Rectángulo"/>
          <p:cNvSpPr>
            <a:spLocks noChangeArrowheads="1"/>
          </p:cNvSpPr>
          <p:nvPr/>
        </p:nvSpPr>
        <p:spPr bwMode="auto">
          <a:xfrm>
            <a:off x="285750" y="1214438"/>
            <a:ext cx="8429625" cy="314325"/>
          </a:xfrm>
          <a:prstGeom prst="rect">
            <a:avLst/>
          </a:prstGeom>
          <a:noFill/>
          <a:ln w="9525">
            <a:noFill/>
            <a:miter lim="800000"/>
            <a:headEnd/>
            <a:tailEnd/>
          </a:ln>
        </p:spPr>
        <p:txBody>
          <a:bodyPr>
            <a:spAutoFit/>
          </a:bodyPr>
          <a:lstStyle/>
          <a:p>
            <a:pPr>
              <a:buFontTx/>
              <a:buChar char="-"/>
            </a:pPr>
            <a:r>
              <a:rPr lang="es-ES" sz="1600"/>
              <a:t>A (much better) approach: </a:t>
            </a:r>
          </a:p>
        </p:txBody>
      </p:sp>
      <p:sp>
        <p:nvSpPr>
          <p:cNvPr id="9" name="8 Rectángulo"/>
          <p:cNvSpPr>
            <a:spLocks noChangeArrowheads="1"/>
          </p:cNvSpPr>
          <p:nvPr/>
        </p:nvSpPr>
        <p:spPr bwMode="auto">
          <a:xfrm>
            <a:off x="714375" y="1643063"/>
            <a:ext cx="7215188" cy="1930400"/>
          </a:xfrm>
          <a:prstGeom prst="rect">
            <a:avLst/>
          </a:prstGeom>
          <a:noFill/>
          <a:ln w="9525">
            <a:noFill/>
            <a:miter lim="800000"/>
            <a:headEnd/>
            <a:tailEnd/>
          </a:ln>
        </p:spPr>
        <p:txBody>
          <a:bodyPr>
            <a:spAutoFit/>
          </a:bodyPr>
          <a:lstStyle/>
          <a:p>
            <a:pPr>
              <a:buFontTx/>
              <a:buChar char="-"/>
            </a:pPr>
            <a:endParaRPr lang="es-ES" sz="1600"/>
          </a:p>
          <a:p>
            <a:pPr>
              <a:buFontTx/>
              <a:buChar char="-"/>
            </a:pPr>
            <a:r>
              <a:rPr lang="es-ES"/>
              <a:t>Individual Data sharing between Member States</a:t>
            </a:r>
          </a:p>
          <a:p>
            <a:pPr>
              <a:buFontTx/>
              <a:buChar char="-"/>
            </a:pPr>
            <a:endParaRPr lang="es-ES"/>
          </a:p>
          <a:p>
            <a:pPr>
              <a:buFontTx/>
              <a:buChar char="-"/>
            </a:pPr>
            <a:r>
              <a:rPr lang="es-ES"/>
              <a:t>Examples: </a:t>
            </a:r>
          </a:p>
          <a:p>
            <a:pPr>
              <a:buFontTx/>
              <a:buChar char="-"/>
            </a:pPr>
            <a:r>
              <a:rPr lang="es-ES"/>
              <a:t> Spaniards getting a NIN (National Insurance Number) in UK ?</a:t>
            </a:r>
          </a:p>
          <a:p>
            <a:pPr>
              <a:buFontTx/>
              <a:buChar char="-"/>
            </a:pPr>
            <a:r>
              <a:rPr lang="es-ES"/>
              <a:t> Flow of new registrations/deregistration of Spaniards in municipalities of Germany? </a:t>
            </a:r>
          </a:p>
          <a:p>
            <a:endParaRPr lang="es-ES"/>
          </a:p>
        </p:txBody>
      </p:sp>
      <p:sp>
        <p:nvSpPr>
          <p:cNvPr id="10" name="9 Rectángulo"/>
          <p:cNvSpPr>
            <a:spLocks noChangeArrowheads="1"/>
          </p:cNvSpPr>
          <p:nvPr/>
        </p:nvSpPr>
        <p:spPr bwMode="auto">
          <a:xfrm>
            <a:off x="714375" y="3521075"/>
            <a:ext cx="7286625" cy="479425"/>
          </a:xfrm>
          <a:prstGeom prst="rect">
            <a:avLst/>
          </a:prstGeom>
          <a:noFill/>
          <a:ln w="9525">
            <a:noFill/>
            <a:miter lim="800000"/>
            <a:headEnd/>
            <a:tailEnd/>
          </a:ln>
        </p:spPr>
        <p:txBody>
          <a:bodyPr>
            <a:spAutoFit/>
          </a:bodyPr>
          <a:lstStyle/>
          <a:p>
            <a:pPr>
              <a:buFont typeface="Symbol" pitchFamily="18" charset="2"/>
              <a:buChar char="Þ"/>
            </a:pPr>
            <a:r>
              <a:rPr lang="es-ES"/>
              <a:t> Can we improve figures of Germans living in Spain by matching with vital statistics in Germany? </a:t>
            </a:r>
          </a:p>
        </p:txBody>
      </p:sp>
      <p:sp>
        <p:nvSpPr>
          <p:cNvPr id="11" name="10 Rectángulo"/>
          <p:cNvSpPr>
            <a:spLocks noChangeArrowheads="1"/>
          </p:cNvSpPr>
          <p:nvPr/>
        </p:nvSpPr>
        <p:spPr bwMode="auto">
          <a:xfrm>
            <a:off x="714375" y="4333875"/>
            <a:ext cx="7143750" cy="286232"/>
          </a:xfrm>
          <a:prstGeom prst="rect">
            <a:avLst/>
          </a:prstGeom>
          <a:noFill/>
          <a:ln w="9525">
            <a:noFill/>
            <a:miter lim="800000"/>
            <a:headEnd/>
            <a:tailEnd/>
          </a:ln>
        </p:spPr>
        <p:txBody>
          <a:bodyPr>
            <a:spAutoFit/>
          </a:bodyPr>
          <a:lstStyle/>
          <a:p>
            <a:r>
              <a:rPr lang="es-ES" dirty="0" err="1"/>
              <a:t>Spanish</a:t>
            </a:r>
            <a:r>
              <a:rPr lang="es-ES" dirty="0"/>
              <a:t> </a:t>
            </a:r>
            <a:r>
              <a:rPr lang="es-ES" dirty="0" err="1"/>
              <a:t>Law</a:t>
            </a:r>
            <a:r>
              <a:rPr lang="es-ES" dirty="0"/>
              <a:t> </a:t>
            </a:r>
            <a:r>
              <a:rPr lang="es-ES" dirty="0" err="1"/>
              <a:t>allows</a:t>
            </a:r>
            <a:r>
              <a:rPr lang="es-ES" dirty="0"/>
              <a:t> </a:t>
            </a:r>
            <a:r>
              <a:rPr lang="es-ES" dirty="0" err="1"/>
              <a:t>interchange</a:t>
            </a:r>
            <a:r>
              <a:rPr lang="es-ES" dirty="0"/>
              <a:t> </a:t>
            </a:r>
            <a:r>
              <a:rPr lang="es-ES" dirty="0" err="1"/>
              <a:t>for</a:t>
            </a:r>
            <a:r>
              <a:rPr lang="es-ES" dirty="0"/>
              <a:t> </a:t>
            </a:r>
            <a:r>
              <a:rPr lang="es-ES" dirty="0" err="1"/>
              <a:t>statistical</a:t>
            </a:r>
            <a:r>
              <a:rPr lang="es-ES" dirty="0"/>
              <a:t> </a:t>
            </a:r>
            <a:r>
              <a:rPr lang="es-ES" dirty="0" err="1"/>
              <a:t>purposes</a:t>
            </a:r>
            <a:r>
              <a:rPr lang="es-ES" dirty="0"/>
              <a:t> </a:t>
            </a:r>
            <a:r>
              <a:rPr lang="es-ES" dirty="0" err="1"/>
              <a:t>with</a:t>
            </a:r>
            <a:r>
              <a:rPr lang="es-ES" dirty="0"/>
              <a:t> </a:t>
            </a:r>
            <a:r>
              <a:rPr lang="es-ES" dirty="0" err="1"/>
              <a:t>other</a:t>
            </a:r>
            <a:r>
              <a:rPr lang="es-ES" dirty="0"/>
              <a:t> </a:t>
            </a:r>
            <a:r>
              <a:rPr lang="es-ES" dirty="0" err="1"/>
              <a:t>NSIs</a:t>
            </a:r>
            <a:r>
              <a:rPr lang="es-ES" dirty="0"/>
              <a:t> </a:t>
            </a:r>
            <a:r>
              <a:rPr lang="es-ES" dirty="0" smtClean="0"/>
              <a:t>!!</a:t>
            </a:r>
            <a:endParaRPr lang="es-ES" dirty="0"/>
          </a:p>
        </p:txBody>
      </p:sp>
      <p:sp>
        <p:nvSpPr>
          <p:cNvPr id="8" name="5 Rectángulo"/>
          <p:cNvSpPr>
            <a:spLocks noChangeArrowheads="1"/>
          </p:cNvSpPr>
          <p:nvPr/>
        </p:nvSpPr>
        <p:spPr bwMode="auto">
          <a:xfrm>
            <a:off x="428596" y="5572140"/>
            <a:ext cx="7715250" cy="307777"/>
          </a:xfrm>
          <a:prstGeom prst="rect">
            <a:avLst/>
          </a:prstGeom>
          <a:noFill/>
          <a:ln w="9525">
            <a:noFill/>
            <a:miter lim="800000"/>
            <a:headEnd/>
            <a:tailEnd/>
          </a:ln>
        </p:spPr>
        <p:txBody>
          <a:bodyPr>
            <a:spAutoFit/>
          </a:bodyPr>
          <a:lstStyle/>
          <a:p>
            <a:pPr defTabSz="736600">
              <a:lnSpc>
                <a:spcPct val="100000"/>
              </a:lnSpc>
              <a:spcBef>
                <a:spcPct val="0"/>
              </a:spcBef>
              <a:buFontTx/>
              <a:buChar char="-"/>
            </a:pPr>
            <a:r>
              <a:rPr lang="es-ES" dirty="0" err="1" smtClean="0"/>
              <a:t>Other</a:t>
            </a:r>
            <a:r>
              <a:rPr lang="es-ES" dirty="0" smtClean="0"/>
              <a:t> </a:t>
            </a:r>
            <a:r>
              <a:rPr lang="es-ES" dirty="0" err="1"/>
              <a:t>sources</a:t>
            </a:r>
            <a:r>
              <a:rPr lang="es-ES" dirty="0"/>
              <a:t> are </a:t>
            </a:r>
            <a:r>
              <a:rPr lang="es-ES" dirty="0" err="1"/>
              <a:t>under</a:t>
            </a:r>
            <a:r>
              <a:rPr lang="es-ES" dirty="0"/>
              <a:t> </a:t>
            </a:r>
            <a:r>
              <a:rPr lang="es-ES" dirty="0" err="1"/>
              <a:t>study</a:t>
            </a:r>
            <a:r>
              <a:rPr lang="es-ES" dirty="0"/>
              <a:t>: </a:t>
            </a:r>
            <a:r>
              <a:rPr lang="es-ES" dirty="0" err="1"/>
              <a:t>mobile</a:t>
            </a:r>
            <a:r>
              <a:rPr lang="es-ES" dirty="0"/>
              <a:t> </a:t>
            </a:r>
            <a:r>
              <a:rPr lang="es-ES" dirty="0" err="1"/>
              <a:t>telephone</a:t>
            </a:r>
            <a:r>
              <a:rPr lang="es-ES" dirty="0"/>
              <a:t> </a:t>
            </a:r>
            <a:r>
              <a:rPr lang="es-ES" dirty="0" err="1"/>
              <a:t>numbers</a:t>
            </a:r>
            <a:r>
              <a:rPr lang="es-ES" dirty="0"/>
              <a:t>, </a:t>
            </a:r>
            <a:r>
              <a:rPr lang="es-ES" dirty="0" err="1"/>
              <a:t>Health</a:t>
            </a:r>
            <a:r>
              <a:rPr lang="es-ES" dirty="0"/>
              <a:t> </a:t>
            </a:r>
            <a:r>
              <a:rPr lang="es-ES" dirty="0" err="1"/>
              <a:t>system</a:t>
            </a:r>
            <a:r>
              <a:rPr lang="es-ES" dirty="0"/>
              <a:t> </a:t>
            </a:r>
            <a:r>
              <a:rPr lang="es-ES" dirty="0" err="1"/>
              <a:t>cards</a:t>
            </a:r>
            <a:r>
              <a:rPr lang="es-ES" dirty="0"/>
              <a:t>…</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P spid="11"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número de diapositiva"/>
          <p:cNvSpPr>
            <a:spLocks noGrp="1"/>
          </p:cNvSpPr>
          <p:nvPr>
            <p:ph type="sldNum" sz="quarter" idx="10"/>
          </p:nvPr>
        </p:nvSpPr>
        <p:spPr>
          <a:xfrm>
            <a:off x="6786563" y="6381750"/>
            <a:ext cx="2133600" cy="476250"/>
          </a:xfrm>
          <a:noFill/>
        </p:spPr>
        <p:txBody>
          <a:bodyPr/>
          <a:lstStyle/>
          <a:p>
            <a:fld id="{CCE2C0AF-C73A-4CA5-9701-706C11729220}" type="slidenum">
              <a:rPr lang="es-ES" smtClean="0">
                <a:latin typeface="Arial" charset="0"/>
              </a:rPr>
              <a:pPr/>
              <a:t>12</a:t>
            </a:fld>
            <a:endParaRPr lang="es-ES" smtClean="0">
              <a:latin typeface="Arial" charset="0"/>
            </a:endParaRPr>
          </a:p>
        </p:txBody>
      </p:sp>
      <p:sp>
        <p:nvSpPr>
          <p:cNvPr id="15363" name="Text Box 10"/>
          <p:cNvSpPr txBox="1">
            <a:spLocks noChangeArrowheads="1"/>
          </p:cNvSpPr>
          <p:nvPr/>
        </p:nvSpPr>
        <p:spPr bwMode="auto">
          <a:xfrm>
            <a:off x="914400" y="1428750"/>
            <a:ext cx="3857625" cy="338138"/>
          </a:xfrm>
          <a:prstGeom prst="rect">
            <a:avLst/>
          </a:prstGeom>
          <a:noFill/>
          <a:ln w="9525">
            <a:noFill/>
            <a:miter lim="800000"/>
            <a:headEnd/>
            <a:tailEnd/>
          </a:ln>
        </p:spPr>
        <p:txBody>
          <a:bodyPr wrap="none">
            <a:spAutoFit/>
          </a:bodyPr>
          <a:lstStyle/>
          <a:p>
            <a:pPr algn="ctr">
              <a:lnSpc>
                <a:spcPct val="100000"/>
              </a:lnSpc>
              <a:spcBef>
                <a:spcPct val="0"/>
              </a:spcBef>
            </a:pPr>
            <a:r>
              <a:rPr lang="es-ES" sz="1600"/>
              <a:t>4. Some conclusions (and next steps)</a:t>
            </a:r>
          </a:p>
        </p:txBody>
      </p:sp>
      <p:sp>
        <p:nvSpPr>
          <p:cNvPr id="4" name="Rectangle 2"/>
          <p:cNvSpPr txBox="1">
            <a:spLocks noChangeArrowheads="1"/>
          </p:cNvSpPr>
          <p:nvPr/>
        </p:nvSpPr>
        <p:spPr bwMode="auto">
          <a:xfrm>
            <a:off x="428625" y="2691471"/>
            <a:ext cx="8358188" cy="666091"/>
          </a:xfrm>
          <a:prstGeom prst="rect">
            <a:avLst/>
          </a:prstGeom>
          <a:noFill/>
          <a:ln w="9525">
            <a:noFill/>
            <a:miter lim="800000"/>
            <a:headEnd/>
            <a:tailEnd/>
          </a:ln>
        </p:spPr>
        <p:txBody>
          <a:bodyPr/>
          <a:lstStyle/>
          <a:p>
            <a:pPr marL="342900" indent="-342900" defTabSz="736600">
              <a:lnSpc>
                <a:spcPct val="100000"/>
              </a:lnSpc>
              <a:spcBef>
                <a:spcPct val="0"/>
              </a:spcBef>
              <a:buFont typeface="Wingdings" pitchFamily="2" charset="2"/>
              <a:buChar char="q"/>
            </a:pPr>
            <a:r>
              <a:rPr lang="es-ES" dirty="0" err="1"/>
              <a:t>Migration</a:t>
            </a:r>
            <a:r>
              <a:rPr lang="es-ES" dirty="0"/>
              <a:t> </a:t>
            </a:r>
            <a:r>
              <a:rPr lang="es-ES" dirty="0" err="1"/>
              <a:t>Statistics</a:t>
            </a:r>
            <a:r>
              <a:rPr lang="es-ES" dirty="0"/>
              <a:t> </a:t>
            </a:r>
            <a:r>
              <a:rPr lang="es-ES" dirty="0" err="1"/>
              <a:t>based</a:t>
            </a:r>
            <a:r>
              <a:rPr lang="es-ES" dirty="0"/>
              <a:t> </a:t>
            </a:r>
            <a:r>
              <a:rPr lang="es-ES" dirty="0" err="1"/>
              <a:t>on</a:t>
            </a:r>
            <a:r>
              <a:rPr lang="es-ES" dirty="0"/>
              <a:t> a </a:t>
            </a:r>
            <a:r>
              <a:rPr lang="es-ES" dirty="0" err="1"/>
              <a:t>population</a:t>
            </a:r>
            <a:r>
              <a:rPr lang="es-ES" dirty="0"/>
              <a:t> </a:t>
            </a:r>
            <a:r>
              <a:rPr lang="es-ES" dirty="0" err="1"/>
              <a:t>register</a:t>
            </a:r>
            <a:r>
              <a:rPr lang="es-ES" dirty="0"/>
              <a:t> can </a:t>
            </a:r>
            <a:r>
              <a:rPr lang="es-ES" dirty="0" err="1"/>
              <a:t>be</a:t>
            </a:r>
            <a:r>
              <a:rPr lang="es-ES" dirty="0"/>
              <a:t> </a:t>
            </a:r>
            <a:r>
              <a:rPr lang="es-ES" dirty="0" err="1"/>
              <a:t>improved</a:t>
            </a:r>
            <a:r>
              <a:rPr lang="es-ES" dirty="0"/>
              <a:t>  </a:t>
            </a:r>
            <a:r>
              <a:rPr lang="es-ES" dirty="0" err="1" smtClean="0"/>
              <a:t>using</a:t>
            </a:r>
            <a:r>
              <a:rPr lang="es-ES" dirty="0" smtClean="0"/>
              <a:t> </a:t>
            </a:r>
            <a:r>
              <a:rPr lang="es-ES" dirty="0" err="1" smtClean="0"/>
              <a:t>models</a:t>
            </a:r>
            <a:r>
              <a:rPr lang="es-ES" dirty="0" smtClean="0"/>
              <a:t> . </a:t>
            </a:r>
            <a:r>
              <a:rPr lang="es-ES" dirty="0" err="1" smtClean="0"/>
              <a:t>It</a:t>
            </a:r>
            <a:r>
              <a:rPr lang="es-ES" dirty="0" smtClean="0"/>
              <a:t> </a:t>
            </a:r>
            <a:r>
              <a:rPr lang="es-ES" dirty="0" err="1" smtClean="0"/>
              <a:t>is</a:t>
            </a:r>
            <a:r>
              <a:rPr lang="es-ES" dirty="0" smtClean="0"/>
              <a:t> </a:t>
            </a:r>
            <a:r>
              <a:rPr lang="es-ES" dirty="0" err="1" smtClean="0"/>
              <a:t>better</a:t>
            </a:r>
            <a:r>
              <a:rPr lang="es-ES" dirty="0" smtClean="0"/>
              <a:t> </a:t>
            </a:r>
            <a:r>
              <a:rPr lang="es-ES" dirty="0" err="1"/>
              <a:t>than</a:t>
            </a:r>
            <a:r>
              <a:rPr lang="es-ES" dirty="0"/>
              <a:t> </a:t>
            </a:r>
            <a:r>
              <a:rPr lang="es-ES" dirty="0" err="1"/>
              <a:t>simply</a:t>
            </a:r>
            <a:r>
              <a:rPr lang="es-ES" dirty="0"/>
              <a:t> </a:t>
            </a:r>
            <a:r>
              <a:rPr lang="es-ES" dirty="0" err="1"/>
              <a:t>counting</a:t>
            </a:r>
            <a:r>
              <a:rPr lang="es-ES" dirty="0"/>
              <a:t> actual </a:t>
            </a:r>
            <a:r>
              <a:rPr lang="es-ES" dirty="0" err="1" smtClean="0"/>
              <a:t>movements</a:t>
            </a:r>
            <a:endParaRPr lang="es-ES" dirty="0"/>
          </a:p>
        </p:txBody>
      </p:sp>
      <p:sp>
        <p:nvSpPr>
          <p:cNvPr id="14341" name="4 Rectángulo"/>
          <p:cNvSpPr>
            <a:spLocks noChangeArrowheads="1"/>
          </p:cNvSpPr>
          <p:nvPr/>
        </p:nvSpPr>
        <p:spPr bwMode="auto">
          <a:xfrm>
            <a:off x="428625" y="3477284"/>
            <a:ext cx="8429655" cy="523220"/>
          </a:xfrm>
          <a:prstGeom prst="rect">
            <a:avLst/>
          </a:prstGeom>
          <a:noFill/>
          <a:ln w="9525">
            <a:noFill/>
            <a:miter lim="800000"/>
            <a:headEnd/>
            <a:tailEnd/>
          </a:ln>
        </p:spPr>
        <p:txBody>
          <a:bodyPr wrap="square">
            <a:spAutoFit/>
          </a:bodyPr>
          <a:lstStyle/>
          <a:p>
            <a:pPr defTabSz="736600">
              <a:lnSpc>
                <a:spcPct val="100000"/>
              </a:lnSpc>
              <a:spcBef>
                <a:spcPct val="0"/>
              </a:spcBef>
              <a:buFont typeface="Wingdings" pitchFamily="2" charset="2"/>
              <a:buChar char="q"/>
            </a:pPr>
            <a:r>
              <a:rPr lang="es-ES" dirty="0"/>
              <a:t> </a:t>
            </a:r>
            <a:r>
              <a:rPr lang="es-ES" dirty="0" smtClean="0"/>
              <a:t>   </a:t>
            </a:r>
            <a:r>
              <a:rPr lang="es-ES" dirty="0" err="1" smtClean="0"/>
              <a:t>Mirror</a:t>
            </a:r>
            <a:r>
              <a:rPr lang="es-ES" dirty="0" smtClean="0"/>
              <a:t> </a:t>
            </a:r>
            <a:r>
              <a:rPr lang="es-ES" dirty="0" err="1"/>
              <a:t>statistics</a:t>
            </a:r>
            <a:r>
              <a:rPr lang="es-ES" dirty="0"/>
              <a:t> can </a:t>
            </a:r>
            <a:r>
              <a:rPr lang="es-ES" dirty="0" err="1"/>
              <a:t>play</a:t>
            </a:r>
            <a:r>
              <a:rPr lang="es-ES" dirty="0"/>
              <a:t> a role in </a:t>
            </a:r>
            <a:r>
              <a:rPr lang="es-ES" dirty="0" err="1"/>
              <a:t>the</a:t>
            </a:r>
            <a:r>
              <a:rPr lang="es-ES" dirty="0"/>
              <a:t> </a:t>
            </a:r>
            <a:r>
              <a:rPr lang="es-ES" dirty="0" err="1"/>
              <a:t>near</a:t>
            </a:r>
            <a:r>
              <a:rPr lang="es-ES" dirty="0"/>
              <a:t> </a:t>
            </a:r>
            <a:r>
              <a:rPr lang="es-ES" dirty="0" err="1"/>
              <a:t>future</a:t>
            </a:r>
            <a:r>
              <a:rPr lang="es-ES" dirty="0"/>
              <a:t>. </a:t>
            </a:r>
            <a:endParaRPr lang="es-ES" dirty="0" smtClean="0"/>
          </a:p>
          <a:p>
            <a:pPr defTabSz="736600">
              <a:lnSpc>
                <a:spcPct val="100000"/>
              </a:lnSpc>
              <a:spcBef>
                <a:spcPct val="0"/>
              </a:spcBef>
            </a:pPr>
            <a:r>
              <a:rPr lang="es-ES" dirty="0"/>
              <a:t> </a:t>
            </a:r>
            <a:r>
              <a:rPr lang="es-ES" dirty="0" smtClean="0"/>
              <a:t>      </a:t>
            </a:r>
            <a:r>
              <a:rPr lang="es-ES" dirty="0" err="1" smtClean="0"/>
              <a:t>But</a:t>
            </a:r>
            <a:r>
              <a:rPr lang="es-ES" dirty="0" smtClean="0"/>
              <a:t> individual data </a:t>
            </a:r>
            <a:r>
              <a:rPr lang="es-ES" dirty="0" err="1" smtClean="0"/>
              <a:t>interchange</a:t>
            </a:r>
            <a:r>
              <a:rPr lang="es-ES" dirty="0" smtClean="0"/>
              <a:t> </a:t>
            </a:r>
            <a:r>
              <a:rPr lang="es-ES" dirty="0" err="1" smtClean="0"/>
              <a:t>for</a:t>
            </a:r>
            <a:r>
              <a:rPr lang="es-ES" dirty="0" smtClean="0"/>
              <a:t> </a:t>
            </a:r>
            <a:r>
              <a:rPr lang="es-ES" dirty="0" err="1" smtClean="0"/>
              <a:t>statistical</a:t>
            </a:r>
            <a:r>
              <a:rPr lang="es-ES" dirty="0" smtClean="0"/>
              <a:t> </a:t>
            </a:r>
            <a:r>
              <a:rPr lang="es-ES" dirty="0" err="1" smtClean="0"/>
              <a:t>purposes</a:t>
            </a:r>
            <a:r>
              <a:rPr lang="es-ES" dirty="0" smtClean="0"/>
              <a:t> </a:t>
            </a:r>
            <a:r>
              <a:rPr lang="es-ES" dirty="0" err="1" smtClean="0"/>
              <a:t>is</a:t>
            </a:r>
            <a:r>
              <a:rPr lang="es-ES" dirty="0" smtClean="0"/>
              <a:t> </a:t>
            </a:r>
            <a:r>
              <a:rPr lang="es-ES" dirty="0" err="1" smtClean="0"/>
              <a:t>the</a:t>
            </a:r>
            <a:r>
              <a:rPr lang="es-ES" dirty="0" smtClean="0"/>
              <a:t> </a:t>
            </a:r>
            <a:r>
              <a:rPr lang="es-ES" dirty="0" err="1" smtClean="0"/>
              <a:t>best</a:t>
            </a:r>
            <a:r>
              <a:rPr lang="es-ES" dirty="0" smtClean="0"/>
              <a:t> </a:t>
            </a:r>
            <a:r>
              <a:rPr lang="es-ES" dirty="0" err="1" smtClean="0"/>
              <a:t>way</a:t>
            </a:r>
            <a:r>
              <a:rPr lang="es-ES" dirty="0" smtClean="0"/>
              <a:t>.</a:t>
            </a:r>
            <a:endParaRPr lang="es-ES" dirty="0"/>
          </a:p>
        </p:txBody>
      </p:sp>
      <p:sp>
        <p:nvSpPr>
          <p:cNvPr id="7" name="Rectangle 2"/>
          <p:cNvSpPr txBox="1">
            <a:spLocks noChangeArrowheads="1"/>
          </p:cNvSpPr>
          <p:nvPr/>
        </p:nvSpPr>
        <p:spPr bwMode="auto">
          <a:xfrm>
            <a:off x="428596" y="2000245"/>
            <a:ext cx="8358188" cy="571499"/>
          </a:xfrm>
          <a:prstGeom prst="rect">
            <a:avLst/>
          </a:prstGeom>
          <a:noFill/>
          <a:ln w="9525">
            <a:noFill/>
            <a:miter lim="800000"/>
            <a:headEnd/>
            <a:tailEnd/>
          </a:ln>
        </p:spPr>
        <p:txBody>
          <a:bodyPr/>
          <a:lstStyle/>
          <a:p>
            <a:pPr marL="342900" indent="-342900" defTabSz="736600">
              <a:lnSpc>
                <a:spcPct val="100000"/>
              </a:lnSpc>
              <a:spcBef>
                <a:spcPct val="0"/>
              </a:spcBef>
              <a:buFont typeface="Wingdings" pitchFamily="2" charset="2"/>
              <a:buChar char="q"/>
            </a:pPr>
            <a:r>
              <a:rPr lang="es-ES" dirty="0" err="1" smtClean="0"/>
              <a:t>Investing</a:t>
            </a:r>
            <a:r>
              <a:rPr lang="es-ES" dirty="0" smtClean="0"/>
              <a:t> in a </a:t>
            </a:r>
            <a:r>
              <a:rPr lang="es-ES" dirty="0" err="1" smtClean="0"/>
              <a:t>population</a:t>
            </a:r>
            <a:r>
              <a:rPr lang="es-ES" dirty="0" smtClean="0"/>
              <a:t> </a:t>
            </a:r>
            <a:r>
              <a:rPr lang="es-ES" dirty="0" err="1" smtClean="0"/>
              <a:t>register</a:t>
            </a:r>
            <a:r>
              <a:rPr lang="es-ES" dirty="0" smtClean="0"/>
              <a:t> </a:t>
            </a:r>
            <a:r>
              <a:rPr lang="es-ES" dirty="0" err="1" smtClean="0"/>
              <a:t>is</a:t>
            </a:r>
            <a:r>
              <a:rPr lang="es-ES" dirty="0" smtClean="0"/>
              <a:t> </a:t>
            </a:r>
            <a:r>
              <a:rPr lang="es-ES" dirty="0" err="1" smtClean="0"/>
              <a:t>the</a:t>
            </a:r>
            <a:r>
              <a:rPr lang="es-ES" dirty="0" smtClean="0"/>
              <a:t> </a:t>
            </a:r>
            <a:r>
              <a:rPr lang="es-ES" dirty="0" err="1" smtClean="0"/>
              <a:t>key</a:t>
            </a:r>
            <a:r>
              <a:rPr lang="es-ES" dirty="0" smtClean="0"/>
              <a:t>. </a:t>
            </a:r>
            <a:r>
              <a:rPr lang="es-ES" dirty="0" err="1" smtClean="0"/>
              <a:t>The</a:t>
            </a:r>
            <a:r>
              <a:rPr lang="es-ES" dirty="0" smtClean="0"/>
              <a:t> </a:t>
            </a:r>
            <a:r>
              <a:rPr lang="es-ES" dirty="0" err="1" smtClean="0"/>
              <a:t>closer</a:t>
            </a:r>
            <a:r>
              <a:rPr lang="es-ES" dirty="0" smtClean="0"/>
              <a:t> </a:t>
            </a:r>
            <a:r>
              <a:rPr lang="es-ES" dirty="0" err="1" smtClean="0"/>
              <a:t>to</a:t>
            </a:r>
            <a:r>
              <a:rPr lang="es-ES" dirty="0" smtClean="0"/>
              <a:t> “</a:t>
            </a:r>
            <a:r>
              <a:rPr lang="es-ES" dirty="0" err="1" smtClean="0"/>
              <a:t>resident</a:t>
            </a:r>
            <a:r>
              <a:rPr lang="es-ES" dirty="0" smtClean="0"/>
              <a:t> </a:t>
            </a:r>
            <a:r>
              <a:rPr lang="es-ES" dirty="0" err="1" smtClean="0"/>
              <a:t>population</a:t>
            </a:r>
            <a:r>
              <a:rPr lang="es-ES" dirty="0" smtClean="0"/>
              <a:t>” </a:t>
            </a:r>
            <a:r>
              <a:rPr lang="es-ES" dirty="0" err="1" smtClean="0"/>
              <a:t>the</a:t>
            </a:r>
            <a:r>
              <a:rPr lang="es-ES" dirty="0" smtClean="0"/>
              <a:t> concept, </a:t>
            </a:r>
            <a:r>
              <a:rPr lang="es-ES" dirty="0" err="1" smtClean="0"/>
              <a:t>the</a:t>
            </a:r>
            <a:r>
              <a:rPr lang="es-ES" dirty="0" smtClean="0"/>
              <a:t> </a:t>
            </a:r>
            <a:r>
              <a:rPr lang="es-ES" dirty="0" err="1" smtClean="0"/>
              <a:t>better</a:t>
            </a:r>
            <a:r>
              <a:rPr lang="es-ES" dirty="0" smtClean="0"/>
              <a:t>.</a:t>
            </a:r>
            <a:endParaRPr lang="es-ES"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341"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número de diapositiva"/>
          <p:cNvSpPr>
            <a:spLocks noGrp="1"/>
          </p:cNvSpPr>
          <p:nvPr>
            <p:ph type="sldNum" sz="quarter" idx="10"/>
          </p:nvPr>
        </p:nvSpPr>
        <p:spPr>
          <a:noFill/>
        </p:spPr>
        <p:txBody>
          <a:bodyPr/>
          <a:lstStyle/>
          <a:p>
            <a:fld id="{6A198CEF-9E3E-4DE6-823A-C40E51AB211E}" type="slidenum">
              <a:rPr lang="es-ES" smtClean="0">
                <a:latin typeface="Arial" charset="0"/>
              </a:rPr>
              <a:pPr/>
              <a:t>13</a:t>
            </a:fld>
            <a:r>
              <a:rPr lang="es-ES" smtClean="0">
                <a:latin typeface="Arial" charset="0"/>
              </a:rPr>
              <a:t>/15</a:t>
            </a:r>
          </a:p>
        </p:txBody>
      </p:sp>
      <p:pic>
        <p:nvPicPr>
          <p:cNvPr id="16387" name="Picture 3"/>
          <p:cNvPicPr>
            <a:picLocks noChangeAspect="1" noChangeArrowheads="1"/>
          </p:cNvPicPr>
          <p:nvPr/>
        </p:nvPicPr>
        <p:blipFill>
          <a:blip r:embed="rId2"/>
          <a:srcRect/>
          <a:stretch>
            <a:fillRect/>
          </a:stretch>
        </p:blipFill>
        <p:spPr bwMode="auto">
          <a:xfrm>
            <a:off x="176213" y="1438275"/>
            <a:ext cx="7896225" cy="4991100"/>
          </a:xfrm>
          <a:prstGeom prst="rect">
            <a:avLst/>
          </a:prstGeom>
          <a:noFill/>
          <a:ln w="25400" algn="ctr">
            <a:noFill/>
            <a:miter lim="800000"/>
            <a:headEnd/>
            <a:tailEnd/>
          </a:ln>
        </p:spPr>
      </p:pic>
      <p:sp>
        <p:nvSpPr>
          <p:cNvPr id="13316" name="3 Rectángulo"/>
          <p:cNvSpPr>
            <a:spLocks noChangeArrowheads="1"/>
          </p:cNvSpPr>
          <p:nvPr/>
        </p:nvSpPr>
        <p:spPr bwMode="auto">
          <a:xfrm>
            <a:off x="3714750" y="1357313"/>
            <a:ext cx="285750" cy="4427537"/>
          </a:xfrm>
          <a:prstGeom prst="rect">
            <a:avLst/>
          </a:prstGeom>
          <a:solidFill>
            <a:srgbClr val="336699">
              <a:alpha val="16078"/>
            </a:srgbClr>
          </a:solidFill>
          <a:ln w="25400" algn="ctr">
            <a:solidFill>
              <a:srgbClr val="336699"/>
            </a:solidFill>
            <a:round/>
            <a:headEnd/>
            <a:tailEnd/>
          </a:ln>
        </p:spPr>
        <p:txBody>
          <a:bodyPr lIns="90000" tIns="46800" rIns="90000" bIns="46800">
            <a:spAutoFit/>
          </a:bodyPr>
          <a:lstStyle/>
          <a:p>
            <a:endParaRPr lang="es-ES"/>
          </a:p>
        </p:txBody>
      </p:sp>
      <p:sp>
        <p:nvSpPr>
          <p:cNvPr id="16389" name="4 CuadroTexto"/>
          <p:cNvSpPr txBox="1">
            <a:spLocks noChangeArrowheads="1"/>
          </p:cNvSpPr>
          <p:nvPr/>
        </p:nvSpPr>
        <p:spPr bwMode="auto">
          <a:xfrm>
            <a:off x="1571625" y="1000125"/>
            <a:ext cx="5743575" cy="285750"/>
          </a:xfrm>
          <a:prstGeom prst="rect">
            <a:avLst/>
          </a:prstGeom>
          <a:noFill/>
          <a:ln w="9525">
            <a:noFill/>
            <a:miter lim="800000"/>
            <a:headEnd/>
            <a:tailEnd/>
          </a:ln>
        </p:spPr>
        <p:txBody>
          <a:bodyPr wrap="none">
            <a:spAutoFit/>
          </a:bodyPr>
          <a:lstStyle/>
          <a:p>
            <a:r>
              <a:rPr lang="es-ES"/>
              <a:t>In 2007, a survey was carried out to know more about immigrants</a:t>
            </a:r>
          </a:p>
        </p:txBody>
      </p:sp>
      <p:sp>
        <p:nvSpPr>
          <p:cNvPr id="16390" name="Text Box 10"/>
          <p:cNvSpPr txBox="1">
            <a:spLocks noChangeArrowheads="1"/>
          </p:cNvSpPr>
          <p:nvPr/>
        </p:nvSpPr>
        <p:spPr bwMode="auto">
          <a:xfrm>
            <a:off x="214313" y="500063"/>
            <a:ext cx="6586537" cy="338137"/>
          </a:xfrm>
          <a:prstGeom prst="rect">
            <a:avLst/>
          </a:prstGeom>
          <a:noFill/>
          <a:ln w="9525">
            <a:noFill/>
            <a:miter lim="800000"/>
            <a:headEnd/>
            <a:tailEnd/>
          </a:ln>
        </p:spPr>
        <p:txBody>
          <a:bodyPr wrap="none">
            <a:spAutoFit/>
          </a:bodyPr>
          <a:lstStyle/>
          <a:p>
            <a:pPr algn="ctr">
              <a:lnSpc>
                <a:spcPct val="100000"/>
              </a:lnSpc>
              <a:spcBef>
                <a:spcPct val="0"/>
              </a:spcBef>
            </a:pPr>
            <a:r>
              <a:rPr lang="es-ES" sz="1600"/>
              <a:t>5. Measuring social conditions: National Immigrants Survey 2007 </a:t>
            </a:r>
          </a:p>
        </p:txBody>
      </p:sp>
      <p:sp>
        <p:nvSpPr>
          <p:cNvPr id="7" name="Text Box 4"/>
          <p:cNvSpPr txBox="1">
            <a:spLocks noChangeArrowheads="1"/>
          </p:cNvSpPr>
          <p:nvPr/>
        </p:nvSpPr>
        <p:spPr bwMode="auto">
          <a:xfrm>
            <a:off x="5429250" y="1428750"/>
            <a:ext cx="3357563" cy="868363"/>
          </a:xfrm>
          <a:prstGeom prst="rect">
            <a:avLst/>
          </a:prstGeom>
          <a:solidFill>
            <a:schemeClr val="bg1"/>
          </a:solidFill>
          <a:ln w="9525">
            <a:solidFill>
              <a:srgbClr val="336699"/>
            </a:solidFill>
            <a:miter lim="800000"/>
            <a:headEnd/>
            <a:tailEnd/>
          </a:ln>
        </p:spPr>
        <p:txBody>
          <a:bodyPr>
            <a:spAutoFit/>
          </a:bodyPr>
          <a:lstStyle/>
          <a:p>
            <a:r>
              <a:rPr lang="es-ES">
                <a:cs typeface="Arial" charset="0"/>
              </a:rPr>
              <a:t>There was a need for information on the migration process itself and on migrants under a more general/sociological approach…</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número de diapositiva"/>
          <p:cNvSpPr>
            <a:spLocks noGrp="1"/>
          </p:cNvSpPr>
          <p:nvPr>
            <p:ph type="sldNum" sz="quarter" idx="10"/>
          </p:nvPr>
        </p:nvSpPr>
        <p:spPr>
          <a:noFill/>
        </p:spPr>
        <p:txBody>
          <a:bodyPr/>
          <a:lstStyle/>
          <a:p>
            <a:fld id="{C07097B4-7B5E-4B12-A67A-539D428F2808}" type="slidenum">
              <a:rPr lang="es-ES" smtClean="0">
                <a:latin typeface="Arial" charset="0"/>
              </a:rPr>
              <a:pPr/>
              <a:t>14</a:t>
            </a:fld>
            <a:r>
              <a:rPr lang="es-ES" smtClean="0">
                <a:latin typeface="Arial" charset="0"/>
              </a:rPr>
              <a:t>/15</a:t>
            </a:r>
          </a:p>
        </p:txBody>
      </p:sp>
      <p:sp>
        <p:nvSpPr>
          <p:cNvPr id="5" name="Text Box 7"/>
          <p:cNvSpPr txBox="1">
            <a:spLocks noChangeArrowheads="1"/>
          </p:cNvSpPr>
          <p:nvPr/>
        </p:nvSpPr>
        <p:spPr bwMode="auto">
          <a:xfrm>
            <a:off x="328613" y="1071563"/>
            <a:ext cx="8243887" cy="4302125"/>
          </a:xfrm>
          <a:prstGeom prst="rect">
            <a:avLst/>
          </a:prstGeom>
          <a:noFill/>
          <a:ln w="9525">
            <a:noFill/>
            <a:miter lim="800000"/>
            <a:headEnd/>
            <a:tailEnd/>
          </a:ln>
        </p:spPr>
        <p:txBody>
          <a:bodyPr>
            <a:spAutoFit/>
          </a:bodyPr>
          <a:lstStyle/>
          <a:p>
            <a:pPr>
              <a:spcBef>
                <a:spcPct val="50000"/>
              </a:spcBef>
              <a:tabLst>
                <a:tab pos="577850" algn="l"/>
              </a:tabLst>
            </a:pPr>
            <a:r>
              <a:rPr lang="es-ES" sz="1600" i="1">
                <a:cs typeface="Arial" charset="0"/>
              </a:rPr>
              <a:t>The questionnaire at a Glance</a:t>
            </a:r>
          </a:p>
          <a:p>
            <a:pPr>
              <a:spcBef>
                <a:spcPct val="50000"/>
              </a:spcBef>
              <a:buFontTx/>
              <a:buChar char="o"/>
              <a:tabLst>
                <a:tab pos="577850" algn="l"/>
              </a:tabLst>
            </a:pPr>
            <a:r>
              <a:rPr lang="es-ES" sz="1600">
                <a:cs typeface="Arial" charset="0"/>
              </a:rPr>
              <a:t> Basic information on all members of the household, household composition</a:t>
            </a:r>
          </a:p>
          <a:p>
            <a:pPr>
              <a:spcBef>
                <a:spcPct val="50000"/>
              </a:spcBef>
              <a:buFontTx/>
              <a:buChar char="o"/>
              <a:tabLst>
                <a:tab pos="577850" algn="l"/>
              </a:tabLst>
            </a:pPr>
            <a:r>
              <a:rPr lang="es-ES" sz="1600">
                <a:cs typeface="Arial" charset="0"/>
              </a:rPr>
              <a:t> Module 1. Socio-demographic information: place of birth, mother tongue, education, marital status, children living with parents or not, their education, brothers and sisters,parents. Information on the dwelling (tenancy, price,…) (65 questions)</a:t>
            </a:r>
          </a:p>
          <a:p>
            <a:pPr>
              <a:spcBef>
                <a:spcPct val="50000"/>
              </a:spcBef>
              <a:buFontTx/>
              <a:buChar char="o"/>
              <a:tabLst>
                <a:tab pos="577850" algn="l"/>
              </a:tabLst>
            </a:pPr>
            <a:r>
              <a:rPr lang="es-ES" sz="1600">
                <a:cs typeface="Arial" charset="0"/>
              </a:rPr>
              <a:t> Module 2. Previous Migratory Experience. Where? When? Why? How? With whom?  (5 questions each)</a:t>
            </a:r>
          </a:p>
          <a:p>
            <a:pPr>
              <a:spcBef>
                <a:spcPct val="50000"/>
              </a:spcBef>
              <a:buFontTx/>
              <a:buChar char="o"/>
              <a:tabLst>
                <a:tab pos="577850" algn="l"/>
              </a:tabLst>
            </a:pPr>
            <a:r>
              <a:rPr lang="es-ES" sz="1600">
                <a:cs typeface="Arial" charset="0"/>
              </a:rPr>
              <a:t> Module 3. Living conditions before coming to Spain   (11 Q)</a:t>
            </a:r>
          </a:p>
          <a:p>
            <a:pPr>
              <a:spcBef>
                <a:spcPct val="50000"/>
              </a:spcBef>
              <a:buFontTx/>
              <a:buChar char="o"/>
              <a:tabLst>
                <a:tab pos="577850" algn="l"/>
              </a:tabLst>
            </a:pPr>
            <a:r>
              <a:rPr lang="es-ES" sz="1600">
                <a:cs typeface="Arial" charset="0"/>
              </a:rPr>
              <a:t> Module 4. Arrival in Spain. Where? When? How? Why?... (9 Q)</a:t>
            </a:r>
          </a:p>
          <a:p>
            <a:pPr>
              <a:spcBef>
                <a:spcPct val="50000"/>
              </a:spcBef>
              <a:buFontTx/>
              <a:buChar char="o"/>
              <a:tabLst>
                <a:tab pos="577850" algn="l"/>
              </a:tabLst>
            </a:pPr>
            <a:r>
              <a:rPr lang="es-ES" sz="1600">
                <a:cs typeface="Arial" charset="0"/>
              </a:rPr>
              <a:t> Module 5. Employment History in Spain (25 Q) </a:t>
            </a:r>
          </a:p>
          <a:p>
            <a:pPr>
              <a:spcBef>
                <a:spcPct val="50000"/>
              </a:spcBef>
              <a:buFontTx/>
              <a:buChar char="o"/>
              <a:tabLst>
                <a:tab pos="577850" algn="l"/>
              </a:tabLst>
            </a:pPr>
            <a:r>
              <a:rPr lang="es-ES" sz="1600">
                <a:cs typeface="Arial" charset="0"/>
              </a:rPr>
              <a:t> Module 6. Residential history in Spain (18 Q) </a:t>
            </a:r>
          </a:p>
          <a:p>
            <a:pPr>
              <a:spcBef>
                <a:spcPct val="50000"/>
              </a:spcBef>
              <a:buFontTx/>
              <a:buChar char="o"/>
              <a:tabLst>
                <a:tab pos="577850" algn="l"/>
              </a:tabLst>
            </a:pPr>
            <a:r>
              <a:rPr lang="es-ES" sz="1600">
                <a:cs typeface="Arial" charset="0"/>
              </a:rPr>
              <a:t> Module 7. Relationship with country of birth (15 Q) </a:t>
            </a:r>
          </a:p>
          <a:p>
            <a:pPr>
              <a:spcBef>
                <a:spcPct val="50000"/>
              </a:spcBef>
              <a:buFontTx/>
              <a:buChar char="o"/>
              <a:tabLst>
                <a:tab pos="577850" algn="l"/>
              </a:tabLst>
            </a:pPr>
            <a:r>
              <a:rPr lang="es-ES" sz="1600">
                <a:cs typeface="Arial" charset="0"/>
              </a:rPr>
              <a:t> Module 8. Social participation (7 Q)</a:t>
            </a:r>
          </a:p>
        </p:txBody>
      </p:sp>
      <p:sp>
        <p:nvSpPr>
          <p:cNvPr id="17412" name="Text Box 10"/>
          <p:cNvSpPr txBox="1">
            <a:spLocks noChangeArrowheads="1"/>
          </p:cNvSpPr>
          <p:nvPr/>
        </p:nvSpPr>
        <p:spPr bwMode="auto">
          <a:xfrm>
            <a:off x="214313" y="500063"/>
            <a:ext cx="6586537" cy="338137"/>
          </a:xfrm>
          <a:prstGeom prst="rect">
            <a:avLst/>
          </a:prstGeom>
          <a:noFill/>
          <a:ln w="9525">
            <a:noFill/>
            <a:miter lim="800000"/>
            <a:headEnd/>
            <a:tailEnd/>
          </a:ln>
        </p:spPr>
        <p:txBody>
          <a:bodyPr wrap="none">
            <a:spAutoFit/>
          </a:bodyPr>
          <a:lstStyle/>
          <a:p>
            <a:pPr algn="ctr">
              <a:lnSpc>
                <a:spcPct val="100000"/>
              </a:lnSpc>
              <a:spcBef>
                <a:spcPct val="0"/>
              </a:spcBef>
            </a:pPr>
            <a:r>
              <a:rPr lang="es-ES" sz="1600"/>
              <a:t>5. Measuring social conditions: National Immigrants Survey 2007 </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5">
                                            <p:txEl>
                                              <p:pRg st="5" end="5"/>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5">
                                            <p:txEl>
                                              <p:pRg st="7" end="7"/>
                                            </p:txEl>
                                          </p:spTgt>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1" nodeType="click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childTnLst>
                                </p:cTn>
                              </p:par>
                              <p:par>
                                <p:cTn id="38" presetID="1" presetClass="entr" presetSubtype="0" fill="hold" grpId="1" nodeType="withEffect">
                                  <p:stCondLst>
                                    <p:cond delay="0"/>
                                  </p:stCondLst>
                                  <p:childTnLst>
                                    <p:set>
                                      <p:cBhvr>
                                        <p:cTn id="39" dur="1" fill="hold">
                                          <p:stCondLst>
                                            <p:cond delay="0"/>
                                          </p:stCondLst>
                                        </p:cTn>
                                        <p:tgtEl>
                                          <p:spTgt spid="5">
                                            <p:txEl>
                                              <p:pRg st="1" end="1"/>
                                            </p:txEl>
                                          </p:spTgt>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childTnLst>
                                </p:cTn>
                              </p:par>
                              <p:par>
                                <p:cTn id="42" presetID="1" presetClass="entr" presetSubtype="0" fill="hold" grpId="1" nodeType="with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childTnLst>
                                </p:cTn>
                              </p:par>
                              <p:par>
                                <p:cTn id="44" presetID="1" presetClass="entr" presetSubtype="0" fill="hold" grpId="1" nodeType="with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childTnLst>
                                </p:cTn>
                              </p:par>
                              <p:par>
                                <p:cTn id="46" presetID="1" presetClass="entr" presetSubtype="0" fill="hold" grpId="1" nodeType="with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childTnLst>
                                </p:cTn>
                              </p:par>
                              <p:par>
                                <p:cTn id="48" presetID="1" presetClass="entr" presetSubtype="0" fill="hold" grpId="1" nodeType="with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childTnLst>
                                </p:cTn>
                              </p:par>
                              <p:par>
                                <p:cTn id="50" presetID="1" presetClass="entr" presetSubtype="0" fill="hold" grpId="1" nodeType="with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childTnLst>
                                </p:cTn>
                              </p:par>
                              <p:par>
                                <p:cTn id="52" presetID="1" presetClass="entr" presetSubtype="0" fill="hold" grpId="1" nodeType="withEffect">
                                  <p:stCondLst>
                                    <p:cond delay="0"/>
                                  </p:stCondLst>
                                  <p:childTnLst>
                                    <p:set>
                                      <p:cBhvr>
                                        <p:cTn id="53" dur="1" fill="hold">
                                          <p:stCondLst>
                                            <p:cond delay="0"/>
                                          </p:stCondLst>
                                        </p:cTn>
                                        <p:tgtEl>
                                          <p:spTgt spid="5">
                                            <p:txEl>
                                              <p:pRg st="8" end="8"/>
                                            </p:txEl>
                                          </p:spTgt>
                                        </p:tgtEl>
                                        <p:attrNameLst>
                                          <p:attrName>style.visibility</p:attrName>
                                        </p:attrNameLst>
                                      </p:cBhvr>
                                      <p:to>
                                        <p:strVal val="visible"/>
                                      </p:to>
                                    </p:set>
                                  </p:childTnLst>
                                </p:cTn>
                              </p:par>
                              <p:par>
                                <p:cTn id="54" presetID="1" presetClass="entr" presetSubtype="0" fill="hold" grpId="1" nodeType="with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dvAuto="1000"/>
      <p:bldP spid="5"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85750" y="1042988"/>
            <a:ext cx="8001000" cy="314325"/>
          </a:xfrm>
          <a:prstGeom prst="rect">
            <a:avLst/>
          </a:prstGeom>
          <a:noFill/>
          <a:ln w="9525">
            <a:noFill/>
            <a:miter lim="800000"/>
            <a:headEnd/>
            <a:tailEnd/>
          </a:ln>
        </p:spPr>
        <p:txBody>
          <a:bodyPr>
            <a:spAutoFit/>
          </a:bodyPr>
          <a:lstStyle/>
          <a:p>
            <a:pPr>
              <a:spcBef>
                <a:spcPct val="50000"/>
              </a:spcBef>
              <a:tabLst>
                <a:tab pos="577850" algn="l"/>
              </a:tabLst>
            </a:pPr>
            <a:r>
              <a:rPr lang="en-GB" sz="1600" i="1">
                <a:cs typeface="Arial" charset="0"/>
              </a:rPr>
              <a:t>The pilot surveys</a:t>
            </a:r>
            <a:endParaRPr lang="en-GB" sz="1600" b="0" i="1">
              <a:cs typeface="Arial" charset="0"/>
            </a:endParaRPr>
          </a:p>
        </p:txBody>
      </p:sp>
      <p:sp>
        <p:nvSpPr>
          <p:cNvPr id="6" name="Text Box 5"/>
          <p:cNvSpPr txBox="1">
            <a:spLocks noChangeArrowheads="1"/>
          </p:cNvSpPr>
          <p:nvPr/>
        </p:nvSpPr>
        <p:spPr bwMode="auto">
          <a:xfrm>
            <a:off x="533400" y="4059238"/>
            <a:ext cx="7962900" cy="2012950"/>
          </a:xfrm>
          <a:prstGeom prst="rect">
            <a:avLst/>
          </a:prstGeom>
          <a:noFill/>
          <a:ln w="9525">
            <a:noFill/>
            <a:miter lim="800000"/>
            <a:headEnd/>
            <a:tailEnd/>
          </a:ln>
        </p:spPr>
        <p:txBody>
          <a:bodyPr>
            <a:spAutoFit/>
          </a:bodyPr>
          <a:lstStyle/>
          <a:p>
            <a:pPr>
              <a:spcBef>
                <a:spcPct val="50000"/>
              </a:spcBef>
              <a:tabLst>
                <a:tab pos="577850" algn="l"/>
              </a:tabLst>
            </a:pPr>
            <a:r>
              <a:rPr lang="en-GB" sz="1600" i="1">
                <a:cs typeface="Arial" charset="0"/>
              </a:rPr>
              <a:t>Second try:  april 2006</a:t>
            </a:r>
          </a:p>
          <a:p>
            <a:pPr>
              <a:spcBef>
                <a:spcPct val="50000"/>
              </a:spcBef>
              <a:tabLst>
                <a:tab pos="577850" algn="l"/>
              </a:tabLst>
            </a:pPr>
            <a:r>
              <a:rPr lang="en-GB" sz="1600">
                <a:cs typeface="Arial" charset="0"/>
              </a:rPr>
              <a:t>Three-stage sampling: section – dwelling - individuals</a:t>
            </a:r>
          </a:p>
          <a:p>
            <a:pPr>
              <a:tabLst>
                <a:tab pos="577850" algn="l"/>
              </a:tabLst>
            </a:pPr>
            <a:endParaRPr lang="en-GB" sz="1600">
              <a:cs typeface="Arial" charset="0"/>
            </a:endParaRPr>
          </a:p>
          <a:p>
            <a:pPr>
              <a:tabLst>
                <a:tab pos="577850" algn="l"/>
              </a:tabLst>
            </a:pPr>
            <a:r>
              <a:rPr lang="en-GB" sz="1600">
                <a:cs typeface="Arial" charset="0"/>
              </a:rPr>
              <a:t>Two independent populations: with (A) / without (B) immigrants </a:t>
            </a:r>
          </a:p>
          <a:p>
            <a:pPr>
              <a:tabLst>
                <a:tab pos="577850" algn="l"/>
              </a:tabLst>
            </a:pPr>
            <a:r>
              <a:rPr lang="en-GB" sz="1600">
                <a:cs typeface="Arial" charset="0"/>
              </a:rPr>
              <a:t>(the survey showed only 3% errors in classifying from B to A)</a:t>
            </a:r>
          </a:p>
          <a:p>
            <a:pPr>
              <a:tabLst>
                <a:tab pos="577850" algn="l"/>
              </a:tabLst>
            </a:pPr>
            <a:endParaRPr lang="en-GB" sz="1600">
              <a:cs typeface="Arial" charset="0"/>
            </a:endParaRPr>
          </a:p>
          <a:p>
            <a:pPr>
              <a:tabLst>
                <a:tab pos="577850" algn="l"/>
              </a:tabLst>
            </a:pPr>
            <a:r>
              <a:rPr lang="en-GB" sz="1600">
                <a:solidFill>
                  <a:srgbClr val="C00000"/>
                </a:solidFill>
                <a:cs typeface="Arial" charset="0"/>
              </a:rPr>
              <a:t>Significant Improvement: 72 % effective sample</a:t>
            </a:r>
          </a:p>
        </p:txBody>
      </p:sp>
      <p:sp>
        <p:nvSpPr>
          <p:cNvPr id="7" name="Text Box 6"/>
          <p:cNvSpPr txBox="1">
            <a:spLocks noChangeArrowheads="1"/>
          </p:cNvSpPr>
          <p:nvPr/>
        </p:nvSpPr>
        <p:spPr bwMode="auto">
          <a:xfrm>
            <a:off x="503238" y="2132013"/>
            <a:ext cx="7962900" cy="1225550"/>
          </a:xfrm>
          <a:prstGeom prst="rect">
            <a:avLst/>
          </a:prstGeom>
          <a:noFill/>
          <a:ln w="9525">
            <a:noFill/>
            <a:miter lim="800000"/>
            <a:headEnd/>
            <a:tailEnd/>
          </a:ln>
        </p:spPr>
        <p:txBody>
          <a:bodyPr>
            <a:spAutoFit/>
          </a:bodyPr>
          <a:lstStyle/>
          <a:p>
            <a:pPr>
              <a:spcBef>
                <a:spcPct val="50000"/>
              </a:spcBef>
              <a:tabLst>
                <a:tab pos="577850" algn="l"/>
              </a:tabLst>
            </a:pPr>
            <a:r>
              <a:rPr lang="en-GB" sz="1600" i="1">
                <a:cs typeface="Arial" charset="0"/>
              </a:rPr>
              <a:t>The first approach: oct 2005</a:t>
            </a:r>
          </a:p>
          <a:p>
            <a:pPr>
              <a:spcBef>
                <a:spcPct val="50000"/>
              </a:spcBef>
              <a:tabLst>
                <a:tab pos="577850" algn="l"/>
              </a:tabLst>
            </a:pPr>
            <a:r>
              <a:rPr lang="en-GB" sz="1600">
                <a:cs typeface="Arial" charset="0"/>
              </a:rPr>
              <a:t>500 immigrants in 50 censal sections. Two-stage sampling: </a:t>
            </a:r>
            <a:r>
              <a:rPr lang="en-GB" sz="1600">
                <a:solidFill>
                  <a:srgbClr val="C00000"/>
                </a:solidFill>
                <a:cs typeface="Arial" charset="0"/>
              </a:rPr>
              <a:t>selected persons </a:t>
            </a:r>
            <a:r>
              <a:rPr lang="en-GB" sz="1600">
                <a:cs typeface="Arial" charset="0"/>
              </a:rPr>
              <a:t>taken from population register</a:t>
            </a:r>
          </a:p>
          <a:p>
            <a:pPr>
              <a:spcBef>
                <a:spcPct val="50000"/>
              </a:spcBef>
              <a:tabLst>
                <a:tab pos="577850" algn="l"/>
              </a:tabLst>
            </a:pPr>
            <a:r>
              <a:rPr lang="en-GB" sz="1600">
                <a:solidFill>
                  <a:srgbClr val="C00000"/>
                </a:solidFill>
                <a:cs typeface="Arial" charset="0"/>
              </a:rPr>
              <a:t>Only 23% of visits produced an actual interview</a:t>
            </a:r>
          </a:p>
        </p:txBody>
      </p:sp>
      <p:sp>
        <p:nvSpPr>
          <p:cNvPr id="18437" name="Text Box 10"/>
          <p:cNvSpPr txBox="1">
            <a:spLocks noChangeArrowheads="1"/>
          </p:cNvSpPr>
          <p:nvPr/>
        </p:nvSpPr>
        <p:spPr bwMode="auto">
          <a:xfrm>
            <a:off x="214313" y="500063"/>
            <a:ext cx="6586537" cy="338137"/>
          </a:xfrm>
          <a:prstGeom prst="rect">
            <a:avLst/>
          </a:prstGeom>
          <a:noFill/>
          <a:ln w="9525">
            <a:noFill/>
            <a:miter lim="800000"/>
            <a:headEnd/>
            <a:tailEnd/>
          </a:ln>
        </p:spPr>
        <p:txBody>
          <a:bodyPr wrap="none">
            <a:spAutoFit/>
          </a:bodyPr>
          <a:lstStyle/>
          <a:p>
            <a:pPr algn="ctr">
              <a:lnSpc>
                <a:spcPct val="100000"/>
              </a:lnSpc>
              <a:spcBef>
                <a:spcPct val="0"/>
              </a:spcBef>
            </a:pPr>
            <a:r>
              <a:rPr lang="es-ES" sz="1600"/>
              <a:t>5. Measuring social conditions: National Immigrants Survey 2007 </a:t>
            </a:r>
          </a:p>
        </p:txBody>
      </p:sp>
      <p:sp>
        <p:nvSpPr>
          <p:cNvPr id="18438" name="1 Marcador de número de diapositiva"/>
          <p:cNvSpPr>
            <a:spLocks noGrp="1"/>
          </p:cNvSpPr>
          <p:nvPr>
            <p:ph type="sldNum" sz="quarter" idx="10"/>
          </p:nvPr>
        </p:nvSpPr>
        <p:spPr>
          <a:noFill/>
        </p:spPr>
        <p:txBody>
          <a:bodyPr/>
          <a:lstStyle/>
          <a:p>
            <a:fld id="{CFF0F738-395C-4801-88A6-75A6886DF7C0}" type="slidenum">
              <a:rPr lang="es-ES" smtClean="0">
                <a:latin typeface="Arial" charset="0"/>
              </a:rPr>
              <a:pPr/>
              <a:t>15</a:t>
            </a:fld>
            <a:r>
              <a:rPr lang="es-ES" smtClean="0">
                <a:latin typeface="Arial" charset="0"/>
              </a:rPr>
              <a:t>/15</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número de diapositiva"/>
          <p:cNvSpPr>
            <a:spLocks noGrp="1"/>
          </p:cNvSpPr>
          <p:nvPr>
            <p:ph type="sldNum" sz="quarter" idx="10"/>
          </p:nvPr>
        </p:nvSpPr>
        <p:spPr>
          <a:noFill/>
        </p:spPr>
        <p:txBody>
          <a:bodyPr/>
          <a:lstStyle/>
          <a:p>
            <a:fld id="{A5E05296-1161-4147-B0B0-50C0ED49E9B6}" type="slidenum">
              <a:rPr lang="es-ES" sz="1600" smtClean="0">
                <a:latin typeface="Arial" charset="0"/>
              </a:rPr>
              <a:pPr/>
              <a:t>16</a:t>
            </a:fld>
            <a:r>
              <a:rPr lang="es-ES" sz="1600" smtClean="0">
                <a:latin typeface="Arial" charset="0"/>
              </a:rPr>
              <a:t>/15</a:t>
            </a:r>
          </a:p>
        </p:txBody>
      </p:sp>
      <p:sp>
        <p:nvSpPr>
          <p:cNvPr id="6" name="Text Box 12"/>
          <p:cNvSpPr txBox="1">
            <a:spLocks noChangeArrowheads="1"/>
          </p:cNvSpPr>
          <p:nvPr/>
        </p:nvSpPr>
        <p:spPr bwMode="auto">
          <a:xfrm>
            <a:off x="214313" y="1428750"/>
            <a:ext cx="8159750" cy="314325"/>
          </a:xfrm>
          <a:prstGeom prst="rect">
            <a:avLst/>
          </a:prstGeom>
          <a:noFill/>
          <a:ln w="9525">
            <a:noFill/>
            <a:miter lim="800000"/>
            <a:headEnd/>
            <a:tailEnd/>
          </a:ln>
        </p:spPr>
        <p:txBody>
          <a:bodyPr>
            <a:spAutoFit/>
          </a:bodyPr>
          <a:lstStyle/>
          <a:p>
            <a:r>
              <a:rPr lang="es-ES" sz="1600">
                <a:cs typeface="Arial" charset="0"/>
              </a:rPr>
              <a:t>79,6 %  had “contact people” (relatives / friends) in Spain before coming</a:t>
            </a:r>
          </a:p>
        </p:txBody>
      </p:sp>
      <p:sp>
        <p:nvSpPr>
          <p:cNvPr id="7" name="Text Box 13"/>
          <p:cNvSpPr txBox="1">
            <a:spLocks noChangeArrowheads="1"/>
          </p:cNvSpPr>
          <p:nvPr/>
        </p:nvSpPr>
        <p:spPr bwMode="auto">
          <a:xfrm>
            <a:off x="611188" y="1971675"/>
            <a:ext cx="1530350" cy="314325"/>
          </a:xfrm>
          <a:prstGeom prst="rect">
            <a:avLst/>
          </a:prstGeom>
          <a:noFill/>
          <a:ln w="9525">
            <a:noFill/>
            <a:miter lim="800000"/>
            <a:headEnd/>
            <a:tailEnd/>
          </a:ln>
        </p:spPr>
        <p:txBody>
          <a:bodyPr wrap="none">
            <a:spAutoFit/>
          </a:bodyPr>
          <a:lstStyle/>
          <a:p>
            <a:r>
              <a:rPr lang="es-ES" sz="1600">
                <a:cs typeface="Arial" charset="0"/>
              </a:rPr>
              <a:t>Why coming?</a:t>
            </a:r>
          </a:p>
        </p:txBody>
      </p:sp>
      <p:sp>
        <p:nvSpPr>
          <p:cNvPr id="8" name="Text Box 14"/>
          <p:cNvSpPr txBox="1">
            <a:spLocks noChangeArrowheads="1"/>
          </p:cNvSpPr>
          <p:nvPr/>
        </p:nvSpPr>
        <p:spPr bwMode="auto">
          <a:xfrm>
            <a:off x="2339975" y="1947863"/>
            <a:ext cx="5789613" cy="1766887"/>
          </a:xfrm>
          <a:prstGeom prst="rect">
            <a:avLst/>
          </a:prstGeom>
          <a:noFill/>
          <a:ln w="9525">
            <a:noFill/>
            <a:miter lim="800000"/>
            <a:headEnd/>
            <a:tailEnd/>
          </a:ln>
        </p:spPr>
        <p:txBody>
          <a:bodyPr wrap="none">
            <a:spAutoFit/>
          </a:bodyPr>
          <a:lstStyle/>
          <a:p>
            <a:pPr>
              <a:lnSpc>
                <a:spcPct val="120000"/>
              </a:lnSpc>
            </a:pPr>
            <a:r>
              <a:rPr lang="es-ES" sz="1600">
                <a:cs typeface="Arial" charset="0"/>
              </a:rPr>
              <a:t>…due to the good weather (retirement)  (63% of britons)</a:t>
            </a:r>
          </a:p>
          <a:p>
            <a:pPr>
              <a:lnSpc>
                <a:spcPct val="120000"/>
              </a:lnSpc>
            </a:pPr>
            <a:r>
              <a:rPr lang="es-ES" sz="1600">
                <a:cs typeface="Arial" charset="0"/>
              </a:rPr>
              <a:t>…for family reasons (regrouping): 42 % for germans</a:t>
            </a:r>
          </a:p>
          <a:p>
            <a:pPr>
              <a:lnSpc>
                <a:spcPct val="120000"/>
              </a:lnSpc>
            </a:pPr>
            <a:endParaRPr lang="es-ES" sz="1600">
              <a:cs typeface="Arial" charset="0"/>
            </a:endParaRPr>
          </a:p>
          <a:p>
            <a:pPr>
              <a:lnSpc>
                <a:spcPct val="120000"/>
              </a:lnSpc>
            </a:pPr>
            <a:r>
              <a:rPr lang="es-ES" sz="1600">
                <a:cs typeface="Arial" charset="0"/>
              </a:rPr>
              <a:t>…looking for a better job (63% romanians, 61% bolivians)</a:t>
            </a:r>
          </a:p>
          <a:p>
            <a:pPr>
              <a:lnSpc>
                <a:spcPct val="120000"/>
              </a:lnSpc>
            </a:pPr>
            <a:r>
              <a:rPr lang="es-ES" sz="1600">
                <a:cs typeface="Arial" charset="0"/>
              </a:rPr>
              <a:t>…the quality of life (49% colombians, 43% argentinians) </a:t>
            </a:r>
          </a:p>
        </p:txBody>
      </p:sp>
      <p:sp>
        <p:nvSpPr>
          <p:cNvPr id="9" name="Text Box 15"/>
          <p:cNvSpPr txBox="1">
            <a:spLocks noChangeArrowheads="1"/>
          </p:cNvSpPr>
          <p:nvPr/>
        </p:nvSpPr>
        <p:spPr bwMode="auto">
          <a:xfrm>
            <a:off x="500063" y="3903663"/>
            <a:ext cx="8232775" cy="1668462"/>
          </a:xfrm>
          <a:prstGeom prst="rect">
            <a:avLst/>
          </a:prstGeom>
          <a:noFill/>
          <a:ln w="9525">
            <a:noFill/>
            <a:miter lim="800000"/>
            <a:headEnd/>
            <a:tailEnd/>
          </a:ln>
        </p:spPr>
        <p:txBody>
          <a:bodyPr>
            <a:spAutoFit/>
          </a:bodyPr>
          <a:lstStyle/>
          <a:p>
            <a:r>
              <a:rPr lang="es-ES" sz="1600">
                <a:cs typeface="Arial" charset="0"/>
              </a:rPr>
              <a:t>Many of them had a high educational level (20% terc, 53% second.)</a:t>
            </a:r>
          </a:p>
          <a:p>
            <a:endParaRPr lang="es-ES" sz="1600">
              <a:cs typeface="Arial" charset="0"/>
            </a:endParaRPr>
          </a:p>
          <a:p>
            <a:r>
              <a:rPr lang="es-ES" sz="1600">
                <a:cs typeface="Arial" charset="0"/>
              </a:rPr>
              <a:t>56 % of them were working in their countries</a:t>
            </a:r>
          </a:p>
          <a:p>
            <a:endParaRPr lang="es-ES" sz="1600">
              <a:cs typeface="Arial" charset="0"/>
            </a:endParaRPr>
          </a:p>
          <a:p>
            <a:r>
              <a:rPr lang="es-ES" sz="1600">
                <a:cs typeface="Arial" charset="0"/>
              </a:rPr>
              <a:t>39 % of them send money home every month </a:t>
            </a:r>
          </a:p>
          <a:p>
            <a:r>
              <a:rPr lang="es-ES" sz="1600">
                <a:cs typeface="Arial" charset="0"/>
              </a:rPr>
              <a:t>	(2% of germans, 68% of ecuadorians, 21% argentinians)</a:t>
            </a:r>
          </a:p>
        </p:txBody>
      </p:sp>
      <p:sp>
        <p:nvSpPr>
          <p:cNvPr id="10" name="Text Box 16"/>
          <p:cNvSpPr txBox="1">
            <a:spLocks noChangeArrowheads="1"/>
          </p:cNvSpPr>
          <p:nvPr/>
        </p:nvSpPr>
        <p:spPr bwMode="auto">
          <a:xfrm>
            <a:off x="517525" y="5805488"/>
            <a:ext cx="6340475" cy="584200"/>
          </a:xfrm>
          <a:prstGeom prst="rect">
            <a:avLst/>
          </a:prstGeom>
          <a:noFill/>
          <a:ln w="9525">
            <a:noFill/>
            <a:miter lim="800000"/>
            <a:headEnd/>
            <a:tailEnd/>
          </a:ln>
        </p:spPr>
        <p:txBody>
          <a:bodyPr wrap="none">
            <a:spAutoFit/>
          </a:bodyPr>
          <a:lstStyle/>
          <a:p>
            <a:r>
              <a:rPr lang="es-ES" sz="1600">
                <a:cs typeface="Arial" charset="0"/>
              </a:rPr>
              <a:t>80% of them are planning to stay at least for the next five years</a:t>
            </a:r>
          </a:p>
          <a:p>
            <a:r>
              <a:rPr lang="es-ES" sz="1600">
                <a:cs typeface="Arial" charset="0"/>
              </a:rPr>
              <a:t>	(70% ecuadorians, 59 % bolivians)</a:t>
            </a:r>
          </a:p>
        </p:txBody>
      </p:sp>
      <p:sp>
        <p:nvSpPr>
          <p:cNvPr id="19464" name="Text Box 10"/>
          <p:cNvSpPr txBox="1">
            <a:spLocks noChangeArrowheads="1"/>
          </p:cNvSpPr>
          <p:nvPr/>
        </p:nvSpPr>
        <p:spPr bwMode="auto">
          <a:xfrm>
            <a:off x="214313" y="500063"/>
            <a:ext cx="6529387" cy="830262"/>
          </a:xfrm>
          <a:prstGeom prst="rect">
            <a:avLst/>
          </a:prstGeom>
          <a:noFill/>
          <a:ln w="9525">
            <a:noFill/>
            <a:miter lim="800000"/>
            <a:headEnd/>
            <a:tailEnd/>
          </a:ln>
        </p:spPr>
        <p:txBody>
          <a:bodyPr wrap="none">
            <a:spAutoFit/>
          </a:bodyPr>
          <a:lstStyle/>
          <a:p>
            <a:pPr algn="ctr">
              <a:lnSpc>
                <a:spcPct val="100000"/>
              </a:lnSpc>
              <a:spcBef>
                <a:spcPct val="0"/>
              </a:spcBef>
            </a:pPr>
            <a:r>
              <a:rPr lang="es-ES" sz="1600"/>
              <a:t>5. Measuring social conditions: National Immigrants Survey 2007</a:t>
            </a:r>
          </a:p>
          <a:p>
            <a:pPr algn="ctr">
              <a:lnSpc>
                <a:spcPct val="100000"/>
              </a:lnSpc>
              <a:spcBef>
                <a:spcPct val="0"/>
              </a:spcBef>
            </a:pPr>
            <a:endParaRPr lang="es-ES" sz="1600"/>
          </a:p>
          <a:p>
            <a:pPr algn="ctr">
              <a:lnSpc>
                <a:spcPct val="100000"/>
              </a:lnSpc>
              <a:spcBef>
                <a:spcPct val="0"/>
              </a:spcBef>
            </a:pPr>
            <a:r>
              <a:rPr lang="es-ES" sz="1600"/>
              <a:t>Some results: </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número de diapositiva"/>
          <p:cNvSpPr>
            <a:spLocks noGrp="1"/>
          </p:cNvSpPr>
          <p:nvPr>
            <p:ph type="sldNum" sz="quarter" idx="10"/>
          </p:nvPr>
        </p:nvSpPr>
        <p:spPr>
          <a:noFill/>
        </p:spPr>
        <p:txBody>
          <a:bodyPr/>
          <a:lstStyle/>
          <a:p>
            <a:fld id="{FADB67F1-5980-40C9-AAF5-D86E25CA0617}" type="slidenum">
              <a:rPr lang="es-ES" smtClean="0">
                <a:latin typeface="Arial" charset="0"/>
              </a:rPr>
              <a:pPr/>
              <a:t>17</a:t>
            </a:fld>
            <a:endParaRPr lang="es-ES" smtClean="0">
              <a:latin typeface="Arial" charset="0"/>
            </a:endParaRPr>
          </a:p>
        </p:txBody>
      </p:sp>
      <p:sp>
        <p:nvSpPr>
          <p:cNvPr id="20483" name="Text Box 16"/>
          <p:cNvSpPr txBox="1">
            <a:spLocks noChangeArrowheads="1"/>
          </p:cNvSpPr>
          <p:nvPr/>
        </p:nvSpPr>
        <p:spPr bwMode="auto">
          <a:xfrm>
            <a:off x="2622550" y="3114675"/>
            <a:ext cx="3378200" cy="314325"/>
          </a:xfrm>
          <a:prstGeom prst="rect">
            <a:avLst/>
          </a:prstGeom>
          <a:noFill/>
          <a:ln w="9525">
            <a:noFill/>
            <a:miter lim="800000"/>
            <a:headEnd/>
            <a:tailEnd/>
          </a:ln>
        </p:spPr>
        <p:txBody>
          <a:bodyPr wrap="none">
            <a:spAutoFit/>
          </a:bodyPr>
          <a:lstStyle/>
          <a:p>
            <a:r>
              <a:rPr lang="es-ES" sz="1600">
                <a:cs typeface="Arial" charset="0"/>
              </a:rPr>
              <a:t>THANKS FOR YOUR ATTENTION</a:t>
            </a:r>
          </a:p>
        </p:txBody>
      </p:sp>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Marcador de número de diapositiva"/>
          <p:cNvSpPr>
            <a:spLocks noGrp="1"/>
          </p:cNvSpPr>
          <p:nvPr>
            <p:ph type="sldNum" sz="quarter" idx="10"/>
          </p:nvPr>
        </p:nvSpPr>
        <p:spPr>
          <a:noFill/>
        </p:spPr>
        <p:txBody>
          <a:bodyPr/>
          <a:lstStyle/>
          <a:p>
            <a:fld id="{02A81FD4-302C-414C-9389-71BDDBD7B455}" type="slidenum">
              <a:rPr lang="es-ES" smtClean="0">
                <a:latin typeface="Arial" charset="0"/>
              </a:rPr>
              <a:pPr/>
              <a:t>2</a:t>
            </a:fld>
            <a:endParaRPr lang="es-ES" smtClean="0">
              <a:latin typeface="Arial" charset="0"/>
            </a:endParaRPr>
          </a:p>
        </p:txBody>
      </p:sp>
      <p:sp>
        <p:nvSpPr>
          <p:cNvPr id="60422" name="Text Box 6"/>
          <p:cNvSpPr txBox="1">
            <a:spLocks noChangeArrowheads="1"/>
          </p:cNvSpPr>
          <p:nvPr/>
        </p:nvSpPr>
        <p:spPr bwMode="auto">
          <a:xfrm>
            <a:off x="357188" y="1893888"/>
            <a:ext cx="6088062" cy="338137"/>
          </a:xfrm>
          <a:prstGeom prst="rect">
            <a:avLst/>
          </a:prstGeom>
          <a:noFill/>
          <a:ln w="9525">
            <a:noFill/>
            <a:miter lim="800000"/>
            <a:headEnd/>
            <a:tailEnd/>
          </a:ln>
        </p:spPr>
        <p:txBody>
          <a:bodyPr wrap="none">
            <a:spAutoFit/>
          </a:bodyPr>
          <a:lstStyle/>
          <a:p>
            <a:pPr>
              <a:lnSpc>
                <a:spcPct val="100000"/>
              </a:lnSpc>
              <a:spcBef>
                <a:spcPct val="0"/>
              </a:spcBef>
            </a:pPr>
            <a:r>
              <a:rPr lang="es-ES" sz="1600"/>
              <a:t>1. Migratory flows to and from Spain during the last 20 years</a:t>
            </a:r>
          </a:p>
        </p:txBody>
      </p:sp>
      <p:sp>
        <p:nvSpPr>
          <p:cNvPr id="60423" name="Text Box 7"/>
          <p:cNvSpPr txBox="1">
            <a:spLocks noChangeArrowheads="1"/>
          </p:cNvSpPr>
          <p:nvPr/>
        </p:nvSpPr>
        <p:spPr bwMode="auto">
          <a:xfrm>
            <a:off x="377825" y="2447925"/>
            <a:ext cx="8266113" cy="338138"/>
          </a:xfrm>
          <a:prstGeom prst="rect">
            <a:avLst/>
          </a:prstGeom>
          <a:noFill/>
          <a:ln w="9525">
            <a:noFill/>
            <a:miter lim="800000"/>
            <a:headEnd/>
            <a:tailEnd/>
          </a:ln>
        </p:spPr>
        <p:txBody>
          <a:bodyPr wrap="none">
            <a:spAutoFit/>
          </a:bodyPr>
          <a:lstStyle/>
          <a:p>
            <a:pPr marL="457200" indent="-457200">
              <a:lnSpc>
                <a:spcPct val="100000"/>
              </a:lnSpc>
              <a:spcBef>
                <a:spcPct val="0"/>
              </a:spcBef>
            </a:pPr>
            <a:r>
              <a:rPr lang="es-ES" sz="1600"/>
              <a:t>2. The Population Register as a source for migration statistics: </a:t>
            </a:r>
            <a:r>
              <a:rPr lang="es-ES" sz="1600" i="1"/>
              <a:t>lights and shadows</a:t>
            </a:r>
          </a:p>
        </p:txBody>
      </p:sp>
      <p:sp>
        <p:nvSpPr>
          <p:cNvPr id="60424" name="Text Box 8"/>
          <p:cNvSpPr txBox="1">
            <a:spLocks noChangeArrowheads="1"/>
          </p:cNvSpPr>
          <p:nvPr/>
        </p:nvSpPr>
        <p:spPr bwMode="auto">
          <a:xfrm>
            <a:off x="357188" y="3019425"/>
            <a:ext cx="4467225" cy="338138"/>
          </a:xfrm>
          <a:prstGeom prst="rect">
            <a:avLst/>
          </a:prstGeom>
          <a:noFill/>
          <a:ln w="9525">
            <a:noFill/>
            <a:miter lim="800000"/>
            <a:headEnd/>
            <a:tailEnd/>
          </a:ln>
        </p:spPr>
        <p:txBody>
          <a:bodyPr wrap="none">
            <a:spAutoFit/>
          </a:bodyPr>
          <a:lstStyle/>
          <a:p>
            <a:pPr algn="ctr">
              <a:lnSpc>
                <a:spcPct val="100000"/>
              </a:lnSpc>
              <a:spcBef>
                <a:spcPct val="0"/>
              </a:spcBef>
            </a:pPr>
            <a:r>
              <a:rPr lang="es-ES" sz="1600"/>
              <a:t>3. Migration Statistics: until 2008 and today </a:t>
            </a:r>
          </a:p>
        </p:txBody>
      </p:sp>
      <p:sp>
        <p:nvSpPr>
          <p:cNvPr id="60426" name="Text Box 10"/>
          <p:cNvSpPr txBox="1">
            <a:spLocks noChangeArrowheads="1"/>
          </p:cNvSpPr>
          <p:nvPr/>
        </p:nvSpPr>
        <p:spPr bwMode="auto">
          <a:xfrm>
            <a:off x="342900" y="3643313"/>
            <a:ext cx="6586538" cy="338137"/>
          </a:xfrm>
          <a:prstGeom prst="rect">
            <a:avLst/>
          </a:prstGeom>
          <a:noFill/>
          <a:ln w="9525">
            <a:noFill/>
            <a:miter lim="800000"/>
            <a:headEnd/>
            <a:tailEnd/>
          </a:ln>
        </p:spPr>
        <p:txBody>
          <a:bodyPr wrap="none">
            <a:spAutoFit/>
          </a:bodyPr>
          <a:lstStyle/>
          <a:p>
            <a:pPr algn="ctr">
              <a:lnSpc>
                <a:spcPct val="100000"/>
              </a:lnSpc>
              <a:spcBef>
                <a:spcPct val="0"/>
              </a:spcBef>
            </a:pPr>
            <a:r>
              <a:rPr lang="es-ES" sz="1600"/>
              <a:t>4. Measuring social conditions: National Immigrants Survey 2007 </a:t>
            </a:r>
          </a:p>
        </p:txBody>
      </p:sp>
      <p:sp>
        <p:nvSpPr>
          <p:cNvPr id="5127" name="6 CuadroTexto"/>
          <p:cNvSpPr txBox="1">
            <a:spLocks noChangeArrowheads="1"/>
          </p:cNvSpPr>
          <p:nvPr/>
        </p:nvSpPr>
        <p:spPr bwMode="auto">
          <a:xfrm>
            <a:off x="2420938" y="1428750"/>
            <a:ext cx="1063625" cy="285750"/>
          </a:xfrm>
          <a:prstGeom prst="rect">
            <a:avLst/>
          </a:prstGeom>
          <a:noFill/>
          <a:ln w="9525">
            <a:noFill/>
            <a:miter lim="800000"/>
            <a:headEnd/>
            <a:tailEnd/>
          </a:ln>
        </p:spPr>
        <p:txBody>
          <a:bodyPr wrap="none">
            <a:spAutoFit/>
          </a:bodyPr>
          <a:lstStyle/>
          <a:p>
            <a:r>
              <a:rPr lang="es-ES"/>
              <a:t>Summary:</a:t>
            </a:r>
          </a:p>
        </p:txBody>
      </p:sp>
      <p:sp>
        <p:nvSpPr>
          <p:cNvPr id="8" name="Text Box 6"/>
          <p:cNvSpPr txBox="1">
            <a:spLocks noChangeArrowheads="1"/>
          </p:cNvSpPr>
          <p:nvPr/>
        </p:nvSpPr>
        <p:spPr bwMode="auto">
          <a:xfrm>
            <a:off x="357188" y="4214813"/>
            <a:ext cx="3719512" cy="338137"/>
          </a:xfrm>
          <a:prstGeom prst="rect">
            <a:avLst/>
          </a:prstGeom>
          <a:noFill/>
          <a:ln w="9525">
            <a:noFill/>
            <a:miter lim="800000"/>
            <a:headEnd/>
            <a:tailEnd/>
          </a:ln>
        </p:spPr>
        <p:txBody>
          <a:bodyPr wrap="none">
            <a:spAutoFit/>
          </a:bodyPr>
          <a:lstStyle/>
          <a:p>
            <a:pPr>
              <a:lnSpc>
                <a:spcPct val="100000"/>
              </a:lnSpc>
              <a:spcBef>
                <a:spcPct val="0"/>
              </a:spcBef>
            </a:pPr>
            <a:r>
              <a:rPr lang="es-ES" sz="1600"/>
              <a:t>5. Some conclusions and next steps</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p:bldP spid="60423" grpId="0"/>
      <p:bldP spid="60424" grpId="0"/>
      <p:bldP spid="6042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Marcador de número de diapositiva"/>
          <p:cNvSpPr>
            <a:spLocks noGrp="1"/>
          </p:cNvSpPr>
          <p:nvPr>
            <p:ph type="sldNum" sz="quarter" idx="10"/>
          </p:nvPr>
        </p:nvSpPr>
        <p:spPr>
          <a:xfrm>
            <a:off x="6732588" y="6453188"/>
            <a:ext cx="2133600" cy="476250"/>
          </a:xfrm>
          <a:noFill/>
        </p:spPr>
        <p:txBody>
          <a:bodyPr/>
          <a:lstStyle/>
          <a:p>
            <a:fld id="{354DD1C3-98AE-41B3-98A9-BA15C259D17B}" type="slidenum">
              <a:rPr lang="es-ES" smtClean="0">
                <a:latin typeface="Arial" charset="0"/>
              </a:rPr>
              <a:pPr/>
              <a:t>3</a:t>
            </a:fld>
            <a:endParaRPr lang="es-ES" smtClean="0">
              <a:latin typeface="Arial" charset="0"/>
            </a:endParaRPr>
          </a:p>
        </p:txBody>
      </p:sp>
      <p:sp>
        <p:nvSpPr>
          <p:cNvPr id="6147" name="Text Box 8"/>
          <p:cNvSpPr txBox="1">
            <a:spLocks noChangeArrowheads="1"/>
          </p:cNvSpPr>
          <p:nvPr/>
        </p:nvSpPr>
        <p:spPr bwMode="auto">
          <a:xfrm>
            <a:off x="176213" y="928688"/>
            <a:ext cx="7681912" cy="371475"/>
          </a:xfrm>
          <a:prstGeom prst="rect">
            <a:avLst/>
          </a:prstGeom>
          <a:noFill/>
          <a:ln w="9525" algn="ctr">
            <a:solidFill>
              <a:schemeClr val="tx1"/>
            </a:solidFill>
            <a:miter lim="800000"/>
            <a:headEnd/>
            <a:tailEnd/>
          </a:ln>
        </p:spPr>
        <p:txBody>
          <a:bodyPr lIns="90000" tIns="46800" rIns="90000" bIns="46800">
            <a:spAutoFit/>
          </a:bodyPr>
          <a:lstStyle/>
          <a:p>
            <a:pPr>
              <a:spcBef>
                <a:spcPct val="50000"/>
              </a:spcBef>
            </a:pPr>
            <a:r>
              <a:rPr lang="es-ES" sz="2000"/>
              <a:t>1. Migratory flows to and from Spain during the last 20 years</a:t>
            </a:r>
          </a:p>
        </p:txBody>
      </p:sp>
      <p:sp>
        <p:nvSpPr>
          <p:cNvPr id="6148" name="Text Box 5"/>
          <p:cNvSpPr txBox="1">
            <a:spLocks noChangeArrowheads="1"/>
          </p:cNvSpPr>
          <p:nvPr/>
        </p:nvSpPr>
        <p:spPr bwMode="auto">
          <a:xfrm>
            <a:off x="358775" y="1447800"/>
            <a:ext cx="3206750" cy="338138"/>
          </a:xfrm>
          <a:prstGeom prst="rect">
            <a:avLst/>
          </a:prstGeom>
          <a:noFill/>
          <a:ln w="9525">
            <a:noFill/>
            <a:miter lim="800000"/>
            <a:headEnd/>
            <a:tailEnd/>
          </a:ln>
        </p:spPr>
        <p:txBody>
          <a:bodyPr wrap="none">
            <a:spAutoFit/>
          </a:bodyPr>
          <a:lstStyle/>
          <a:p>
            <a:pPr marL="457200" indent="-457200">
              <a:lnSpc>
                <a:spcPct val="100000"/>
              </a:lnSpc>
              <a:spcBef>
                <a:spcPct val="0"/>
              </a:spcBef>
            </a:pPr>
            <a:r>
              <a:rPr lang="es-ES" sz="1600"/>
              <a:t>Population of Spain 1991-2011:</a:t>
            </a:r>
          </a:p>
        </p:txBody>
      </p:sp>
      <p:graphicFrame>
        <p:nvGraphicFramePr>
          <p:cNvPr id="9" name="2 Gráfico"/>
          <p:cNvGraphicFramePr/>
          <p:nvPr/>
        </p:nvGraphicFramePr>
        <p:xfrm>
          <a:off x="1142976" y="1928802"/>
          <a:ext cx="7000924" cy="4214842"/>
        </p:xfrm>
        <a:graphic>
          <a:graphicData uri="http://schemas.openxmlformats.org/drawingml/2006/chart">
            <c:chart xmlns:c="http://schemas.openxmlformats.org/drawingml/2006/chart" xmlns:r="http://schemas.openxmlformats.org/officeDocument/2006/relationships" r:id="rId2"/>
          </a:graphicData>
        </a:graphic>
      </p:graphicFrame>
      <p:sp>
        <p:nvSpPr>
          <p:cNvPr id="10" name="23 CuadroTexto"/>
          <p:cNvSpPr txBox="1">
            <a:spLocks noChangeArrowheads="1"/>
          </p:cNvSpPr>
          <p:nvPr/>
        </p:nvSpPr>
        <p:spPr bwMode="auto">
          <a:xfrm>
            <a:off x="3143250" y="2527300"/>
            <a:ext cx="679450" cy="258763"/>
          </a:xfrm>
          <a:prstGeom prst="rect">
            <a:avLst/>
          </a:prstGeom>
          <a:noFill/>
          <a:ln w="9525">
            <a:noFill/>
            <a:miter lim="800000"/>
            <a:headEnd/>
            <a:tailEnd/>
          </a:ln>
        </p:spPr>
        <p:txBody>
          <a:bodyPr wrap="none">
            <a:spAutoFit/>
          </a:bodyPr>
          <a:lstStyle/>
          <a:p>
            <a:pPr algn="ctr"/>
            <a:r>
              <a:rPr lang="es-ES" sz="1200"/>
              <a:t>(0.9 %)</a:t>
            </a:r>
          </a:p>
        </p:txBody>
      </p:sp>
      <p:sp>
        <p:nvSpPr>
          <p:cNvPr id="11" name="23 CuadroTexto"/>
          <p:cNvSpPr txBox="1">
            <a:spLocks noChangeArrowheads="1"/>
          </p:cNvSpPr>
          <p:nvPr/>
        </p:nvSpPr>
        <p:spPr bwMode="auto">
          <a:xfrm>
            <a:off x="4892675" y="2527300"/>
            <a:ext cx="679450" cy="258763"/>
          </a:xfrm>
          <a:prstGeom prst="rect">
            <a:avLst/>
          </a:prstGeom>
          <a:noFill/>
          <a:ln w="9525">
            <a:noFill/>
            <a:miter lim="800000"/>
            <a:headEnd/>
            <a:tailEnd/>
          </a:ln>
        </p:spPr>
        <p:txBody>
          <a:bodyPr wrap="none">
            <a:spAutoFit/>
          </a:bodyPr>
          <a:lstStyle/>
          <a:p>
            <a:pPr algn="ctr"/>
            <a:r>
              <a:rPr lang="es-ES" sz="1200"/>
              <a:t>(3.8 %)</a:t>
            </a:r>
          </a:p>
        </p:txBody>
      </p:sp>
      <p:sp>
        <p:nvSpPr>
          <p:cNvPr id="12" name="23 CuadroTexto"/>
          <p:cNvSpPr txBox="1">
            <a:spLocks noChangeArrowheads="1"/>
          </p:cNvSpPr>
          <p:nvPr/>
        </p:nvSpPr>
        <p:spPr bwMode="auto">
          <a:xfrm>
            <a:off x="6643688" y="2071688"/>
            <a:ext cx="785812" cy="258762"/>
          </a:xfrm>
          <a:prstGeom prst="rect">
            <a:avLst/>
          </a:prstGeom>
          <a:noFill/>
          <a:ln w="9525">
            <a:noFill/>
            <a:miter lim="800000"/>
            <a:headEnd/>
            <a:tailEnd/>
          </a:ln>
        </p:spPr>
        <p:txBody>
          <a:bodyPr>
            <a:spAutoFit/>
          </a:bodyPr>
          <a:lstStyle/>
          <a:p>
            <a:pPr algn="ctr"/>
            <a:r>
              <a:rPr lang="es-ES" sz="1200"/>
              <a:t>(11.2 %)</a:t>
            </a:r>
          </a:p>
        </p:txBody>
      </p:sp>
      <p:graphicFrame>
        <p:nvGraphicFramePr>
          <p:cNvPr id="13" name="12 Tabla"/>
          <p:cNvGraphicFramePr>
            <a:graphicFrameLocks noGrp="1"/>
          </p:cNvGraphicFramePr>
          <p:nvPr/>
        </p:nvGraphicFramePr>
        <p:xfrm>
          <a:off x="2214563" y="2143125"/>
          <a:ext cx="1214446" cy="167640"/>
        </p:xfrm>
        <a:graphic>
          <a:graphicData uri="http://schemas.openxmlformats.org/drawingml/2006/table">
            <a:tbl>
              <a:tblPr/>
              <a:tblGrid>
                <a:gridCol w="1214446"/>
              </a:tblGrid>
              <a:tr h="167640">
                <a:tc>
                  <a:txBody>
                    <a:bodyPr/>
                    <a:lstStyle/>
                    <a:p>
                      <a:pPr algn="r" fontAlgn="b"/>
                      <a:r>
                        <a:rPr lang="es-ES" sz="1000" b="1" i="0" u="none" strike="noStrike" dirty="0" smtClean="0">
                          <a:solidFill>
                            <a:srgbClr val="336699"/>
                          </a:solidFill>
                          <a:latin typeface="Arial"/>
                        </a:rPr>
                        <a:t>Total: 38,872,268</a:t>
                      </a:r>
                      <a:endParaRPr lang="es-ES" sz="1000" b="1" i="0" u="none" strike="noStrike" dirty="0">
                        <a:solidFill>
                          <a:srgbClr val="336699"/>
                        </a:solidFill>
                        <a:latin typeface="Arial"/>
                      </a:endParaRPr>
                    </a:p>
                  </a:txBody>
                  <a:tcPr marL="0" marR="0" marT="0" marB="0" anchor="b">
                    <a:lnL>
                      <a:noFill/>
                    </a:lnL>
                    <a:lnR>
                      <a:noFill/>
                    </a:lnR>
                    <a:lnT>
                      <a:noFill/>
                    </a:lnT>
                    <a:lnB>
                      <a:noFill/>
                    </a:lnB>
                  </a:tcPr>
                </a:tc>
              </a:tr>
            </a:tbl>
          </a:graphicData>
        </a:graphic>
      </p:graphicFrame>
      <p:graphicFrame>
        <p:nvGraphicFramePr>
          <p:cNvPr id="14" name="13 Tabla"/>
          <p:cNvGraphicFramePr>
            <a:graphicFrameLocks noGrp="1"/>
          </p:cNvGraphicFramePr>
          <p:nvPr/>
        </p:nvGraphicFramePr>
        <p:xfrm>
          <a:off x="3929063" y="2071688"/>
          <a:ext cx="1214446" cy="167640"/>
        </p:xfrm>
        <a:graphic>
          <a:graphicData uri="http://schemas.openxmlformats.org/drawingml/2006/table">
            <a:tbl>
              <a:tblPr/>
              <a:tblGrid>
                <a:gridCol w="1214446"/>
              </a:tblGrid>
              <a:tr h="167640">
                <a:tc>
                  <a:txBody>
                    <a:bodyPr/>
                    <a:lstStyle/>
                    <a:p>
                      <a:pPr algn="r" fontAlgn="b"/>
                      <a:r>
                        <a:rPr lang="es-ES" sz="1000" b="1" i="0" u="none" strike="noStrike" dirty="0" smtClean="0">
                          <a:solidFill>
                            <a:srgbClr val="336699"/>
                          </a:solidFill>
                          <a:latin typeface="Arial"/>
                        </a:rPr>
                        <a:t>Total: 40,847,371</a:t>
                      </a:r>
                      <a:endParaRPr lang="es-ES" sz="1000" b="1" i="0" u="none" strike="noStrike" dirty="0">
                        <a:solidFill>
                          <a:srgbClr val="336699"/>
                        </a:solidFill>
                        <a:latin typeface="Arial"/>
                      </a:endParaRPr>
                    </a:p>
                  </a:txBody>
                  <a:tcPr marL="0" marR="0" marT="0" marB="0" anchor="b">
                    <a:lnL>
                      <a:noFill/>
                    </a:lnL>
                    <a:lnR>
                      <a:noFill/>
                    </a:lnR>
                    <a:lnT>
                      <a:noFill/>
                    </a:lnT>
                    <a:lnB>
                      <a:noFill/>
                    </a:lnB>
                  </a:tcPr>
                </a:tc>
              </a:tr>
            </a:tbl>
          </a:graphicData>
        </a:graphic>
      </p:graphicFrame>
      <p:graphicFrame>
        <p:nvGraphicFramePr>
          <p:cNvPr id="15" name="14 Tabla"/>
          <p:cNvGraphicFramePr>
            <a:graphicFrameLocks noGrp="1"/>
          </p:cNvGraphicFramePr>
          <p:nvPr/>
        </p:nvGraphicFramePr>
        <p:xfrm>
          <a:off x="5715000" y="1785938"/>
          <a:ext cx="1214446" cy="167640"/>
        </p:xfrm>
        <a:graphic>
          <a:graphicData uri="http://schemas.openxmlformats.org/drawingml/2006/table">
            <a:tbl>
              <a:tblPr/>
              <a:tblGrid>
                <a:gridCol w="1214446"/>
              </a:tblGrid>
              <a:tr h="167640">
                <a:tc>
                  <a:txBody>
                    <a:bodyPr/>
                    <a:lstStyle/>
                    <a:p>
                      <a:pPr algn="r" fontAlgn="b"/>
                      <a:r>
                        <a:rPr lang="es-ES" sz="1000" b="1" i="0" u="none" strike="noStrike" dirty="0" smtClean="0">
                          <a:solidFill>
                            <a:srgbClr val="336699"/>
                          </a:solidFill>
                          <a:latin typeface="Arial"/>
                        </a:rPr>
                        <a:t>Total: 46,815,916</a:t>
                      </a:r>
                      <a:endParaRPr lang="es-ES" sz="1000" b="1" i="0" u="none" strike="noStrike" dirty="0">
                        <a:solidFill>
                          <a:srgbClr val="336699"/>
                        </a:solidFill>
                        <a:latin typeface="Arial"/>
                      </a:endParaRPr>
                    </a:p>
                  </a:txBody>
                  <a:tcPr marL="0" marR="0" marT="0" marB="0" anchor="b">
                    <a:lnL>
                      <a:noFill/>
                    </a:lnL>
                    <a:lnR>
                      <a:noFill/>
                    </a:lnR>
                    <a:lnT>
                      <a:noFill/>
                    </a:lnT>
                    <a:lnB>
                      <a:noFill/>
                    </a:lnB>
                  </a:tcPr>
                </a:tc>
              </a:tr>
            </a:tbl>
          </a:graphicData>
        </a:graphic>
      </p:graphicFrame>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1"/>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1" grpId="0" autoUpdateAnimBg="0"/>
      <p:bldP spid="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noChangeArrowheads="1"/>
          </p:cNvPicPr>
          <p:nvPr/>
        </p:nvPicPr>
        <p:blipFill>
          <a:blip r:embed="rId2"/>
          <a:srcRect/>
          <a:stretch>
            <a:fillRect/>
          </a:stretch>
        </p:blipFill>
        <p:spPr bwMode="auto">
          <a:xfrm>
            <a:off x="176213" y="1438275"/>
            <a:ext cx="7896225" cy="4991100"/>
          </a:xfrm>
          <a:prstGeom prst="rect">
            <a:avLst/>
          </a:prstGeom>
          <a:noFill/>
          <a:ln w="25400" algn="ctr">
            <a:noFill/>
            <a:miter lim="800000"/>
            <a:headEnd/>
            <a:tailEnd/>
          </a:ln>
        </p:spPr>
      </p:pic>
      <p:sp>
        <p:nvSpPr>
          <p:cNvPr id="7171" name="1 Marcador de número de diapositiva"/>
          <p:cNvSpPr>
            <a:spLocks noGrp="1"/>
          </p:cNvSpPr>
          <p:nvPr>
            <p:ph type="sldNum" sz="quarter" idx="10"/>
          </p:nvPr>
        </p:nvSpPr>
        <p:spPr>
          <a:xfrm>
            <a:off x="6732588" y="6453188"/>
            <a:ext cx="2133600" cy="476250"/>
          </a:xfrm>
          <a:noFill/>
        </p:spPr>
        <p:txBody>
          <a:bodyPr/>
          <a:lstStyle/>
          <a:p>
            <a:fld id="{2512E99E-367F-4CF2-B917-22965A73DF66}" type="slidenum">
              <a:rPr lang="es-ES" smtClean="0">
                <a:latin typeface="Arial" charset="0"/>
              </a:rPr>
              <a:pPr/>
              <a:t>4</a:t>
            </a:fld>
            <a:r>
              <a:rPr lang="es-ES" smtClean="0">
                <a:latin typeface="Arial" charset="0"/>
              </a:rPr>
              <a:t>/15</a:t>
            </a:r>
          </a:p>
        </p:txBody>
      </p:sp>
      <p:sp>
        <p:nvSpPr>
          <p:cNvPr id="7172" name="Text Box 8"/>
          <p:cNvSpPr txBox="1">
            <a:spLocks noChangeArrowheads="1"/>
          </p:cNvSpPr>
          <p:nvPr/>
        </p:nvSpPr>
        <p:spPr bwMode="auto">
          <a:xfrm>
            <a:off x="176213" y="928688"/>
            <a:ext cx="7681912" cy="371475"/>
          </a:xfrm>
          <a:prstGeom prst="rect">
            <a:avLst/>
          </a:prstGeom>
          <a:noFill/>
          <a:ln w="9525" algn="ctr">
            <a:solidFill>
              <a:schemeClr val="tx1"/>
            </a:solidFill>
            <a:miter lim="800000"/>
            <a:headEnd/>
            <a:tailEnd/>
          </a:ln>
        </p:spPr>
        <p:txBody>
          <a:bodyPr lIns="90000" tIns="46800" rIns="90000" bIns="46800">
            <a:spAutoFit/>
          </a:bodyPr>
          <a:lstStyle/>
          <a:p>
            <a:pPr>
              <a:spcBef>
                <a:spcPct val="50000"/>
              </a:spcBef>
            </a:pPr>
            <a:r>
              <a:rPr lang="es-ES" sz="2000"/>
              <a:t>1. Migratory flows to and from Spain during the last 20 years</a:t>
            </a:r>
          </a:p>
        </p:txBody>
      </p:sp>
      <p:sp>
        <p:nvSpPr>
          <p:cNvPr id="7173" name="Text Box 5"/>
          <p:cNvSpPr txBox="1">
            <a:spLocks noChangeArrowheads="1"/>
          </p:cNvSpPr>
          <p:nvPr/>
        </p:nvSpPr>
        <p:spPr bwMode="auto">
          <a:xfrm>
            <a:off x="1000125" y="1476375"/>
            <a:ext cx="6526213" cy="523875"/>
          </a:xfrm>
          <a:prstGeom prst="rect">
            <a:avLst/>
          </a:prstGeom>
          <a:solidFill>
            <a:schemeClr val="bg1"/>
          </a:solidFill>
          <a:ln w="9525">
            <a:noFill/>
            <a:miter lim="800000"/>
            <a:headEnd/>
            <a:tailEnd/>
          </a:ln>
        </p:spPr>
        <p:txBody>
          <a:bodyPr wrap="none">
            <a:spAutoFit/>
          </a:bodyPr>
          <a:lstStyle/>
          <a:p>
            <a:pPr marL="457200" indent="-457200">
              <a:lnSpc>
                <a:spcPct val="100000"/>
              </a:lnSpc>
              <a:spcBef>
                <a:spcPct val="0"/>
              </a:spcBef>
            </a:pPr>
            <a:r>
              <a:rPr lang="es-ES" sz="1600"/>
              <a:t>Stocks of foreign population 2001-2013: some selected countries</a:t>
            </a:r>
          </a:p>
          <a:p>
            <a:pPr marL="457200" indent="-457200">
              <a:lnSpc>
                <a:spcPct val="100000"/>
              </a:lnSpc>
              <a:spcBef>
                <a:spcPct val="0"/>
              </a:spcBef>
            </a:pPr>
            <a:r>
              <a:rPr lang="es-ES" sz="1200"/>
              <a:t>Source: Population Register</a:t>
            </a: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Marcador de número de diapositiva"/>
          <p:cNvSpPr>
            <a:spLocks noGrp="1"/>
          </p:cNvSpPr>
          <p:nvPr>
            <p:ph type="sldNum" sz="quarter" idx="10"/>
          </p:nvPr>
        </p:nvSpPr>
        <p:spPr>
          <a:noFill/>
        </p:spPr>
        <p:txBody>
          <a:bodyPr/>
          <a:lstStyle/>
          <a:p>
            <a:fld id="{07FAECE4-C94D-4547-ADB3-0CA98EC784FB}" type="slidenum">
              <a:rPr lang="es-ES" smtClean="0">
                <a:latin typeface="Arial" charset="0"/>
              </a:rPr>
              <a:pPr/>
              <a:t>5</a:t>
            </a:fld>
            <a:r>
              <a:rPr lang="es-ES" smtClean="0">
                <a:latin typeface="Arial" charset="0"/>
              </a:rPr>
              <a:t>/15</a:t>
            </a:r>
          </a:p>
        </p:txBody>
      </p:sp>
      <p:sp>
        <p:nvSpPr>
          <p:cNvPr id="18" name="Text Box 50"/>
          <p:cNvSpPr txBox="1">
            <a:spLocks noChangeArrowheads="1"/>
          </p:cNvSpPr>
          <p:nvPr/>
        </p:nvSpPr>
        <p:spPr bwMode="auto">
          <a:xfrm>
            <a:off x="214313" y="1017588"/>
            <a:ext cx="7715250" cy="482600"/>
          </a:xfrm>
          <a:prstGeom prst="rect">
            <a:avLst/>
          </a:prstGeom>
          <a:noFill/>
          <a:ln w="25400" algn="ctr">
            <a:noFill/>
            <a:miter lim="800000"/>
            <a:headEnd/>
            <a:tailEnd/>
          </a:ln>
        </p:spPr>
        <p:txBody>
          <a:bodyPr lIns="90000" tIns="46800" rIns="90000" bIns="46800">
            <a:spAutoFit/>
          </a:bodyPr>
          <a:lstStyle/>
          <a:p>
            <a:r>
              <a:rPr lang="es-ES"/>
              <a:t>By Law:  All persons living in a municipality of Spain have the right and obbligation to be registered in the municipal register (without any legal or administrative restriction) </a:t>
            </a:r>
          </a:p>
        </p:txBody>
      </p:sp>
      <p:sp>
        <p:nvSpPr>
          <p:cNvPr id="21" name="20 CuadroTexto"/>
          <p:cNvSpPr txBox="1">
            <a:spLocks noChangeArrowheads="1"/>
          </p:cNvSpPr>
          <p:nvPr/>
        </p:nvSpPr>
        <p:spPr bwMode="auto">
          <a:xfrm>
            <a:off x="285750" y="2182813"/>
            <a:ext cx="8001000" cy="674687"/>
          </a:xfrm>
          <a:prstGeom prst="rect">
            <a:avLst/>
          </a:prstGeom>
          <a:noFill/>
          <a:ln w="9525">
            <a:noFill/>
            <a:miter lim="800000"/>
            <a:headEnd/>
            <a:tailEnd/>
          </a:ln>
        </p:spPr>
        <p:txBody>
          <a:bodyPr>
            <a:spAutoFit/>
          </a:bodyPr>
          <a:lstStyle/>
          <a:p>
            <a:pPr>
              <a:buFont typeface="Wingdings" pitchFamily="2" charset="2"/>
              <a:buChar char="q"/>
            </a:pPr>
            <a:r>
              <a:rPr lang="es-ES"/>
              <a:t> Until 1996: independent municipal registers  (8,000), not interconnected  (duplicates, out-of-date):  The population figures provided by the (sum of) Population Register(s)  were too high</a:t>
            </a:r>
          </a:p>
        </p:txBody>
      </p:sp>
      <p:sp>
        <p:nvSpPr>
          <p:cNvPr id="22" name="21 CuadroTexto"/>
          <p:cNvSpPr txBox="1">
            <a:spLocks noChangeArrowheads="1"/>
          </p:cNvSpPr>
          <p:nvPr/>
        </p:nvSpPr>
        <p:spPr bwMode="auto">
          <a:xfrm>
            <a:off x="285750" y="3000375"/>
            <a:ext cx="8072438" cy="717550"/>
          </a:xfrm>
          <a:prstGeom prst="rect">
            <a:avLst/>
          </a:prstGeom>
          <a:noFill/>
          <a:ln w="9525">
            <a:noFill/>
            <a:miter lim="800000"/>
            <a:headEnd/>
            <a:tailEnd/>
          </a:ln>
        </p:spPr>
        <p:txBody>
          <a:bodyPr>
            <a:spAutoFit/>
          </a:bodyPr>
          <a:lstStyle/>
          <a:p>
            <a:pPr>
              <a:buFont typeface="Wingdings" pitchFamily="2" charset="2"/>
              <a:buChar char="q"/>
            </a:pPr>
            <a:r>
              <a:rPr lang="es-ES"/>
              <a:t> Since may 1996: Integrated municipal registers  (control of duplicates, births, deaths at national level by INE). </a:t>
            </a:r>
          </a:p>
          <a:p>
            <a:r>
              <a:rPr lang="es-ES"/>
              <a:t>But it took many years to have it done (and still today it is not 100% perfect)</a:t>
            </a:r>
          </a:p>
        </p:txBody>
      </p:sp>
      <p:sp>
        <p:nvSpPr>
          <p:cNvPr id="23" name="22 Rectángulo"/>
          <p:cNvSpPr>
            <a:spLocks noChangeArrowheads="1"/>
          </p:cNvSpPr>
          <p:nvPr/>
        </p:nvSpPr>
        <p:spPr bwMode="auto">
          <a:xfrm>
            <a:off x="2143125" y="1574800"/>
            <a:ext cx="4572000" cy="425450"/>
          </a:xfrm>
          <a:prstGeom prst="rect">
            <a:avLst/>
          </a:prstGeom>
          <a:noFill/>
          <a:ln w="9525">
            <a:solidFill>
              <a:schemeClr val="tx1"/>
            </a:solidFill>
            <a:miter lim="800000"/>
            <a:headEnd/>
            <a:tailEnd/>
          </a:ln>
        </p:spPr>
        <p:txBody>
          <a:bodyPr>
            <a:spAutoFit/>
          </a:bodyPr>
          <a:lstStyle/>
          <a:p>
            <a:r>
              <a:rPr lang="es-ES" sz="1200"/>
              <a:t>(An example: a recent survey on homeless people states that 90% of them are registered, only 2,700 are not)</a:t>
            </a:r>
          </a:p>
        </p:txBody>
      </p:sp>
      <p:sp>
        <p:nvSpPr>
          <p:cNvPr id="27" name="26 CuadroTexto"/>
          <p:cNvSpPr txBox="1">
            <a:spLocks noChangeArrowheads="1"/>
          </p:cNvSpPr>
          <p:nvPr/>
        </p:nvSpPr>
        <p:spPr bwMode="auto">
          <a:xfrm>
            <a:off x="571500" y="3929063"/>
            <a:ext cx="7572375" cy="285750"/>
          </a:xfrm>
          <a:prstGeom prst="rect">
            <a:avLst/>
          </a:prstGeom>
          <a:noFill/>
          <a:ln w="9525">
            <a:noFill/>
            <a:miter lim="800000"/>
            <a:headEnd/>
            <a:tailEnd/>
          </a:ln>
        </p:spPr>
        <p:txBody>
          <a:bodyPr>
            <a:spAutoFit/>
          </a:bodyPr>
          <a:lstStyle/>
          <a:p>
            <a:r>
              <a:rPr lang="es-ES"/>
              <a:t>Spanish population is “under control” but foreign population is more difficult to count:</a:t>
            </a:r>
          </a:p>
        </p:txBody>
      </p:sp>
      <p:graphicFrame>
        <p:nvGraphicFramePr>
          <p:cNvPr id="30" name="29 Diagrama"/>
          <p:cNvGraphicFramePr/>
          <p:nvPr/>
        </p:nvGraphicFramePr>
        <p:xfrm>
          <a:off x="642910" y="4357694"/>
          <a:ext cx="7858180" cy="1643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201" name="Text Box 7"/>
          <p:cNvSpPr txBox="1">
            <a:spLocks noChangeArrowheads="1"/>
          </p:cNvSpPr>
          <p:nvPr/>
        </p:nvSpPr>
        <p:spPr bwMode="auto">
          <a:xfrm>
            <a:off x="0" y="549275"/>
            <a:ext cx="7218363" cy="307975"/>
          </a:xfrm>
          <a:prstGeom prst="rect">
            <a:avLst/>
          </a:prstGeom>
          <a:noFill/>
          <a:ln w="9525">
            <a:solidFill>
              <a:schemeClr val="accent1"/>
            </a:solidFill>
            <a:miter lim="800000"/>
            <a:headEnd/>
            <a:tailEnd/>
          </a:ln>
        </p:spPr>
        <p:txBody>
          <a:bodyPr wrap="none">
            <a:spAutoFit/>
          </a:bodyPr>
          <a:lstStyle/>
          <a:p>
            <a:pPr marL="457200" indent="-457200">
              <a:lnSpc>
                <a:spcPct val="100000"/>
              </a:lnSpc>
              <a:spcBef>
                <a:spcPct val="0"/>
              </a:spcBef>
            </a:pPr>
            <a:r>
              <a:rPr lang="es-ES"/>
              <a:t>2. The Population Register as a source for migration statistics: </a:t>
            </a:r>
            <a:r>
              <a:rPr lang="es-ES" i="1"/>
              <a:t>lights and shadows</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graphicEl>
                                              <a:dgm id="{AF85AFAD-53D9-4DBB-9C47-9158C61DAED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graphicEl>
                                              <a:dgm id="{4B518DAF-67C4-4B17-9168-B7DFB5B0DE7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graphicEl>
                                              <a:dgm id="{2C4C1520-2396-4D60-AC79-3DB9C149F7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animBg="1"/>
      <p:bldP spid="27" grpId="0"/>
      <p:bldGraphic spid="30"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50"/>
          <p:cNvSpPr txBox="1">
            <a:spLocks noChangeArrowheads="1"/>
          </p:cNvSpPr>
          <p:nvPr/>
        </p:nvSpPr>
        <p:spPr bwMode="auto">
          <a:xfrm>
            <a:off x="857250" y="1495425"/>
            <a:ext cx="7072313" cy="288925"/>
          </a:xfrm>
          <a:prstGeom prst="rect">
            <a:avLst/>
          </a:prstGeom>
          <a:noFill/>
          <a:ln w="25400" algn="ctr">
            <a:noFill/>
            <a:miter lim="800000"/>
            <a:headEnd/>
            <a:tailEnd/>
          </a:ln>
        </p:spPr>
        <p:txBody>
          <a:bodyPr lIns="90000" tIns="46800" rIns="90000" bIns="46800">
            <a:spAutoFit/>
          </a:bodyPr>
          <a:lstStyle/>
          <a:p>
            <a:r>
              <a:rPr lang="es-ES"/>
              <a:t>There is a legal (complex and evolving) process for de-registering people </a:t>
            </a:r>
          </a:p>
        </p:txBody>
      </p:sp>
      <p:sp>
        <p:nvSpPr>
          <p:cNvPr id="9" name="AutoShape 49"/>
          <p:cNvSpPr>
            <a:spLocks noChangeArrowheads="1"/>
          </p:cNvSpPr>
          <p:nvPr/>
        </p:nvSpPr>
        <p:spPr bwMode="auto">
          <a:xfrm rot="5400000">
            <a:off x="4027488" y="1736725"/>
            <a:ext cx="428625" cy="517525"/>
          </a:xfrm>
          <a:prstGeom prst="rightArrow">
            <a:avLst>
              <a:gd name="adj1" fmla="val 50000"/>
              <a:gd name="adj2" fmla="val 58218"/>
            </a:avLst>
          </a:prstGeom>
          <a:solidFill>
            <a:srgbClr val="336699"/>
          </a:solidFill>
          <a:ln w="25400" algn="ctr">
            <a:solidFill>
              <a:schemeClr val="tx1"/>
            </a:solidFill>
            <a:miter lim="800000"/>
            <a:headEnd/>
            <a:tailEnd/>
          </a:ln>
        </p:spPr>
        <p:txBody>
          <a:bodyPr lIns="90000" tIns="46800" rIns="90000" bIns="46800" anchor="ctr">
            <a:spAutoFit/>
          </a:bodyPr>
          <a:lstStyle/>
          <a:p>
            <a:endParaRPr lang="es-ES" sz="1200"/>
          </a:p>
        </p:txBody>
      </p:sp>
      <p:sp>
        <p:nvSpPr>
          <p:cNvPr id="11" name="10 CuadroTexto"/>
          <p:cNvSpPr txBox="1">
            <a:spLocks noChangeArrowheads="1"/>
          </p:cNvSpPr>
          <p:nvPr/>
        </p:nvSpPr>
        <p:spPr bwMode="auto">
          <a:xfrm>
            <a:off x="928688" y="2352675"/>
            <a:ext cx="3143250" cy="923925"/>
          </a:xfrm>
          <a:prstGeom prst="rect">
            <a:avLst/>
          </a:prstGeom>
          <a:noFill/>
          <a:ln w="9525">
            <a:solidFill>
              <a:srgbClr val="336699"/>
            </a:solidFill>
            <a:miter lim="800000"/>
            <a:headEnd/>
            <a:tailEnd/>
          </a:ln>
        </p:spPr>
        <p:txBody>
          <a:bodyPr>
            <a:spAutoFit/>
          </a:bodyPr>
          <a:lstStyle/>
          <a:p>
            <a:r>
              <a:rPr lang="es-ES" sz="1200">
                <a:solidFill>
                  <a:srgbClr val="990000"/>
                </a:solidFill>
              </a:rPr>
              <a:t>Non European Union and non permanent residents (including illegal) </a:t>
            </a:r>
            <a:r>
              <a:rPr lang="es-ES" sz="1200"/>
              <a:t> have to renew their registration every two years.  Otherwise the registration expires (Since 2004). </a:t>
            </a:r>
          </a:p>
        </p:txBody>
      </p:sp>
      <p:sp>
        <p:nvSpPr>
          <p:cNvPr id="15" name="14 CuadroTexto"/>
          <p:cNvSpPr txBox="1">
            <a:spLocks noChangeArrowheads="1"/>
          </p:cNvSpPr>
          <p:nvPr/>
        </p:nvSpPr>
        <p:spPr bwMode="auto">
          <a:xfrm>
            <a:off x="4714875" y="2322513"/>
            <a:ext cx="3000375" cy="922337"/>
          </a:xfrm>
          <a:prstGeom prst="rect">
            <a:avLst/>
          </a:prstGeom>
          <a:noFill/>
          <a:ln w="9525">
            <a:solidFill>
              <a:srgbClr val="336699"/>
            </a:solidFill>
            <a:miter lim="800000"/>
            <a:headEnd/>
            <a:tailEnd/>
          </a:ln>
        </p:spPr>
        <p:txBody>
          <a:bodyPr>
            <a:spAutoFit/>
          </a:bodyPr>
          <a:lstStyle/>
          <a:p>
            <a:r>
              <a:rPr lang="es-ES" sz="1200">
                <a:solidFill>
                  <a:srgbClr val="990000"/>
                </a:solidFill>
              </a:rPr>
              <a:t>European Union’s and permanent residents </a:t>
            </a:r>
            <a:r>
              <a:rPr lang="es-ES" sz="1200"/>
              <a:t>: Every Municipality has to check their residence every FIVE years.  Otherwise the registration expires (Since 2009). </a:t>
            </a:r>
          </a:p>
        </p:txBody>
      </p:sp>
      <p:sp>
        <p:nvSpPr>
          <p:cNvPr id="21" name="20 CuadroTexto"/>
          <p:cNvSpPr txBox="1">
            <a:spLocks noChangeArrowheads="1"/>
          </p:cNvSpPr>
          <p:nvPr/>
        </p:nvSpPr>
        <p:spPr bwMode="auto">
          <a:xfrm>
            <a:off x="1000125" y="3995738"/>
            <a:ext cx="6929438" cy="674687"/>
          </a:xfrm>
          <a:prstGeom prst="rect">
            <a:avLst/>
          </a:prstGeom>
          <a:noFill/>
          <a:ln w="9525">
            <a:noFill/>
            <a:miter lim="800000"/>
            <a:headEnd/>
            <a:tailEnd/>
          </a:ln>
        </p:spPr>
        <p:txBody>
          <a:bodyPr>
            <a:spAutoFit/>
          </a:bodyPr>
          <a:lstStyle/>
          <a:p>
            <a:r>
              <a:rPr lang="es-ES"/>
              <a:t>The population figures obtained DIRECTLY from the population register do not reflect well the actual migration flows but the administrative process. Migration Statistics have to be calculated after some statistical treatment  </a:t>
            </a:r>
          </a:p>
        </p:txBody>
      </p:sp>
      <p:sp>
        <p:nvSpPr>
          <p:cNvPr id="27" name="AutoShape 49"/>
          <p:cNvSpPr>
            <a:spLocks noChangeArrowheads="1"/>
          </p:cNvSpPr>
          <p:nvPr/>
        </p:nvSpPr>
        <p:spPr bwMode="auto">
          <a:xfrm rot="5400000">
            <a:off x="4027488" y="3236913"/>
            <a:ext cx="428625" cy="517525"/>
          </a:xfrm>
          <a:prstGeom prst="rightArrow">
            <a:avLst>
              <a:gd name="adj1" fmla="val 50000"/>
              <a:gd name="adj2" fmla="val 58218"/>
            </a:avLst>
          </a:prstGeom>
          <a:solidFill>
            <a:srgbClr val="336699"/>
          </a:solidFill>
          <a:ln w="25400" algn="ctr">
            <a:solidFill>
              <a:schemeClr val="tx1"/>
            </a:solidFill>
            <a:miter lim="800000"/>
            <a:headEnd/>
            <a:tailEnd/>
          </a:ln>
        </p:spPr>
        <p:txBody>
          <a:bodyPr lIns="90000" tIns="46800" rIns="90000" bIns="46800" anchor="ctr">
            <a:spAutoFit/>
          </a:bodyPr>
          <a:lstStyle/>
          <a:p>
            <a:endParaRPr lang="es-ES" sz="1200"/>
          </a:p>
        </p:txBody>
      </p:sp>
      <p:sp>
        <p:nvSpPr>
          <p:cNvPr id="9224" name="Text Box 7"/>
          <p:cNvSpPr txBox="1">
            <a:spLocks noChangeArrowheads="1"/>
          </p:cNvSpPr>
          <p:nvPr/>
        </p:nvSpPr>
        <p:spPr bwMode="auto">
          <a:xfrm>
            <a:off x="0" y="549275"/>
            <a:ext cx="7218363" cy="307975"/>
          </a:xfrm>
          <a:prstGeom prst="rect">
            <a:avLst/>
          </a:prstGeom>
          <a:noFill/>
          <a:ln w="9525">
            <a:solidFill>
              <a:schemeClr val="accent1"/>
            </a:solidFill>
            <a:miter lim="800000"/>
            <a:headEnd/>
            <a:tailEnd/>
          </a:ln>
        </p:spPr>
        <p:txBody>
          <a:bodyPr wrap="none">
            <a:spAutoFit/>
          </a:bodyPr>
          <a:lstStyle/>
          <a:p>
            <a:pPr marL="457200" indent="-457200">
              <a:lnSpc>
                <a:spcPct val="100000"/>
              </a:lnSpc>
              <a:spcBef>
                <a:spcPct val="0"/>
              </a:spcBef>
            </a:pPr>
            <a:r>
              <a:rPr lang="es-ES"/>
              <a:t>2. The Population Register as a source for migration statistics: </a:t>
            </a:r>
            <a:r>
              <a:rPr lang="es-ES" i="1"/>
              <a:t>lights and shadows</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5" grpId="0" animBg="1"/>
      <p:bldP spid="21" grpId="0"/>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714375" y="661988"/>
            <a:ext cx="4410075" cy="338137"/>
          </a:xfrm>
          <a:prstGeom prst="rect">
            <a:avLst/>
          </a:prstGeom>
          <a:noFill/>
          <a:ln w="9525">
            <a:solidFill>
              <a:srgbClr val="336699"/>
            </a:solidFill>
            <a:miter lim="800000"/>
            <a:headEnd/>
            <a:tailEnd/>
          </a:ln>
        </p:spPr>
        <p:txBody>
          <a:bodyPr wrap="none">
            <a:spAutoFit/>
          </a:bodyPr>
          <a:lstStyle/>
          <a:p>
            <a:pPr algn="ctr">
              <a:lnSpc>
                <a:spcPct val="100000"/>
              </a:lnSpc>
              <a:spcBef>
                <a:spcPct val="0"/>
              </a:spcBef>
            </a:pPr>
            <a:r>
              <a:rPr lang="es-ES" sz="1600"/>
              <a:t>3. Migration Statistics: until 2008 and today</a:t>
            </a:r>
          </a:p>
        </p:txBody>
      </p:sp>
      <p:sp>
        <p:nvSpPr>
          <p:cNvPr id="10243" name="1 Marcador de número de diapositiva"/>
          <p:cNvSpPr>
            <a:spLocks noGrp="1"/>
          </p:cNvSpPr>
          <p:nvPr>
            <p:ph type="sldNum" sz="quarter" idx="10"/>
          </p:nvPr>
        </p:nvSpPr>
        <p:spPr>
          <a:noFill/>
        </p:spPr>
        <p:txBody>
          <a:bodyPr/>
          <a:lstStyle/>
          <a:p>
            <a:fld id="{D5156F54-C512-406A-9586-D76114BDF5F7}" type="slidenum">
              <a:rPr lang="es-ES" smtClean="0">
                <a:latin typeface="Arial" charset="0"/>
              </a:rPr>
              <a:pPr/>
              <a:t>7</a:t>
            </a:fld>
            <a:r>
              <a:rPr lang="es-ES" smtClean="0">
                <a:latin typeface="Arial" charset="0"/>
              </a:rPr>
              <a:t>/15</a:t>
            </a:r>
          </a:p>
        </p:txBody>
      </p:sp>
      <p:sp>
        <p:nvSpPr>
          <p:cNvPr id="21" name="3 CuadroTexto"/>
          <p:cNvSpPr txBox="1">
            <a:spLocks noChangeArrowheads="1"/>
          </p:cNvSpPr>
          <p:nvPr/>
        </p:nvSpPr>
        <p:spPr bwMode="auto">
          <a:xfrm>
            <a:off x="285750" y="1857375"/>
            <a:ext cx="7791450" cy="285750"/>
          </a:xfrm>
          <a:prstGeom prst="rect">
            <a:avLst/>
          </a:prstGeom>
          <a:noFill/>
          <a:ln w="9525">
            <a:noFill/>
            <a:miter lim="800000"/>
            <a:headEnd/>
            <a:tailEnd/>
          </a:ln>
        </p:spPr>
        <p:txBody>
          <a:bodyPr wrap="none">
            <a:spAutoFit/>
          </a:bodyPr>
          <a:lstStyle/>
          <a:p>
            <a:r>
              <a:rPr lang="es-ES"/>
              <a:t>Until 2008:	  international migrations  =  RAW DATA (movements in the population register)</a:t>
            </a:r>
          </a:p>
        </p:txBody>
      </p:sp>
      <p:sp>
        <p:nvSpPr>
          <p:cNvPr id="22" name="4 CuadroTexto"/>
          <p:cNvSpPr txBox="1">
            <a:spLocks noChangeArrowheads="1"/>
          </p:cNvSpPr>
          <p:nvPr/>
        </p:nvSpPr>
        <p:spPr bwMode="auto">
          <a:xfrm>
            <a:off x="2500313" y="2286000"/>
            <a:ext cx="3681412" cy="285750"/>
          </a:xfrm>
          <a:prstGeom prst="rect">
            <a:avLst/>
          </a:prstGeom>
          <a:noFill/>
          <a:ln w="9525">
            <a:noFill/>
            <a:miter lim="800000"/>
            <a:headEnd/>
            <a:tailEnd/>
          </a:ln>
        </p:spPr>
        <p:txBody>
          <a:bodyPr wrap="none">
            <a:spAutoFit/>
          </a:bodyPr>
          <a:lstStyle/>
          <a:p>
            <a:r>
              <a:rPr lang="es-ES"/>
              <a:t>Easy to produce, understand and explain</a:t>
            </a:r>
          </a:p>
        </p:txBody>
      </p:sp>
      <p:sp>
        <p:nvSpPr>
          <p:cNvPr id="23" name="22 Flecha arriba"/>
          <p:cNvSpPr/>
          <p:nvPr/>
        </p:nvSpPr>
        <p:spPr bwMode="auto">
          <a:xfrm>
            <a:off x="2000250" y="2214563"/>
            <a:ext cx="428625" cy="360362"/>
          </a:xfrm>
          <a:prstGeom prst="upArrow">
            <a:avLst/>
          </a:prstGeom>
          <a:solidFill>
            <a:schemeClr val="accent3"/>
          </a:solidFill>
          <a:ln w="25400" cap="flat" cmpd="sng" algn="ctr">
            <a:solidFill>
              <a:srgbClr val="336699"/>
            </a:solidFill>
            <a:prstDash val="solid"/>
            <a:round/>
            <a:headEnd type="none" w="med" len="med"/>
            <a:tailEnd type="none" w="med" len="med"/>
          </a:ln>
          <a:effectLst/>
        </p:spPr>
        <p:txBody>
          <a:bodyPr lIns="90000" tIns="46800" rIns="90000" bIns="46800">
            <a:spAutoFit/>
          </a:bodyPr>
          <a:lstStyle/>
          <a:p>
            <a:pPr>
              <a:defRPr/>
            </a:pPr>
            <a:endParaRPr lang="es-ES">
              <a:latin typeface="Arial" pitchFamily="34" charset="0"/>
            </a:endParaRPr>
          </a:p>
        </p:txBody>
      </p:sp>
      <p:sp>
        <p:nvSpPr>
          <p:cNvPr id="24" name="6 CuadroTexto"/>
          <p:cNvSpPr txBox="1">
            <a:spLocks noChangeArrowheads="1"/>
          </p:cNvSpPr>
          <p:nvPr/>
        </p:nvSpPr>
        <p:spPr bwMode="auto">
          <a:xfrm>
            <a:off x="2500313" y="2571750"/>
            <a:ext cx="2606675" cy="285750"/>
          </a:xfrm>
          <a:prstGeom prst="rect">
            <a:avLst/>
          </a:prstGeom>
          <a:noFill/>
          <a:ln w="9525">
            <a:noFill/>
            <a:miter lim="800000"/>
            <a:headEnd/>
            <a:tailEnd/>
          </a:ln>
        </p:spPr>
        <p:txBody>
          <a:bodyPr wrap="none">
            <a:spAutoFit/>
          </a:bodyPr>
          <a:lstStyle/>
          <a:p>
            <a:r>
              <a:rPr lang="es-ES"/>
              <a:t>Demographic inconsistency </a:t>
            </a:r>
          </a:p>
        </p:txBody>
      </p:sp>
      <p:sp>
        <p:nvSpPr>
          <p:cNvPr id="25" name="7 Flecha abajo"/>
          <p:cNvSpPr>
            <a:spLocks noChangeArrowheads="1"/>
          </p:cNvSpPr>
          <p:nvPr/>
        </p:nvSpPr>
        <p:spPr bwMode="auto">
          <a:xfrm>
            <a:off x="2000250" y="2571750"/>
            <a:ext cx="428625" cy="382588"/>
          </a:xfrm>
          <a:prstGeom prst="downArrow">
            <a:avLst>
              <a:gd name="adj1" fmla="val 50000"/>
              <a:gd name="adj2" fmla="val 49981"/>
            </a:avLst>
          </a:prstGeom>
          <a:solidFill>
            <a:srgbClr val="990000"/>
          </a:solidFill>
          <a:ln w="25400" algn="ctr">
            <a:solidFill>
              <a:srgbClr val="336699"/>
            </a:solidFill>
            <a:round/>
            <a:headEnd/>
            <a:tailEnd/>
          </a:ln>
        </p:spPr>
        <p:txBody>
          <a:bodyPr lIns="90000" tIns="46800" rIns="90000" bIns="46800">
            <a:spAutoFit/>
          </a:bodyPr>
          <a:lstStyle/>
          <a:p>
            <a:endParaRPr lang="es-ES"/>
          </a:p>
        </p:txBody>
      </p:sp>
      <p:sp>
        <p:nvSpPr>
          <p:cNvPr id="26" name="3 CuadroTexto"/>
          <p:cNvSpPr txBox="1">
            <a:spLocks noChangeArrowheads="1"/>
          </p:cNvSpPr>
          <p:nvPr/>
        </p:nvSpPr>
        <p:spPr bwMode="auto">
          <a:xfrm>
            <a:off x="247650" y="3746500"/>
            <a:ext cx="7253288" cy="523875"/>
          </a:xfrm>
          <a:prstGeom prst="rect">
            <a:avLst/>
          </a:prstGeom>
          <a:noFill/>
          <a:ln w="9525">
            <a:noFill/>
            <a:miter lim="800000"/>
            <a:headEnd/>
            <a:tailEnd/>
          </a:ln>
        </p:spPr>
        <p:txBody>
          <a:bodyPr wrap="none">
            <a:spAutoFit/>
          </a:bodyPr>
          <a:lstStyle/>
          <a:p>
            <a:r>
              <a:rPr lang="es-ES"/>
              <a:t>Today: international migrations  =  TREATED movements in the population register</a:t>
            </a:r>
          </a:p>
          <a:p>
            <a:r>
              <a:rPr lang="es-ES"/>
              <a:t>(migration for year N published on June year N+1)</a:t>
            </a:r>
          </a:p>
        </p:txBody>
      </p:sp>
      <p:sp>
        <p:nvSpPr>
          <p:cNvPr id="27" name="4 CuadroTexto"/>
          <p:cNvSpPr txBox="1">
            <a:spLocks noChangeArrowheads="1"/>
          </p:cNvSpPr>
          <p:nvPr/>
        </p:nvSpPr>
        <p:spPr bwMode="auto">
          <a:xfrm>
            <a:off x="2247900" y="4460875"/>
            <a:ext cx="3600450" cy="285750"/>
          </a:xfrm>
          <a:prstGeom prst="rect">
            <a:avLst/>
          </a:prstGeom>
          <a:noFill/>
          <a:ln w="9525">
            <a:noFill/>
            <a:miter lim="800000"/>
            <a:headEnd/>
            <a:tailEnd/>
          </a:ln>
        </p:spPr>
        <p:txBody>
          <a:bodyPr wrap="none">
            <a:spAutoFit/>
          </a:bodyPr>
          <a:lstStyle/>
          <a:p>
            <a:r>
              <a:rPr lang="es-ES"/>
              <a:t>More difficult to understand and explain</a:t>
            </a:r>
          </a:p>
        </p:txBody>
      </p:sp>
      <p:sp>
        <p:nvSpPr>
          <p:cNvPr id="28" name="6 CuadroTexto"/>
          <p:cNvSpPr txBox="1">
            <a:spLocks noChangeArrowheads="1"/>
          </p:cNvSpPr>
          <p:nvPr/>
        </p:nvSpPr>
        <p:spPr bwMode="auto">
          <a:xfrm>
            <a:off x="2176463" y="4889500"/>
            <a:ext cx="2460625" cy="285750"/>
          </a:xfrm>
          <a:prstGeom prst="rect">
            <a:avLst/>
          </a:prstGeom>
          <a:noFill/>
          <a:ln w="9525">
            <a:noFill/>
            <a:miter lim="800000"/>
            <a:headEnd/>
            <a:tailEnd/>
          </a:ln>
        </p:spPr>
        <p:txBody>
          <a:bodyPr wrap="none">
            <a:spAutoFit/>
          </a:bodyPr>
          <a:lstStyle/>
          <a:p>
            <a:r>
              <a:rPr lang="es-ES"/>
              <a:t>Demographic consistency</a:t>
            </a:r>
          </a:p>
        </p:txBody>
      </p:sp>
      <p:sp>
        <p:nvSpPr>
          <p:cNvPr id="29" name="7 Flecha abajo"/>
          <p:cNvSpPr>
            <a:spLocks noChangeArrowheads="1"/>
          </p:cNvSpPr>
          <p:nvPr/>
        </p:nvSpPr>
        <p:spPr bwMode="auto">
          <a:xfrm>
            <a:off x="1747838" y="4460875"/>
            <a:ext cx="428625" cy="215900"/>
          </a:xfrm>
          <a:prstGeom prst="downArrow">
            <a:avLst>
              <a:gd name="adj1" fmla="val 50000"/>
              <a:gd name="adj2" fmla="val 50000"/>
            </a:avLst>
          </a:prstGeom>
          <a:solidFill>
            <a:srgbClr val="990000"/>
          </a:solidFill>
          <a:ln w="25400" algn="ctr">
            <a:solidFill>
              <a:srgbClr val="336699"/>
            </a:solidFill>
            <a:round/>
            <a:headEnd/>
            <a:tailEnd/>
          </a:ln>
        </p:spPr>
        <p:txBody>
          <a:bodyPr lIns="90000" tIns="46800" rIns="90000" bIns="46800">
            <a:spAutoFit/>
          </a:bodyPr>
          <a:lstStyle/>
          <a:p>
            <a:endParaRPr lang="es-ES"/>
          </a:p>
        </p:txBody>
      </p:sp>
      <p:sp>
        <p:nvSpPr>
          <p:cNvPr id="30" name="29 Flecha arriba"/>
          <p:cNvSpPr/>
          <p:nvPr/>
        </p:nvSpPr>
        <p:spPr bwMode="auto">
          <a:xfrm>
            <a:off x="1739900" y="4675188"/>
            <a:ext cx="428625" cy="539750"/>
          </a:xfrm>
          <a:prstGeom prst="upArrow">
            <a:avLst/>
          </a:prstGeom>
          <a:solidFill>
            <a:schemeClr val="accent3"/>
          </a:solidFill>
          <a:ln w="25400" cap="flat" cmpd="sng" algn="ctr">
            <a:solidFill>
              <a:srgbClr val="336699"/>
            </a:solidFill>
            <a:prstDash val="solid"/>
            <a:round/>
            <a:headEnd type="none" w="med" len="med"/>
            <a:tailEnd type="none" w="med" len="med"/>
          </a:ln>
          <a:effectLst/>
        </p:spPr>
        <p:txBody>
          <a:bodyPr lIns="90000" tIns="46800" rIns="90000" bIns="46800">
            <a:spAutoFit/>
          </a:bodyPr>
          <a:lstStyle/>
          <a:p>
            <a:pPr>
              <a:defRPr/>
            </a:pPr>
            <a:endParaRPr lang="es-ES">
              <a:latin typeface="Arial" pitchFamily="34" charset="0"/>
            </a:endParaRPr>
          </a:p>
        </p:txBody>
      </p:sp>
      <p:sp>
        <p:nvSpPr>
          <p:cNvPr id="14" name="13 Rectángulo"/>
          <p:cNvSpPr>
            <a:spLocks noChangeArrowheads="1"/>
          </p:cNvSpPr>
          <p:nvPr/>
        </p:nvSpPr>
        <p:spPr bwMode="auto">
          <a:xfrm>
            <a:off x="7048500" y="4572000"/>
            <a:ext cx="1595438" cy="285750"/>
          </a:xfrm>
          <a:prstGeom prst="rect">
            <a:avLst/>
          </a:prstGeom>
          <a:noFill/>
          <a:ln w="9525">
            <a:noFill/>
            <a:miter lim="800000"/>
            <a:headEnd/>
            <a:tailEnd/>
          </a:ln>
        </p:spPr>
        <p:txBody>
          <a:bodyPr wrap="none">
            <a:spAutoFit/>
          </a:bodyPr>
          <a:lstStyle/>
          <a:p>
            <a:r>
              <a:rPr lang="es-ES"/>
              <a:t>…What is it????</a:t>
            </a:r>
          </a:p>
        </p:txBody>
      </p:sp>
      <p:sp>
        <p:nvSpPr>
          <p:cNvPr id="15" name="14 Elipse"/>
          <p:cNvSpPr>
            <a:spLocks noChangeArrowheads="1"/>
          </p:cNvSpPr>
          <p:nvPr/>
        </p:nvSpPr>
        <p:spPr bwMode="auto">
          <a:xfrm>
            <a:off x="2714625" y="3643313"/>
            <a:ext cx="2143125" cy="404812"/>
          </a:xfrm>
          <a:prstGeom prst="ellipse">
            <a:avLst/>
          </a:prstGeom>
          <a:noFill/>
          <a:ln w="25400" algn="ctr">
            <a:solidFill>
              <a:srgbClr val="990033"/>
            </a:solidFill>
            <a:round/>
            <a:headEnd/>
            <a:tailEnd/>
          </a:ln>
        </p:spPr>
        <p:txBody>
          <a:bodyPr lIns="90000" tIns="46800" rIns="90000" bIns="46800">
            <a:spAutoFit/>
          </a:bodyPr>
          <a:lstStyle/>
          <a:p>
            <a:endParaRPr lang="es-ES"/>
          </a:p>
        </p:txBody>
      </p:sp>
      <p:sp>
        <p:nvSpPr>
          <p:cNvPr id="16" name="15 Flecha abajo"/>
          <p:cNvSpPr>
            <a:spLocks noChangeArrowheads="1"/>
          </p:cNvSpPr>
          <p:nvPr/>
        </p:nvSpPr>
        <p:spPr bwMode="auto">
          <a:xfrm rot="6474102">
            <a:off x="5893594" y="3344069"/>
            <a:ext cx="288925" cy="2087563"/>
          </a:xfrm>
          <a:prstGeom prst="downArrow">
            <a:avLst>
              <a:gd name="adj1" fmla="val 50000"/>
              <a:gd name="adj2" fmla="val 49841"/>
            </a:avLst>
          </a:prstGeom>
          <a:solidFill>
            <a:srgbClr val="336699"/>
          </a:solidFill>
          <a:ln w="25400" algn="ctr">
            <a:solidFill>
              <a:srgbClr val="336699"/>
            </a:solidFill>
            <a:round/>
            <a:headEnd/>
            <a:tailEnd/>
          </a:ln>
        </p:spPr>
        <p:txBody>
          <a:bodyPr lIns="90000" tIns="46800" rIns="90000" bIns="46800">
            <a:spAutoFit/>
          </a:bodyPr>
          <a:lstStyle/>
          <a:p>
            <a:endParaRPr lang="es-E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500"/>
                                  </p:stCondLst>
                                  <p:childTnLst>
                                    <p:set>
                                      <p:cBhvr>
                                        <p:cTn id="33" dur="1" fill="hold">
                                          <p:stCondLst>
                                            <p:cond delay="0"/>
                                          </p:stCondLst>
                                        </p:cTn>
                                        <p:tgtEl>
                                          <p:spTgt spid="16"/>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50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animBg="1"/>
      <p:bldP spid="24" grpId="0"/>
      <p:bldP spid="25" grpId="0" animBg="1"/>
      <p:bldP spid="26" grpId="0"/>
      <p:bldP spid="27" grpId="0"/>
      <p:bldP spid="28" grpId="0"/>
      <p:bldP spid="29" grpId="0" animBg="1"/>
      <p:bldP spid="30" grpId="0" animBg="1"/>
      <p:bldP spid="14" grpId="0"/>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número de diapositiva"/>
          <p:cNvSpPr>
            <a:spLocks noGrp="1"/>
          </p:cNvSpPr>
          <p:nvPr>
            <p:ph type="sldNum" sz="quarter" idx="10"/>
          </p:nvPr>
        </p:nvSpPr>
        <p:spPr>
          <a:xfrm>
            <a:off x="7081838" y="6381750"/>
            <a:ext cx="2133600" cy="476250"/>
          </a:xfrm>
          <a:noFill/>
        </p:spPr>
        <p:txBody>
          <a:bodyPr/>
          <a:lstStyle/>
          <a:p>
            <a:fld id="{9CF94D4C-1F1F-4FD1-89DF-7C2BB9DBC8C4}" type="slidenum">
              <a:rPr lang="es-ES" smtClean="0">
                <a:latin typeface="Arial" charset="0"/>
              </a:rPr>
              <a:pPr/>
              <a:t>8</a:t>
            </a:fld>
            <a:r>
              <a:rPr lang="es-ES" smtClean="0">
                <a:latin typeface="Arial" charset="0"/>
              </a:rPr>
              <a:t>/15</a:t>
            </a:r>
          </a:p>
        </p:txBody>
      </p:sp>
      <p:sp>
        <p:nvSpPr>
          <p:cNvPr id="13" name="Text Box 7"/>
          <p:cNvSpPr txBox="1">
            <a:spLocks noChangeArrowheads="1"/>
          </p:cNvSpPr>
          <p:nvPr/>
        </p:nvSpPr>
        <p:spPr bwMode="auto">
          <a:xfrm>
            <a:off x="71438" y="1130300"/>
            <a:ext cx="7715250" cy="584200"/>
          </a:xfrm>
          <a:prstGeom prst="rect">
            <a:avLst/>
          </a:prstGeom>
          <a:noFill/>
          <a:ln w="9525">
            <a:solidFill>
              <a:srgbClr val="990000"/>
            </a:solidFill>
            <a:miter lim="800000"/>
            <a:headEnd/>
            <a:tailEnd/>
          </a:ln>
        </p:spPr>
        <p:txBody>
          <a:bodyPr>
            <a:spAutoFit/>
          </a:bodyPr>
          <a:lstStyle/>
          <a:p>
            <a:pPr marL="457200" indent="-457200">
              <a:lnSpc>
                <a:spcPct val="100000"/>
              </a:lnSpc>
              <a:spcBef>
                <a:spcPct val="0"/>
              </a:spcBef>
            </a:pPr>
            <a:r>
              <a:rPr lang="es-ES" sz="1600" b="0"/>
              <a:t>Example: </a:t>
            </a:r>
            <a:r>
              <a:rPr lang="es-ES" sz="1600"/>
              <a:t>Expiration of registrations and actual emigration estimated for non permanent  residents.</a:t>
            </a:r>
            <a:r>
              <a:rPr lang="es-ES" sz="1600" b="0"/>
              <a:t> Raw data (green line) observed in february 2013</a:t>
            </a:r>
          </a:p>
        </p:txBody>
      </p:sp>
      <p:sp>
        <p:nvSpPr>
          <p:cNvPr id="21" name="20 CuadroTexto"/>
          <p:cNvSpPr txBox="1">
            <a:spLocks noChangeArrowheads="1"/>
          </p:cNvSpPr>
          <p:nvPr/>
        </p:nvSpPr>
        <p:spPr bwMode="auto">
          <a:xfrm>
            <a:off x="6788150" y="4508500"/>
            <a:ext cx="2143125" cy="1849438"/>
          </a:xfrm>
          <a:prstGeom prst="rect">
            <a:avLst/>
          </a:prstGeom>
          <a:noFill/>
          <a:ln w="9525">
            <a:solidFill>
              <a:srgbClr val="336699"/>
            </a:solidFill>
            <a:miter lim="800000"/>
            <a:headEnd/>
            <a:tailEnd/>
          </a:ln>
        </p:spPr>
        <p:txBody>
          <a:bodyPr>
            <a:spAutoFit/>
          </a:bodyPr>
          <a:lstStyle/>
          <a:p>
            <a:r>
              <a:rPr lang="es-ES" b="0"/>
              <a:t>Step 1:  </a:t>
            </a:r>
          </a:p>
          <a:p>
            <a:r>
              <a:rPr lang="es-ES" b="0"/>
              <a:t>A date of actual emigration is assigned (blue)</a:t>
            </a:r>
          </a:p>
          <a:p>
            <a:endParaRPr lang="es-ES" b="0"/>
          </a:p>
          <a:p>
            <a:r>
              <a:rPr lang="es-ES" sz="1200" b="0"/>
              <a:t>(Registration expires in month m but actual emigration is assigned a date between m and m-24)</a:t>
            </a:r>
          </a:p>
        </p:txBody>
      </p:sp>
      <p:pic>
        <p:nvPicPr>
          <p:cNvPr id="10252" name="Picture 12"/>
          <p:cNvPicPr>
            <a:picLocks noChangeAspect="1" noChangeArrowheads="1"/>
          </p:cNvPicPr>
          <p:nvPr/>
        </p:nvPicPr>
        <p:blipFill>
          <a:blip r:embed="rId2"/>
          <a:srcRect/>
          <a:stretch>
            <a:fillRect/>
          </a:stretch>
        </p:blipFill>
        <p:spPr bwMode="auto">
          <a:xfrm>
            <a:off x="73025" y="1857375"/>
            <a:ext cx="6642100" cy="4143375"/>
          </a:xfrm>
          <a:prstGeom prst="rect">
            <a:avLst/>
          </a:prstGeom>
          <a:noFill/>
          <a:ln w="25400" algn="ctr">
            <a:noFill/>
            <a:miter lim="800000"/>
            <a:headEnd/>
            <a:tailEnd/>
          </a:ln>
        </p:spPr>
      </p:pic>
      <p:sp>
        <p:nvSpPr>
          <p:cNvPr id="22" name="21 Flecha abajo"/>
          <p:cNvSpPr>
            <a:spLocks noChangeArrowheads="1"/>
          </p:cNvSpPr>
          <p:nvPr/>
        </p:nvSpPr>
        <p:spPr bwMode="auto">
          <a:xfrm>
            <a:off x="1000125" y="1714500"/>
            <a:ext cx="288925" cy="720725"/>
          </a:xfrm>
          <a:prstGeom prst="downArrow">
            <a:avLst>
              <a:gd name="adj1" fmla="val 50000"/>
              <a:gd name="adj2" fmla="val 49913"/>
            </a:avLst>
          </a:prstGeom>
          <a:solidFill>
            <a:srgbClr val="336699">
              <a:alpha val="27843"/>
            </a:srgbClr>
          </a:solidFill>
          <a:ln w="25400" algn="ctr">
            <a:solidFill>
              <a:srgbClr val="336699"/>
            </a:solidFill>
            <a:round/>
            <a:headEnd/>
            <a:tailEnd/>
          </a:ln>
        </p:spPr>
        <p:txBody>
          <a:bodyPr lIns="90000" tIns="46800" rIns="90000" bIns="46800">
            <a:spAutoFit/>
          </a:bodyPr>
          <a:lstStyle/>
          <a:p>
            <a:endParaRPr lang="es-ES"/>
          </a:p>
        </p:txBody>
      </p:sp>
      <p:sp>
        <p:nvSpPr>
          <p:cNvPr id="23" name="22 Flecha abajo"/>
          <p:cNvSpPr>
            <a:spLocks noChangeArrowheads="1"/>
          </p:cNvSpPr>
          <p:nvPr/>
        </p:nvSpPr>
        <p:spPr bwMode="auto">
          <a:xfrm rot="5400000">
            <a:off x="6464300" y="4649788"/>
            <a:ext cx="288925" cy="358775"/>
          </a:xfrm>
          <a:prstGeom prst="downArrow">
            <a:avLst>
              <a:gd name="adj1" fmla="val 50000"/>
              <a:gd name="adj2" fmla="val 49952"/>
            </a:avLst>
          </a:prstGeom>
          <a:solidFill>
            <a:srgbClr val="336699">
              <a:alpha val="27843"/>
            </a:srgbClr>
          </a:solidFill>
          <a:ln w="25400" algn="ctr">
            <a:solidFill>
              <a:srgbClr val="336699"/>
            </a:solidFill>
            <a:round/>
            <a:headEnd/>
            <a:tailEnd/>
          </a:ln>
        </p:spPr>
        <p:txBody>
          <a:bodyPr lIns="90000" tIns="46800" rIns="90000" bIns="46800">
            <a:spAutoFit/>
          </a:bodyPr>
          <a:lstStyle/>
          <a:p>
            <a:endParaRPr lang="es-ES"/>
          </a:p>
        </p:txBody>
      </p:sp>
      <p:sp>
        <p:nvSpPr>
          <p:cNvPr id="24" name="23 CuadroTexto"/>
          <p:cNvSpPr txBox="1">
            <a:spLocks noChangeArrowheads="1"/>
          </p:cNvSpPr>
          <p:nvPr/>
        </p:nvSpPr>
        <p:spPr bwMode="auto">
          <a:xfrm>
            <a:off x="6786563" y="1857375"/>
            <a:ext cx="2143125" cy="2370138"/>
          </a:xfrm>
          <a:prstGeom prst="rect">
            <a:avLst/>
          </a:prstGeom>
          <a:noFill/>
          <a:ln w="9525">
            <a:solidFill>
              <a:srgbClr val="336699"/>
            </a:solidFill>
            <a:miter lim="800000"/>
            <a:headEnd/>
            <a:tailEnd/>
          </a:ln>
        </p:spPr>
        <p:txBody>
          <a:bodyPr>
            <a:spAutoFit/>
          </a:bodyPr>
          <a:lstStyle/>
          <a:p>
            <a:r>
              <a:rPr lang="es-ES" b="0"/>
              <a:t>Step 2:  </a:t>
            </a:r>
          </a:p>
          <a:p>
            <a:r>
              <a:rPr lang="es-ES" b="0"/>
              <a:t>Data are expanded  (orange) considering the (known and regular) delay in the deregistration process</a:t>
            </a:r>
          </a:p>
          <a:p>
            <a:endParaRPr lang="es-ES" sz="1200" b="0"/>
          </a:p>
          <a:p>
            <a:r>
              <a:rPr lang="es-ES" sz="1200" b="0"/>
              <a:t>(we can estimate the number of deregistrations occured in 2012 that will be eventually received during 2013)</a:t>
            </a:r>
          </a:p>
        </p:txBody>
      </p:sp>
      <p:sp>
        <p:nvSpPr>
          <p:cNvPr id="25" name="24 Flecha abajo"/>
          <p:cNvSpPr>
            <a:spLocks noChangeArrowheads="1"/>
          </p:cNvSpPr>
          <p:nvPr/>
        </p:nvSpPr>
        <p:spPr bwMode="auto">
          <a:xfrm rot="2550086">
            <a:off x="6265863" y="3473450"/>
            <a:ext cx="288925" cy="1008063"/>
          </a:xfrm>
          <a:prstGeom prst="downArrow">
            <a:avLst>
              <a:gd name="adj1" fmla="val 50000"/>
              <a:gd name="adj2" fmla="val 49864"/>
            </a:avLst>
          </a:prstGeom>
          <a:solidFill>
            <a:srgbClr val="336699">
              <a:alpha val="27843"/>
            </a:srgbClr>
          </a:solidFill>
          <a:ln w="25400" algn="ctr">
            <a:solidFill>
              <a:srgbClr val="336699"/>
            </a:solidFill>
            <a:round/>
            <a:headEnd/>
            <a:tailEnd/>
          </a:ln>
        </p:spPr>
        <p:txBody>
          <a:bodyPr lIns="90000" tIns="46800" rIns="90000" bIns="46800">
            <a:spAutoFit/>
          </a:bodyPr>
          <a:lstStyle/>
          <a:p>
            <a:endParaRPr lang="es-ES"/>
          </a:p>
        </p:txBody>
      </p:sp>
      <p:sp>
        <p:nvSpPr>
          <p:cNvPr id="11274" name="Text Box 8"/>
          <p:cNvSpPr txBox="1">
            <a:spLocks noChangeArrowheads="1"/>
          </p:cNvSpPr>
          <p:nvPr/>
        </p:nvSpPr>
        <p:spPr bwMode="auto">
          <a:xfrm>
            <a:off x="357188" y="500063"/>
            <a:ext cx="4410075" cy="338137"/>
          </a:xfrm>
          <a:prstGeom prst="rect">
            <a:avLst/>
          </a:prstGeom>
          <a:noFill/>
          <a:ln w="9525">
            <a:solidFill>
              <a:srgbClr val="336699"/>
            </a:solidFill>
            <a:miter lim="800000"/>
            <a:headEnd/>
            <a:tailEnd/>
          </a:ln>
        </p:spPr>
        <p:txBody>
          <a:bodyPr wrap="none">
            <a:spAutoFit/>
          </a:bodyPr>
          <a:lstStyle/>
          <a:p>
            <a:pPr algn="ctr">
              <a:lnSpc>
                <a:spcPct val="100000"/>
              </a:lnSpc>
              <a:spcBef>
                <a:spcPct val="0"/>
              </a:spcBef>
            </a:pPr>
            <a:r>
              <a:rPr lang="es-ES" sz="1600"/>
              <a:t>3. Migration Statistics: until 2008 and today</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22" grpId="0" animBg="1"/>
      <p:bldP spid="23" grpId="0" animBg="1"/>
      <p:bldP spid="23" grpId="1" animBg="1"/>
      <p:bldP spid="24"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8"/>
          <p:cNvSpPr txBox="1">
            <a:spLocks noChangeArrowheads="1"/>
          </p:cNvSpPr>
          <p:nvPr/>
        </p:nvSpPr>
        <p:spPr bwMode="auto">
          <a:xfrm>
            <a:off x="714375" y="661988"/>
            <a:ext cx="4410075" cy="338137"/>
          </a:xfrm>
          <a:prstGeom prst="rect">
            <a:avLst/>
          </a:prstGeom>
          <a:noFill/>
          <a:ln w="9525">
            <a:noFill/>
            <a:miter lim="800000"/>
            <a:headEnd/>
            <a:tailEnd/>
          </a:ln>
        </p:spPr>
        <p:txBody>
          <a:bodyPr wrap="none">
            <a:spAutoFit/>
          </a:bodyPr>
          <a:lstStyle/>
          <a:p>
            <a:pPr algn="ctr">
              <a:lnSpc>
                <a:spcPct val="100000"/>
              </a:lnSpc>
              <a:spcBef>
                <a:spcPct val="0"/>
              </a:spcBef>
            </a:pPr>
            <a:r>
              <a:rPr lang="es-ES" sz="1600"/>
              <a:t>3. Migration Statistics: until 2008 and today</a:t>
            </a:r>
          </a:p>
        </p:txBody>
      </p:sp>
      <p:sp>
        <p:nvSpPr>
          <p:cNvPr id="12291" name="3 CuadroTexto"/>
          <p:cNvSpPr txBox="1">
            <a:spLocks noChangeArrowheads="1"/>
          </p:cNvSpPr>
          <p:nvPr/>
        </p:nvSpPr>
        <p:spPr bwMode="auto">
          <a:xfrm>
            <a:off x="571472" y="1871660"/>
            <a:ext cx="7881938" cy="1200150"/>
          </a:xfrm>
          <a:prstGeom prst="rect">
            <a:avLst/>
          </a:prstGeom>
          <a:noFill/>
          <a:ln w="9525">
            <a:noFill/>
            <a:miter lim="800000"/>
            <a:headEnd/>
            <a:tailEnd/>
          </a:ln>
        </p:spPr>
        <p:txBody>
          <a:bodyPr wrap="none">
            <a:spAutoFit/>
          </a:bodyPr>
          <a:lstStyle/>
          <a:p>
            <a:r>
              <a:rPr lang="es-ES" dirty="0" err="1"/>
              <a:t>Two</a:t>
            </a:r>
            <a:r>
              <a:rPr lang="es-ES" dirty="0"/>
              <a:t> new </a:t>
            </a:r>
            <a:r>
              <a:rPr lang="es-ES" dirty="0" err="1"/>
              <a:t>elements</a:t>
            </a:r>
            <a:r>
              <a:rPr lang="es-ES" dirty="0"/>
              <a:t> (</a:t>
            </a:r>
            <a:r>
              <a:rPr lang="es-ES" dirty="0" err="1"/>
              <a:t>adding</a:t>
            </a:r>
            <a:r>
              <a:rPr lang="es-ES" dirty="0"/>
              <a:t> </a:t>
            </a:r>
            <a:r>
              <a:rPr lang="es-ES" dirty="0" err="1"/>
              <a:t>difficulty</a:t>
            </a:r>
            <a:r>
              <a:rPr lang="es-ES" dirty="0"/>
              <a:t>):</a:t>
            </a:r>
          </a:p>
          <a:p>
            <a:endParaRPr lang="es-ES" dirty="0"/>
          </a:p>
          <a:p>
            <a:pPr>
              <a:buFont typeface="Wingdings" pitchFamily="2" charset="2"/>
              <a:buChar char="ü"/>
            </a:pPr>
            <a:r>
              <a:rPr lang="es-ES" dirty="0"/>
              <a:t> </a:t>
            </a:r>
            <a:r>
              <a:rPr lang="es-ES" dirty="0" err="1"/>
              <a:t>The</a:t>
            </a:r>
            <a:r>
              <a:rPr lang="es-ES" dirty="0"/>
              <a:t> </a:t>
            </a:r>
            <a:r>
              <a:rPr lang="es-ES" dirty="0" err="1"/>
              <a:t>economic</a:t>
            </a:r>
            <a:r>
              <a:rPr lang="es-ES" dirty="0"/>
              <a:t> crisis and </a:t>
            </a:r>
            <a:r>
              <a:rPr lang="es-ES" dirty="0" err="1"/>
              <a:t>the</a:t>
            </a:r>
            <a:r>
              <a:rPr lang="es-ES" dirty="0"/>
              <a:t> new </a:t>
            </a:r>
            <a:r>
              <a:rPr lang="es-ES" dirty="0" err="1"/>
              <a:t>trends</a:t>
            </a:r>
            <a:r>
              <a:rPr lang="es-ES" dirty="0"/>
              <a:t> in </a:t>
            </a:r>
            <a:r>
              <a:rPr lang="es-ES" dirty="0" err="1"/>
              <a:t>emigration</a:t>
            </a:r>
            <a:r>
              <a:rPr lang="es-ES" dirty="0"/>
              <a:t> in </a:t>
            </a:r>
            <a:r>
              <a:rPr lang="es-ES" dirty="0" err="1"/>
              <a:t>Spain</a:t>
            </a:r>
            <a:r>
              <a:rPr lang="es-ES" dirty="0"/>
              <a:t> </a:t>
            </a:r>
            <a:r>
              <a:rPr lang="es-ES" dirty="0" err="1"/>
              <a:t>since</a:t>
            </a:r>
            <a:r>
              <a:rPr lang="es-ES" dirty="0"/>
              <a:t> 2011 </a:t>
            </a:r>
          </a:p>
          <a:p>
            <a:pPr>
              <a:buFont typeface="Wingdings" pitchFamily="2" charset="2"/>
              <a:buChar char="ü"/>
            </a:pPr>
            <a:r>
              <a:rPr lang="es-ES" dirty="0"/>
              <a:t>And </a:t>
            </a:r>
            <a:r>
              <a:rPr lang="es-ES" dirty="0" err="1"/>
              <a:t>the</a:t>
            </a:r>
            <a:r>
              <a:rPr lang="es-ES" dirty="0"/>
              <a:t> </a:t>
            </a:r>
            <a:r>
              <a:rPr lang="es-ES" dirty="0" err="1"/>
              <a:t>Spaniards</a:t>
            </a:r>
            <a:r>
              <a:rPr lang="es-ES" dirty="0"/>
              <a:t>? </a:t>
            </a:r>
            <a:r>
              <a:rPr lang="es-ES" dirty="0" err="1"/>
              <a:t>If</a:t>
            </a:r>
            <a:r>
              <a:rPr lang="es-ES" dirty="0"/>
              <a:t> </a:t>
            </a:r>
            <a:r>
              <a:rPr lang="es-ES" dirty="0" err="1"/>
              <a:t>they</a:t>
            </a:r>
            <a:r>
              <a:rPr lang="es-ES" dirty="0"/>
              <a:t> are </a:t>
            </a:r>
            <a:r>
              <a:rPr lang="es-ES" dirty="0" err="1"/>
              <a:t>never</a:t>
            </a:r>
            <a:r>
              <a:rPr lang="es-ES" dirty="0"/>
              <a:t> de-</a:t>
            </a:r>
            <a:r>
              <a:rPr lang="es-ES" dirty="0" err="1"/>
              <a:t>registered</a:t>
            </a:r>
            <a:r>
              <a:rPr lang="es-ES" dirty="0"/>
              <a:t> </a:t>
            </a:r>
            <a:r>
              <a:rPr lang="es-ES" dirty="0" err="1"/>
              <a:t>how</a:t>
            </a:r>
            <a:r>
              <a:rPr lang="es-ES" dirty="0"/>
              <a:t> do </a:t>
            </a:r>
            <a:r>
              <a:rPr lang="es-ES" dirty="0" err="1"/>
              <a:t>we</a:t>
            </a:r>
            <a:r>
              <a:rPr lang="es-ES" dirty="0"/>
              <a:t> </a:t>
            </a:r>
            <a:r>
              <a:rPr lang="es-ES" dirty="0" err="1"/>
              <a:t>measure</a:t>
            </a:r>
            <a:r>
              <a:rPr lang="es-ES" dirty="0"/>
              <a:t> </a:t>
            </a:r>
            <a:r>
              <a:rPr lang="es-ES" dirty="0" err="1"/>
              <a:t>their</a:t>
            </a:r>
            <a:r>
              <a:rPr lang="es-ES" dirty="0"/>
              <a:t> </a:t>
            </a:r>
            <a:r>
              <a:rPr lang="es-ES" dirty="0" err="1"/>
              <a:t>emigration</a:t>
            </a:r>
            <a:r>
              <a:rPr lang="es-ES" dirty="0"/>
              <a:t>?</a:t>
            </a:r>
          </a:p>
          <a:p>
            <a:pPr lvl="1"/>
            <a:r>
              <a:rPr lang="es-ES" sz="1200" dirty="0"/>
              <a:t>(</a:t>
            </a:r>
            <a:r>
              <a:rPr lang="es-ES" sz="1200" dirty="0" err="1"/>
              <a:t>the</a:t>
            </a:r>
            <a:r>
              <a:rPr lang="es-ES" sz="1200" dirty="0"/>
              <a:t> </a:t>
            </a:r>
            <a:r>
              <a:rPr lang="es-ES" sz="1200" dirty="0" err="1"/>
              <a:t>number</a:t>
            </a:r>
            <a:r>
              <a:rPr lang="es-ES" sz="1200" dirty="0"/>
              <a:t> of </a:t>
            </a:r>
            <a:r>
              <a:rPr lang="es-ES" sz="1200" dirty="0" err="1"/>
              <a:t>them</a:t>
            </a:r>
            <a:r>
              <a:rPr lang="es-ES" sz="1200" dirty="0"/>
              <a:t> </a:t>
            </a:r>
            <a:r>
              <a:rPr lang="es-ES" sz="1200" dirty="0" err="1"/>
              <a:t>getting</a:t>
            </a:r>
            <a:r>
              <a:rPr lang="es-ES" sz="1200" dirty="0"/>
              <a:t> </a:t>
            </a:r>
            <a:r>
              <a:rPr lang="es-ES" sz="1200" dirty="0" err="1"/>
              <a:t>registered</a:t>
            </a:r>
            <a:r>
              <a:rPr lang="es-ES" sz="1200" dirty="0"/>
              <a:t> in </a:t>
            </a:r>
            <a:r>
              <a:rPr lang="es-ES" sz="1200" dirty="0" err="1"/>
              <a:t>the</a:t>
            </a:r>
            <a:r>
              <a:rPr lang="es-ES" sz="1200" dirty="0"/>
              <a:t> </a:t>
            </a:r>
            <a:r>
              <a:rPr lang="es-ES" sz="1200" dirty="0" err="1"/>
              <a:t>consulates</a:t>
            </a:r>
            <a:r>
              <a:rPr lang="es-ES" sz="1200" dirty="0"/>
              <a:t> of </a:t>
            </a:r>
            <a:r>
              <a:rPr lang="es-ES" sz="1200" dirty="0" err="1"/>
              <a:t>Spain</a:t>
            </a:r>
            <a:r>
              <a:rPr lang="es-ES" sz="1200" dirty="0"/>
              <a:t> </a:t>
            </a:r>
            <a:r>
              <a:rPr lang="es-ES" sz="1200" dirty="0" err="1"/>
              <a:t>is</a:t>
            </a:r>
            <a:r>
              <a:rPr lang="es-ES" sz="1200" dirty="0"/>
              <a:t> </a:t>
            </a:r>
            <a:r>
              <a:rPr lang="es-ES" sz="1200" dirty="0" err="1"/>
              <a:t>growing</a:t>
            </a:r>
            <a:r>
              <a:rPr lang="es-ES" sz="1200" dirty="0"/>
              <a:t>)</a:t>
            </a:r>
          </a:p>
        </p:txBody>
      </p:sp>
      <p:pic>
        <p:nvPicPr>
          <p:cNvPr id="11267" name="Picture 3"/>
          <p:cNvPicPr>
            <a:picLocks noChangeAspect="1" noChangeArrowheads="1"/>
          </p:cNvPicPr>
          <p:nvPr/>
        </p:nvPicPr>
        <p:blipFill>
          <a:blip r:embed="rId2"/>
          <a:srcRect/>
          <a:stretch>
            <a:fillRect/>
          </a:stretch>
        </p:blipFill>
        <p:spPr bwMode="auto">
          <a:xfrm>
            <a:off x="130175" y="3284538"/>
            <a:ext cx="5084763" cy="2501900"/>
          </a:xfrm>
          <a:prstGeom prst="rect">
            <a:avLst/>
          </a:prstGeom>
          <a:noFill/>
          <a:ln w="25400" algn="ctr">
            <a:noFill/>
            <a:miter lim="800000"/>
            <a:headEnd/>
            <a:tailEnd/>
          </a:ln>
        </p:spPr>
      </p:pic>
      <p:sp>
        <p:nvSpPr>
          <p:cNvPr id="7" name="6 Elipse"/>
          <p:cNvSpPr>
            <a:spLocks noChangeArrowheads="1"/>
          </p:cNvSpPr>
          <p:nvPr/>
        </p:nvSpPr>
        <p:spPr bwMode="auto">
          <a:xfrm>
            <a:off x="3857625" y="3524250"/>
            <a:ext cx="1530350" cy="404813"/>
          </a:xfrm>
          <a:prstGeom prst="ellipse">
            <a:avLst/>
          </a:prstGeom>
          <a:noFill/>
          <a:ln w="25400" algn="ctr">
            <a:solidFill>
              <a:srgbClr val="990033"/>
            </a:solidFill>
            <a:round/>
            <a:headEnd/>
            <a:tailEnd/>
          </a:ln>
        </p:spPr>
        <p:txBody>
          <a:bodyPr lIns="90000" tIns="46800" rIns="90000" bIns="46800">
            <a:spAutoFit/>
          </a:bodyPr>
          <a:lstStyle/>
          <a:p>
            <a:endParaRPr lang="es-ES"/>
          </a:p>
        </p:txBody>
      </p:sp>
      <p:sp>
        <p:nvSpPr>
          <p:cNvPr id="8" name="7 Flecha abajo"/>
          <p:cNvSpPr>
            <a:spLocks noChangeArrowheads="1"/>
          </p:cNvSpPr>
          <p:nvPr/>
        </p:nvSpPr>
        <p:spPr bwMode="auto">
          <a:xfrm rot="5400000">
            <a:off x="5878513" y="3051175"/>
            <a:ext cx="288925" cy="1044575"/>
          </a:xfrm>
          <a:prstGeom prst="downArrow">
            <a:avLst>
              <a:gd name="adj1" fmla="val 50000"/>
              <a:gd name="adj2" fmla="val 49862"/>
            </a:avLst>
          </a:prstGeom>
          <a:solidFill>
            <a:srgbClr val="336699"/>
          </a:solidFill>
          <a:ln w="25400" algn="ctr">
            <a:solidFill>
              <a:srgbClr val="336699"/>
            </a:solidFill>
            <a:round/>
            <a:headEnd/>
            <a:tailEnd/>
          </a:ln>
        </p:spPr>
        <p:txBody>
          <a:bodyPr lIns="90000" tIns="46800" rIns="90000" bIns="46800">
            <a:spAutoFit/>
          </a:bodyPr>
          <a:lstStyle/>
          <a:p>
            <a:endParaRPr lang="es-ES"/>
          </a:p>
        </p:txBody>
      </p:sp>
      <p:sp>
        <p:nvSpPr>
          <p:cNvPr id="9" name="8 CuadroTexto"/>
          <p:cNvSpPr txBox="1">
            <a:spLocks noChangeArrowheads="1"/>
          </p:cNvSpPr>
          <p:nvPr/>
        </p:nvSpPr>
        <p:spPr bwMode="auto">
          <a:xfrm>
            <a:off x="6572250" y="3071813"/>
            <a:ext cx="2143125" cy="590550"/>
          </a:xfrm>
          <a:prstGeom prst="rect">
            <a:avLst/>
          </a:prstGeom>
          <a:noFill/>
          <a:ln w="9525">
            <a:noFill/>
            <a:miter lim="800000"/>
            <a:headEnd/>
            <a:tailEnd/>
          </a:ln>
        </p:spPr>
        <p:txBody>
          <a:bodyPr>
            <a:spAutoFit/>
          </a:bodyPr>
          <a:lstStyle/>
          <a:p>
            <a:r>
              <a:rPr lang="es-ES" sz="1200"/>
              <a:t>For the first time in 40 years, in 2012 population started to decline</a:t>
            </a:r>
          </a:p>
        </p:txBody>
      </p:sp>
      <p:pic>
        <p:nvPicPr>
          <p:cNvPr id="10" name="Picture 3"/>
          <p:cNvPicPr>
            <a:picLocks noChangeAspect="1" noChangeArrowheads="1"/>
          </p:cNvPicPr>
          <p:nvPr/>
        </p:nvPicPr>
        <p:blipFill>
          <a:blip r:embed="rId3"/>
          <a:srcRect/>
          <a:stretch>
            <a:fillRect/>
          </a:stretch>
        </p:blipFill>
        <p:spPr bwMode="auto">
          <a:xfrm>
            <a:off x="4214813" y="4000500"/>
            <a:ext cx="4929187" cy="2873375"/>
          </a:xfrm>
          <a:prstGeom prst="rect">
            <a:avLst/>
          </a:prstGeom>
          <a:noFill/>
          <a:ln w="25400" algn="ctr">
            <a:noFill/>
            <a:miter lim="800000"/>
            <a:headEnd/>
            <a:tailEnd/>
          </a:ln>
        </p:spPr>
      </p:pic>
      <p:sp>
        <p:nvSpPr>
          <p:cNvPr id="11" name="10 Flecha abajo"/>
          <p:cNvSpPr>
            <a:spLocks noChangeArrowheads="1"/>
          </p:cNvSpPr>
          <p:nvPr/>
        </p:nvSpPr>
        <p:spPr bwMode="auto">
          <a:xfrm>
            <a:off x="7212013" y="3641725"/>
            <a:ext cx="288925" cy="358775"/>
          </a:xfrm>
          <a:prstGeom prst="downArrow">
            <a:avLst>
              <a:gd name="adj1" fmla="val 50000"/>
              <a:gd name="adj2" fmla="val 49952"/>
            </a:avLst>
          </a:prstGeom>
          <a:solidFill>
            <a:srgbClr val="336699"/>
          </a:solidFill>
          <a:ln w="25400" algn="ctr">
            <a:solidFill>
              <a:srgbClr val="336699"/>
            </a:solidFill>
            <a:round/>
            <a:headEnd/>
            <a:tailEnd/>
          </a:ln>
        </p:spPr>
        <p:txBody>
          <a:bodyPr lIns="90000" tIns="46800" rIns="90000" bIns="46800">
            <a:spAutoFit/>
          </a:bodyPr>
          <a:lstStyle/>
          <a:p>
            <a:endParaRPr lang="es-ES"/>
          </a:p>
        </p:txBody>
      </p:sp>
      <p:sp>
        <p:nvSpPr>
          <p:cNvPr id="12298" name="1 Marcador de número de diapositiva"/>
          <p:cNvSpPr>
            <a:spLocks noGrp="1"/>
          </p:cNvSpPr>
          <p:nvPr>
            <p:ph type="sldNum" sz="quarter" idx="10"/>
          </p:nvPr>
        </p:nvSpPr>
        <p:spPr>
          <a:xfrm>
            <a:off x="6732588" y="6357938"/>
            <a:ext cx="2133600" cy="476250"/>
          </a:xfrm>
          <a:noFill/>
        </p:spPr>
        <p:txBody>
          <a:bodyPr/>
          <a:lstStyle/>
          <a:p>
            <a:fld id="{6261A7D9-5263-46BC-AAC2-01F2ADB216EE}" type="slidenum">
              <a:rPr lang="es-ES" smtClean="0">
                <a:latin typeface="Arial" charset="0"/>
              </a:rPr>
              <a:pPr/>
              <a:t>9</a:t>
            </a:fld>
            <a:r>
              <a:rPr lang="es-ES" smtClean="0">
                <a:latin typeface="Arial" charset="0"/>
              </a:rPr>
              <a:t>/15</a:t>
            </a:r>
          </a:p>
        </p:txBody>
      </p:sp>
      <p:sp>
        <p:nvSpPr>
          <p:cNvPr id="12299" name="3 CuadroTexto"/>
          <p:cNvSpPr txBox="1">
            <a:spLocks noChangeArrowheads="1"/>
          </p:cNvSpPr>
          <p:nvPr/>
        </p:nvSpPr>
        <p:spPr bwMode="auto">
          <a:xfrm>
            <a:off x="-18077" y="1213942"/>
            <a:ext cx="8733481" cy="286232"/>
          </a:xfrm>
          <a:prstGeom prst="rect">
            <a:avLst/>
          </a:prstGeom>
          <a:noFill/>
          <a:ln w="9525">
            <a:noFill/>
            <a:miter lim="800000"/>
            <a:headEnd/>
            <a:tailEnd/>
          </a:ln>
        </p:spPr>
        <p:txBody>
          <a:bodyPr wrap="none">
            <a:spAutoFit/>
          </a:bodyPr>
          <a:lstStyle/>
          <a:p>
            <a:r>
              <a:rPr lang="es-ES" dirty="0"/>
              <a:t>….</a:t>
            </a:r>
            <a:r>
              <a:rPr lang="es-ES" dirty="0" err="1"/>
              <a:t>But</a:t>
            </a:r>
            <a:r>
              <a:rPr lang="es-ES" dirty="0"/>
              <a:t> (</a:t>
            </a:r>
            <a:r>
              <a:rPr lang="es-ES" dirty="0" err="1"/>
              <a:t>treated</a:t>
            </a:r>
            <a:r>
              <a:rPr lang="es-ES" dirty="0"/>
              <a:t> </a:t>
            </a:r>
            <a:r>
              <a:rPr lang="es-ES" dirty="0" err="1"/>
              <a:t>or</a:t>
            </a:r>
            <a:r>
              <a:rPr lang="es-ES" dirty="0"/>
              <a:t> </a:t>
            </a:r>
            <a:r>
              <a:rPr lang="es-ES" dirty="0" err="1"/>
              <a:t>raw</a:t>
            </a:r>
            <a:r>
              <a:rPr lang="es-ES" dirty="0"/>
              <a:t>) </a:t>
            </a:r>
            <a:r>
              <a:rPr lang="es-ES" dirty="0" err="1"/>
              <a:t>what</a:t>
            </a:r>
            <a:r>
              <a:rPr lang="es-ES" dirty="0"/>
              <a:t> </a:t>
            </a:r>
            <a:r>
              <a:rPr lang="es-ES" dirty="0" err="1"/>
              <a:t>we</a:t>
            </a:r>
            <a:r>
              <a:rPr lang="es-ES" dirty="0"/>
              <a:t> are </a:t>
            </a:r>
            <a:r>
              <a:rPr lang="es-ES" dirty="0" err="1"/>
              <a:t>measuring</a:t>
            </a:r>
            <a:r>
              <a:rPr lang="es-ES" dirty="0"/>
              <a:t> </a:t>
            </a:r>
            <a:r>
              <a:rPr lang="es-ES" dirty="0" err="1"/>
              <a:t>is</a:t>
            </a:r>
            <a:r>
              <a:rPr lang="es-ES" dirty="0"/>
              <a:t> </a:t>
            </a:r>
            <a:r>
              <a:rPr lang="es-ES" dirty="0" err="1"/>
              <a:t>what</a:t>
            </a:r>
            <a:r>
              <a:rPr lang="es-ES" dirty="0"/>
              <a:t> </a:t>
            </a:r>
            <a:r>
              <a:rPr lang="es-ES" dirty="0" err="1"/>
              <a:t>the</a:t>
            </a:r>
            <a:r>
              <a:rPr lang="es-ES" dirty="0"/>
              <a:t> </a:t>
            </a:r>
            <a:r>
              <a:rPr lang="es-ES" dirty="0" err="1"/>
              <a:t>population</a:t>
            </a:r>
            <a:r>
              <a:rPr lang="es-ES" dirty="0"/>
              <a:t> </a:t>
            </a:r>
            <a:r>
              <a:rPr lang="es-ES" dirty="0" err="1"/>
              <a:t>register</a:t>
            </a:r>
            <a:r>
              <a:rPr lang="es-ES" dirty="0"/>
              <a:t> </a:t>
            </a:r>
            <a:r>
              <a:rPr lang="es-ES" dirty="0" smtClean="0"/>
              <a:t>shows </a:t>
            </a:r>
            <a:r>
              <a:rPr lang="es-ES" dirty="0" err="1"/>
              <a:t>about</a:t>
            </a:r>
            <a:r>
              <a:rPr lang="es-ES" dirty="0"/>
              <a:t> </a:t>
            </a:r>
            <a:r>
              <a:rPr lang="es-ES" dirty="0" err="1"/>
              <a:t>migration</a:t>
            </a:r>
            <a:endParaRPr lang="es-ES" dirty="0"/>
          </a:p>
        </p:txBody>
      </p:sp>
      <p:sp>
        <p:nvSpPr>
          <p:cNvPr id="13" name="3 CuadroTexto"/>
          <p:cNvSpPr txBox="1">
            <a:spLocks noChangeArrowheads="1"/>
          </p:cNvSpPr>
          <p:nvPr/>
        </p:nvSpPr>
        <p:spPr bwMode="auto">
          <a:xfrm>
            <a:off x="152400" y="1500174"/>
            <a:ext cx="6626225" cy="285750"/>
          </a:xfrm>
          <a:prstGeom prst="rect">
            <a:avLst/>
          </a:prstGeom>
          <a:noFill/>
          <a:ln w="9525">
            <a:noFill/>
            <a:miter lim="800000"/>
            <a:headEnd/>
            <a:tailEnd/>
          </a:ln>
        </p:spPr>
        <p:txBody>
          <a:bodyPr wrap="none">
            <a:spAutoFit/>
          </a:bodyPr>
          <a:lstStyle/>
          <a:p>
            <a:r>
              <a:rPr lang="es-ES" dirty="0"/>
              <a:t>….And </a:t>
            </a:r>
            <a:r>
              <a:rPr lang="es-ES" dirty="0" err="1"/>
              <a:t>the</a:t>
            </a:r>
            <a:r>
              <a:rPr lang="es-ES" dirty="0"/>
              <a:t> </a:t>
            </a:r>
            <a:r>
              <a:rPr lang="es-ES" dirty="0" err="1"/>
              <a:t>question</a:t>
            </a:r>
            <a:r>
              <a:rPr lang="es-ES" dirty="0"/>
              <a:t> </a:t>
            </a:r>
            <a:r>
              <a:rPr lang="es-ES" dirty="0" err="1"/>
              <a:t>is</a:t>
            </a:r>
            <a:r>
              <a:rPr lang="es-ES" dirty="0"/>
              <a:t> …</a:t>
            </a:r>
            <a:r>
              <a:rPr lang="es-ES" dirty="0" err="1"/>
              <a:t>to</a:t>
            </a:r>
            <a:r>
              <a:rPr lang="es-ES" dirty="0"/>
              <a:t> </a:t>
            </a:r>
            <a:r>
              <a:rPr lang="es-ES" dirty="0" err="1"/>
              <a:t>what</a:t>
            </a:r>
            <a:r>
              <a:rPr lang="es-ES" dirty="0"/>
              <a:t> </a:t>
            </a:r>
            <a:r>
              <a:rPr lang="es-ES" dirty="0" err="1"/>
              <a:t>extent</a:t>
            </a:r>
            <a:r>
              <a:rPr lang="es-ES" dirty="0"/>
              <a:t> are </a:t>
            </a:r>
            <a:r>
              <a:rPr lang="es-ES" dirty="0" err="1"/>
              <a:t>we</a:t>
            </a:r>
            <a:r>
              <a:rPr lang="es-ES" dirty="0"/>
              <a:t> </a:t>
            </a:r>
            <a:r>
              <a:rPr lang="es-ES" dirty="0" err="1"/>
              <a:t>measuring</a:t>
            </a:r>
            <a:r>
              <a:rPr lang="es-ES" dirty="0"/>
              <a:t> real </a:t>
            </a:r>
            <a:r>
              <a:rPr lang="es-ES" dirty="0" err="1"/>
              <a:t>emigration</a:t>
            </a:r>
            <a:r>
              <a:rPr lang="es-ES" dirty="0"/>
              <a:t>?</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7" grpId="0" animBg="1"/>
      <p:bldP spid="8" grpId="0" animBg="1"/>
      <p:bldP spid="9" grpId="0"/>
      <p:bldP spid="11" grpId="0" animBg="1"/>
      <p:bldP spid="13" grpId="0"/>
    </p:bldLst>
  </p:timing>
</p:sld>
</file>

<file path=ppt/theme/theme1.xml><?xml version="1.0" encoding="utf-8"?>
<a:theme xmlns:a="http://schemas.openxmlformats.org/drawingml/2006/main" name="plantill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336699"/>
        </a:solidFill>
        <a:ln w="25400" cap="flat" cmpd="sng" algn="ctr">
          <a:solidFill>
            <a:srgbClr val="336699"/>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0"/>
          </a:spcAft>
          <a:buClrTx/>
          <a:buSzTx/>
          <a:buFontTx/>
          <a:buNone/>
          <a:tabLst/>
          <a:defRPr kumimoji="0" sz="1400" b="1" i="0" u="none" strike="noStrike" cap="none" normalizeH="0" baseline="0" smtClean="0">
            <a:ln>
              <a:noFill/>
            </a:ln>
            <a:solidFill>
              <a:srgbClr val="336699"/>
            </a:solidFill>
            <a:effectLst/>
            <a:latin typeface="Arial" pitchFamily="34" charset="0"/>
          </a:defRPr>
        </a:defPPr>
      </a:lstStyle>
    </a:spDef>
    <a:ln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0"/>
          </a:spcAft>
          <a:buClrTx/>
          <a:buSzTx/>
          <a:buFontTx/>
          <a:buNone/>
          <a:tabLst/>
          <a:defRPr kumimoji="0" lang="es-ES" sz="1400" b="1" i="0" u="none" strike="noStrike" cap="none" normalizeH="0" baseline="0" smtClean="0">
            <a:ln>
              <a:noFill/>
            </a:ln>
            <a:solidFill>
              <a:srgbClr val="336699"/>
            </a:solidFill>
            <a:effectLst/>
            <a:latin typeface="Arial" pitchFamily="34" charset="0"/>
          </a:defRPr>
        </a:defPPr>
      </a:lstStyle>
    </a:lnDef>
  </a:objectDefaults>
  <a:extraClrSchemeLst>
    <a:extraClrScheme>
      <a:clrScheme name="plantill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lantill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lantill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lantill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lantill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lantill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lantill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2955</TotalTime>
  <Words>1423</Words>
  <Application>Microsoft PowerPoint</Application>
  <PresentationFormat>Presentación en pantalla (4:3)</PresentationFormat>
  <Paragraphs>152</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Times New Roman</vt:lpstr>
      <vt:lpstr>Univers</vt:lpstr>
      <vt:lpstr>Wingdings</vt:lpstr>
      <vt:lpstr>Symbol</vt:lpstr>
      <vt:lpstr>plantilla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ine</dc:creator>
  <cp:lastModifiedBy>rrf0626</cp:lastModifiedBy>
  <cp:revision>174</cp:revision>
  <dcterms:created xsi:type="dcterms:W3CDTF">2009-11-26T13:16:07Z</dcterms:created>
  <dcterms:modified xsi:type="dcterms:W3CDTF">2013-10-07T14:43:00Z</dcterms:modified>
</cp:coreProperties>
</file>