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notesMasterIdLst>
    <p:notesMasterId r:id="rId18"/>
  </p:notesMasterIdLst>
  <p:handoutMasterIdLst>
    <p:handoutMasterId r:id="rId19"/>
  </p:handoutMasterIdLst>
  <p:sldIdLst>
    <p:sldId id="270" r:id="rId2"/>
    <p:sldId id="311" r:id="rId3"/>
    <p:sldId id="312" r:id="rId4"/>
    <p:sldId id="296" r:id="rId5"/>
    <p:sldId id="308" r:id="rId6"/>
    <p:sldId id="275" r:id="rId7"/>
    <p:sldId id="305" r:id="rId8"/>
    <p:sldId id="306" r:id="rId9"/>
    <p:sldId id="307" r:id="rId10"/>
    <p:sldId id="313" r:id="rId11"/>
    <p:sldId id="273" r:id="rId12"/>
    <p:sldId id="274" r:id="rId13"/>
    <p:sldId id="278" r:id="rId14"/>
    <p:sldId id="314" r:id="rId15"/>
    <p:sldId id="315" r:id="rId16"/>
    <p:sldId id="269" r:id="rId1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34" autoAdjust="0"/>
    <p:restoredTop sz="94660"/>
  </p:normalViewPr>
  <p:slideViewPr>
    <p:cSldViewPr>
      <p:cViewPr>
        <p:scale>
          <a:sx n="100" d="100"/>
          <a:sy n="100" d="100"/>
        </p:scale>
        <p:origin x="-1616" y="-8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ru-R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BAF5A57B-4411-4AFD-BA47-FD2BCA8DCF74}" type="datetimeFigureOut">
              <a:rPr lang="ru-RU"/>
              <a:pPr>
                <a:defRPr/>
              </a:pPr>
              <a:t>13.10.13</a:t>
            </a:fld>
            <a:endParaRPr lang="ru-R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ru-R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9850ECE1-4E0D-4E35-B5A0-10001194CEDB}" type="slidenum">
              <a:rPr lang="ru-RU"/>
              <a:pPr>
                <a:defRPr/>
              </a:pPr>
              <a:t>‹#›</a:t>
            </a:fld>
            <a:endParaRPr lang="ru-RU"/>
          </a:p>
        </p:txBody>
      </p:sp>
    </p:spTree>
    <p:extLst>
      <p:ext uri="{BB962C8B-B14F-4D97-AF65-F5344CB8AC3E}">
        <p14:creationId xmlns:p14="http://schemas.microsoft.com/office/powerpoint/2010/main" val="39437498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ru-R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7311522-48EA-4A9F-A286-6C5307220F8E}" type="datetimeFigureOut">
              <a:rPr lang="ru-RU"/>
              <a:pPr>
                <a:defRPr/>
              </a:pPr>
              <a:t>13.10.13</a:t>
            </a:fld>
            <a:endParaRPr lang="ru-R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ru-RU"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ru-R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674DD323-42F3-4D4A-ACF3-3177316EE73A}" type="slidenum">
              <a:rPr lang="ru-RU"/>
              <a:pPr>
                <a:defRPr/>
              </a:pPr>
              <a:t>‹#›</a:t>
            </a:fld>
            <a:endParaRPr lang="ru-RU"/>
          </a:p>
        </p:txBody>
      </p:sp>
    </p:spTree>
    <p:extLst>
      <p:ext uri="{BB962C8B-B14F-4D97-AF65-F5344CB8AC3E}">
        <p14:creationId xmlns:p14="http://schemas.microsoft.com/office/powerpoint/2010/main" val="146927730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E46CB97-621B-466F-9D74-7DB305FEE011}" type="slidenum">
              <a:rPr lang="ru-RU" smtClean="0"/>
              <a:pPr/>
              <a:t>1</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smtClean="0"/>
            </a:lvl1pPr>
          </a:lstStyle>
          <a:p>
            <a:pPr>
              <a:defRPr/>
            </a:pPr>
            <a:fld id="{04D0554F-6E16-4B8B-91A5-7D42B1266D5D}" type="datetime1">
              <a:rPr lang="ru-RU"/>
              <a:pPr>
                <a:defRPr/>
              </a:pPr>
              <a:t>13.10.13</a:t>
            </a:fld>
            <a:endParaRPr lang="ru-RU"/>
          </a:p>
        </p:txBody>
      </p:sp>
      <p:sp>
        <p:nvSpPr>
          <p:cNvPr id="5" name="Footer Placeholder 18"/>
          <p:cNvSpPr>
            <a:spLocks noGrp="1"/>
          </p:cNvSpPr>
          <p:nvPr>
            <p:ph type="ftr" sz="quarter" idx="11"/>
          </p:nvPr>
        </p:nvSpPr>
        <p:spPr/>
        <p:txBody>
          <a:bodyPr/>
          <a:lstStyle>
            <a:lvl1pPr>
              <a:defRPr smtClean="0"/>
            </a:lvl1pPr>
          </a:lstStyle>
          <a:p>
            <a:pPr>
              <a:defRPr/>
            </a:pPr>
            <a:r>
              <a:rPr lang="ru-RU"/>
              <a:t>Стамбул, 6-8 декабря 2010 года</a:t>
            </a:r>
          </a:p>
        </p:txBody>
      </p:sp>
      <p:sp>
        <p:nvSpPr>
          <p:cNvPr id="6" name="Slide Number Placeholder 26"/>
          <p:cNvSpPr>
            <a:spLocks noGrp="1"/>
          </p:cNvSpPr>
          <p:nvPr>
            <p:ph type="sldNum" sz="quarter" idx="12"/>
          </p:nvPr>
        </p:nvSpPr>
        <p:spPr/>
        <p:txBody>
          <a:bodyPr/>
          <a:lstStyle>
            <a:lvl1pPr>
              <a:defRPr/>
            </a:lvl1pPr>
          </a:lstStyle>
          <a:p>
            <a:pPr>
              <a:defRPr/>
            </a:pPr>
            <a:fld id="{313C9375-5725-4C2A-8752-85DA57059571}"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4053156-B3D6-4BE1-BBEE-48124DFFB1BA}" type="datetime1">
              <a:rPr lang="ru-RU"/>
              <a:pPr>
                <a:defRPr/>
              </a:pPr>
              <a:t>13.10.13</a:t>
            </a:fld>
            <a:endParaRPr lang="ru-RU"/>
          </a:p>
        </p:txBody>
      </p:sp>
      <p:sp>
        <p:nvSpPr>
          <p:cNvPr id="5" name="Footer Placeholder 21"/>
          <p:cNvSpPr>
            <a:spLocks noGrp="1"/>
          </p:cNvSpPr>
          <p:nvPr>
            <p:ph type="ftr" sz="quarter" idx="11"/>
          </p:nvPr>
        </p:nvSpPr>
        <p:spPr/>
        <p:txBody>
          <a:bodyPr/>
          <a:lstStyle>
            <a:lvl1pPr>
              <a:defRPr/>
            </a:lvl1pPr>
          </a:lstStyle>
          <a:p>
            <a:pPr>
              <a:defRPr/>
            </a:pPr>
            <a:r>
              <a:rPr lang="ru-RU"/>
              <a:t>Стамбул, 6-8 декабря 2010 года</a:t>
            </a:r>
          </a:p>
        </p:txBody>
      </p:sp>
      <p:sp>
        <p:nvSpPr>
          <p:cNvPr id="6" name="Slide Number Placeholder 17"/>
          <p:cNvSpPr>
            <a:spLocks noGrp="1"/>
          </p:cNvSpPr>
          <p:nvPr>
            <p:ph type="sldNum" sz="quarter" idx="12"/>
          </p:nvPr>
        </p:nvSpPr>
        <p:spPr/>
        <p:txBody>
          <a:bodyPr/>
          <a:lstStyle>
            <a:lvl1pPr>
              <a:defRPr/>
            </a:lvl1pPr>
          </a:lstStyle>
          <a:p>
            <a:pPr>
              <a:defRPr/>
            </a:pPr>
            <a:fld id="{120D7E36-D493-4708-9D4D-404BF9F368EC}"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70945CB-5318-43CB-96A7-8E5956439BF5}" type="datetime1">
              <a:rPr lang="ru-RU"/>
              <a:pPr>
                <a:defRPr/>
              </a:pPr>
              <a:t>13.10.13</a:t>
            </a:fld>
            <a:endParaRPr lang="ru-RU"/>
          </a:p>
        </p:txBody>
      </p:sp>
      <p:sp>
        <p:nvSpPr>
          <p:cNvPr id="5" name="Footer Placeholder 21"/>
          <p:cNvSpPr>
            <a:spLocks noGrp="1"/>
          </p:cNvSpPr>
          <p:nvPr>
            <p:ph type="ftr" sz="quarter" idx="11"/>
          </p:nvPr>
        </p:nvSpPr>
        <p:spPr/>
        <p:txBody>
          <a:bodyPr/>
          <a:lstStyle>
            <a:lvl1pPr>
              <a:defRPr/>
            </a:lvl1pPr>
          </a:lstStyle>
          <a:p>
            <a:pPr>
              <a:defRPr/>
            </a:pPr>
            <a:r>
              <a:rPr lang="ru-RU"/>
              <a:t>Стамбул, 6-8 декабря 2010 года</a:t>
            </a:r>
          </a:p>
        </p:txBody>
      </p:sp>
      <p:sp>
        <p:nvSpPr>
          <p:cNvPr id="6" name="Slide Number Placeholder 17"/>
          <p:cNvSpPr>
            <a:spLocks noGrp="1"/>
          </p:cNvSpPr>
          <p:nvPr>
            <p:ph type="sldNum" sz="quarter" idx="12"/>
          </p:nvPr>
        </p:nvSpPr>
        <p:spPr/>
        <p:txBody>
          <a:bodyPr/>
          <a:lstStyle>
            <a:lvl1pPr>
              <a:defRPr/>
            </a:lvl1pPr>
          </a:lstStyle>
          <a:p>
            <a:pPr>
              <a:defRPr/>
            </a:pPr>
            <a:fld id="{572053FC-A090-455D-9EA8-A979CCAEF6CB}"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34306A5-8473-4864-811A-4F52B25D9E4D}" type="datetime1">
              <a:rPr lang="ru-RU"/>
              <a:pPr>
                <a:defRPr/>
              </a:pPr>
              <a:t>13.10.13</a:t>
            </a:fld>
            <a:endParaRPr lang="ru-RU"/>
          </a:p>
        </p:txBody>
      </p:sp>
      <p:sp>
        <p:nvSpPr>
          <p:cNvPr id="5" name="Footer Placeholder 21"/>
          <p:cNvSpPr>
            <a:spLocks noGrp="1"/>
          </p:cNvSpPr>
          <p:nvPr>
            <p:ph type="ftr" sz="quarter" idx="11"/>
          </p:nvPr>
        </p:nvSpPr>
        <p:spPr/>
        <p:txBody>
          <a:bodyPr/>
          <a:lstStyle>
            <a:lvl1pPr>
              <a:defRPr/>
            </a:lvl1pPr>
          </a:lstStyle>
          <a:p>
            <a:pPr>
              <a:defRPr/>
            </a:pPr>
            <a:r>
              <a:rPr lang="ru-RU"/>
              <a:t>Стамбул, 6-8 декабря 2010 года</a:t>
            </a:r>
          </a:p>
        </p:txBody>
      </p:sp>
      <p:sp>
        <p:nvSpPr>
          <p:cNvPr id="6" name="Slide Number Placeholder 17"/>
          <p:cNvSpPr>
            <a:spLocks noGrp="1"/>
          </p:cNvSpPr>
          <p:nvPr>
            <p:ph type="sldNum" sz="quarter" idx="12"/>
          </p:nvPr>
        </p:nvSpPr>
        <p:spPr/>
        <p:txBody>
          <a:bodyPr/>
          <a:lstStyle>
            <a:lvl1pPr>
              <a:defRPr/>
            </a:lvl1pPr>
          </a:lstStyle>
          <a:p>
            <a:pPr>
              <a:defRPr/>
            </a:pPr>
            <a:fld id="{DAB63EE0-C2E0-4143-90B4-D7B42DE93320}"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fld id="{444E3F84-0CB0-4FC9-8E17-14E672D70670}" type="datetime1">
              <a:rPr lang="ru-RU"/>
              <a:pPr>
                <a:defRPr/>
              </a:pPr>
              <a:t>13.10.13</a:t>
            </a:fld>
            <a:endParaRPr lang="ru-RU"/>
          </a:p>
        </p:txBody>
      </p:sp>
      <p:sp>
        <p:nvSpPr>
          <p:cNvPr id="5" name="Footer Placeholder 4"/>
          <p:cNvSpPr>
            <a:spLocks noGrp="1"/>
          </p:cNvSpPr>
          <p:nvPr>
            <p:ph type="ftr" sz="quarter" idx="11"/>
          </p:nvPr>
        </p:nvSpPr>
        <p:spPr/>
        <p:txBody>
          <a:bodyPr/>
          <a:lstStyle>
            <a:lvl1pPr>
              <a:defRPr smtClean="0"/>
            </a:lvl1pPr>
          </a:lstStyle>
          <a:p>
            <a:pPr>
              <a:defRPr/>
            </a:pPr>
            <a:r>
              <a:rPr lang="ru-RU"/>
              <a:t>Стамбул, 6-8 декабря 2010 года</a:t>
            </a:r>
          </a:p>
        </p:txBody>
      </p:sp>
      <p:sp>
        <p:nvSpPr>
          <p:cNvPr id="6" name="Slide Number Placeholder 5"/>
          <p:cNvSpPr>
            <a:spLocks noGrp="1"/>
          </p:cNvSpPr>
          <p:nvPr>
            <p:ph type="sldNum" sz="quarter" idx="12"/>
          </p:nvPr>
        </p:nvSpPr>
        <p:spPr/>
        <p:txBody>
          <a:bodyPr/>
          <a:lstStyle>
            <a:lvl1pPr>
              <a:defRPr/>
            </a:lvl1pPr>
          </a:lstStyle>
          <a:p>
            <a:pPr>
              <a:defRPr/>
            </a:pPr>
            <a:fld id="{CBD4CBD4-E78D-4329-9F1F-13E6B2B356AB}"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BCC402BC-4DDD-486A-B373-C0E6D46A99B2}" type="datetime1">
              <a:rPr lang="ru-RU"/>
              <a:pPr>
                <a:defRPr/>
              </a:pPr>
              <a:t>13.10.13</a:t>
            </a:fld>
            <a:endParaRPr lang="ru-RU"/>
          </a:p>
        </p:txBody>
      </p:sp>
      <p:sp>
        <p:nvSpPr>
          <p:cNvPr id="6" name="Footer Placeholder 21"/>
          <p:cNvSpPr>
            <a:spLocks noGrp="1"/>
          </p:cNvSpPr>
          <p:nvPr>
            <p:ph type="ftr" sz="quarter" idx="11"/>
          </p:nvPr>
        </p:nvSpPr>
        <p:spPr/>
        <p:txBody>
          <a:bodyPr/>
          <a:lstStyle>
            <a:lvl1pPr>
              <a:defRPr/>
            </a:lvl1pPr>
          </a:lstStyle>
          <a:p>
            <a:pPr>
              <a:defRPr/>
            </a:pPr>
            <a:r>
              <a:rPr lang="ru-RU"/>
              <a:t>Стамбул, 6-8 декабря 2010 года</a:t>
            </a:r>
          </a:p>
        </p:txBody>
      </p:sp>
      <p:sp>
        <p:nvSpPr>
          <p:cNvPr id="7" name="Slide Number Placeholder 17"/>
          <p:cNvSpPr>
            <a:spLocks noGrp="1"/>
          </p:cNvSpPr>
          <p:nvPr>
            <p:ph type="sldNum" sz="quarter" idx="12"/>
          </p:nvPr>
        </p:nvSpPr>
        <p:spPr/>
        <p:txBody>
          <a:bodyPr/>
          <a:lstStyle>
            <a:lvl1pPr>
              <a:defRPr/>
            </a:lvl1pPr>
          </a:lstStyle>
          <a:p>
            <a:pPr>
              <a:defRPr/>
            </a:pPr>
            <a:fld id="{7F8298BC-8907-416B-B811-2AA8D74F7706}"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2F006A71-8BBC-41C5-9756-ECF4223E465A}" type="datetime1">
              <a:rPr lang="ru-RU"/>
              <a:pPr>
                <a:defRPr/>
              </a:pPr>
              <a:t>13.10.13</a:t>
            </a:fld>
            <a:endParaRPr lang="ru-RU"/>
          </a:p>
        </p:txBody>
      </p:sp>
      <p:sp>
        <p:nvSpPr>
          <p:cNvPr id="8" name="Footer Placeholder 21"/>
          <p:cNvSpPr>
            <a:spLocks noGrp="1"/>
          </p:cNvSpPr>
          <p:nvPr>
            <p:ph type="ftr" sz="quarter" idx="11"/>
          </p:nvPr>
        </p:nvSpPr>
        <p:spPr/>
        <p:txBody>
          <a:bodyPr/>
          <a:lstStyle>
            <a:lvl1pPr>
              <a:defRPr/>
            </a:lvl1pPr>
          </a:lstStyle>
          <a:p>
            <a:pPr>
              <a:defRPr/>
            </a:pPr>
            <a:r>
              <a:rPr lang="ru-RU"/>
              <a:t>Стамбул, 6-8 декабря 2010 года</a:t>
            </a:r>
          </a:p>
        </p:txBody>
      </p:sp>
      <p:sp>
        <p:nvSpPr>
          <p:cNvPr id="9" name="Slide Number Placeholder 17"/>
          <p:cNvSpPr>
            <a:spLocks noGrp="1"/>
          </p:cNvSpPr>
          <p:nvPr>
            <p:ph type="sldNum" sz="quarter" idx="12"/>
          </p:nvPr>
        </p:nvSpPr>
        <p:spPr/>
        <p:txBody>
          <a:bodyPr/>
          <a:lstStyle>
            <a:lvl1pPr>
              <a:defRPr/>
            </a:lvl1pPr>
          </a:lstStyle>
          <a:p>
            <a:pPr>
              <a:defRPr/>
            </a:pPr>
            <a:fld id="{92077102-76F0-455C-B46F-E2D27AF5FC4F}"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459BED0D-C072-44E1-B2C8-D9B43AE3D5C3}" type="datetime1">
              <a:rPr lang="ru-RU"/>
              <a:pPr>
                <a:defRPr/>
              </a:pPr>
              <a:t>13.10.13</a:t>
            </a:fld>
            <a:endParaRPr lang="ru-RU"/>
          </a:p>
        </p:txBody>
      </p:sp>
      <p:sp>
        <p:nvSpPr>
          <p:cNvPr id="4" name="Footer Placeholder 21"/>
          <p:cNvSpPr>
            <a:spLocks noGrp="1"/>
          </p:cNvSpPr>
          <p:nvPr>
            <p:ph type="ftr" sz="quarter" idx="11"/>
          </p:nvPr>
        </p:nvSpPr>
        <p:spPr/>
        <p:txBody>
          <a:bodyPr/>
          <a:lstStyle>
            <a:lvl1pPr>
              <a:defRPr/>
            </a:lvl1pPr>
          </a:lstStyle>
          <a:p>
            <a:pPr>
              <a:defRPr/>
            </a:pPr>
            <a:r>
              <a:rPr lang="ru-RU"/>
              <a:t>Стамбул, 6-8 декабря 2010 года</a:t>
            </a:r>
          </a:p>
        </p:txBody>
      </p:sp>
      <p:sp>
        <p:nvSpPr>
          <p:cNvPr id="5" name="Slide Number Placeholder 17"/>
          <p:cNvSpPr>
            <a:spLocks noGrp="1"/>
          </p:cNvSpPr>
          <p:nvPr>
            <p:ph type="sldNum" sz="quarter" idx="12"/>
          </p:nvPr>
        </p:nvSpPr>
        <p:spPr/>
        <p:txBody>
          <a:bodyPr/>
          <a:lstStyle>
            <a:lvl1pPr>
              <a:defRPr/>
            </a:lvl1pPr>
          </a:lstStyle>
          <a:p>
            <a:pPr>
              <a:defRPr/>
            </a:pPr>
            <a:fld id="{C93F5445-C9D7-427E-99D5-03D0B0742B63}"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20DD9AA5-2512-425F-9E06-F6D3C5691609}" type="datetime1">
              <a:rPr lang="ru-RU"/>
              <a:pPr>
                <a:defRPr/>
              </a:pPr>
              <a:t>13.10.13</a:t>
            </a:fld>
            <a:endParaRPr lang="ru-RU"/>
          </a:p>
        </p:txBody>
      </p:sp>
      <p:sp>
        <p:nvSpPr>
          <p:cNvPr id="3" name="Footer Placeholder 21"/>
          <p:cNvSpPr>
            <a:spLocks noGrp="1"/>
          </p:cNvSpPr>
          <p:nvPr>
            <p:ph type="ftr" sz="quarter" idx="11"/>
          </p:nvPr>
        </p:nvSpPr>
        <p:spPr/>
        <p:txBody>
          <a:bodyPr/>
          <a:lstStyle>
            <a:lvl1pPr>
              <a:defRPr/>
            </a:lvl1pPr>
          </a:lstStyle>
          <a:p>
            <a:pPr>
              <a:defRPr/>
            </a:pPr>
            <a:r>
              <a:rPr lang="ru-RU"/>
              <a:t>Стамбул, 6-8 декабря 2010 года</a:t>
            </a:r>
          </a:p>
        </p:txBody>
      </p:sp>
      <p:sp>
        <p:nvSpPr>
          <p:cNvPr id="4" name="Slide Number Placeholder 17"/>
          <p:cNvSpPr>
            <a:spLocks noGrp="1"/>
          </p:cNvSpPr>
          <p:nvPr>
            <p:ph type="sldNum" sz="quarter" idx="12"/>
          </p:nvPr>
        </p:nvSpPr>
        <p:spPr/>
        <p:txBody>
          <a:bodyPr/>
          <a:lstStyle>
            <a:lvl1pPr>
              <a:defRPr/>
            </a:lvl1pPr>
          </a:lstStyle>
          <a:p>
            <a:pPr>
              <a:defRPr/>
            </a:pPr>
            <a:fld id="{A1AF3A54-CC0D-4CD0-9645-48FA3F3ED954}"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51DE399F-A99D-4EB3-A893-A71E4BF14E86}" type="datetime1">
              <a:rPr lang="ru-RU"/>
              <a:pPr>
                <a:defRPr/>
              </a:pPr>
              <a:t>13.10.13</a:t>
            </a:fld>
            <a:endParaRPr lang="ru-RU"/>
          </a:p>
        </p:txBody>
      </p:sp>
      <p:sp>
        <p:nvSpPr>
          <p:cNvPr id="6" name="Footer Placeholder 21"/>
          <p:cNvSpPr>
            <a:spLocks noGrp="1"/>
          </p:cNvSpPr>
          <p:nvPr>
            <p:ph type="ftr" sz="quarter" idx="11"/>
          </p:nvPr>
        </p:nvSpPr>
        <p:spPr/>
        <p:txBody>
          <a:bodyPr/>
          <a:lstStyle>
            <a:lvl1pPr>
              <a:defRPr/>
            </a:lvl1pPr>
          </a:lstStyle>
          <a:p>
            <a:pPr>
              <a:defRPr/>
            </a:pPr>
            <a:r>
              <a:rPr lang="ru-RU"/>
              <a:t>Стамбул, 6-8 декабря 2010 года</a:t>
            </a:r>
          </a:p>
        </p:txBody>
      </p:sp>
      <p:sp>
        <p:nvSpPr>
          <p:cNvPr id="7" name="Slide Number Placeholder 17"/>
          <p:cNvSpPr>
            <a:spLocks noGrp="1"/>
          </p:cNvSpPr>
          <p:nvPr>
            <p:ph type="sldNum" sz="quarter" idx="12"/>
          </p:nvPr>
        </p:nvSpPr>
        <p:spPr/>
        <p:txBody>
          <a:bodyPr/>
          <a:lstStyle>
            <a:lvl1pPr>
              <a:defRPr/>
            </a:lvl1pPr>
          </a:lstStyle>
          <a:p>
            <a:pPr>
              <a:defRPr/>
            </a:pPr>
            <a:fld id="{A2C46D51-6125-42FB-BF33-C54CA5A0C26E}"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smtClean="0"/>
            </a:lvl1pPr>
          </a:lstStyle>
          <a:p>
            <a:pPr>
              <a:defRPr/>
            </a:pPr>
            <a:fld id="{C0109FC8-7EE7-4FCD-A649-91A5561DE318}" type="datetime1">
              <a:rPr lang="ru-RU"/>
              <a:pPr>
                <a:defRPr/>
              </a:pPr>
              <a:t>13.10.13</a:t>
            </a:fld>
            <a:endParaRPr lang="ru-RU"/>
          </a:p>
        </p:txBody>
      </p:sp>
      <p:sp>
        <p:nvSpPr>
          <p:cNvPr id="10" name="Footer Placeholder 5"/>
          <p:cNvSpPr>
            <a:spLocks noGrp="1"/>
          </p:cNvSpPr>
          <p:nvPr>
            <p:ph type="ftr" sz="quarter" idx="11"/>
          </p:nvPr>
        </p:nvSpPr>
        <p:spPr/>
        <p:txBody>
          <a:bodyPr/>
          <a:lstStyle>
            <a:lvl1pPr>
              <a:defRPr smtClean="0"/>
            </a:lvl1pPr>
          </a:lstStyle>
          <a:p>
            <a:pPr>
              <a:defRPr/>
            </a:pPr>
            <a:r>
              <a:rPr lang="ru-RU"/>
              <a:t>Стамбул, 6-8 декабря 2010 года</a:t>
            </a: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3F47520D-AD76-4CF4-956A-F269714EBC31}"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smtClean="0">
                <a:solidFill>
                  <a:schemeClr val="tx2">
                    <a:shade val="90000"/>
                  </a:schemeClr>
                </a:solidFill>
              </a:defRPr>
            </a:lvl1pPr>
          </a:lstStyle>
          <a:p>
            <a:pPr>
              <a:defRPr/>
            </a:pPr>
            <a:fld id="{524F67A9-2353-4BD4-91D3-CA7B314667D7}" type="datetime1">
              <a:rPr lang="ru-RU"/>
              <a:pPr>
                <a:defRPr/>
              </a:pPr>
              <a:t>13.10.13</a:t>
            </a:fld>
            <a:endParaRPr lang="ru-R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smtClean="0">
                <a:solidFill>
                  <a:schemeClr val="tx2">
                    <a:shade val="90000"/>
                  </a:schemeClr>
                </a:solidFill>
              </a:defRPr>
            </a:lvl1pPr>
          </a:lstStyle>
          <a:p>
            <a:pPr>
              <a:defRPr/>
            </a:pPr>
            <a:r>
              <a:rPr lang="ru-RU"/>
              <a:t>Стамбул, 6-8 декабря 2010 года</a:t>
            </a: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7823E25-24AC-4722-83F1-7719B356142E}" type="slidenum">
              <a:rPr lang="ru-RU"/>
              <a:pPr>
                <a:defRPr/>
              </a:pPr>
              <a:t>‹#›</a:t>
            </a:fld>
            <a:endParaRPr lang="ru-RU"/>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854" r:id="rId1"/>
    <p:sldLayoutId id="2147483846" r:id="rId2"/>
    <p:sldLayoutId id="2147483855" r:id="rId3"/>
    <p:sldLayoutId id="2147483847" r:id="rId4"/>
    <p:sldLayoutId id="2147483848" r:id="rId5"/>
    <p:sldLayoutId id="2147483849" r:id="rId6"/>
    <p:sldLayoutId id="2147483850" r:id="rId7"/>
    <p:sldLayoutId id="2147483851" r:id="rId8"/>
    <p:sldLayoutId id="2147483856" r:id="rId9"/>
    <p:sldLayoutId id="2147483852" r:id="rId10"/>
    <p:sldLayoutId id="2147483853" r:id="rId11"/>
  </p:sldLayoutIdLst>
  <p:hf hd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p:cNvSpPr>
          <p:nvPr>
            <p:ph type="title"/>
          </p:nvPr>
        </p:nvSpPr>
        <p:spPr>
          <a:xfrm>
            <a:off x="357188" y="1785939"/>
            <a:ext cx="8501062" cy="1214434"/>
          </a:xfrm>
        </p:spPr>
        <p:txBody>
          <a:bodyPr/>
          <a:lstStyle/>
          <a:p>
            <a:pPr algn="ctr"/>
            <a:r>
              <a:rPr lang="en-US" sz="3600" b="1" dirty="0" smtClean="0">
                <a:latin typeface="Times New Roman" pitchFamily="18" charset="0"/>
              </a:rPr>
              <a:t>Migration Statistics </a:t>
            </a:r>
            <a:br>
              <a:rPr lang="en-US" sz="3600" b="1" dirty="0" smtClean="0">
                <a:latin typeface="Times New Roman" pitchFamily="18" charset="0"/>
              </a:rPr>
            </a:br>
            <a:r>
              <a:rPr lang="en-US" sz="3600" b="1" dirty="0" smtClean="0">
                <a:latin typeface="Times New Roman" pitchFamily="18" charset="0"/>
              </a:rPr>
              <a:t>in Azerbaijan</a:t>
            </a:r>
            <a:endParaRPr lang="ru-RU" sz="3600" b="1" dirty="0" smtClean="0">
              <a:latin typeface="Times New Roman" pitchFamily="18" charset="0"/>
            </a:endParaRPr>
          </a:p>
        </p:txBody>
      </p:sp>
      <p:pic>
        <p:nvPicPr>
          <p:cNvPr id="5125" name="Picture 11" descr="LOgoAzstat-1"/>
          <p:cNvPicPr>
            <a:picLocks noChangeAspect="1" noChangeArrowheads="1"/>
          </p:cNvPicPr>
          <p:nvPr/>
        </p:nvPicPr>
        <p:blipFill>
          <a:blip r:embed="rId3"/>
          <a:srcRect/>
          <a:stretch>
            <a:fillRect/>
          </a:stretch>
        </p:blipFill>
        <p:spPr bwMode="auto">
          <a:xfrm>
            <a:off x="357158" y="214290"/>
            <a:ext cx="1054100" cy="876300"/>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pPr>
              <a:defRPr/>
            </a:pPr>
            <a:fld id="{011678CB-B901-423D-8D91-8B70C9C94651}" type="slidenum">
              <a:rPr lang="ru-RU" smtClean="0"/>
              <a:pPr>
                <a:defRPr/>
              </a:pPr>
              <a:t>1</a:t>
            </a:fld>
            <a:endParaRPr lang="ru-RU" dirty="0"/>
          </a:p>
        </p:txBody>
      </p:sp>
      <p:sp>
        <p:nvSpPr>
          <p:cNvPr id="8" name="Footer Placeholder 7"/>
          <p:cNvSpPr>
            <a:spLocks noGrp="1"/>
          </p:cNvSpPr>
          <p:nvPr>
            <p:ph type="ftr" sz="quarter" idx="11"/>
          </p:nvPr>
        </p:nvSpPr>
        <p:spPr/>
        <p:txBody>
          <a:bodyPr/>
          <a:lstStyle/>
          <a:p>
            <a:pPr algn="ctr">
              <a:defRPr/>
            </a:pPr>
            <a:r>
              <a:rPr lang="en-US" b="1" i="1" dirty="0" err="1" smtClean="0"/>
              <a:t>Gelendzhik</a:t>
            </a:r>
            <a:r>
              <a:rPr lang="ru-RU" b="1" i="1" dirty="0" smtClean="0"/>
              <a:t>, 16-18 </a:t>
            </a:r>
            <a:r>
              <a:rPr lang="en-US" b="1" i="1" dirty="0" smtClean="0"/>
              <a:t>October </a:t>
            </a:r>
            <a:r>
              <a:rPr lang="ru-RU" b="1" i="1" dirty="0" smtClean="0"/>
              <a:t>2013 </a:t>
            </a:r>
            <a:endParaRPr lang="ru-RU" b="1" i="1" dirty="0"/>
          </a:p>
        </p:txBody>
      </p:sp>
      <p:sp>
        <p:nvSpPr>
          <p:cNvPr id="5128" name="TextBox 9"/>
          <p:cNvSpPr txBox="1">
            <a:spLocks noChangeArrowheads="1"/>
          </p:cNvSpPr>
          <p:nvPr/>
        </p:nvSpPr>
        <p:spPr bwMode="auto">
          <a:xfrm>
            <a:off x="2571750" y="4572000"/>
            <a:ext cx="6072188" cy="1415772"/>
          </a:xfrm>
          <a:prstGeom prst="rect">
            <a:avLst/>
          </a:prstGeom>
          <a:noFill/>
          <a:ln w="9525">
            <a:noFill/>
            <a:miter lim="800000"/>
            <a:headEnd/>
            <a:tailEnd/>
          </a:ln>
        </p:spPr>
        <p:txBody>
          <a:bodyPr>
            <a:spAutoFit/>
          </a:bodyPr>
          <a:lstStyle/>
          <a:p>
            <a:r>
              <a:rPr lang="en-US" sz="2200" b="1" i="1" dirty="0" smtClean="0">
                <a:latin typeface="Times New Roman" pitchFamily="18" charset="0"/>
                <a:cs typeface="Times New Roman" pitchFamily="18" charset="0"/>
              </a:rPr>
              <a:t>The State Statistical Committee </a:t>
            </a:r>
          </a:p>
          <a:p>
            <a:r>
              <a:rPr lang="en-US" sz="2200" b="1" i="1" dirty="0" smtClean="0">
                <a:latin typeface="Times New Roman" pitchFamily="18" charset="0"/>
                <a:cs typeface="Times New Roman" pitchFamily="18" charset="0"/>
              </a:rPr>
              <a:t>of the Republic of Azerbaijan</a:t>
            </a:r>
            <a:endParaRPr lang="ru-RU" sz="2200" b="1" i="1" dirty="0">
              <a:latin typeface="Times New Roman" pitchFamily="18" charset="0"/>
              <a:cs typeface="Times New Roman" pitchFamily="18" charset="0"/>
            </a:endParaRPr>
          </a:p>
          <a:p>
            <a:pPr algn="r"/>
            <a:endParaRPr lang="ru-RU" sz="2000" i="1" dirty="0">
              <a:latin typeface="Times New Roman" pitchFamily="18" charset="0"/>
              <a:cs typeface="Times New Roman" pitchFamily="18" charset="0"/>
            </a:endParaRPr>
          </a:p>
          <a:p>
            <a:pPr algn="r"/>
            <a:r>
              <a:rPr lang="en-US" sz="2200" b="1" dirty="0" smtClean="0">
                <a:latin typeface="Times New Roman" pitchFamily="18" charset="0"/>
                <a:cs typeface="Times New Roman" pitchFamily="18" charset="0"/>
              </a:rPr>
              <a:t>Rza </a:t>
            </a:r>
            <a:r>
              <a:rPr lang="en-US" sz="2200" b="1" dirty="0" err="1" smtClean="0">
                <a:latin typeface="Times New Roman" pitchFamily="18" charset="0"/>
                <a:cs typeface="Times New Roman" pitchFamily="18" charset="0"/>
              </a:rPr>
              <a:t>Allahverdyev</a:t>
            </a:r>
            <a:endParaRPr lang="ru-RU" sz="2200" b="1"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lgn="ctr">
              <a:defRPr/>
            </a:pPr>
            <a:r>
              <a:rPr lang="en-US" b="1" i="1" dirty="0" err="1"/>
              <a:t>Gelendzhik</a:t>
            </a:r>
            <a:r>
              <a:rPr lang="ru-RU" b="1" i="1" dirty="0"/>
              <a:t>, 16-18 </a:t>
            </a:r>
            <a:r>
              <a:rPr lang="en-US" b="1" i="1" dirty="0"/>
              <a:t>October </a:t>
            </a:r>
            <a:r>
              <a:rPr lang="ru-RU" b="1" i="1" dirty="0"/>
              <a:t>2013 </a:t>
            </a:r>
          </a:p>
        </p:txBody>
      </p:sp>
      <p:sp>
        <p:nvSpPr>
          <p:cNvPr id="5" name="Slide Number Placeholder 4"/>
          <p:cNvSpPr>
            <a:spLocks noGrp="1"/>
          </p:cNvSpPr>
          <p:nvPr>
            <p:ph type="sldNum" sz="quarter" idx="12"/>
          </p:nvPr>
        </p:nvSpPr>
        <p:spPr/>
        <p:txBody>
          <a:bodyPr/>
          <a:lstStyle/>
          <a:p>
            <a:pPr>
              <a:defRPr/>
            </a:pPr>
            <a:fld id="{DAB63EE0-C2E0-4143-90B4-D7B42DE93320}" type="slidenum">
              <a:rPr lang="ru-RU" smtClean="0"/>
              <a:pPr>
                <a:defRPr/>
              </a:pPr>
              <a:t>10</a:t>
            </a:fld>
            <a:endParaRPr lang="ru-RU"/>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861187216"/>
              </p:ext>
            </p:extLst>
          </p:nvPr>
        </p:nvGraphicFramePr>
        <p:xfrm>
          <a:off x="457200" y="1264610"/>
          <a:ext cx="8329642" cy="3845560"/>
        </p:xfrm>
        <a:graphic>
          <a:graphicData uri="http://schemas.openxmlformats.org/drawingml/2006/table">
            <a:tbl>
              <a:tblPr firstRow="1" bandRow="1">
                <a:tableStyleId>{5C22544A-7EE6-4342-B048-85BDC9FD1C3A}</a:tableStyleId>
              </a:tblPr>
              <a:tblGrid>
                <a:gridCol w="2357161"/>
                <a:gridCol w="5972481"/>
              </a:tblGrid>
              <a:tr h="370840">
                <a:tc>
                  <a:txBody>
                    <a:bodyPr/>
                    <a:lstStyle/>
                    <a:p>
                      <a:r>
                        <a:rPr lang="en-US" dirty="0" smtClean="0"/>
                        <a:t>Form of accounting</a:t>
                      </a:r>
                      <a:endParaRPr lang="ru-RU" dirty="0"/>
                    </a:p>
                  </a:txBody>
                  <a:tcPr/>
                </a:tc>
                <a:tc>
                  <a:txBody>
                    <a:bodyPr/>
                    <a:lstStyle/>
                    <a:p>
                      <a:pPr algn="ctr"/>
                      <a:r>
                        <a:rPr lang="en-US" dirty="0" smtClean="0"/>
                        <a:t>Indicators</a:t>
                      </a:r>
                      <a:endParaRPr lang="ru-RU" dirty="0"/>
                    </a:p>
                  </a:txBody>
                  <a:tcPr/>
                </a:tc>
              </a:tr>
              <a:tr h="370840">
                <a:tc>
                  <a:txBody>
                    <a:bodyPr/>
                    <a:lstStyle/>
                    <a:p>
                      <a:r>
                        <a:rPr lang="ru-RU" sz="2400" b="1" dirty="0" smtClean="0">
                          <a:latin typeface="Times New Roman" pitchFamily="18" charset="0"/>
                          <a:cs typeface="Times New Roman" pitchFamily="18" charset="0"/>
                        </a:rPr>
                        <a:t>1-</a:t>
                      </a:r>
                      <a:r>
                        <a:rPr lang="en-US" sz="2400" b="1" dirty="0" smtClean="0">
                          <a:latin typeface="Times New Roman" pitchFamily="18" charset="0"/>
                          <a:cs typeface="Times New Roman" pitchFamily="18" charset="0"/>
                        </a:rPr>
                        <a:t>emigration</a:t>
                      </a:r>
                      <a:endParaRPr lang="ru-RU"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The number of persons, working abroad</a:t>
                      </a:r>
                      <a:r>
                        <a:rPr lang="ru-RU" sz="2400" dirty="0" smtClean="0">
                          <a:latin typeface="Times New Roman" pitchFamily="18" charset="0"/>
                          <a:cs typeface="Times New Roman" pitchFamily="18" charset="0"/>
                        </a:rPr>
                        <a:t>:</a:t>
                      </a:r>
                    </a:p>
                    <a:p>
                      <a:pPr>
                        <a:buFontTx/>
                        <a:buChar char="-"/>
                      </a:pPr>
                      <a:r>
                        <a:rPr lang="ru-RU"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by profession, specialty, level of education, sex and age </a:t>
                      </a:r>
                    </a:p>
                    <a:p>
                      <a:pPr>
                        <a:buFontTx/>
                        <a:buNone/>
                      </a:pPr>
                      <a:r>
                        <a:rPr lang="ru-RU"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by job tenure</a:t>
                      </a:r>
                      <a:endParaRPr lang="ru-RU" sz="2400" dirty="0" smtClean="0">
                        <a:latin typeface="Times New Roman" pitchFamily="18" charset="0"/>
                        <a:cs typeface="Times New Roman" pitchFamily="18" charset="0"/>
                      </a:endParaRPr>
                    </a:p>
                  </a:txBody>
                  <a:tcPr/>
                </a:tc>
              </a:tr>
              <a:tr h="370840">
                <a:tc>
                  <a:txBody>
                    <a:bodyPr/>
                    <a:lstStyle/>
                    <a:p>
                      <a:r>
                        <a:rPr lang="ru-RU" sz="2400" b="1" dirty="0" smtClean="0">
                          <a:latin typeface="Times New Roman" pitchFamily="18" charset="0"/>
                          <a:cs typeface="Times New Roman" pitchFamily="18" charset="0"/>
                        </a:rPr>
                        <a:t>1-</a:t>
                      </a:r>
                      <a:r>
                        <a:rPr lang="en-US" sz="2400" b="1" dirty="0" smtClean="0">
                          <a:latin typeface="Times New Roman" pitchFamily="18" charset="0"/>
                          <a:cs typeface="Times New Roman" pitchFamily="18" charset="0"/>
                        </a:rPr>
                        <a:t>border</a:t>
                      </a:r>
                      <a:endParaRPr lang="ru-RU" sz="2400" dirty="0"/>
                    </a:p>
                  </a:txBody>
                  <a:tcPr/>
                </a:tc>
                <a:tc>
                  <a:txBody>
                    <a:bodyPr/>
                    <a:lstStyle/>
                    <a:p>
                      <a:r>
                        <a:rPr lang="en-US" sz="2400" dirty="0" smtClean="0">
                          <a:latin typeface="Times New Roman" pitchFamily="18" charset="0"/>
                          <a:cs typeface="Times New Roman" pitchFamily="18" charset="0"/>
                        </a:rPr>
                        <a:t>The number of citizens that came to Azerbaijan and left the country</a:t>
                      </a:r>
                      <a:r>
                        <a:rPr lang="ru-RU" sz="2400" dirty="0" smtClean="0">
                          <a:latin typeface="Times New Roman" pitchFamily="18" charset="0"/>
                          <a:cs typeface="Times New Roman" pitchFamily="18" charset="0"/>
                        </a:rPr>
                        <a:t>:</a:t>
                      </a:r>
                    </a:p>
                    <a:p>
                      <a:r>
                        <a:rPr lang="ru-RU"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by</a:t>
                      </a:r>
                      <a:r>
                        <a:rPr lang="en-US" sz="2400" baseline="0" dirty="0" smtClean="0">
                          <a:latin typeface="Times New Roman" pitchFamily="18" charset="0"/>
                          <a:cs typeface="Times New Roman" pitchFamily="18" charset="0"/>
                        </a:rPr>
                        <a:t> countries</a:t>
                      </a:r>
                      <a:endParaRPr lang="ru-RU" sz="2400" dirty="0" smtClean="0">
                        <a:latin typeface="Times New Roman" pitchFamily="18" charset="0"/>
                        <a:cs typeface="Times New Roman" pitchFamily="18" charset="0"/>
                      </a:endParaRPr>
                    </a:p>
                    <a:p>
                      <a:r>
                        <a:rPr lang="ru-RU"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by means of transport used for coming in and out of the country</a:t>
                      </a:r>
                      <a:endParaRPr lang="ru-RU" sz="2400" dirty="0"/>
                    </a:p>
                  </a:txBody>
                  <a:tcPr/>
                </a:tc>
              </a:tr>
            </a:tbl>
          </a:graphicData>
        </a:graphic>
      </p:graphicFrame>
      <p:pic>
        <p:nvPicPr>
          <p:cNvPr id="9" name="Picture 11" descr="LOgoAzstat-1"/>
          <p:cNvPicPr>
            <a:picLocks noChangeAspect="1" noChangeArrowheads="1"/>
          </p:cNvPicPr>
          <p:nvPr/>
        </p:nvPicPr>
        <p:blipFill>
          <a:blip r:embed="rId2"/>
          <a:srcRect/>
          <a:stretch>
            <a:fillRect/>
          </a:stretch>
        </p:blipFill>
        <p:spPr bwMode="auto">
          <a:xfrm>
            <a:off x="142844" y="123808"/>
            <a:ext cx="1054100" cy="876300"/>
          </a:xfrm>
          <a:prstGeom prst="rect">
            <a:avLst/>
          </a:prstGeom>
          <a:noFill/>
          <a:ln w="9525">
            <a:noFill/>
            <a:miter lim="800000"/>
            <a:headEnd/>
            <a:tailEnd/>
          </a:ln>
        </p:spPr>
      </p:pic>
    </p:spTree>
    <p:extLst>
      <p:ext uri="{BB962C8B-B14F-4D97-AF65-F5344CB8AC3E}">
        <p14:creationId xmlns:p14="http://schemas.microsoft.com/office/powerpoint/2010/main" val="1459550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p:cNvSpPr>
          <p:nvPr>
            <p:ph type="body" idx="1"/>
          </p:nvPr>
        </p:nvSpPr>
        <p:spPr>
          <a:xfrm>
            <a:off x="457200" y="1935162"/>
            <a:ext cx="8229600" cy="3494101"/>
          </a:xfrm>
        </p:spPr>
        <p:txBody>
          <a:bodyPr/>
          <a:lstStyle/>
          <a:p>
            <a:pPr algn="ctr"/>
            <a:r>
              <a:rPr lang="az-Latn-AZ" sz="400" dirty="0" smtClean="0">
                <a:latin typeface="Arial" charset="0"/>
              </a:rPr>
              <a:t>1</a:t>
            </a:r>
            <a:endParaRPr lang="ru-RU" sz="400" dirty="0" smtClean="0">
              <a:latin typeface="Arial" charset="0"/>
            </a:endParaRPr>
          </a:p>
        </p:txBody>
      </p:sp>
      <p:pic>
        <p:nvPicPr>
          <p:cNvPr id="8197" name="Picture 11" descr="LOgoAzstat-1"/>
          <p:cNvPicPr>
            <a:picLocks noChangeAspect="1" noChangeArrowheads="1"/>
          </p:cNvPicPr>
          <p:nvPr/>
        </p:nvPicPr>
        <p:blipFill>
          <a:blip r:embed="rId2"/>
          <a:srcRect/>
          <a:stretch>
            <a:fillRect/>
          </a:stretch>
        </p:blipFill>
        <p:spPr bwMode="auto">
          <a:xfrm>
            <a:off x="142844" y="285728"/>
            <a:ext cx="1054100" cy="876300"/>
          </a:xfrm>
          <a:prstGeom prst="rect">
            <a:avLst/>
          </a:prstGeom>
          <a:noFill/>
          <a:ln w="9525">
            <a:noFill/>
            <a:miter lim="800000"/>
            <a:headEnd/>
            <a:tailEnd/>
          </a:ln>
        </p:spPr>
      </p:pic>
      <p:sp>
        <p:nvSpPr>
          <p:cNvPr id="10" name="Slide Number Placeholder 9"/>
          <p:cNvSpPr>
            <a:spLocks noGrp="1"/>
          </p:cNvSpPr>
          <p:nvPr>
            <p:ph type="sldNum" sz="quarter" idx="12"/>
          </p:nvPr>
        </p:nvSpPr>
        <p:spPr/>
        <p:txBody>
          <a:bodyPr/>
          <a:lstStyle/>
          <a:p>
            <a:pPr>
              <a:defRPr/>
            </a:pPr>
            <a:fld id="{691DBDC5-ABA1-4E69-A7D6-D3B4DE74EA36}" type="slidenum">
              <a:rPr lang="ru-RU" smtClean="0"/>
              <a:pPr>
                <a:defRPr/>
              </a:pPr>
              <a:t>11</a:t>
            </a:fld>
            <a:endParaRPr lang="ru-RU"/>
          </a:p>
        </p:txBody>
      </p:sp>
      <p:sp>
        <p:nvSpPr>
          <p:cNvPr id="11" name="Footer Placeholder 10"/>
          <p:cNvSpPr>
            <a:spLocks noGrp="1"/>
          </p:cNvSpPr>
          <p:nvPr>
            <p:ph type="ftr" sz="quarter" idx="11"/>
          </p:nvPr>
        </p:nvSpPr>
        <p:spPr>
          <a:xfrm>
            <a:off x="2643174" y="6215082"/>
            <a:ext cx="3352800" cy="365125"/>
          </a:xfrm>
        </p:spPr>
        <p:txBody>
          <a:bodyPr/>
          <a:lstStyle/>
          <a:p>
            <a:pPr algn="ctr">
              <a:defRPr/>
            </a:pPr>
            <a:r>
              <a:rPr lang="en-US" b="1" i="1" dirty="0" err="1"/>
              <a:t>Gelendzhik</a:t>
            </a:r>
            <a:r>
              <a:rPr lang="ru-RU" b="1" i="1" dirty="0"/>
              <a:t>, 16-18 </a:t>
            </a:r>
            <a:r>
              <a:rPr lang="en-US" b="1" i="1" dirty="0"/>
              <a:t>October </a:t>
            </a:r>
            <a:r>
              <a:rPr lang="ru-RU" b="1" i="1" dirty="0"/>
              <a:t>2013 </a:t>
            </a:r>
          </a:p>
        </p:txBody>
      </p:sp>
      <p:sp>
        <p:nvSpPr>
          <p:cNvPr id="8201" name="Title 12"/>
          <p:cNvSpPr>
            <a:spLocks noGrp="1"/>
          </p:cNvSpPr>
          <p:nvPr>
            <p:ph type="title"/>
          </p:nvPr>
        </p:nvSpPr>
        <p:spPr>
          <a:xfrm>
            <a:off x="428625" y="1142985"/>
            <a:ext cx="8229600" cy="642942"/>
          </a:xfrm>
        </p:spPr>
        <p:txBody>
          <a:bodyPr/>
          <a:lstStyle/>
          <a:p>
            <a:pPr algn="ctr"/>
            <a:r>
              <a:rPr lang="en-US" sz="4400" b="1" dirty="0" smtClean="0">
                <a:latin typeface="Times New Roman" pitchFamily="18" charset="0"/>
                <a:cs typeface="Times New Roman" pitchFamily="18" charset="0"/>
              </a:rPr>
              <a:t>Sample surveys</a:t>
            </a:r>
            <a:endParaRPr lang="ru-RU" sz="4400" b="1" dirty="0" smtClean="0">
              <a:latin typeface="Times New Roman" pitchFamily="18" charset="0"/>
              <a:cs typeface="Times New Roman" pitchFamily="18" charset="0"/>
            </a:endParaRPr>
          </a:p>
        </p:txBody>
      </p:sp>
      <p:sp>
        <p:nvSpPr>
          <p:cNvPr id="14" name="Content Placeholder 16"/>
          <p:cNvSpPr txBox="1">
            <a:spLocks/>
          </p:cNvSpPr>
          <p:nvPr/>
        </p:nvSpPr>
        <p:spPr bwMode="auto">
          <a:xfrm>
            <a:off x="642910" y="2071678"/>
            <a:ext cx="8229600" cy="3500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73050" lvl="0" indent="-273050" algn="just" eaLnBrk="0" hangingPunct="0">
              <a:spcBef>
                <a:spcPct val="20000"/>
              </a:spcBef>
              <a:buClr>
                <a:srgbClr val="0BD0D9"/>
              </a:buClr>
              <a:buSzPct val="95000"/>
              <a:buFont typeface="Wingdings 2" pitchFamily="18" charset="2"/>
              <a:buChar char=""/>
            </a:pPr>
            <a:r>
              <a:rPr lang="en-US" sz="2400" dirty="0" smtClean="0">
                <a:latin typeface="Times New Roman" pitchFamily="18" charset="0"/>
                <a:cs typeface="Times New Roman" pitchFamily="18" charset="0"/>
              </a:rPr>
              <a:t>In accordance with the State Program on Improvement of Official Statistics in </a:t>
            </a:r>
            <a:r>
              <a:rPr kumimoji="0" lang="ru-RU"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1999 </a:t>
            </a: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and </a:t>
            </a:r>
            <a:r>
              <a:rPr kumimoji="0" lang="ru-RU"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2009 </a:t>
            </a: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the </a:t>
            </a:r>
            <a:r>
              <a:rPr lang="en-US" sz="2400" dirty="0" smtClean="0">
                <a:latin typeface="Times New Roman" pitchFamily="18" charset="0"/>
                <a:cs typeface="Times New Roman" pitchFamily="18" charset="0"/>
              </a:rPr>
              <a:t>State </a:t>
            </a:r>
            <a:r>
              <a:rPr lang="en-US" sz="2400" dirty="0">
                <a:latin typeface="Times New Roman" pitchFamily="18" charset="0"/>
                <a:cs typeface="Times New Roman" pitchFamily="18" charset="0"/>
              </a:rPr>
              <a:t>Statistics Committee</a:t>
            </a: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carried</a:t>
            </a:r>
            <a:r>
              <a:rPr kumimoji="0" lang="en-US" sz="2400" b="0"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 out sample surveys on migration processes in Azerbaijan. Their main goal was a more profound study of migration processes in the country, revision of data on migration flows and their directions and identifying of migration destinations and reasons</a:t>
            </a:r>
            <a:r>
              <a:rPr kumimoji="0" lang="ru-RU"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endParaRPr kumimoji="0" lang="az-Latn-AZ" sz="2000" b="0" i="0" u="none" strike="noStrike" kern="1200" cap="none" spc="0" normalizeH="0" baseline="0" noProof="0" dirty="0" smtClean="0">
              <a:ln>
                <a:noFill/>
              </a:ln>
              <a:solidFill>
                <a:schemeClr val="tx1"/>
              </a:solidFill>
              <a:effectLst/>
              <a:uLnTx/>
              <a:uFillTx/>
              <a:latin typeface="+mn-lt"/>
              <a:ea typeface="+mn-ea"/>
              <a:cs typeface="+mn-cs"/>
            </a:endParaRPr>
          </a:p>
          <a:p>
            <a:pPr marL="273050" marR="0" lvl="0" indent="-27305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defRPr/>
            </a:pPr>
            <a:endParaRPr kumimoji="0" lang="ru-RU" sz="2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0" name="Picture 11" descr="LOgoAzstat-1"/>
          <p:cNvPicPr>
            <a:picLocks noChangeAspect="1" noChangeArrowheads="1"/>
          </p:cNvPicPr>
          <p:nvPr/>
        </p:nvPicPr>
        <p:blipFill>
          <a:blip r:embed="rId2"/>
          <a:srcRect/>
          <a:stretch>
            <a:fillRect/>
          </a:stretch>
        </p:blipFill>
        <p:spPr bwMode="auto">
          <a:xfrm>
            <a:off x="142844" y="142852"/>
            <a:ext cx="1054100" cy="876300"/>
          </a:xfrm>
          <a:prstGeom prst="rect">
            <a:avLst/>
          </a:prstGeom>
          <a:noFill/>
          <a:ln w="9525">
            <a:noFill/>
            <a:miter lim="800000"/>
            <a:headEnd/>
            <a:tailEnd/>
          </a:ln>
        </p:spPr>
      </p:pic>
      <p:sp>
        <p:nvSpPr>
          <p:cNvPr id="31745" name="Rectangle 1"/>
          <p:cNvSpPr>
            <a:spLocks noGrp="1" noChangeArrowheads="1"/>
          </p:cNvSpPr>
          <p:nvPr>
            <p:ph type="body" idx="1"/>
          </p:nvPr>
        </p:nvSpPr>
        <p:spPr>
          <a:xfrm>
            <a:off x="285750" y="2209801"/>
            <a:ext cx="4071938" cy="3970318"/>
          </a:xfrm>
          <a:effectLst>
            <a:prstShdw prst="shdw17" dist="17961" dir="2700000">
              <a:schemeClr val="accent1">
                <a:gamma/>
                <a:shade val="60000"/>
                <a:invGamma/>
              </a:schemeClr>
            </a:prstShdw>
          </a:effectLst>
        </p:spPr>
        <p:txBody>
          <a:bodyPr anchor="ctr">
            <a:spAutoFit/>
          </a:bodyPr>
          <a:lstStyle/>
          <a:p>
            <a:pPr marL="342900" indent="-342900">
              <a:spcBef>
                <a:spcPct val="0"/>
              </a:spcBef>
              <a:buClrTx/>
              <a:buSzTx/>
              <a:buFontTx/>
              <a:buAutoNum type="arabicPeriod"/>
              <a:defRPr/>
            </a:pPr>
            <a:r>
              <a:rPr lang="en-US" sz="1800" dirty="0" smtClean="0">
                <a:latin typeface="Times New Roman" pitchFamily="18" charset="0"/>
                <a:ea typeface="MS Mincho" pitchFamily="49" charset="-128"/>
                <a:cs typeface="Times New Roman" pitchFamily="18" charset="0"/>
              </a:rPr>
              <a:t>What country have you arrived from? </a:t>
            </a:r>
          </a:p>
          <a:p>
            <a:pPr marL="0" indent="0">
              <a:spcBef>
                <a:spcPct val="0"/>
              </a:spcBef>
              <a:buClrTx/>
              <a:buSzTx/>
              <a:buNone/>
              <a:defRPr/>
            </a:pPr>
            <a:r>
              <a:rPr lang="en-US" sz="1800" dirty="0" smtClean="0">
                <a:latin typeface="Times New Roman" pitchFamily="18" charset="0"/>
                <a:ea typeface="MS Mincho" pitchFamily="49" charset="-128"/>
                <a:cs typeface="Times New Roman" pitchFamily="18" charset="0"/>
              </a:rPr>
              <a:t>What country are you leaving for?</a:t>
            </a:r>
            <a:endParaRPr lang="ru-RU" sz="1800" dirty="0" smtClean="0">
              <a:latin typeface="Tahoma" pitchFamily="34" charset="0"/>
              <a:ea typeface="MS Mincho" pitchFamily="49" charset="-128"/>
              <a:cs typeface="Times New Roman" pitchFamily="18" charset="0"/>
            </a:endParaRPr>
          </a:p>
          <a:p>
            <a:pPr marL="0" indent="0">
              <a:spcBef>
                <a:spcPct val="0"/>
              </a:spcBef>
              <a:buClrTx/>
              <a:buSzTx/>
              <a:buFontTx/>
              <a:buNone/>
              <a:defRPr/>
            </a:pPr>
            <a:r>
              <a:rPr lang="az-Latn-AZ" sz="1800" dirty="0" smtClean="0">
                <a:latin typeface="Times New Roman" pitchFamily="18" charset="0"/>
                <a:ea typeface="MS Mincho" pitchFamily="49" charset="-128"/>
                <a:cs typeface="Times New Roman" pitchFamily="18" charset="0"/>
              </a:rPr>
              <a:t>2. </a:t>
            </a:r>
            <a:r>
              <a:rPr lang="en-US" sz="1800" dirty="0" smtClean="0">
                <a:latin typeface="Times New Roman" pitchFamily="18" charset="0"/>
                <a:ea typeface="MS Mincho" pitchFamily="49" charset="-128"/>
                <a:cs typeface="Times New Roman" pitchFamily="18" charset="0"/>
              </a:rPr>
              <a:t>The main purpose of arrival </a:t>
            </a:r>
            <a:r>
              <a:rPr lang="ru-RU" sz="1800" dirty="0" smtClean="0">
                <a:latin typeface="Times New Roman" pitchFamily="18" charset="0"/>
                <a:ea typeface="MS Mincho" pitchFamily="49" charset="-128"/>
                <a:cs typeface="Times New Roman" pitchFamily="18" charset="0"/>
              </a:rPr>
              <a:t>(</a:t>
            </a:r>
            <a:r>
              <a:rPr lang="en-US" sz="1800" dirty="0" smtClean="0">
                <a:latin typeface="Times New Roman" pitchFamily="18" charset="0"/>
                <a:ea typeface="MS Mincho" pitchFamily="49" charset="-128"/>
                <a:cs typeface="Times New Roman" pitchFamily="18" charset="0"/>
              </a:rPr>
              <a:t>departure</a:t>
            </a:r>
            <a:r>
              <a:rPr lang="ru-RU" sz="1800" dirty="0" smtClean="0">
                <a:latin typeface="Times New Roman" pitchFamily="18" charset="0"/>
                <a:ea typeface="MS Mincho" pitchFamily="49" charset="-128"/>
                <a:cs typeface="Times New Roman" pitchFamily="18" charset="0"/>
              </a:rPr>
              <a:t>)</a:t>
            </a:r>
            <a:endParaRPr lang="ru-RU" sz="1800" dirty="0" smtClean="0">
              <a:latin typeface="Tahoma" pitchFamily="34" charset="0"/>
              <a:ea typeface="MS Mincho" pitchFamily="49" charset="-128"/>
              <a:cs typeface="Times New Roman" pitchFamily="18" charset="0"/>
            </a:endParaRPr>
          </a:p>
          <a:p>
            <a:pPr marL="0" indent="0">
              <a:spcBef>
                <a:spcPct val="0"/>
              </a:spcBef>
              <a:buClrTx/>
              <a:buSzTx/>
              <a:buFontTx/>
              <a:buNone/>
              <a:defRPr/>
            </a:pPr>
            <a:r>
              <a:rPr lang="az-Latn-AZ" sz="1800" dirty="0" smtClean="0">
                <a:latin typeface="Times New Roman" pitchFamily="18" charset="0"/>
                <a:ea typeface="MS Mincho" pitchFamily="49" charset="-128"/>
                <a:cs typeface="Times New Roman" pitchFamily="18" charset="0"/>
              </a:rPr>
              <a:t>3. </a:t>
            </a:r>
            <a:r>
              <a:rPr lang="en-US" sz="1800" dirty="0" smtClean="0">
                <a:latin typeface="Times New Roman" pitchFamily="18" charset="0"/>
                <a:ea typeface="MS Mincho" pitchFamily="49" charset="-128"/>
                <a:cs typeface="Times New Roman" pitchFamily="18" charset="0"/>
              </a:rPr>
              <a:t>Have you been granted permission to work in Azerbaijan? </a:t>
            </a:r>
          </a:p>
          <a:p>
            <a:pPr marL="0" indent="0">
              <a:spcBef>
                <a:spcPct val="0"/>
              </a:spcBef>
              <a:buClrTx/>
              <a:buSzTx/>
              <a:buFontTx/>
              <a:buNone/>
              <a:defRPr/>
            </a:pPr>
            <a:r>
              <a:rPr lang="az-Latn-AZ" sz="1800" dirty="0" smtClean="0">
                <a:latin typeface="Times New Roman" pitchFamily="18" charset="0"/>
                <a:ea typeface="MS Mincho" pitchFamily="49" charset="-128"/>
                <a:cs typeface="Times New Roman" pitchFamily="18" charset="0"/>
              </a:rPr>
              <a:t>4. </a:t>
            </a:r>
            <a:r>
              <a:rPr lang="en-US" sz="1800" dirty="0" smtClean="0">
                <a:latin typeface="Times New Roman" pitchFamily="18" charset="0"/>
                <a:ea typeface="MS Mincho" pitchFamily="49" charset="-128"/>
                <a:cs typeface="Times New Roman" pitchFamily="18" charset="0"/>
              </a:rPr>
              <a:t>What period are you going to stay </a:t>
            </a:r>
            <a:r>
              <a:rPr lang="ru-RU" sz="1800" dirty="0" smtClean="0">
                <a:latin typeface="Times New Roman" pitchFamily="18" charset="0"/>
                <a:ea typeface="MS Mincho" pitchFamily="49" charset="-128"/>
                <a:cs typeface="Times New Roman" pitchFamily="18" charset="0"/>
              </a:rPr>
              <a:t>(</a:t>
            </a:r>
            <a:r>
              <a:rPr lang="en-US" sz="1800" dirty="0" smtClean="0">
                <a:latin typeface="Times New Roman" pitchFamily="18" charset="0"/>
                <a:ea typeface="MS Mincho" pitchFamily="49" charset="-128"/>
                <a:cs typeface="Times New Roman" pitchFamily="18" charset="0"/>
              </a:rPr>
              <a:t>leave</a:t>
            </a:r>
            <a:r>
              <a:rPr lang="ru-RU" sz="1800" dirty="0" smtClean="0">
                <a:latin typeface="Times New Roman" pitchFamily="18" charset="0"/>
                <a:ea typeface="MS Mincho" pitchFamily="49" charset="-128"/>
                <a:cs typeface="Times New Roman" pitchFamily="18" charset="0"/>
              </a:rPr>
              <a:t>)</a:t>
            </a:r>
            <a:r>
              <a:rPr lang="en-US" sz="1800" dirty="0" smtClean="0">
                <a:latin typeface="Times New Roman" pitchFamily="18" charset="0"/>
                <a:ea typeface="MS Mincho" pitchFamily="49" charset="-128"/>
                <a:cs typeface="Times New Roman" pitchFamily="18" charset="0"/>
              </a:rPr>
              <a:t>?</a:t>
            </a:r>
            <a:endParaRPr lang="ru-RU" sz="1800" dirty="0" smtClean="0">
              <a:latin typeface="Times New Roman" pitchFamily="18" charset="0"/>
              <a:ea typeface="MS Mincho" pitchFamily="49" charset="-128"/>
              <a:cs typeface="Times New Roman" pitchFamily="18" charset="0"/>
            </a:endParaRPr>
          </a:p>
          <a:p>
            <a:pPr marL="0" indent="0">
              <a:spcBef>
                <a:spcPct val="0"/>
              </a:spcBef>
              <a:buClrTx/>
              <a:buSzTx/>
              <a:buFontTx/>
              <a:buNone/>
              <a:defRPr/>
            </a:pPr>
            <a:r>
              <a:rPr lang="az-Latn-AZ" sz="1800" dirty="0" smtClean="0">
                <a:latin typeface="Times New Roman" pitchFamily="18" charset="0"/>
                <a:ea typeface="MS Mincho" pitchFamily="49" charset="-128"/>
                <a:cs typeface="Times New Roman" pitchFamily="18" charset="0"/>
              </a:rPr>
              <a:t>5. </a:t>
            </a:r>
            <a:r>
              <a:rPr lang="en-US" sz="1800" dirty="0" smtClean="0">
                <a:latin typeface="Times New Roman" pitchFamily="18" charset="0"/>
                <a:ea typeface="MS Mincho" pitchFamily="49" charset="-128"/>
                <a:cs typeface="Times New Roman" pitchFamily="18" charset="0"/>
              </a:rPr>
              <a:t>Age </a:t>
            </a:r>
            <a:endParaRPr lang="ru-RU" sz="1800" dirty="0" smtClean="0">
              <a:latin typeface="Tahoma" pitchFamily="34" charset="0"/>
              <a:ea typeface="MS Mincho" pitchFamily="49" charset="-128"/>
              <a:cs typeface="Times New Roman" pitchFamily="18" charset="0"/>
            </a:endParaRPr>
          </a:p>
          <a:p>
            <a:pPr marL="0" indent="0">
              <a:spcBef>
                <a:spcPct val="0"/>
              </a:spcBef>
              <a:buClrTx/>
              <a:buSzTx/>
              <a:buFontTx/>
              <a:buNone/>
              <a:defRPr/>
            </a:pPr>
            <a:r>
              <a:rPr lang="az-Latn-AZ" sz="1800" dirty="0" smtClean="0">
                <a:latin typeface="Times New Roman" pitchFamily="18" charset="0"/>
                <a:ea typeface="MS Mincho" pitchFamily="49" charset="-128"/>
                <a:cs typeface="Times New Roman" pitchFamily="18" charset="0"/>
              </a:rPr>
              <a:t>6. </a:t>
            </a:r>
            <a:r>
              <a:rPr lang="en-US" sz="1800" dirty="0" smtClean="0">
                <a:latin typeface="Times New Roman" pitchFamily="18" charset="0"/>
                <a:ea typeface="MS Mincho" pitchFamily="49" charset="-128"/>
                <a:cs typeface="Times New Roman" pitchFamily="18" charset="0"/>
              </a:rPr>
              <a:t>Sex</a:t>
            </a:r>
            <a:r>
              <a:rPr lang="az-Latn-AZ" sz="1800" dirty="0" smtClean="0">
                <a:latin typeface="Times New Roman" pitchFamily="18" charset="0"/>
                <a:ea typeface="MS Mincho" pitchFamily="49" charset="-128"/>
                <a:cs typeface="Times New Roman" pitchFamily="18" charset="0"/>
              </a:rPr>
              <a:t>        </a:t>
            </a:r>
            <a:endParaRPr lang="ru-RU" sz="1800" dirty="0" smtClean="0">
              <a:latin typeface="Tahoma" pitchFamily="34" charset="0"/>
              <a:ea typeface="MS Mincho" pitchFamily="49" charset="-128"/>
              <a:cs typeface="Times New Roman" pitchFamily="18" charset="0"/>
            </a:endParaRPr>
          </a:p>
          <a:p>
            <a:pPr marL="0" indent="0">
              <a:spcBef>
                <a:spcPct val="0"/>
              </a:spcBef>
              <a:buClrTx/>
              <a:buSzTx/>
              <a:buFontTx/>
              <a:buNone/>
              <a:defRPr/>
            </a:pPr>
            <a:r>
              <a:rPr lang="az-Latn-AZ" sz="1800" dirty="0" smtClean="0">
                <a:latin typeface="Times New Roman" pitchFamily="18" charset="0"/>
                <a:ea typeface="MS Mincho" pitchFamily="49" charset="-128"/>
                <a:cs typeface="Times New Roman" pitchFamily="18" charset="0"/>
              </a:rPr>
              <a:t>7. </a:t>
            </a:r>
            <a:r>
              <a:rPr lang="en-US" sz="1800" dirty="0" smtClean="0">
                <a:latin typeface="Times New Roman" pitchFamily="18" charset="0"/>
                <a:ea typeface="MS Mincho" pitchFamily="49" charset="-128"/>
                <a:cs typeface="Times New Roman" pitchFamily="18" charset="0"/>
              </a:rPr>
              <a:t>Place of birth</a:t>
            </a:r>
            <a:endParaRPr lang="ru-RU" sz="1800" dirty="0" smtClean="0">
              <a:latin typeface="Tahoma" pitchFamily="34" charset="0"/>
              <a:ea typeface="MS Mincho" pitchFamily="49" charset="-128"/>
              <a:cs typeface="Times New Roman" pitchFamily="18" charset="0"/>
            </a:endParaRPr>
          </a:p>
          <a:p>
            <a:pPr marL="0" indent="0">
              <a:spcBef>
                <a:spcPct val="0"/>
              </a:spcBef>
              <a:buClrTx/>
              <a:buSzTx/>
              <a:buFontTx/>
              <a:buNone/>
              <a:defRPr/>
            </a:pPr>
            <a:r>
              <a:rPr lang="az-Latn-AZ" sz="1800" dirty="0" smtClean="0">
                <a:latin typeface="Times New Roman" pitchFamily="18" charset="0"/>
                <a:ea typeface="MS Mincho" pitchFamily="49" charset="-128"/>
                <a:cs typeface="Times New Roman" pitchFamily="18" charset="0"/>
              </a:rPr>
              <a:t>8. </a:t>
            </a:r>
            <a:r>
              <a:rPr lang="en-US" sz="1800" dirty="0" smtClean="0">
                <a:latin typeface="Times New Roman" pitchFamily="18" charset="0"/>
                <a:ea typeface="MS Mincho" pitchFamily="49" charset="-128"/>
                <a:cs typeface="Times New Roman" pitchFamily="18" charset="0"/>
              </a:rPr>
              <a:t>Ethnic nationality</a:t>
            </a:r>
            <a:endParaRPr lang="ru-RU" sz="1800" dirty="0" smtClean="0">
              <a:latin typeface="Tahoma" pitchFamily="34" charset="0"/>
              <a:ea typeface="MS Mincho" pitchFamily="49" charset="-128"/>
              <a:cs typeface="Times New Roman" pitchFamily="18" charset="0"/>
            </a:endParaRPr>
          </a:p>
          <a:p>
            <a:pPr marL="0" indent="0">
              <a:spcBef>
                <a:spcPct val="0"/>
              </a:spcBef>
              <a:buClrTx/>
              <a:buSzTx/>
              <a:buFontTx/>
              <a:buNone/>
              <a:defRPr/>
            </a:pPr>
            <a:r>
              <a:rPr lang="az-Latn-AZ" sz="1800" dirty="0" smtClean="0">
                <a:latin typeface="Times New Roman" pitchFamily="18" charset="0"/>
                <a:ea typeface="MS Mincho" pitchFamily="49" charset="-128"/>
                <a:cs typeface="Times New Roman" pitchFamily="18" charset="0"/>
              </a:rPr>
              <a:t>9. </a:t>
            </a:r>
            <a:r>
              <a:rPr lang="en-US" sz="1800" dirty="0" smtClean="0">
                <a:latin typeface="Times New Roman" pitchFamily="18" charset="0"/>
                <a:ea typeface="MS Mincho" pitchFamily="49" charset="-128"/>
                <a:cs typeface="Times New Roman" pitchFamily="18" charset="0"/>
              </a:rPr>
              <a:t>Citizenship</a:t>
            </a:r>
            <a:endParaRPr lang="ru-RU" sz="1800" dirty="0" smtClean="0">
              <a:latin typeface="Times New Roman" pitchFamily="18" charset="0"/>
              <a:ea typeface="MS Mincho" pitchFamily="49" charset="-128"/>
              <a:cs typeface="Times New Roman" pitchFamily="18" charset="0"/>
            </a:endParaRPr>
          </a:p>
          <a:p>
            <a:pPr marL="0" indent="0">
              <a:spcBef>
                <a:spcPct val="0"/>
              </a:spcBef>
              <a:buClrTx/>
              <a:buSzTx/>
              <a:buFont typeface="Wingdings 2" pitchFamily="18" charset="2"/>
              <a:buNone/>
              <a:defRPr/>
            </a:pPr>
            <a:r>
              <a:rPr lang="ru-RU" sz="1800" dirty="0" smtClean="0">
                <a:latin typeface="Times New Roman" pitchFamily="18" charset="0"/>
                <a:ea typeface="MS Mincho" pitchFamily="49" charset="-128"/>
                <a:cs typeface="Times New Roman" pitchFamily="18" charset="0"/>
              </a:rPr>
              <a:t>1</a:t>
            </a:r>
            <a:r>
              <a:rPr lang="az-Latn-AZ" sz="1800" dirty="0" smtClean="0">
                <a:latin typeface="Times New Roman" pitchFamily="18" charset="0"/>
                <a:ea typeface="MS Mincho" pitchFamily="49" charset="-128"/>
                <a:cs typeface="Times New Roman" pitchFamily="18" charset="0"/>
              </a:rPr>
              <a:t>0. </a:t>
            </a:r>
            <a:r>
              <a:rPr lang="en-US" sz="1800" dirty="0" smtClean="0">
                <a:latin typeface="Times New Roman" pitchFamily="18" charset="0"/>
                <a:ea typeface="MS Mincho" pitchFamily="49" charset="-128"/>
                <a:cs typeface="Times New Roman" pitchFamily="18" charset="0"/>
              </a:rPr>
              <a:t>Occupation at the last place of residence</a:t>
            </a:r>
            <a:endParaRPr lang="ru-RU" sz="1800" dirty="0" smtClean="0">
              <a:latin typeface="Tahoma" pitchFamily="34" charset="0"/>
              <a:ea typeface="MS Mincho" pitchFamily="49" charset="-128"/>
              <a:cs typeface="Times New Roman" pitchFamily="18" charset="0"/>
            </a:endParaRPr>
          </a:p>
        </p:txBody>
      </p:sp>
      <p:sp>
        <p:nvSpPr>
          <p:cNvPr id="9222" name="Rectangle 10"/>
          <p:cNvSpPr>
            <a:spLocks noChangeArrowheads="1"/>
          </p:cNvSpPr>
          <p:nvPr/>
        </p:nvSpPr>
        <p:spPr bwMode="auto">
          <a:xfrm>
            <a:off x="4357688" y="2071678"/>
            <a:ext cx="4429125" cy="2862322"/>
          </a:xfrm>
          <a:prstGeom prst="rect">
            <a:avLst/>
          </a:prstGeom>
          <a:noFill/>
          <a:ln w="9525">
            <a:noFill/>
            <a:miter lim="800000"/>
            <a:headEnd/>
            <a:tailEnd/>
          </a:ln>
        </p:spPr>
        <p:txBody>
          <a:bodyPr>
            <a:spAutoFit/>
          </a:bodyPr>
          <a:lstStyle/>
          <a:p>
            <a:pPr eaLnBrk="0" hangingPunct="0"/>
            <a:r>
              <a:rPr lang="az-Latn-AZ" dirty="0">
                <a:latin typeface="Times New Roman" pitchFamily="18" charset="0"/>
                <a:ea typeface="MS Mincho" pitchFamily="49" charset="-128"/>
                <a:cs typeface="Times New Roman" pitchFamily="18" charset="0"/>
              </a:rPr>
              <a:t>11. </a:t>
            </a:r>
            <a:r>
              <a:rPr lang="en-US" dirty="0" smtClean="0">
                <a:latin typeface="Times New Roman" pitchFamily="18" charset="0"/>
                <a:ea typeface="MS Mincho" pitchFamily="49" charset="-128"/>
                <a:cs typeface="Times New Roman" pitchFamily="18" charset="0"/>
              </a:rPr>
              <a:t>What economic activity were you engaged in at the last place of residence? </a:t>
            </a:r>
          </a:p>
          <a:p>
            <a:pPr eaLnBrk="0" hangingPunct="0"/>
            <a:r>
              <a:rPr lang="az-Latn-AZ" dirty="0" smtClean="0">
                <a:latin typeface="Times New Roman" pitchFamily="18" charset="0"/>
                <a:ea typeface="MS Mincho" pitchFamily="49" charset="-128"/>
                <a:cs typeface="Times New Roman" pitchFamily="18" charset="0"/>
              </a:rPr>
              <a:t>12</a:t>
            </a:r>
            <a:r>
              <a:rPr lang="az-Latn-AZ" dirty="0">
                <a:latin typeface="Times New Roman" pitchFamily="18" charset="0"/>
                <a:ea typeface="MS Mincho" pitchFamily="49" charset="-128"/>
                <a:cs typeface="Times New Roman" pitchFamily="18" charset="0"/>
              </a:rPr>
              <a:t>. </a:t>
            </a:r>
            <a:r>
              <a:rPr lang="en-US" dirty="0" smtClean="0">
                <a:latin typeface="Times New Roman" pitchFamily="18" charset="0"/>
                <a:ea typeface="MS Mincho" pitchFamily="49" charset="-128"/>
                <a:cs typeface="Times New Roman" pitchFamily="18" charset="0"/>
              </a:rPr>
              <a:t>Education</a:t>
            </a:r>
            <a:endParaRPr lang="ru-RU" dirty="0">
              <a:ea typeface="MS Mincho" pitchFamily="49" charset="-128"/>
              <a:cs typeface="Times New Roman" pitchFamily="18" charset="0"/>
            </a:endParaRPr>
          </a:p>
          <a:p>
            <a:pPr eaLnBrk="0" hangingPunct="0"/>
            <a:r>
              <a:rPr lang="az-Latn-AZ" dirty="0">
                <a:latin typeface="Times New Roman" pitchFamily="18" charset="0"/>
                <a:ea typeface="MS Mincho" pitchFamily="49" charset="-128"/>
                <a:cs typeface="Times New Roman" pitchFamily="18" charset="0"/>
              </a:rPr>
              <a:t>13. </a:t>
            </a:r>
            <a:r>
              <a:rPr lang="en-US" dirty="0" smtClean="0">
                <a:latin typeface="Times New Roman" pitchFamily="18" charset="0"/>
                <a:ea typeface="MS Mincho" pitchFamily="49" charset="-128"/>
                <a:cs typeface="Times New Roman" pitchFamily="18" charset="0"/>
              </a:rPr>
              <a:t>Marital status</a:t>
            </a:r>
            <a:endParaRPr lang="ru-RU" dirty="0">
              <a:ea typeface="MS Mincho" pitchFamily="49" charset="-128"/>
              <a:cs typeface="Times New Roman" pitchFamily="18" charset="0"/>
            </a:endParaRPr>
          </a:p>
          <a:p>
            <a:pPr eaLnBrk="0" hangingPunct="0"/>
            <a:r>
              <a:rPr lang="az-Latn-AZ" dirty="0">
                <a:latin typeface="Times New Roman" pitchFamily="18" charset="0"/>
                <a:ea typeface="MS Mincho" pitchFamily="49" charset="-128"/>
                <a:cs typeface="Times New Roman" pitchFamily="18" charset="0"/>
              </a:rPr>
              <a:t>14. </a:t>
            </a:r>
            <a:r>
              <a:rPr lang="en-US" dirty="0" smtClean="0">
                <a:latin typeface="Times New Roman" pitchFamily="18" charset="0"/>
                <a:ea typeface="MS Mincho" pitchFamily="49" charset="-128"/>
                <a:cs typeface="Times New Roman" pitchFamily="18" charset="0"/>
              </a:rPr>
              <a:t>Accompanying persons under </a:t>
            </a:r>
            <a:r>
              <a:rPr lang="ru-RU" dirty="0" smtClean="0">
                <a:latin typeface="Times New Roman" pitchFamily="18" charset="0"/>
                <a:ea typeface="MS Mincho" pitchFamily="49" charset="-128"/>
                <a:cs typeface="Times New Roman" pitchFamily="18" charset="0"/>
              </a:rPr>
              <a:t>15 (</a:t>
            </a:r>
            <a:r>
              <a:rPr lang="ru-RU" dirty="0">
                <a:latin typeface="Times New Roman" pitchFamily="18" charset="0"/>
                <a:ea typeface="MS Mincho" pitchFamily="49" charset="-128"/>
                <a:cs typeface="Times New Roman" pitchFamily="18" charset="0"/>
              </a:rPr>
              <a:t>0-14 </a:t>
            </a:r>
            <a:r>
              <a:rPr lang="en-US" dirty="0" smtClean="0">
                <a:latin typeface="Times New Roman" pitchFamily="18" charset="0"/>
                <a:ea typeface="MS Mincho" pitchFamily="49" charset="-128"/>
                <a:cs typeface="Times New Roman" pitchFamily="18" charset="0"/>
              </a:rPr>
              <a:t>years old</a:t>
            </a:r>
            <a:r>
              <a:rPr lang="ru-RU" dirty="0" smtClean="0">
                <a:latin typeface="Times New Roman" pitchFamily="18" charset="0"/>
                <a:ea typeface="MS Mincho" pitchFamily="49" charset="-128"/>
                <a:cs typeface="Times New Roman" pitchFamily="18" charset="0"/>
              </a:rPr>
              <a:t>)</a:t>
            </a:r>
            <a:endParaRPr lang="ru-RU" dirty="0">
              <a:ea typeface="MS Mincho" pitchFamily="49" charset="-128"/>
              <a:cs typeface="Times New Roman" pitchFamily="18" charset="0"/>
            </a:endParaRPr>
          </a:p>
          <a:p>
            <a:pPr eaLnBrk="0" hangingPunct="0"/>
            <a:r>
              <a:rPr lang="az-Latn-AZ" dirty="0">
                <a:latin typeface="Times New Roman" pitchFamily="18" charset="0"/>
                <a:ea typeface="MS Mincho" pitchFamily="49" charset="-128"/>
                <a:cs typeface="Times New Roman" pitchFamily="18" charset="0"/>
              </a:rPr>
              <a:t>15</a:t>
            </a:r>
            <a:r>
              <a:rPr lang="ru-RU" dirty="0" smtClean="0">
                <a:latin typeface="Times New Roman" pitchFamily="18" charset="0"/>
                <a:ea typeface="MS Mincho" pitchFamily="49" charset="-128"/>
                <a:cs typeface="Times New Roman" pitchFamily="18" charset="0"/>
              </a:rPr>
              <a:t>.</a:t>
            </a:r>
            <a:r>
              <a:rPr lang="en-US" dirty="0" smtClean="0">
                <a:latin typeface="Times New Roman" pitchFamily="18" charset="0"/>
                <a:ea typeface="MS Mincho" pitchFamily="49" charset="-128"/>
                <a:cs typeface="Times New Roman" pitchFamily="18" charset="0"/>
              </a:rPr>
              <a:t>Are you going to work in Azerbaijan? </a:t>
            </a:r>
            <a:endParaRPr lang="ru-RU" dirty="0">
              <a:ea typeface="MS Mincho" pitchFamily="49" charset="-128"/>
              <a:cs typeface="Times New Roman" pitchFamily="18" charset="0"/>
            </a:endParaRPr>
          </a:p>
          <a:p>
            <a:pPr eaLnBrk="0" hangingPunct="0"/>
            <a:r>
              <a:rPr lang="az-Latn-AZ" dirty="0">
                <a:latin typeface="Times New Roman" pitchFamily="18" charset="0"/>
                <a:ea typeface="MS Mincho" pitchFamily="49" charset="-128"/>
                <a:cs typeface="Times New Roman" pitchFamily="18" charset="0"/>
              </a:rPr>
              <a:t>16. </a:t>
            </a:r>
            <a:r>
              <a:rPr lang="en-US" dirty="0" smtClean="0">
                <a:latin typeface="Times New Roman" pitchFamily="18" charset="0"/>
                <a:ea typeface="MS Mincho" pitchFamily="49" charset="-128"/>
                <a:cs typeface="Times New Roman" pitchFamily="18" charset="0"/>
              </a:rPr>
              <a:t>Have you resided in Azerbaijan </a:t>
            </a:r>
            <a:r>
              <a:rPr lang="ru-RU" dirty="0" smtClean="0">
                <a:latin typeface="Times New Roman" pitchFamily="18" charset="0"/>
                <a:ea typeface="MS Mincho" pitchFamily="49" charset="-128"/>
                <a:cs typeface="Times New Roman" pitchFamily="18" charset="0"/>
              </a:rPr>
              <a:t>(</a:t>
            </a:r>
            <a:r>
              <a:rPr lang="en-US" dirty="0" smtClean="0">
                <a:latin typeface="Times New Roman" pitchFamily="18" charset="0"/>
                <a:ea typeface="MS Mincho" pitchFamily="49" charset="-128"/>
                <a:cs typeface="Times New Roman" pitchFamily="18" charset="0"/>
              </a:rPr>
              <a:t>abroad</a:t>
            </a:r>
            <a:r>
              <a:rPr lang="ru-RU" dirty="0" smtClean="0">
                <a:latin typeface="Times New Roman" pitchFamily="18" charset="0"/>
                <a:ea typeface="MS Mincho" pitchFamily="49" charset="-128"/>
                <a:cs typeface="Times New Roman" pitchFamily="18" charset="0"/>
              </a:rPr>
              <a:t>) </a:t>
            </a:r>
            <a:r>
              <a:rPr lang="en-US" dirty="0" smtClean="0">
                <a:latin typeface="Times New Roman" pitchFamily="18" charset="0"/>
                <a:ea typeface="MS Mincho" pitchFamily="49" charset="-128"/>
                <a:cs typeface="Times New Roman" pitchFamily="18" charset="0"/>
              </a:rPr>
              <a:t>longer than 12 months eelier?</a:t>
            </a:r>
            <a:endParaRPr lang="ru-RU" dirty="0">
              <a:latin typeface="Times New Roman" pitchFamily="18" charset="0"/>
              <a:ea typeface="MS Mincho" pitchFamily="49" charset="-128"/>
              <a:cs typeface="Times New Roman" pitchFamily="18" charset="0"/>
            </a:endParaRPr>
          </a:p>
          <a:p>
            <a:pPr eaLnBrk="0" hangingPunct="0"/>
            <a:r>
              <a:rPr lang="ru-RU" dirty="0">
                <a:latin typeface="Times New Roman" pitchFamily="18" charset="0"/>
                <a:ea typeface="MS Mincho" pitchFamily="49" charset="-128"/>
                <a:cs typeface="Times New Roman" pitchFamily="18" charset="0"/>
              </a:rPr>
              <a:t>1</a:t>
            </a:r>
            <a:r>
              <a:rPr lang="az-Latn-AZ" dirty="0">
                <a:latin typeface="Times New Roman" pitchFamily="18" charset="0"/>
                <a:ea typeface="MS Mincho" pitchFamily="49" charset="-128"/>
                <a:cs typeface="Times New Roman" pitchFamily="18" charset="0"/>
              </a:rPr>
              <a:t>7. </a:t>
            </a:r>
            <a:r>
              <a:rPr lang="en-US" dirty="0" smtClean="0">
                <a:latin typeface="Times New Roman" pitchFamily="18" charset="0"/>
                <a:ea typeface="MS Mincho" pitchFamily="49" charset="-128"/>
                <a:cs typeface="Times New Roman" pitchFamily="18" charset="0"/>
              </a:rPr>
              <a:t>The main reason for leaving the country</a:t>
            </a:r>
            <a:endParaRPr lang="az-Latn-AZ" dirty="0">
              <a:ea typeface="MS Mincho" pitchFamily="49" charset="-128"/>
              <a:cs typeface="Times New Roman" pitchFamily="18" charset="0"/>
            </a:endParaRPr>
          </a:p>
        </p:txBody>
      </p:sp>
      <p:sp>
        <p:nvSpPr>
          <p:cNvPr id="10" name="Slide Number Placeholder 9"/>
          <p:cNvSpPr>
            <a:spLocks noGrp="1"/>
          </p:cNvSpPr>
          <p:nvPr>
            <p:ph type="sldNum" sz="quarter" idx="12"/>
          </p:nvPr>
        </p:nvSpPr>
        <p:spPr/>
        <p:txBody>
          <a:bodyPr/>
          <a:lstStyle/>
          <a:p>
            <a:pPr>
              <a:defRPr/>
            </a:pPr>
            <a:fld id="{7293257C-AA35-44C3-A638-247D758D5C8B}" type="slidenum">
              <a:rPr lang="ru-RU" smtClean="0"/>
              <a:pPr>
                <a:defRPr/>
              </a:pPr>
              <a:t>12</a:t>
            </a:fld>
            <a:endParaRPr lang="ru-RU"/>
          </a:p>
        </p:txBody>
      </p:sp>
      <p:sp>
        <p:nvSpPr>
          <p:cNvPr id="11" name="Footer Placeholder 10"/>
          <p:cNvSpPr>
            <a:spLocks noGrp="1"/>
          </p:cNvSpPr>
          <p:nvPr>
            <p:ph type="ftr" sz="quarter" idx="11"/>
          </p:nvPr>
        </p:nvSpPr>
        <p:spPr/>
        <p:txBody>
          <a:bodyPr/>
          <a:lstStyle/>
          <a:p>
            <a:pPr algn="ctr">
              <a:defRPr/>
            </a:pPr>
            <a:r>
              <a:rPr lang="en-US" b="1" i="1" dirty="0" err="1"/>
              <a:t>Gelendzhik</a:t>
            </a:r>
            <a:r>
              <a:rPr lang="ru-RU" b="1" i="1" dirty="0"/>
              <a:t>, 16-18 </a:t>
            </a:r>
            <a:r>
              <a:rPr lang="en-US" b="1" i="1" dirty="0"/>
              <a:t>October </a:t>
            </a:r>
            <a:r>
              <a:rPr lang="ru-RU" b="1" i="1" dirty="0"/>
              <a:t>2013 </a:t>
            </a:r>
          </a:p>
        </p:txBody>
      </p:sp>
      <p:sp>
        <p:nvSpPr>
          <p:cNvPr id="9225" name="Title 12"/>
          <p:cNvSpPr>
            <a:spLocks noGrp="1"/>
          </p:cNvSpPr>
          <p:nvPr>
            <p:ph type="title"/>
          </p:nvPr>
        </p:nvSpPr>
        <p:spPr>
          <a:xfrm>
            <a:off x="457200" y="1152498"/>
            <a:ext cx="8229600" cy="776304"/>
          </a:xfrm>
        </p:spPr>
        <p:txBody>
          <a:bodyPr/>
          <a:lstStyle/>
          <a:p>
            <a:pPr algn="ctr"/>
            <a:r>
              <a:rPr lang="en-US" sz="2400" b="1" dirty="0" smtClean="0">
                <a:latin typeface="Times New Roman" pitchFamily="18" charset="0"/>
                <a:cs typeface="Times New Roman" pitchFamily="18" charset="0"/>
              </a:rPr>
              <a:t>The following questions were included in the survey questionnaire in 2009</a:t>
            </a:r>
            <a:endParaRPr lang="ru-RU" sz="2400" b="1" dirty="0" smtClean="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11" descr="LOgoAzstat-1"/>
          <p:cNvPicPr>
            <a:picLocks noChangeAspect="1" noChangeArrowheads="1"/>
          </p:cNvPicPr>
          <p:nvPr/>
        </p:nvPicPr>
        <p:blipFill>
          <a:blip r:embed="rId2"/>
          <a:srcRect/>
          <a:stretch>
            <a:fillRect/>
          </a:stretch>
        </p:blipFill>
        <p:spPr bwMode="auto">
          <a:xfrm>
            <a:off x="214282" y="142852"/>
            <a:ext cx="1054100" cy="876300"/>
          </a:xfrm>
          <a:prstGeom prst="rect">
            <a:avLst/>
          </a:prstGeom>
          <a:noFill/>
          <a:ln w="9525">
            <a:noFill/>
            <a:miter lim="800000"/>
            <a:headEnd/>
            <a:tailEnd/>
          </a:ln>
        </p:spPr>
      </p:pic>
      <p:sp>
        <p:nvSpPr>
          <p:cNvPr id="46081" name="Rectangle 1"/>
          <p:cNvSpPr>
            <a:spLocks noChangeArrowheads="1"/>
          </p:cNvSpPr>
          <p:nvPr/>
        </p:nvSpPr>
        <p:spPr bwMode="auto">
          <a:xfrm>
            <a:off x="428625" y="2555978"/>
            <a:ext cx="3143250" cy="1815882"/>
          </a:xfrm>
          <a:prstGeom prst="rect">
            <a:avLst/>
          </a:prstGeom>
          <a:noFill/>
          <a:ln w="9525">
            <a:noFill/>
            <a:miter lim="800000"/>
            <a:headEnd/>
            <a:tailEnd/>
          </a:ln>
          <a:effectLst>
            <a:prstShdw prst="shdw17" dist="17961" dir="2700000">
              <a:schemeClr val="accent1">
                <a:gamma/>
                <a:shade val="60000"/>
                <a:invGamma/>
              </a:schemeClr>
            </a:prstShdw>
          </a:effectLst>
        </p:spPr>
        <p:txBody>
          <a:bodyPr anchor="ctr">
            <a:spAutoFit/>
          </a:bodyPr>
          <a:lstStyle/>
          <a:p>
            <a:pPr eaLnBrk="0" hangingPunct="0">
              <a:tabLst>
                <a:tab pos="677863" algn="l"/>
              </a:tabLst>
              <a:defRPr/>
            </a:pPr>
            <a:r>
              <a:rPr lang="az-Latn-AZ" sz="2200" b="1" u="sng" dirty="0">
                <a:latin typeface="Times New Roman" pitchFamily="18" charset="0"/>
                <a:ea typeface="MS Mincho" pitchFamily="49" charset="-128"/>
                <a:cs typeface="Times New Roman" pitchFamily="18" charset="0"/>
              </a:rPr>
              <a:t>I</a:t>
            </a:r>
            <a:r>
              <a:rPr lang="ru-RU" sz="2200" b="1" u="sng" dirty="0">
                <a:latin typeface="Times New Roman" pitchFamily="18" charset="0"/>
                <a:ea typeface="MS Mincho" pitchFamily="49" charset="-128"/>
                <a:cs typeface="Times New Roman" pitchFamily="18" charset="0"/>
              </a:rPr>
              <a:t>.</a:t>
            </a:r>
            <a:r>
              <a:rPr lang="az-Latn-AZ" sz="2200" b="1" u="sng" dirty="0">
                <a:latin typeface="Times New Roman" pitchFamily="18" charset="0"/>
                <a:ea typeface="MS Mincho" pitchFamily="49" charset="-128"/>
                <a:cs typeface="Times New Roman" pitchFamily="18" charset="0"/>
              </a:rPr>
              <a:t> </a:t>
            </a:r>
            <a:r>
              <a:rPr lang="en-US" sz="2200" b="1" u="sng" dirty="0" smtClean="0">
                <a:latin typeface="Times New Roman" pitchFamily="18" charset="0"/>
                <a:ea typeface="MS Mincho" pitchFamily="49" charset="-128"/>
                <a:cs typeface="Times New Roman" pitchFamily="18" charset="0"/>
              </a:rPr>
              <a:t>airports</a:t>
            </a:r>
            <a:r>
              <a:rPr lang="ru-RU" sz="2200" b="1" u="sng" dirty="0" smtClean="0">
                <a:latin typeface="Times New Roman" pitchFamily="18" charset="0"/>
                <a:ea typeface="MS Mincho" pitchFamily="49" charset="-128"/>
                <a:cs typeface="Times New Roman" pitchFamily="18" charset="0"/>
              </a:rPr>
              <a:t>:</a:t>
            </a:r>
            <a:endParaRPr lang="ru-RU" sz="2200" b="1" dirty="0"/>
          </a:p>
          <a:p>
            <a:pPr eaLnBrk="0" hangingPunct="0">
              <a:buFont typeface="Wingdings" pitchFamily="2" charset="2"/>
              <a:buChar char="Ø"/>
              <a:tabLst>
                <a:tab pos="677863" algn="l"/>
              </a:tabLst>
              <a:defRPr/>
            </a:pPr>
            <a:r>
              <a:rPr lang="en-US" sz="2200" dirty="0" smtClean="0">
                <a:latin typeface="Times New Roman" pitchFamily="18" charset="0"/>
                <a:ea typeface="MS Mincho" pitchFamily="49" charset="-128"/>
                <a:cs typeface="Times New Roman" pitchFamily="18" charset="0"/>
              </a:rPr>
              <a:t>Baku</a:t>
            </a:r>
            <a:r>
              <a:rPr lang="az-Latn-AZ" sz="2200" dirty="0" smtClean="0">
                <a:latin typeface="Times New Roman" pitchFamily="18" charset="0"/>
                <a:ea typeface="MS Mincho" pitchFamily="49" charset="-128"/>
                <a:cs typeface="Times New Roman" pitchFamily="18" charset="0"/>
              </a:rPr>
              <a:t>;</a:t>
            </a:r>
            <a:endParaRPr lang="ru-RU" sz="2200" dirty="0">
              <a:latin typeface="Times New Roman" pitchFamily="18" charset="0"/>
              <a:cs typeface="Times New Roman" pitchFamily="18" charset="0"/>
            </a:endParaRPr>
          </a:p>
          <a:p>
            <a:pPr eaLnBrk="0" hangingPunct="0">
              <a:buFont typeface="Wingdings" pitchFamily="2" charset="2"/>
              <a:buChar char="Ø"/>
              <a:tabLst>
                <a:tab pos="677863" algn="l"/>
              </a:tabLst>
              <a:defRPr/>
            </a:pPr>
            <a:r>
              <a:rPr lang="de-DE" sz="2200" dirty="0" err="1">
                <a:latin typeface="Times New Roman" pitchFamily="18" charset="0"/>
                <a:ea typeface="MS Mincho" pitchFamily="49" charset="-128"/>
                <a:cs typeface="Times New Roman" pitchFamily="18" charset="0"/>
              </a:rPr>
              <a:t>Nakhichevan</a:t>
            </a:r>
            <a:r>
              <a:rPr lang="az-Latn-AZ" sz="2200" dirty="0" smtClean="0">
                <a:latin typeface="Times New Roman" pitchFamily="18" charset="0"/>
                <a:ea typeface="MS Mincho" pitchFamily="49" charset="-128"/>
                <a:cs typeface="Times New Roman" pitchFamily="18" charset="0"/>
              </a:rPr>
              <a:t>;</a:t>
            </a:r>
            <a:endParaRPr lang="ru-RU" sz="2200" dirty="0">
              <a:latin typeface="Times New Roman" pitchFamily="18" charset="0"/>
              <a:cs typeface="Times New Roman" pitchFamily="18" charset="0"/>
            </a:endParaRPr>
          </a:p>
          <a:p>
            <a:pPr eaLnBrk="0" hangingPunct="0">
              <a:buFont typeface="Wingdings" pitchFamily="2" charset="2"/>
              <a:buChar char="Ø"/>
              <a:tabLst>
                <a:tab pos="677863" algn="l"/>
              </a:tabLst>
              <a:defRPr/>
            </a:pPr>
            <a:r>
              <a:rPr lang="hr-HR" sz="2200" dirty="0">
                <a:latin typeface="Times New Roman" pitchFamily="18" charset="0"/>
                <a:ea typeface="MS Mincho" pitchFamily="49" charset="-128"/>
                <a:cs typeface="Times New Roman" pitchFamily="18" charset="0"/>
              </a:rPr>
              <a:t>Gyanja</a:t>
            </a:r>
            <a:r>
              <a:rPr lang="az-Latn-AZ" sz="2200" dirty="0" smtClean="0">
                <a:latin typeface="Times New Roman" pitchFamily="18" charset="0"/>
                <a:ea typeface="MS Mincho" pitchFamily="49" charset="-128"/>
                <a:cs typeface="Times New Roman" pitchFamily="18" charset="0"/>
              </a:rPr>
              <a:t>.</a:t>
            </a:r>
            <a:endParaRPr lang="az-Latn-AZ" sz="2200" dirty="0">
              <a:latin typeface="Times New Roman" pitchFamily="18" charset="0"/>
              <a:ea typeface="MS Mincho" pitchFamily="49" charset="-128"/>
              <a:cs typeface="Times New Roman" pitchFamily="18" charset="0"/>
            </a:endParaRPr>
          </a:p>
          <a:p>
            <a:pPr eaLnBrk="0" hangingPunct="0">
              <a:buFont typeface="Wingdings" pitchFamily="2" charset="2"/>
              <a:buChar char="Ø"/>
              <a:tabLst>
                <a:tab pos="677863" algn="l"/>
              </a:tabLst>
              <a:defRPr/>
            </a:pPr>
            <a:endParaRPr lang="ru-RU" sz="2200" dirty="0">
              <a:latin typeface="Times New Roman" pitchFamily="18" charset="0"/>
              <a:cs typeface="Times New Roman" pitchFamily="18" charset="0"/>
            </a:endParaRPr>
          </a:p>
        </p:txBody>
      </p:sp>
      <p:sp>
        <p:nvSpPr>
          <p:cNvPr id="9" name="Slide Number Placeholder 8"/>
          <p:cNvSpPr>
            <a:spLocks noGrp="1"/>
          </p:cNvSpPr>
          <p:nvPr>
            <p:ph type="sldNum" sz="quarter" idx="12"/>
          </p:nvPr>
        </p:nvSpPr>
        <p:spPr/>
        <p:txBody>
          <a:bodyPr/>
          <a:lstStyle/>
          <a:p>
            <a:pPr>
              <a:defRPr/>
            </a:pPr>
            <a:fld id="{BAE7CC8B-0DE1-44D3-B9E6-462D0065DF98}" type="slidenum">
              <a:rPr lang="ru-RU" smtClean="0"/>
              <a:pPr>
                <a:defRPr/>
              </a:pPr>
              <a:t>13</a:t>
            </a:fld>
            <a:endParaRPr lang="ru-RU"/>
          </a:p>
        </p:txBody>
      </p:sp>
      <p:sp>
        <p:nvSpPr>
          <p:cNvPr id="10" name="Footer Placeholder 9"/>
          <p:cNvSpPr>
            <a:spLocks noGrp="1"/>
          </p:cNvSpPr>
          <p:nvPr>
            <p:ph type="ftr" sz="quarter" idx="11"/>
          </p:nvPr>
        </p:nvSpPr>
        <p:spPr/>
        <p:txBody>
          <a:bodyPr/>
          <a:lstStyle/>
          <a:p>
            <a:pPr algn="ctr">
              <a:defRPr/>
            </a:pPr>
            <a:r>
              <a:rPr lang="en-US" b="1" i="1" dirty="0" err="1"/>
              <a:t>Gelendzhik</a:t>
            </a:r>
            <a:r>
              <a:rPr lang="ru-RU" b="1" i="1" dirty="0"/>
              <a:t>, 16-18 </a:t>
            </a:r>
            <a:r>
              <a:rPr lang="en-US" b="1" i="1" dirty="0"/>
              <a:t>October </a:t>
            </a:r>
            <a:r>
              <a:rPr lang="ru-RU" b="1" i="1" dirty="0"/>
              <a:t>2013 </a:t>
            </a:r>
          </a:p>
        </p:txBody>
      </p:sp>
      <p:sp>
        <p:nvSpPr>
          <p:cNvPr id="11272" name="Title 11"/>
          <p:cNvSpPr>
            <a:spLocks noGrp="1"/>
          </p:cNvSpPr>
          <p:nvPr>
            <p:ph type="title"/>
          </p:nvPr>
        </p:nvSpPr>
        <p:spPr>
          <a:xfrm>
            <a:off x="500063" y="1142984"/>
            <a:ext cx="8229600" cy="1143000"/>
          </a:xfrm>
        </p:spPr>
        <p:txBody>
          <a:bodyPr/>
          <a:lstStyle/>
          <a:p>
            <a:pPr algn="ctr"/>
            <a:r>
              <a:rPr lang="en-US" sz="3200" b="1" dirty="0" smtClean="0">
                <a:latin typeface="Times New Roman" pitchFamily="18" charset="0"/>
                <a:cs typeface="Times New Roman" pitchFamily="18" charset="0"/>
              </a:rPr>
              <a:t>Surveyed </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border control checkpoints</a:t>
            </a:r>
            <a:endParaRPr lang="ru-RU" sz="3200" b="1" dirty="0" smtClean="0">
              <a:latin typeface="Times New Roman" pitchFamily="18" charset="0"/>
              <a:cs typeface="Times New Roman" pitchFamily="18" charset="0"/>
            </a:endParaRPr>
          </a:p>
        </p:txBody>
      </p:sp>
      <p:sp>
        <p:nvSpPr>
          <p:cNvPr id="11" name="Rectangle 1"/>
          <p:cNvSpPr>
            <a:spLocks noChangeArrowheads="1"/>
          </p:cNvSpPr>
          <p:nvPr/>
        </p:nvSpPr>
        <p:spPr bwMode="auto">
          <a:xfrm>
            <a:off x="4143375" y="2643222"/>
            <a:ext cx="3643313" cy="1107996"/>
          </a:xfrm>
          <a:prstGeom prst="rect">
            <a:avLst/>
          </a:prstGeom>
          <a:noFill/>
          <a:ln w="9525">
            <a:noFill/>
            <a:miter lim="800000"/>
            <a:headEnd/>
            <a:tailEnd/>
          </a:ln>
          <a:effectLst>
            <a:prstShdw prst="shdw17" dist="17961" dir="2700000">
              <a:schemeClr val="accent1">
                <a:gamma/>
                <a:shade val="60000"/>
                <a:invGamma/>
              </a:schemeClr>
            </a:prstShdw>
          </a:effectLst>
        </p:spPr>
        <p:txBody>
          <a:bodyPr anchor="ctr">
            <a:spAutoFit/>
          </a:bodyPr>
          <a:lstStyle/>
          <a:p>
            <a:pPr eaLnBrk="0" hangingPunct="0">
              <a:tabLst>
                <a:tab pos="677863" algn="l"/>
              </a:tabLst>
              <a:defRPr/>
            </a:pPr>
            <a:r>
              <a:rPr lang="az-Latn-AZ" sz="2200" b="1" u="sng" dirty="0">
                <a:latin typeface="Times New Roman" pitchFamily="18" charset="0"/>
                <a:ea typeface="MS Mincho" pitchFamily="49" charset="-128"/>
                <a:cs typeface="Times New Roman" pitchFamily="18" charset="0"/>
              </a:rPr>
              <a:t>II</a:t>
            </a:r>
            <a:r>
              <a:rPr lang="ru-RU" sz="2200" b="1" u="sng" dirty="0">
                <a:latin typeface="Times New Roman" pitchFamily="18" charset="0"/>
                <a:ea typeface="MS Mincho" pitchFamily="49" charset="-128"/>
                <a:cs typeface="Times New Roman" pitchFamily="18" charset="0"/>
              </a:rPr>
              <a:t>. </a:t>
            </a:r>
            <a:r>
              <a:rPr lang="en-US" sz="2200" b="1" u="sng" dirty="0" smtClean="0">
                <a:latin typeface="Times New Roman" pitchFamily="18" charset="0"/>
                <a:ea typeface="MS Mincho" pitchFamily="49" charset="-128"/>
                <a:cs typeface="Times New Roman" pitchFamily="18" charset="0"/>
              </a:rPr>
              <a:t>railway</a:t>
            </a:r>
            <a:r>
              <a:rPr lang="az-Latn-AZ" sz="2200" b="1" dirty="0" smtClean="0">
                <a:latin typeface="Times New Roman" pitchFamily="18" charset="0"/>
                <a:ea typeface="MS Mincho" pitchFamily="49" charset="-128"/>
                <a:cs typeface="Times New Roman" pitchFamily="18" charset="0"/>
              </a:rPr>
              <a:t>:</a:t>
            </a:r>
            <a:endParaRPr lang="ru-RU" sz="2200" b="1" dirty="0">
              <a:latin typeface="Times New Roman" pitchFamily="18" charset="0"/>
              <a:cs typeface="Times New Roman" pitchFamily="18" charset="0"/>
            </a:endParaRPr>
          </a:p>
          <a:p>
            <a:pPr eaLnBrk="0" hangingPunct="0">
              <a:buFont typeface="Wingdings" pitchFamily="2" charset="2"/>
              <a:buChar char="Ø"/>
              <a:tabLst>
                <a:tab pos="677863" algn="l"/>
              </a:tabLst>
              <a:defRPr/>
            </a:pPr>
            <a:r>
              <a:rPr lang="az-Latn-AZ" sz="2200" dirty="0">
                <a:latin typeface="Times New Roman" pitchFamily="18" charset="0"/>
                <a:ea typeface="MS Mincho" pitchFamily="49" charset="-128"/>
                <a:cs typeface="Times New Roman" pitchFamily="18" charset="0"/>
              </a:rPr>
              <a:t> </a:t>
            </a:r>
            <a:r>
              <a:rPr lang="en-US" sz="2200" dirty="0" smtClean="0">
                <a:latin typeface="Times New Roman" pitchFamily="18" charset="0"/>
                <a:ea typeface="MS Mincho" pitchFamily="49" charset="-128"/>
                <a:cs typeface="Times New Roman" pitchFamily="18" charset="0"/>
              </a:rPr>
              <a:t>on the border with Georgia</a:t>
            </a:r>
            <a:r>
              <a:rPr lang="az-Latn-AZ" sz="2200" dirty="0" smtClean="0">
                <a:latin typeface="Times New Roman" pitchFamily="18" charset="0"/>
                <a:ea typeface="MS Mincho" pitchFamily="49" charset="-128"/>
                <a:cs typeface="Times New Roman" pitchFamily="18" charset="0"/>
              </a:rPr>
              <a:t>;</a:t>
            </a:r>
            <a:endParaRPr lang="ru-RU" sz="2200" dirty="0">
              <a:latin typeface="Times New Roman" pitchFamily="18" charset="0"/>
              <a:cs typeface="Times New Roman" pitchFamily="18" charset="0"/>
            </a:endParaRPr>
          </a:p>
          <a:p>
            <a:pPr eaLnBrk="0" hangingPunct="0">
              <a:buFont typeface="Wingdings" pitchFamily="2" charset="2"/>
              <a:buChar char="Ø"/>
              <a:tabLst>
                <a:tab pos="677863" algn="l"/>
              </a:tabLst>
              <a:defRPr/>
            </a:pPr>
            <a:r>
              <a:rPr lang="az-Latn-AZ" sz="2200" dirty="0">
                <a:latin typeface="Times New Roman" pitchFamily="18" charset="0"/>
                <a:ea typeface="MS Mincho" pitchFamily="49" charset="-128"/>
                <a:cs typeface="Times New Roman" pitchFamily="18" charset="0"/>
              </a:rPr>
              <a:t> </a:t>
            </a:r>
            <a:r>
              <a:rPr lang="en-US" sz="2200" dirty="0">
                <a:latin typeface="Times New Roman" pitchFamily="18" charset="0"/>
                <a:ea typeface="MS Mincho" pitchFamily="49" charset="-128"/>
                <a:cs typeface="Times New Roman" pitchFamily="18" charset="0"/>
              </a:rPr>
              <a:t>on the border </a:t>
            </a:r>
            <a:r>
              <a:rPr lang="en-US" sz="2200" dirty="0" smtClean="0">
                <a:latin typeface="Times New Roman" pitchFamily="18" charset="0"/>
                <a:ea typeface="MS Mincho" pitchFamily="49" charset="-128"/>
                <a:cs typeface="Times New Roman" pitchFamily="18" charset="0"/>
              </a:rPr>
              <a:t>with Russia</a:t>
            </a:r>
            <a:r>
              <a:rPr lang="az-Latn-AZ" sz="2200" dirty="0" smtClean="0">
                <a:latin typeface="Times New Roman" pitchFamily="18" charset="0"/>
                <a:ea typeface="MS Mincho" pitchFamily="49" charset="-128"/>
                <a:cs typeface="Times New Roman" pitchFamily="18" charset="0"/>
              </a:rPr>
              <a:t>.</a:t>
            </a:r>
            <a:endParaRPr lang="az-Latn-AZ" sz="2200" dirty="0">
              <a:latin typeface="Times New Roman" pitchFamily="18" charset="0"/>
              <a:cs typeface="Times New Roman" pitchFamily="18" charset="0"/>
            </a:endParaRPr>
          </a:p>
        </p:txBody>
      </p:sp>
      <p:sp>
        <p:nvSpPr>
          <p:cNvPr id="12" name="Rectangle 1"/>
          <p:cNvSpPr>
            <a:spLocks noChangeArrowheads="1"/>
          </p:cNvSpPr>
          <p:nvPr/>
        </p:nvSpPr>
        <p:spPr bwMode="auto">
          <a:xfrm>
            <a:off x="357158" y="4071942"/>
            <a:ext cx="8429684" cy="1785104"/>
          </a:xfrm>
          <a:prstGeom prst="rect">
            <a:avLst/>
          </a:prstGeom>
          <a:noFill/>
          <a:ln w="9525">
            <a:noFill/>
            <a:miter lim="800000"/>
            <a:headEnd/>
            <a:tailEnd/>
          </a:ln>
          <a:effectLst>
            <a:prstShdw prst="shdw17" dist="17961" dir="2700000">
              <a:schemeClr val="accent1">
                <a:gamma/>
                <a:shade val="60000"/>
                <a:invGamma/>
              </a:schemeClr>
            </a:prstShdw>
          </a:effectLst>
        </p:spPr>
        <p:txBody>
          <a:bodyPr anchor="ctr">
            <a:spAutoFit/>
          </a:bodyPr>
          <a:lstStyle/>
          <a:p>
            <a:pPr lvl="5" eaLnBrk="0" hangingPunct="0">
              <a:tabLst>
                <a:tab pos="677863" algn="l"/>
              </a:tabLst>
              <a:defRPr/>
            </a:pPr>
            <a:r>
              <a:rPr lang="az-Latn-AZ" sz="2200" b="1" u="sng" dirty="0">
                <a:latin typeface="Times New Roman" pitchFamily="18" charset="0"/>
                <a:ea typeface="MS Mincho" pitchFamily="49" charset="-128"/>
                <a:cs typeface="Times New Roman" pitchFamily="18" charset="0"/>
              </a:rPr>
              <a:t>III</a:t>
            </a:r>
            <a:r>
              <a:rPr lang="ru-RU" sz="2200" b="1" u="sng" dirty="0">
                <a:latin typeface="Times New Roman" pitchFamily="18" charset="0"/>
                <a:ea typeface="MS Mincho" pitchFamily="49" charset="-128"/>
                <a:cs typeface="Times New Roman" pitchFamily="18" charset="0"/>
              </a:rPr>
              <a:t>. </a:t>
            </a:r>
            <a:r>
              <a:rPr lang="en-US" sz="2200" b="1" u="sng" dirty="0" smtClean="0">
                <a:latin typeface="Times New Roman" pitchFamily="18" charset="0"/>
                <a:ea typeface="MS Mincho" pitchFamily="49" charset="-128"/>
                <a:cs typeface="Times New Roman" pitchFamily="18" charset="0"/>
              </a:rPr>
              <a:t>highways</a:t>
            </a:r>
            <a:r>
              <a:rPr lang="az-Latn-AZ" sz="2200" b="1" dirty="0" smtClean="0">
                <a:latin typeface="Times New Roman" pitchFamily="18" charset="0"/>
                <a:ea typeface="MS Mincho" pitchFamily="49" charset="-128"/>
                <a:cs typeface="Times New Roman" pitchFamily="18" charset="0"/>
              </a:rPr>
              <a:t>:</a:t>
            </a:r>
            <a:endParaRPr lang="ru-RU" sz="2200" b="1" dirty="0">
              <a:latin typeface="Times New Roman" pitchFamily="18" charset="0"/>
              <a:cs typeface="Times New Roman" pitchFamily="18" charset="0"/>
            </a:endParaRPr>
          </a:p>
          <a:p>
            <a:pPr eaLnBrk="0" hangingPunct="0">
              <a:buFont typeface="Wingdings" pitchFamily="2" charset="2"/>
              <a:buChar char="Ø"/>
              <a:tabLst>
                <a:tab pos="677863" algn="l"/>
              </a:tabLst>
              <a:defRPr/>
            </a:pPr>
            <a:r>
              <a:rPr lang="az-Latn-AZ" sz="2200" dirty="0">
                <a:latin typeface="Times New Roman" pitchFamily="18" charset="0"/>
                <a:ea typeface="MS Mincho" pitchFamily="49" charset="-128"/>
                <a:cs typeface="Times New Roman" pitchFamily="18" charset="0"/>
              </a:rPr>
              <a:t> </a:t>
            </a:r>
            <a:r>
              <a:rPr lang="ru-RU" sz="2200" dirty="0" smtClean="0">
                <a:latin typeface="Times New Roman" pitchFamily="18" charset="0"/>
                <a:ea typeface="MS Mincho" pitchFamily="49" charset="-128"/>
                <a:cs typeface="Times New Roman" pitchFamily="18" charset="0"/>
              </a:rPr>
              <a:t>3</a:t>
            </a:r>
            <a:r>
              <a:rPr lang="en-US" sz="2200" dirty="0" smtClean="0">
                <a:latin typeface="Times New Roman" pitchFamily="18" charset="0"/>
                <a:ea typeface="MS Mincho" pitchFamily="49" charset="-128"/>
                <a:cs typeface="Times New Roman" pitchFamily="18" charset="0"/>
              </a:rPr>
              <a:t> border control checkpoints on the border with Iran</a:t>
            </a:r>
            <a:r>
              <a:rPr lang="ru-RU" sz="2200" dirty="0" smtClean="0">
                <a:latin typeface="Times New Roman" pitchFamily="18" charset="0"/>
                <a:ea typeface="MS Mincho" pitchFamily="49" charset="-128"/>
                <a:cs typeface="Times New Roman" pitchFamily="18" charset="0"/>
              </a:rPr>
              <a:t>;</a:t>
            </a:r>
            <a:endParaRPr lang="ru-RU" sz="2200" dirty="0">
              <a:latin typeface="Times New Roman" pitchFamily="18" charset="0"/>
              <a:ea typeface="MS Mincho" pitchFamily="49" charset="-128"/>
              <a:cs typeface="Times New Roman" pitchFamily="18" charset="0"/>
            </a:endParaRPr>
          </a:p>
          <a:p>
            <a:pPr eaLnBrk="0" hangingPunct="0">
              <a:buFont typeface="Wingdings" pitchFamily="2" charset="2"/>
              <a:buChar char="Ø"/>
              <a:tabLst>
                <a:tab pos="677863" algn="l"/>
              </a:tabLst>
              <a:defRPr/>
            </a:pPr>
            <a:r>
              <a:rPr lang="ru-RU" sz="2200" dirty="0" smtClean="0">
                <a:latin typeface="Times New Roman" pitchFamily="18" charset="0"/>
                <a:ea typeface="MS Mincho" pitchFamily="49" charset="-128"/>
                <a:cs typeface="Times New Roman" pitchFamily="18" charset="0"/>
              </a:rPr>
              <a:t>2</a:t>
            </a:r>
            <a:r>
              <a:rPr lang="en-US" sz="2200" dirty="0">
                <a:latin typeface="Times New Roman" pitchFamily="18" charset="0"/>
                <a:ea typeface="MS Mincho" pitchFamily="49" charset="-128"/>
                <a:cs typeface="Times New Roman" pitchFamily="18" charset="0"/>
              </a:rPr>
              <a:t> border control checkpoints on the border with </a:t>
            </a:r>
            <a:r>
              <a:rPr lang="en-US" sz="2200" dirty="0" smtClean="0">
                <a:latin typeface="Times New Roman" pitchFamily="18" charset="0"/>
                <a:ea typeface="MS Mincho" pitchFamily="49" charset="-128"/>
                <a:cs typeface="Times New Roman" pitchFamily="18" charset="0"/>
              </a:rPr>
              <a:t>Georgia</a:t>
            </a:r>
            <a:r>
              <a:rPr lang="az-Latn-AZ" sz="2200" dirty="0" smtClean="0">
                <a:latin typeface="Times New Roman" pitchFamily="18" charset="0"/>
                <a:ea typeface="MS Mincho" pitchFamily="49" charset="-128"/>
                <a:cs typeface="Times New Roman" pitchFamily="18" charset="0"/>
              </a:rPr>
              <a:t>;</a:t>
            </a:r>
            <a:endParaRPr lang="ru-RU" sz="2200" dirty="0">
              <a:latin typeface="Times New Roman" pitchFamily="18" charset="0"/>
              <a:cs typeface="Times New Roman" pitchFamily="18" charset="0"/>
            </a:endParaRPr>
          </a:p>
          <a:p>
            <a:pPr eaLnBrk="0" hangingPunct="0">
              <a:buFont typeface="Wingdings" pitchFamily="2" charset="2"/>
              <a:buChar char="Ø"/>
              <a:tabLst>
                <a:tab pos="677863" algn="l"/>
              </a:tabLst>
              <a:defRPr/>
            </a:pPr>
            <a:r>
              <a:rPr lang="az-Latn-AZ" sz="2200" dirty="0">
                <a:latin typeface="Times New Roman" pitchFamily="18" charset="0"/>
                <a:ea typeface="MS Mincho" pitchFamily="49" charset="-128"/>
                <a:cs typeface="Times New Roman" pitchFamily="18" charset="0"/>
              </a:rPr>
              <a:t> </a:t>
            </a:r>
            <a:r>
              <a:rPr lang="ru-RU" sz="2200" dirty="0" smtClean="0">
                <a:latin typeface="Times New Roman" pitchFamily="18" charset="0"/>
                <a:ea typeface="MS Mincho" pitchFamily="49" charset="-128"/>
                <a:cs typeface="Times New Roman" pitchFamily="18" charset="0"/>
              </a:rPr>
              <a:t>1</a:t>
            </a:r>
            <a:r>
              <a:rPr lang="en-US" sz="2200" dirty="0">
                <a:latin typeface="Times New Roman" pitchFamily="18" charset="0"/>
                <a:ea typeface="MS Mincho" pitchFamily="49" charset="-128"/>
                <a:cs typeface="Times New Roman" pitchFamily="18" charset="0"/>
              </a:rPr>
              <a:t> border control </a:t>
            </a:r>
            <a:r>
              <a:rPr lang="en-US" sz="2200" dirty="0" smtClean="0">
                <a:latin typeface="Times New Roman" pitchFamily="18" charset="0"/>
                <a:ea typeface="MS Mincho" pitchFamily="49" charset="-128"/>
                <a:cs typeface="Times New Roman" pitchFamily="18" charset="0"/>
              </a:rPr>
              <a:t>checkpoint </a:t>
            </a:r>
            <a:r>
              <a:rPr lang="en-US" sz="2200" dirty="0">
                <a:latin typeface="Times New Roman" pitchFamily="18" charset="0"/>
                <a:ea typeface="MS Mincho" pitchFamily="49" charset="-128"/>
                <a:cs typeface="Times New Roman" pitchFamily="18" charset="0"/>
              </a:rPr>
              <a:t>on the border with </a:t>
            </a:r>
            <a:r>
              <a:rPr lang="en-US" sz="2200" dirty="0" smtClean="0">
                <a:latin typeface="Times New Roman" pitchFamily="18" charset="0"/>
                <a:ea typeface="MS Mincho" pitchFamily="49" charset="-128"/>
                <a:cs typeface="Times New Roman" pitchFamily="18" charset="0"/>
              </a:rPr>
              <a:t>Russia</a:t>
            </a:r>
            <a:r>
              <a:rPr lang="ru-RU" sz="2200" dirty="0" smtClean="0">
                <a:latin typeface="Times New Roman" pitchFamily="18" charset="0"/>
                <a:ea typeface="MS Mincho" pitchFamily="49" charset="-128"/>
                <a:cs typeface="Times New Roman" pitchFamily="18" charset="0"/>
              </a:rPr>
              <a:t>;</a:t>
            </a:r>
            <a:endParaRPr lang="ru-RU" sz="2200" dirty="0">
              <a:latin typeface="Times New Roman" pitchFamily="18" charset="0"/>
              <a:ea typeface="MS Mincho" pitchFamily="49" charset="-128"/>
              <a:cs typeface="Times New Roman" pitchFamily="18" charset="0"/>
            </a:endParaRPr>
          </a:p>
          <a:p>
            <a:pPr eaLnBrk="0" hangingPunct="0">
              <a:buFont typeface="Wingdings" pitchFamily="2" charset="2"/>
              <a:buChar char="Ø"/>
              <a:tabLst>
                <a:tab pos="677863" algn="l"/>
              </a:tabLst>
              <a:defRPr/>
            </a:pPr>
            <a:r>
              <a:rPr lang="ru-RU" sz="2200" dirty="0">
                <a:latin typeface="Times New Roman" pitchFamily="18" charset="0"/>
                <a:ea typeface="MS Mincho" pitchFamily="49" charset="-128"/>
                <a:cs typeface="Times New Roman" pitchFamily="18" charset="0"/>
              </a:rPr>
              <a:t>1</a:t>
            </a:r>
            <a:r>
              <a:rPr lang="en-US" sz="2200" dirty="0">
                <a:latin typeface="Times New Roman" pitchFamily="18" charset="0"/>
                <a:ea typeface="MS Mincho" pitchFamily="49" charset="-128"/>
                <a:cs typeface="Times New Roman" pitchFamily="18" charset="0"/>
              </a:rPr>
              <a:t> border control checkpoint on the border with </a:t>
            </a:r>
            <a:r>
              <a:rPr lang="en-US" sz="2200" dirty="0" smtClean="0">
                <a:latin typeface="Times New Roman" pitchFamily="18" charset="0"/>
                <a:ea typeface="MS Mincho" pitchFamily="49" charset="-128"/>
                <a:cs typeface="Times New Roman" pitchFamily="18" charset="0"/>
              </a:rPr>
              <a:t>Turkey</a:t>
            </a:r>
            <a:r>
              <a:rPr lang="ru-RU" sz="2200" dirty="0" smtClean="0">
                <a:latin typeface="Times New Roman" pitchFamily="18" charset="0"/>
                <a:ea typeface="MS Mincho" pitchFamily="49" charset="-128"/>
                <a:cs typeface="Times New Roman" pitchFamily="18" charset="0"/>
              </a:rPr>
              <a:t>.</a:t>
            </a:r>
            <a:endParaRPr lang="az-Latn-AZ" sz="2200"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00108"/>
            <a:ext cx="8229600" cy="500066"/>
          </a:xfrm>
        </p:spPr>
        <p:txBody>
          <a:bodyPr/>
          <a:lstStyle/>
          <a:p>
            <a:pPr algn="ctr"/>
            <a:r>
              <a:rPr lang="en-US" sz="3600" b="1" dirty="0" smtClean="0">
                <a:latin typeface="Times New Roman" pitchFamily="18" charset="0"/>
                <a:cs typeface="Times New Roman" pitchFamily="18" charset="0"/>
              </a:rPr>
              <a:t>Publications</a:t>
            </a:r>
            <a:endParaRPr lang="ru-RU"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214282" y="1714489"/>
            <a:ext cx="8472518" cy="4429155"/>
          </a:xfrm>
        </p:spPr>
        <p:txBody>
          <a:bodyPr/>
          <a:lstStyle/>
          <a:p>
            <a:r>
              <a:rPr lang="en-US" dirty="0" smtClean="0">
                <a:latin typeface="Times New Roman" pitchFamily="18" charset="0"/>
                <a:cs typeface="Times New Roman" pitchFamily="18" charset="0"/>
              </a:rPr>
              <a:t>Information on internal and external migration is reflected in</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statistical press-releases</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express-documents</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and yearbooks such as</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Tourism in Azerbaijan</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Azerbaijan demographic indicators</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etc.</a:t>
            </a:r>
            <a:endParaRPr lang="ru-RU"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Data on migration are systematically provided to the State authorities</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ministries and institutions.</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These data are also used for providing responses to requests of international organizations and individuals</a:t>
            </a:r>
            <a:r>
              <a:rPr lang="ru-RU" dirty="0" smtClean="0">
                <a:latin typeface="Times New Roman" pitchFamily="18" charset="0"/>
                <a:cs typeface="Times New Roman" pitchFamily="18" charset="0"/>
              </a:rPr>
              <a:t>.</a:t>
            </a:r>
          </a:p>
          <a:p>
            <a:endParaRPr lang="ru-RU"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lgn="ctr">
              <a:defRPr/>
            </a:pPr>
            <a:r>
              <a:rPr lang="en-US" b="1" i="1" dirty="0" err="1"/>
              <a:t>Gelendzhik</a:t>
            </a:r>
            <a:r>
              <a:rPr lang="ru-RU" b="1" i="1" dirty="0"/>
              <a:t>, 16-18 </a:t>
            </a:r>
            <a:r>
              <a:rPr lang="en-US" b="1" i="1" dirty="0"/>
              <a:t>October </a:t>
            </a:r>
            <a:r>
              <a:rPr lang="ru-RU" b="1" i="1" dirty="0"/>
              <a:t>2013 </a:t>
            </a:r>
            <a:r>
              <a:rPr lang="ru-RU" b="1" i="1" dirty="0" smtClean="0"/>
              <a:t>.</a:t>
            </a:r>
            <a:endParaRPr lang="ru-RU" b="1" i="1" dirty="0"/>
          </a:p>
        </p:txBody>
      </p:sp>
      <p:sp>
        <p:nvSpPr>
          <p:cNvPr id="5" name="Slide Number Placeholder 4"/>
          <p:cNvSpPr>
            <a:spLocks noGrp="1"/>
          </p:cNvSpPr>
          <p:nvPr>
            <p:ph type="sldNum" sz="quarter" idx="12"/>
          </p:nvPr>
        </p:nvSpPr>
        <p:spPr/>
        <p:txBody>
          <a:bodyPr/>
          <a:lstStyle/>
          <a:p>
            <a:pPr>
              <a:defRPr/>
            </a:pPr>
            <a:fld id="{DAB63EE0-C2E0-4143-90B4-D7B42DE93320}" type="slidenum">
              <a:rPr lang="ru-RU" smtClean="0"/>
              <a:pPr>
                <a:defRPr/>
              </a:pPr>
              <a:t>14</a:t>
            </a:fld>
            <a:endParaRPr lang="ru-RU"/>
          </a:p>
        </p:txBody>
      </p:sp>
      <p:pic>
        <p:nvPicPr>
          <p:cNvPr id="6" name="Picture 11" descr="LOgoAzstat-1"/>
          <p:cNvPicPr>
            <a:picLocks noChangeAspect="1" noChangeArrowheads="1"/>
          </p:cNvPicPr>
          <p:nvPr/>
        </p:nvPicPr>
        <p:blipFill>
          <a:blip r:embed="rId2"/>
          <a:srcRect/>
          <a:stretch>
            <a:fillRect/>
          </a:stretch>
        </p:blipFill>
        <p:spPr bwMode="auto">
          <a:xfrm>
            <a:off x="214282" y="142852"/>
            <a:ext cx="1054100" cy="876300"/>
          </a:xfrm>
          <a:prstGeom prst="rect">
            <a:avLst/>
          </a:prstGeom>
          <a:noFill/>
          <a:ln w="9525">
            <a:noFill/>
            <a:miter lim="800000"/>
            <a:headEnd/>
            <a:tailEnd/>
          </a:ln>
        </p:spPr>
      </p:pic>
    </p:spTree>
    <p:extLst>
      <p:ext uri="{BB962C8B-B14F-4D97-AF65-F5344CB8AC3E}">
        <p14:creationId xmlns:p14="http://schemas.microsoft.com/office/powerpoint/2010/main" val="868629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7232"/>
            <a:ext cx="8229600" cy="500066"/>
          </a:xfrm>
        </p:spPr>
        <p:txBody>
          <a:bodyPr/>
          <a:lstStyle/>
          <a:p>
            <a:pPr algn="ctr"/>
            <a:r>
              <a:rPr lang="en-US" sz="3000" b="1" dirty="0" smtClean="0">
                <a:latin typeface="Times New Roman" pitchFamily="18" charset="0"/>
                <a:cs typeface="Times New Roman" pitchFamily="18" charset="0"/>
              </a:rPr>
              <a:t>Problems and solutions</a:t>
            </a:r>
            <a:endParaRPr lang="ru-RU" sz="3000" b="1" dirty="0">
              <a:latin typeface="Times New Roman" pitchFamily="18" charset="0"/>
              <a:cs typeface="Times New Roman" pitchFamily="18" charset="0"/>
            </a:endParaRPr>
          </a:p>
        </p:txBody>
      </p:sp>
      <p:sp>
        <p:nvSpPr>
          <p:cNvPr id="3" name="Content Placeholder 2"/>
          <p:cNvSpPr>
            <a:spLocks noGrp="1"/>
          </p:cNvSpPr>
          <p:nvPr>
            <p:ph idx="1"/>
          </p:nvPr>
        </p:nvSpPr>
        <p:spPr>
          <a:xfrm>
            <a:off x="214282" y="1428736"/>
            <a:ext cx="8643998" cy="4857784"/>
          </a:xfrm>
        </p:spPr>
        <p:txBody>
          <a:bodyPr/>
          <a:lstStyle/>
          <a:p>
            <a:r>
              <a:rPr lang="en-US" sz="2200" dirty="0" smtClean="0">
                <a:latin typeface="Times New Roman" pitchFamily="18" charset="0"/>
                <a:cs typeface="Times New Roman" pitchFamily="18" charset="0"/>
              </a:rPr>
              <a:t>One of the major problems is the absence of coordination within institutions that have different accounting systems of international and internal population mobility</a:t>
            </a:r>
            <a:r>
              <a:rPr lang="ru-RU"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In this regard there are attempts to connect all interested parties to the Unified </a:t>
            </a:r>
            <a:r>
              <a:rPr lang="en-US" sz="2200" dirty="0">
                <a:latin typeface="Times New Roman" pitchFamily="18" charset="0"/>
                <a:cs typeface="Times New Roman" pitchFamily="18" charset="0"/>
              </a:rPr>
              <a:t>Migration Information </a:t>
            </a:r>
            <a:r>
              <a:rPr lang="en-US" sz="2200" dirty="0" smtClean="0">
                <a:latin typeface="Times New Roman" pitchFamily="18" charset="0"/>
                <a:cs typeface="Times New Roman" pitchFamily="18" charset="0"/>
              </a:rPr>
              <a:t>System. </a:t>
            </a:r>
          </a:p>
          <a:p>
            <a:r>
              <a:rPr lang="en-US" sz="2200" dirty="0" smtClean="0">
                <a:latin typeface="Times New Roman" pitchFamily="18" charset="0"/>
                <a:cs typeface="Times New Roman" pitchFamily="18" charset="0"/>
              </a:rPr>
              <a:t>Taking </a:t>
            </a:r>
            <a:r>
              <a:rPr lang="en-US" sz="2200" dirty="0">
                <a:latin typeface="Times New Roman" pitchFamily="18" charset="0"/>
                <a:cs typeface="Times New Roman" pitchFamily="18" charset="0"/>
              </a:rPr>
              <a:t>into account the improvement of the administrative account of the population, the State Statistics Committee plans jointly with the relevant authorities of the Ministry of the Internal Affairs to revise existing forms of 1-immigration, 2-immigration and 1-emigration in order to improve them and make the necessary changes to the best fitting for consumer needs</a:t>
            </a:r>
            <a:r>
              <a:rPr lang="ru-RU" sz="2200" dirty="0">
                <a:latin typeface="Times New Roman" pitchFamily="18" charset="0"/>
                <a:cs typeface="Times New Roman" pitchFamily="18" charset="0"/>
              </a:rPr>
              <a:t>. </a:t>
            </a:r>
          </a:p>
          <a:p>
            <a:r>
              <a:rPr lang="en-US" sz="2200" dirty="0" smtClean="0">
                <a:latin typeface="Times New Roman" pitchFamily="18" charset="0"/>
                <a:cs typeface="Times New Roman" pitchFamily="18" charset="0"/>
              </a:rPr>
              <a:t>While preparing the </a:t>
            </a:r>
            <a:r>
              <a:rPr lang="en-US" sz="2200" dirty="0">
                <a:latin typeface="Times New Roman" pitchFamily="18" charset="0"/>
                <a:cs typeface="Times New Roman" pitchFamily="18" charset="0"/>
              </a:rPr>
              <a:t>questionnaires for the next census </a:t>
            </a:r>
            <a:r>
              <a:rPr lang="en-US" sz="2200" dirty="0" smtClean="0">
                <a:latin typeface="Times New Roman" pitchFamily="18" charset="0"/>
                <a:cs typeface="Times New Roman" pitchFamily="18" charset="0"/>
              </a:rPr>
              <a:t>it is </a:t>
            </a:r>
            <a:r>
              <a:rPr lang="en-US" sz="2200" dirty="0">
                <a:latin typeface="Times New Roman" pitchFamily="18" charset="0"/>
                <a:cs typeface="Times New Roman" pitchFamily="18" charset="0"/>
              </a:rPr>
              <a:t>planned to expand the range of issues related to migration, as well as to carry out a more detailed elaboration of final tables in order to increase the number of final indicators</a:t>
            </a:r>
            <a:r>
              <a:rPr lang="ru-RU" sz="2200" dirty="0">
                <a:latin typeface="Times New Roman" pitchFamily="18" charset="0"/>
                <a:cs typeface="Times New Roman" pitchFamily="18" charset="0"/>
              </a:rPr>
              <a:t>.</a:t>
            </a:r>
          </a:p>
          <a:p>
            <a:endParaRPr lang="ru-RU" sz="24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2667000" y="6286520"/>
            <a:ext cx="3352800" cy="365125"/>
          </a:xfrm>
        </p:spPr>
        <p:txBody>
          <a:bodyPr/>
          <a:lstStyle/>
          <a:p>
            <a:pPr algn="ctr">
              <a:defRPr/>
            </a:pPr>
            <a:r>
              <a:rPr lang="en-US" b="1" i="1" dirty="0" err="1"/>
              <a:t>Gelendzhik</a:t>
            </a:r>
            <a:r>
              <a:rPr lang="ru-RU" b="1" i="1" dirty="0"/>
              <a:t>, 16-18 </a:t>
            </a:r>
            <a:r>
              <a:rPr lang="en-US" b="1" i="1" dirty="0"/>
              <a:t>October </a:t>
            </a:r>
            <a:r>
              <a:rPr lang="ru-RU" b="1" i="1" dirty="0"/>
              <a:t>2013 </a:t>
            </a:r>
          </a:p>
        </p:txBody>
      </p:sp>
      <p:sp>
        <p:nvSpPr>
          <p:cNvPr id="5" name="Slide Number Placeholder 4"/>
          <p:cNvSpPr>
            <a:spLocks noGrp="1"/>
          </p:cNvSpPr>
          <p:nvPr>
            <p:ph type="sldNum" sz="quarter" idx="12"/>
          </p:nvPr>
        </p:nvSpPr>
        <p:spPr/>
        <p:txBody>
          <a:bodyPr/>
          <a:lstStyle/>
          <a:p>
            <a:pPr>
              <a:defRPr/>
            </a:pPr>
            <a:fld id="{DAB63EE0-C2E0-4143-90B4-D7B42DE93320}" type="slidenum">
              <a:rPr lang="ru-RU" smtClean="0"/>
              <a:pPr>
                <a:defRPr/>
              </a:pPr>
              <a:t>15</a:t>
            </a:fld>
            <a:endParaRPr lang="ru-RU"/>
          </a:p>
        </p:txBody>
      </p:sp>
      <p:pic>
        <p:nvPicPr>
          <p:cNvPr id="6" name="Picture 11" descr="LOgoAzstat-1"/>
          <p:cNvPicPr>
            <a:picLocks noChangeAspect="1" noChangeArrowheads="1"/>
          </p:cNvPicPr>
          <p:nvPr/>
        </p:nvPicPr>
        <p:blipFill>
          <a:blip r:embed="rId2"/>
          <a:srcRect/>
          <a:stretch>
            <a:fillRect/>
          </a:stretch>
        </p:blipFill>
        <p:spPr bwMode="auto">
          <a:xfrm>
            <a:off x="142844" y="142852"/>
            <a:ext cx="1054100" cy="876300"/>
          </a:xfrm>
          <a:prstGeom prst="rect">
            <a:avLst/>
          </a:prstGeom>
          <a:noFill/>
          <a:ln w="9525">
            <a:noFill/>
            <a:miter lim="800000"/>
            <a:headEnd/>
            <a:tailEnd/>
          </a:ln>
        </p:spPr>
      </p:pic>
    </p:spTree>
    <p:extLst>
      <p:ext uri="{BB962C8B-B14F-4D97-AF65-F5344CB8AC3E}">
        <p14:creationId xmlns:p14="http://schemas.microsoft.com/office/powerpoint/2010/main" val="5050669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4" descr="LOgoAzstat-1"/>
          <p:cNvPicPr>
            <a:picLocks noChangeAspect="1" noChangeArrowheads="1"/>
          </p:cNvPicPr>
          <p:nvPr/>
        </p:nvPicPr>
        <p:blipFill>
          <a:blip r:embed="rId2"/>
          <a:srcRect/>
          <a:stretch>
            <a:fillRect/>
          </a:stretch>
        </p:blipFill>
        <p:spPr bwMode="auto">
          <a:xfrm>
            <a:off x="285720" y="285728"/>
            <a:ext cx="1054100" cy="8763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pPr>
              <a:defRPr/>
            </a:pPr>
            <a:fld id="{1E878D92-1B86-4AFF-A6B5-A14E6064DE3D}" type="slidenum">
              <a:rPr lang="ru-RU" smtClean="0"/>
              <a:pPr>
                <a:defRPr/>
              </a:pPr>
              <a:t>16</a:t>
            </a:fld>
            <a:endParaRPr lang="ru-RU"/>
          </a:p>
        </p:txBody>
      </p:sp>
      <p:sp>
        <p:nvSpPr>
          <p:cNvPr id="7" name="Footer Placeholder 6"/>
          <p:cNvSpPr>
            <a:spLocks noGrp="1"/>
          </p:cNvSpPr>
          <p:nvPr>
            <p:ph type="ftr" sz="quarter" idx="11"/>
          </p:nvPr>
        </p:nvSpPr>
        <p:spPr/>
        <p:txBody>
          <a:bodyPr/>
          <a:lstStyle/>
          <a:p>
            <a:pPr algn="ctr">
              <a:defRPr/>
            </a:pPr>
            <a:r>
              <a:rPr lang="en-US" b="1" i="1" dirty="0" err="1"/>
              <a:t>Gelendzhik</a:t>
            </a:r>
            <a:r>
              <a:rPr lang="ru-RU" b="1" i="1" dirty="0"/>
              <a:t>, 16-18 </a:t>
            </a:r>
            <a:r>
              <a:rPr lang="en-US" b="1" i="1" dirty="0"/>
              <a:t>October </a:t>
            </a:r>
            <a:r>
              <a:rPr lang="ru-RU" b="1" i="1" dirty="0"/>
              <a:t>2013 </a:t>
            </a:r>
            <a:r>
              <a:rPr lang="ru-RU" b="1" i="1" dirty="0" smtClean="0"/>
              <a:t>.</a:t>
            </a:r>
            <a:endParaRPr lang="ru-RU" b="1" i="1" dirty="0"/>
          </a:p>
        </p:txBody>
      </p:sp>
      <p:sp>
        <p:nvSpPr>
          <p:cNvPr id="9" name="Rectangle 8"/>
          <p:cNvSpPr/>
          <p:nvPr/>
        </p:nvSpPr>
        <p:spPr>
          <a:xfrm rot="20627269">
            <a:off x="1337350" y="2730431"/>
            <a:ext cx="6628746" cy="1754326"/>
          </a:xfrm>
          <a:prstGeom prst="rect">
            <a:avLst/>
          </a:prstGeom>
          <a:noFill/>
        </p:spPr>
        <p:txBody>
          <a:bodyPr>
            <a:spAutoFit/>
          </a:bodyPr>
          <a:lstStyle/>
          <a:p>
            <a:pPr algn="ctr">
              <a:defRPr/>
            </a:pPr>
            <a:r>
              <a:rPr lang="en-US" sz="5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Times New Roman" pitchFamily="18" charset="0"/>
                <a:cs typeface="Times New Roman" pitchFamily="18" charset="0"/>
              </a:rPr>
              <a:t>Thank you for your attention</a:t>
            </a:r>
            <a:r>
              <a:rPr lang="ru-RU" sz="5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Times New Roman" pitchFamily="18" charset="0"/>
                <a:cs typeface="Times New Roman" pitchFamily="18" charset="0"/>
              </a:rPr>
              <a:t>!</a:t>
            </a:r>
            <a:endParaRPr lang="ru-RU"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8670"/>
            <a:ext cx="8229600" cy="1071570"/>
          </a:xfrm>
        </p:spPr>
        <p:txBody>
          <a:bodyPr/>
          <a:lstStyle/>
          <a:p>
            <a:pPr algn="ctr"/>
            <a:r>
              <a:rPr lang="en-US" sz="3600" b="1" dirty="0" smtClean="0">
                <a:latin typeface="Times New Roman" pitchFamily="18" charset="0"/>
                <a:cs typeface="Times New Roman" pitchFamily="18" charset="0"/>
              </a:rPr>
              <a:t>Legislative basis of migration statistics</a:t>
            </a:r>
            <a:endParaRPr lang="ru-RU"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2071678"/>
            <a:ext cx="8401080" cy="4286280"/>
          </a:xfrm>
        </p:spPr>
        <p:txBody>
          <a:bodyPr/>
          <a:lstStyle/>
          <a:p>
            <a:pPr>
              <a:buNone/>
            </a:pP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Laws of the Republic of Azerbaijan</a:t>
            </a:r>
            <a:r>
              <a:rPr lang="ru-RU" dirty="0" smtClean="0">
                <a:latin typeface="Times New Roman" pitchFamily="18" charset="0"/>
                <a:cs typeface="Times New Roman" pitchFamily="18" charset="0"/>
              </a:rPr>
              <a:t>:</a:t>
            </a:r>
          </a:p>
          <a:p>
            <a:r>
              <a:rPr lang="ru-RU"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On arrival, departure</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and passports</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of </a:t>
            </a:r>
            <a:r>
              <a:rPr lang="ru-RU" dirty="0" smtClean="0">
                <a:latin typeface="Times New Roman" pitchFamily="18" charset="0"/>
                <a:cs typeface="Times New Roman" pitchFamily="18" charset="0"/>
              </a:rPr>
              <a:t>14.06.1994</a:t>
            </a:r>
          </a:p>
          <a:p>
            <a:r>
              <a:rPr lang="ru-RU"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On legal status</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of foreign citizens</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and individuals without citizenship</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of </a:t>
            </a:r>
            <a:r>
              <a:rPr lang="ru-RU" dirty="0" smtClean="0">
                <a:latin typeface="Times New Roman" pitchFamily="18" charset="0"/>
                <a:cs typeface="Times New Roman" pitchFamily="18" charset="0"/>
              </a:rPr>
              <a:t>13.03.1996</a:t>
            </a:r>
          </a:p>
          <a:p>
            <a:r>
              <a:rPr lang="ru-RU"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On registration by addresses and place of residence</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of</a:t>
            </a:r>
            <a:r>
              <a:rPr lang="ru-RU" dirty="0" smtClean="0">
                <a:latin typeface="Times New Roman" pitchFamily="18" charset="0"/>
                <a:cs typeface="Times New Roman" pitchFamily="18" charset="0"/>
              </a:rPr>
              <a:t> 04.04.1996</a:t>
            </a:r>
          </a:p>
          <a:p>
            <a:r>
              <a:rPr lang="ru-RU"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On approval of Decree </a:t>
            </a:r>
            <a:r>
              <a:rPr lang="ru-RU"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On</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personal documents of individuals without citizenship living on permanent basis in the Republic </a:t>
            </a:r>
            <a:r>
              <a:rPr lang="en-US" dirty="0">
                <a:latin typeface="Times New Roman" pitchFamily="18" charset="0"/>
                <a:cs typeface="Times New Roman" pitchFamily="18" charset="0"/>
              </a:rPr>
              <a:t>of Azerbaijan and foreign citizens </a:t>
            </a:r>
            <a:r>
              <a:rPr lang="en-US" dirty="0" smtClean="0">
                <a:latin typeface="Times New Roman" pitchFamily="18" charset="0"/>
                <a:cs typeface="Times New Roman" pitchFamily="18" charset="0"/>
              </a:rPr>
              <a:t>living in the Republic of Azerbaijan more then </a:t>
            </a:r>
            <a:r>
              <a:rPr lang="ru-RU" dirty="0" smtClean="0">
                <a:latin typeface="Times New Roman" pitchFamily="18" charset="0"/>
                <a:cs typeface="Times New Roman" pitchFamily="18" charset="0"/>
              </a:rPr>
              <a:t>30 </a:t>
            </a:r>
            <a:r>
              <a:rPr lang="en-US" dirty="0" smtClean="0">
                <a:latin typeface="Times New Roman" pitchFamily="18" charset="0"/>
                <a:cs typeface="Times New Roman" pitchFamily="18" charset="0"/>
              </a:rPr>
              <a:t>days</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of</a:t>
            </a:r>
            <a:r>
              <a:rPr lang="ru-RU" dirty="0" smtClean="0">
                <a:latin typeface="Times New Roman" pitchFamily="18" charset="0"/>
                <a:cs typeface="Times New Roman" pitchFamily="18" charset="0"/>
              </a:rPr>
              <a:t> 30.12.1997</a:t>
            </a:r>
          </a:p>
          <a:p>
            <a:endParaRPr lang="ru-RU"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lgn="ctr">
              <a:defRPr/>
            </a:pPr>
            <a:r>
              <a:rPr lang="en-US" b="1" i="1" dirty="0" err="1"/>
              <a:t>Gelendzhik</a:t>
            </a:r>
            <a:r>
              <a:rPr lang="ru-RU" b="1" i="1" dirty="0"/>
              <a:t>, 16-18 </a:t>
            </a:r>
            <a:r>
              <a:rPr lang="en-US" b="1" i="1" dirty="0"/>
              <a:t>October </a:t>
            </a:r>
            <a:r>
              <a:rPr lang="ru-RU" b="1" i="1" dirty="0"/>
              <a:t>2013 </a:t>
            </a:r>
          </a:p>
        </p:txBody>
      </p:sp>
      <p:sp>
        <p:nvSpPr>
          <p:cNvPr id="5" name="Slide Number Placeholder 4"/>
          <p:cNvSpPr>
            <a:spLocks noGrp="1"/>
          </p:cNvSpPr>
          <p:nvPr>
            <p:ph type="sldNum" sz="quarter" idx="12"/>
          </p:nvPr>
        </p:nvSpPr>
        <p:spPr/>
        <p:txBody>
          <a:bodyPr/>
          <a:lstStyle/>
          <a:p>
            <a:pPr>
              <a:defRPr/>
            </a:pPr>
            <a:fld id="{DAB63EE0-C2E0-4143-90B4-D7B42DE93320}" type="slidenum">
              <a:rPr lang="ru-RU" smtClean="0"/>
              <a:pPr>
                <a:defRPr/>
              </a:pPr>
              <a:t>2</a:t>
            </a:fld>
            <a:endParaRPr lang="ru-RU"/>
          </a:p>
        </p:txBody>
      </p:sp>
      <p:pic>
        <p:nvPicPr>
          <p:cNvPr id="6" name="Picture 11" descr="LOgoAzstat-1"/>
          <p:cNvPicPr>
            <a:picLocks noChangeAspect="1" noChangeArrowheads="1"/>
          </p:cNvPicPr>
          <p:nvPr/>
        </p:nvPicPr>
        <p:blipFill>
          <a:blip r:embed="rId2"/>
          <a:srcRect/>
          <a:stretch>
            <a:fillRect/>
          </a:stretch>
        </p:blipFill>
        <p:spPr bwMode="auto">
          <a:xfrm>
            <a:off x="142844" y="123808"/>
            <a:ext cx="1054100" cy="876300"/>
          </a:xfrm>
          <a:prstGeom prst="rect">
            <a:avLst/>
          </a:prstGeom>
          <a:noFill/>
          <a:ln w="9525">
            <a:noFill/>
            <a:miter lim="800000"/>
            <a:headEnd/>
            <a:tailEnd/>
          </a:ln>
        </p:spPr>
      </p:pic>
    </p:spTree>
    <p:extLst>
      <p:ext uri="{BB962C8B-B14F-4D97-AF65-F5344CB8AC3E}">
        <p14:creationId xmlns:p14="http://schemas.microsoft.com/office/powerpoint/2010/main" val="3677826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428736"/>
            <a:ext cx="8572560" cy="4643470"/>
          </a:xfrm>
        </p:spPr>
        <p:txBody>
          <a:bodyPr/>
          <a:lstStyle/>
          <a:p>
            <a:r>
              <a:rPr lang="ru-RU"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On citizenship of the Republic of Azerbaijan</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of </a:t>
            </a:r>
            <a:r>
              <a:rPr lang="ru-RU" dirty="0" smtClean="0">
                <a:latin typeface="Times New Roman" pitchFamily="18" charset="0"/>
                <a:cs typeface="Times New Roman" pitchFamily="18" charset="0"/>
              </a:rPr>
              <a:t>30.09.1998</a:t>
            </a:r>
          </a:p>
          <a:p>
            <a:r>
              <a:rPr lang="ru-RU"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On immigration</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of</a:t>
            </a:r>
            <a:r>
              <a:rPr lang="ru-RU" dirty="0" smtClean="0">
                <a:latin typeface="Times New Roman" pitchFamily="18" charset="0"/>
                <a:cs typeface="Times New Roman" pitchFamily="18" charset="0"/>
              </a:rPr>
              <a:t> 22.12.1998</a:t>
            </a:r>
          </a:p>
          <a:p>
            <a:r>
              <a:rPr lang="ru-RU"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On status of refugees and forced migrants</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of</a:t>
            </a:r>
            <a:r>
              <a:rPr lang="ru-RU" dirty="0" smtClean="0">
                <a:latin typeface="Times New Roman" pitchFamily="18" charset="0"/>
                <a:cs typeface="Times New Roman" pitchFamily="18" charset="0"/>
              </a:rPr>
              <a:t> 21.05.1999</a:t>
            </a:r>
          </a:p>
          <a:p>
            <a:r>
              <a:rPr lang="ru-RU"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On</a:t>
            </a:r>
            <a:r>
              <a:rPr lang="ru-RU"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labour</a:t>
            </a:r>
            <a:r>
              <a:rPr lang="en-US" dirty="0" smtClean="0">
                <a:latin typeface="Times New Roman" pitchFamily="18" charset="0"/>
                <a:cs typeface="Times New Roman" pitchFamily="18" charset="0"/>
              </a:rPr>
              <a:t> migration</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of</a:t>
            </a:r>
            <a:r>
              <a:rPr lang="ru-RU" dirty="0" smtClean="0">
                <a:latin typeface="Times New Roman" pitchFamily="18" charset="0"/>
                <a:cs typeface="Times New Roman" pitchFamily="18" charset="0"/>
              </a:rPr>
              <a:t> 28.10.1999</a:t>
            </a:r>
          </a:p>
          <a:p>
            <a:r>
              <a:rPr lang="ru-RU"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On private international law</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of</a:t>
            </a:r>
            <a:r>
              <a:rPr lang="ru-RU" dirty="0" smtClean="0">
                <a:latin typeface="Times New Roman" pitchFamily="18" charset="0"/>
                <a:cs typeface="Times New Roman" pitchFamily="18" charset="0"/>
              </a:rPr>
              <a:t> 06.06.2000</a:t>
            </a:r>
          </a:p>
          <a:p>
            <a:r>
              <a:rPr lang="ru-RU"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On approval of Migration Codex</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of</a:t>
            </a:r>
            <a:r>
              <a:rPr lang="ru-RU" dirty="0" smtClean="0">
                <a:latin typeface="Times New Roman" pitchFamily="18" charset="0"/>
                <a:cs typeface="Times New Roman" pitchFamily="18" charset="0"/>
              </a:rPr>
              <a:t> 02.07.2013</a:t>
            </a:r>
          </a:p>
          <a:p>
            <a:endParaRPr lang="ru-RU"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lgn="ctr">
              <a:defRPr/>
            </a:pPr>
            <a:r>
              <a:rPr lang="en-US" b="1" i="1" dirty="0" err="1"/>
              <a:t>Gelendzhik</a:t>
            </a:r>
            <a:r>
              <a:rPr lang="ru-RU" b="1" i="1" dirty="0"/>
              <a:t>, 16-18 </a:t>
            </a:r>
            <a:r>
              <a:rPr lang="en-US" b="1" i="1" dirty="0"/>
              <a:t>October </a:t>
            </a:r>
            <a:r>
              <a:rPr lang="ru-RU" b="1" i="1" dirty="0"/>
              <a:t>2013 </a:t>
            </a:r>
          </a:p>
        </p:txBody>
      </p:sp>
      <p:sp>
        <p:nvSpPr>
          <p:cNvPr id="5" name="Slide Number Placeholder 4"/>
          <p:cNvSpPr>
            <a:spLocks noGrp="1"/>
          </p:cNvSpPr>
          <p:nvPr>
            <p:ph type="sldNum" sz="quarter" idx="12"/>
          </p:nvPr>
        </p:nvSpPr>
        <p:spPr/>
        <p:txBody>
          <a:bodyPr/>
          <a:lstStyle/>
          <a:p>
            <a:pPr>
              <a:defRPr/>
            </a:pPr>
            <a:fld id="{DAB63EE0-C2E0-4143-90B4-D7B42DE93320}" type="slidenum">
              <a:rPr lang="ru-RU" smtClean="0"/>
              <a:pPr>
                <a:defRPr/>
              </a:pPr>
              <a:t>3</a:t>
            </a:fld>
            <a:endParaRPr lang="ru-RU"/>
          </a:p>
        </p:txBody>
      </p:sp>
      <p:pic>
        <p:nvPicPr>
          <p:cNvPr id="6" name="Picture 11" descr="LOgoAzstat-1"/>
          <p:cNvPicPr>
            <a:picLocks noChangeAspect="1" noChangeArrowheads="1"/>
          </p:cNvPicPr>
          <p:nvPr/>
        </p:nvPicPr>
        <p:blipFill>
          <a:blip r:embed="rId2"/>
          <a:srcRect/>
          <a:stretch>
            <a:fillRect/>
          </a:stretch>
        </p:blipFill>
        <p:spPr bwMode="auto">
          <a:xfrm>
            <a:off x="214282" y="214290"/>
            <a:ext cx="1054100" cy="876300"/>
          </a:xfrm>
          <a:prstGeom prst="rect">
            <a:avLst/>
          </a:prstGeom>
          <a:noFill/>
          <a:ln w="9525">
            <a:noFill/>
            <a:miter lim="800000"/>
            <a:headEnd/>
            <a:tailEnd/>
          </a:ln>
        </p:spPr>
      </p:pic>
    </p:spTree>
    <p:extLst>
      <p:ext uri="{BB962C8B-B14F-4D97-AF65-F5344CB8AC3E}">
        <p14:creationId xmlns:p14="http://schemas.microsoft.com/office/powerpoint/2010/main" val="3158650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11" descr="LOgoAzstat-1"/>
          <p:cNvPicPr>
            <a:picLocks noChangeAspect="1" noChangeArrowheads="1"/>
          </p:cNvPicPr>
          <p:nvPr/>
        </p:nvPicPr>
        <p:blipFill>
          <a:blip r:embed="rId2"/>
          <a:srcRect/>
          <a:stretch>
            <a:fillRect/>
          </a:stretch>
        </p:blipFill>
        <p:spPr bwMode="auto">
          <a:xfrm>
            <a:off x="214282" y="214290"/>
            <a:ext cx="1054100" cy="876300"/>
          </a:xfrm>
          <a:prstGeom prst="rect">
            <a:avLst/>
          </a:prstGeom>
          <a:noFill/>
          <a:ln w="9525">
            <a:noFill/>
            <a:miter lim="800000"/>
            <a:headEnd/>
            <a:tailEnd/>
          </a:ln>
        </p:spPr>
      </p:pic>
      <p:sp>
        <p:nvSpPr>
          <p:cNvPr id="6149" name="Content Placeholder 16"/>
          <p:cNvSpPr>
            <a:spLocks noGrp="1"/>
          </p:cNvSpPr>
          <p:nvPr>
            <p:ph idx="1"/>
          </p:nvPr>
        </p:nvSpPr>
        <p:spPr>
          <a:xfrm>
            <a:off x="500063" y="2428868"/>
            <a:ext cx="8229600" cy="3786195"/>
          </a:xfrm>
        </p:spPr>
        <p:txBody>
          <a:bodyPr/>
          <a:lstStyle/>
          <a:p>
            <a:pPr algn="just"/>
            <a:r>
              <a:rPr lang="en-US" sz="2400" dirty="0" smtClean="0">
                <a:latin typeface="Times New Roman" pitchFamily="18" charset="0"/>
                <a:cs typeface="Times New Roman" pitchFamily="18" charset="0"/>
              </a:rPr>
              <a:t>Statistics of migration flows in Azerbaijan is produced </a:t>
            </a:r>
            <a:r>
              <a:rPr lang="en-US" sz="2400" dirty="0" smtClean="0">
                <a:latin typeface="Times New Roman" pitchFamily="18" charset="0"/>
                <a:cs typeface="Times New Roman" pitchFamily="18" charset="0"/>
              </a:rPr>
              <a:t>in</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the State Statistics Committee </a:t>
            </a:r>
            <a:r>
              <a:rPr lang="ru-RU" sz="2400" b="1" dirty="0" smtClean="0">
                <a:latin typeface="Times New Roman" pitchFamily="18" charset="0"/>
                <a:cs typeface="Times New Roman" pitchFamily="18" charset="0"/>
              </a:rPr>
              <a:t>(</a:t>
            </a:r>
            <a:r>
              <a:rPr lang="en-US" sz="2400" b="1" dirty="0" smtClean="0">
                <a:latin typeface="Times New Roman" pitchFamily="18" charset="0"/>
                <a:cs typeface="Times New Roman" pitchFamily="18" charset="0"/>
              </a:rPr>
              <a:t>the State Statistical Committee of the Republic of Azerbaijan</a:t>
            </a:r>
            <a:r>
              <a:rPr lang="ru-RU" sz="2400" b="1"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The main source of the data on the number of people, born in other states, as well as on the number of foreigners, residing in Azerbaijan, are mainly derived from the census, taken by the </a:t>
            </a:r>
            <a:r>
              <a:rPr lang="en-US" sz="2400" dirty="0" err="1" smtClean="0">
                <a:latin typeface="Times New Roman" pitchFamily="18" charset="0"/>
                <a:cs typeface="Times New Roman" pitchFamily="18" charset="0"/>
              </a:rPr>
              <a:t>Goskomstat</a:t>
            </a:r>
            <a:r>
              <a:rPr lang="en-US" sz="2400" dirty="0" smtClean="0">
                <a:latin typeface="Times New Roman" pitchFamily="18" charset="0"/>
                <a:cs typeface="Times New Roman" pitchFamily="18" charset="0"/>
              </a:rPr>
              <a:t> every decade. </a:t>
            </a:r>
            <a:endParaRPr lang="az-Latn-AZ" sz="2000" dirty="0" smtClean="0"/>
          </a:p>
          <a:p>
            <a:endParaRPr lang="ru-RU" sz="2000" dirty="0" smtClean="0"/>
          </a:p>
        </p:txBody>
      </p:sp>
      <p:sp>
        <p:nvSpPr>
          <p:cNvPr id="8" name="Slide Number Placeholder 7"/>
          <p:cNvSpPr>
            <a:spLocks noGrp="1"/>
          </p:cNvSpPr>
          <p:nvPr>
            <p:ph type="sldNum" sz="quarter" idx="12"/>
          </p:nvPr>
        </p:nvSpPr>
        <p:spPr/>
        <p:txBody>
          <a:bodyPr/>
          <a:lstStyle/>
          <a:p>
            <a:pPr>
              <a:defRPr/>
            </a:pPr>
            <a:fld id="{FB46C676-F9B7-4424-88A9-4E16A906E4BA}" type="slidenum">
              <a:rPr lang="ru-RU" smtClean="0"/>
              <a:pPr>
                <a:defRPr/>
              </a:pPr>
              <a:t>4</a:t>
            </a:fld>
            <a:endParaRPr lang="ru-RU" dirty="0"/>
          </a:p>
        </p:txBody>
      </p:sp>
      <p:sp>
        <p:nvSpPr>
          <p:cNvPr id="9" name="Footer Placeholder 8"/>
          <p:cNvSpPr>
            <a:spLocks noGrp="1"/>
          </p:cNvSpPr>
          <p:nvPr>
            <p:ph type="ftr" sz="quarter" idx="11"/>
          </p:nvPr>
        </p:nvSpPr>
        <p:spPr/>
        <p:txBody>
          <a:bodyPr/>
          <a:lstStyle/>
          <a:p>
            <a:pPr algn="ctr">
              <a:defRPr/>
            </a:pPr>
            <a:r>
              <a:rPr lang="en-US" b="1" i="1" dirty="0" err="1"/>
              <a:t>Gelendzhik</a:t>
            </a:r>
            <a:r>
              <a:rPr lang="ru-RU" b="1" i="1" dirty="0"/>
              <a:t>, 16-18 </a:t>
            </a:r>
            <a:r>
              <a:rPr lang="en-US" b="1" i="1" dirty="0"/>
              <a:t>October </a:t>
            </a:r>
            <a:r>
              <a:rPr lang="ru-RU" b="1" i="1" dirty="0"/>
              <a:t>2013 </a:t>
            </a:r>
          </a:p>
        </p:txBody>
      </p:sp>
      <p:sp>
        <p:nvSpPr>
          <p:cNvPr id="11" name="TextBox 10"/>
          <p:cNvSpPr txBox="1"/>
          <p:nvPr/>
        </p:nvSpPr>
        <p:spPr>
          <a:xfrm>
            <a:off x="97484" y="1000108"/>
            <a:ext cx="8689357" cy="1292662"/>
          </a:xfrm>
          <a:prstGeom prst="rect">
            <a:avLst/>
          </a:prstGeom>
          <a:noFill/>
        </p:spPr>
        <p:txBody>
          <a:bodyPr wrap="square" rtlCol="0">
            <a:spAutoFit/>
          </a:bodyPr>
          <a:lstStyle/>
          <a:p>
            <a:pPr algn="ctr"/>
            <a:r>
              <a:rPr lang="en-US" sz="3900" b="1" dirty="0" smtClean="0">
                <a:solidFill>
                  <a:schemeClr val="tx2"/>
                </a:solidFill>
                <a:latin typeface="Times New Roman" pitchFamily="18" charset="0"/>
                <a:cs typeface="Times New Roman" pitchFamily="18" charset="0"/>
              </a:rPr>
              <a:t>The main producers</a:t>
            </a:r>
            <a:endParaRPr lang="ru-RU" sz="3900" b="1" dirty="0" smtClean="0">
              <a:solidFill>
                <a:schemeClr val="tx2"/>
              </a:solidFill>
              <a:latin typeface="Times New Roman" pitchFamily="18" charset="0"/>
              <a:cs typeface="Times New Roman" pitchFamily="18" charset="0"/>
            </a:endParaRPr>
          </a:p>
          <a:p>
            <a:pPr algn="ctr"/>
            <a:r>
              <a:rPr lang="en-US" sz="3900" b="1" dirty="0" smtClean="0">
                <a:solidFill>
                  <a:schemeClr val="tx2"/>
                </a:solidFill>
                <a:latin typeface="Times New Roman" pitchFamily="18" charset="0"/>
                <a:cs typeface="Times New Roman" pitchFamily="18" charset="0"/>
              </a:rPr>
              <a:t>of migration statistics</a:t>
            </a:r>
            <a:endParaRPr lang="ru-RU" sz="3900" b="1" dirty="0">
              <a:solidFill>
                <a:schemeClr val="tx2"/>
              </a:solidFill>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611331"/>
            <a:ext cx="8643998" cy="3603619"/>
          </a:xfrm>
        </p:spPr>
        <p:txBody>
          <a:bodyPr/>
          <a:lstStyle/>
          <a:p>
            <a:r>
              <a:rPr lang="en-US" sz="2400" dirty="0" smtClean="0">
                <a:latin typeface="Times New Roman" pitchFamily="18" charset="0"/>
                <a:cs typeface="Times New Roman" pitchFamily="18" charset="0"/>
              </a:rPr>
              <a:t>Post-Soviet censuses</a:t>
            </a:r>
            <a:r>
              <a:rPr lang="ru-RU"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taken in the Republic of Azerbaijan in </a:t>
            </a:r>
            <a:r>
              <a:rPr lang="ru-RU" sz="2400" dirty="0" smtClean="0">
                <a:latin typeface="Times New Roman" pitchFamily="18" charset="0"/>
                <a:cs typeface="Times New Roman" pitchFamily="18" charset="0"/>
              </a:rPr>
              <a:t>1999 </a:t>
            </a:r>
            <a:r>
              <a:rPr lang="en-US" sz="2400" dirty="0" smtClean="0">
                <a:latin typeface="Times New Roman" pitchFamily="18" charset="0"/>
                <a:cs typeface="Times New Roman" pitchFamily="18" charset="0"/>
              </a:rPr>
              <a:t>and</a:t>
            </a:r>
            <a:r>
              <a:rPr lang="ru-RU" sz="2400" dirty="0" smtClean="0">
                <a:latin typeface="Times New Roman" pitchFamily="18" charset="0"/>
                <a:cs typeface="Times New Roman" pitchFamily="18" charset="0"/>
              </a:rPr>
              <a:t> 2009, </a:t>
            </a:r>
            <a:r>
              <a:rPr lang="en-US" sz="2400" dirty="0" smtClean="0">
                <a:latin typeface="Times New Roman" pitchFamily="18" charset="0"/>
                <a:cs typeface="Times New Roman" pitchFamily="18" charset="0"/>
              </a:rPr>
              <a:t>contained a number of core questions on migration. </a:t>
            </a:r>
          </a:p>
          <a:p>
            <a:r>
              <a:rPr lang="en-US" sz="2400" dirty="0" smtClean="0">
                <a:latin typeface="Times New Roman" pitchFamily="18" charset="0"/>
                <a:cs typeface="Times New Roman" pitchFamily="18" charset="0"/>
              </a:rPr>
              <a:t>According to the UN recommendations, the 2009 questionnaire contained several additional questions concerning the temporarily absent, as well as the duration of residence in the present place. For people,  who came to Azerbaijan from other countries, there were questions on their former place of residence and the purpose of their visit. </a:t>
            </a:r>
            <a:endParaRPr lang="ru-RU" sz="2400" dirty="0" smtClean="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2667000" y="6278585"/>
            <a:ext cx="3352800" cy="365125"/>
          </a:xfrm>
        </p:spPr>
        <p:txBody>
          <a:bodyPr/>
          <a:lstStyle/>
          <a:p>
            <a:pPr algn="ctr">
              <a:defRPr/>
            </a:pPr>
            <a:r>
              <a:rPr lang="en-US" b="1" i="1" dirty="0" err="1"/>
              <a:t>Gelendzhik</a:t>
            </a:r>
            <a:r>
              <a:rPr lang="ru-RU" b="1" i="1" dirty="0"/>
              <a:t>, 16-18 </a:t>
            </a:r>
            <a:r>
              <a:rPr lang="en-US" b="1" i="1" dirty="0"/>
              <a:t>October </a:t>
            </a:r>
            <a:r>
              <a:rPr lang="ru-RU" b="1" i="1" dirty="0"/>
              <a:t>2013 </a:t>
            </a:r>
          </a:p>
        </p:txBody>
      </p:sp>
      <p:sp>
        <p:nvSpPr>
          <p:cNvPr id="5" name="Slide Number Placeholder 4"/>
          <p:cNvSpPr>
            <a:spLocks noGrp="1"/>
          </p:cNvSpPr>
          <p:nvPr>
            <p:ph type="sldNum" sz="quarter" idx="12"/>
          </p:nvPr>
        </p:nvSpPr>
        <p:spPr/>
        <p:txBody>
          <a:bodyPr/>
          <a:lstStyle/>
          <a:p>
            <a:pPr>
              <a:defRPr/>
            </a:pPr>
            <a:fld id="{DAB63EE0-C2E0-4143-90B4-D7B42DE93320}" type="slidenum">
              <a:rPr lang="ru-RU" smtClean="0"/>
              <a:pPr>
                <a:defRPr/>
              </a:pPr>
              <a:t>5</a:t>
            </a:fld>
            <a:endParaRPr lang="ru-RU"/>
          </a:p>
        </p:txBody>
      </p:sp>
      <p:pic>
        <p:nvPicPr>
          <p:cNvPr id="6" name="Picture 11" descr="LOgoAzstat-1"/>
          <p:cNvPicPr>
            <a:picLocks noChangeAspect="1" noChangeArrowheads="1"/>
          </p:cNvPicPr>
          <p:nvPr/>
        </p:nvPicPr>
        <p:blipFill>
          <a:blip r:embed="rId2"/>
          <a:srcRect/>
          <a:stretch>
            <a:fillRect/>
          </a:stretch>
        </p:blipFill>
        <p:spPr bwMode="auto">
          <a:xfrm>
            <a:off x="214282" y="214290"/>
            <a:ext cx="1054100" cy="8763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11" descr="LOgoAzstat-1"/>
          <p:cNvPicPr>
            <a:picLocks noChangeAspect="1" noChangeArrowheads="1"/>
          </p:cNvPicPr>
          <p:nvPr/>
        </p:nvPicPr>
        <p:blipFill>
          <a:blip r:embed="rId2"/>
          <a:srcRect/>
          <a:stretch>
            <a:fillRect/>
          </a:stretch>
        </p:blipFill>
        <p:spPr bwMode="auto">
          <a:xfrm>
            <a:off x="142844" y="214290"/>
            <a:ext cx="1054100" cy="876300"/>
          </a:xfrm>
          <a:prstGeom prst="rect">
            <a:avLst/>
          </a:prstGeom>
          <a:noFill/>
          <a:ln w="9525">
            <a:noFill/>
            <a:miter lim="800000"/>
            <a:headEnd/>
            <a:tailEnd/>
          </a:ln>
        </p:spPr>
      </p:pic>
      <p:sp>
        <p:nvSpPr>
          <p:cNvPr id="10" name="Slide Number Placeholder 9"/>
          <p:cNvSpPr>
            <a:spLocks noGrp="1"/>
          </p:cNvSpPr>
          <p:nvPr>
            <p:ph type="sldNum" sz="quarter" idx="12"/>
          </p:nvPr>
        </p:nvSpPr>
        <p:spPr/>
        <p:txBody>
          <a:bodyPr/>
          <a:lstStyle/>
          <a:p>
            <a:pPr>
              <a:defRPr/>
            </a:pPr>
            <a:fld id="{D798C8AE-5C76-4100-A76B-4E9C9B316468}" type="slidenum">
              <a:rPr lang="ru-RU" smtClean="0"/>
              <a:pPr>
                <a:defRPr/>
              </a:pPr>
              <a:t>6</a:t>
            </a:fld>
            <a:endParaRPr lang="ru-RU"/>
          </a:p>
        </p:txBody>
      </p:sp>
      <p:sp>
        <p:nvSpPr>
          <p:cNvPr id="11" name="Footer Placeholder 10"/>
          <p:cNvSpPr>
            <a:spLocks noGrp="1"/>
          </p:cNvSpPr>
          <p:nvPr>
            <p:ph type="ftr" sz="quarter" idx="11"/>
          </p:nvPr>
        </p:nvSpPr>
        <p:spPr/>
        <p:txBody>
          <a:bodyPr/>
          <a:lstStyle/>
          <a:p>
            <a:pPr algn="ctr">
              <a:defRPr/>
            </a:pPr>
            <a:r>
              <a:rPr lang="en-US" b="1" i="1" dirty="0" err="1"/>
              <a:t>Gelendzhik</a:t>
            </a:r>
            <a:r>
              <a:rPr lang="ru-RU" b="1" i="1" dirty="0"/>
              <a:t>, 16-18 </a:t>
            </a:r>
            <a:r>
              <a:rPr lang="en-US" b="1" i="1" dirty="0"/>
              <a:t>October </a:t>
            </a:r>
            <a:r>
              <a:rPr lang="ru-RU" b="1" i="1" dirty="0"/>
              <a:t>2013 </a:t>
            </a:r>
          </a:p>
        </p:txBody>
      </p:sp>
      <p:sp>
        <p:nvSpPr>
          <p:cNvPr id="13" name="Content Placeholder 16"/>
          <p:cNvSpPr>
            <a:spLocks noGrp="1"/>
          </p:cNvSpPr>
          <p:nvPr>
            <p:ph idx="1"/>
          </p:nvPr>
        </p:nvSpPr>
        <p:spPr>
          <a:xfrm>
            <a:off x="500034" y="1071546"/>
            <a:ext cx="8429684" cy="5000660"/>
          </a:xfrm>
        </p:spPr>
        <p:txBody>
          <a:bodyPr/>
          <a:lstStyle/>
          <a:p>
            <a:pPr algn="just"/>
            <a:r>
              <a:rPr lang="en-US" sz="2400" dirty="0" smtClean="0">
                <a:latin typeface="Times New Roman" pitchFamily="18" charset="0"/>
                <a:cs typeface="Times New Roman" pitchFamily="18" charset="0"/>
              </a:rPr>
              <a:t>During inter-census periods administrative data become most essential. It is mainly the data of the State Migration Service,</a:t>
            </a:r>
            <a:r>
              <a:rPr lang="ru-RU"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Main Directorate of Passport, Registration and Migration</a:t>
            </a:r>
            <a:r>
              <a:rPr lang="ru-RU"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under the Ministry of Internal </a:t>
            </a:r>
            <a:r>
              <a:rPr lang="en-US" sz="2400" dirty="0" smtClean="0">
                <a:latin typeface="Times New Roman" pitchFamily="18" charset="0"/>
                <a:cs typeface="Times New Roman" pitchFamily="18" charset="0"/>
              </a:rPr>
              <a:t>Affairs</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and State Border Service. </a:t>
            </a:r>
            <a:endParaRPr lang="ru-RU" sz="2400" dirty="0" smtClean="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The Unified Migration Information System was adopted in 2009 by the </a:t>
            </a:r>
            <a:r>
              <a:rPr lang="en-US" sz="2400" dirty="0" smtClean="0">
                <a:latin typeface="Times New Roman" pitchFamily="18" charset="0"/>
                <a:cs typeface="Times New Roman" pitchFamily="18" charset="0"/>
              </a:rPr>
              <a:t>Decree </a:t>
            </a:r>
            <a:r>
              <a:rPr lang="en-US" sz="2400" dirty="0">
                <a:latin typeface="Times New Roman" pitchFamily="18" charset="0"/>
                <a:cs typeface="Times New Roman" pitchFamily="18" charset="0"/>
              </a:rPr>
              <a:t>of the </a:t>
            </a:r>
            <a:r>
              <a:rPr lang="en-US" sz="2400" dirty="0" smtClean="0">
                <a:latin typeface="Times New Roman" pitchFamily="18" charset="0"/>
                <a:cs typeface="Times New Roman" pitchFamily="18" charset="0"/>
              </a:rPr>
              <a:t>President. It is aimed at accounting persons, constantly and temporarily residing in Azerbaijan as well as stateless persons;  computerizing documentation, checking, requests, analysis and improving e-services in this field.</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071546"/>
            <a:ext cx="8229600" cy="1000124"/>
          </a:xfrm>
        </p:spPr>
        <p:txBody>
          <a:bodyPr/>
          <a:lstStyle/>
          <a:p>
            <a:pPr algn="ctr"/>
            <a:r>
              <a:rPr lang="en-US" sz="3600" dirty="0" smtClean="0">
                <a:latin typeface="Times New Roman" pitchFamily="18" charset="0"/>
                <a:cs typeface="Times New Roman" pitchFamily="18" charset="0"/>
              </a:rPr>
              <a:t>Programs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for internal migration data production</a:t>
            </a:r>
            <a:endParaRPr lang="ru-RU" sz="3600" dirty="0">
              <a:latin typeface="Times New Roman" pitchFamily="18" charset="0"/>
              <a:cs typeface="Times New Roman" pitchFamily="18" charset="0"/>
            </a:endParaRPr>
          </a:p>
        </p:txBody>
      </p:sp>
      <p:sp>
        <p:nvSpPr>
          <p:cNvPr id="3" name="Content Placeholder 2"/>
          <p:cNvSpPr>
            <a:spLocks noGrp="1"/>
          </p:cNvSpPr>
          <p:nvPr>
            <p:ph idx="1"/>
          </p:nvPr>
        </p:nvSpPr>
        <p:spPr>
          <a:xfrm>
            <a:off x="357158" y="2000240"/>
            <a:ext cx="8358246" cy="4286280"/>
          </a:xfrm>
        </p:spPr>
        <p:txBody>
          <a:bodyPr/>
          <a:lstStyle/>
          <a:p>
            <a:r>
              <a:rPr lang="en-US" sz="2400" dirty="0">
                <a:latin typeface="Times New Roman" pitchFamily="18" charset="0"/>
                <a:cs typeface="Times New Roman" pitchFamily="18" charset="0"/>
              </a:rPr>
              <a:t>A statistical accounting coupon of an arrival/departure record is a primary migration accounting document</a:t>
            </a:r>
          </a:p>
          <a:p>
            <a:r>
              <a:rPr lang="en-US" sz="2400" dirty="0" smtClean="0">
                <a:latin typeface="Times New Roman" pitchFamily="18" charset="0"/>
                <a:cs typeface="Times New Roman" pitchFamily="18" charset="0"/>
              </a:rPr>
              <a:t>Migration data production is carried out according to the unified program: quarterly by the short program and annually – by the long program</a:t>
            </a:r>
            <a:r>
              <a:rPr lang="ru-RU"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The short program allows to obtain data on the number of arrived, departed and the balance of migration with breakdown into adults and children under 15. Data are produced broken down by districts and separate towns</a:t>
            </a:r>
            <a:r>
              <a:rPr lang="ru-RU"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The long program enables to obtain statistics on migration flows, age and sex of migrants, inner- and inter-territorial migration.</a:t>
            </a:r>
            <a:endParaRPr lang="ru-RU"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2667000" y="6494507"/>
            <a:ext cx="3352800" cy="220641"/>
          </a:xfrm>
        </p:spPr>
        <p:txBody>
          <a:bodyPr/>
          <a:lstStyle/>
          <a:p>
            <a:pPr algn="ctr">
              <a:defRPr/>
            </a:pPr>
            <a:r>
              <a:rPr lang="en-US" b="1" i="1" dirty="0" err="1"/>
              <a:t>Gelendzhik</a:t>
            </a:r>
            <a:r>
              <a:rPr lang="ru-RU" b="1" i="1" dirty="0"/>
              <a:t>, 16-18 </a:t>
            </a:r>
            <a:r>
              <a:rPr lang="en-US" b="1" i="1" dirty="0"/>
              <a:t>October </a:t>
            </a:r>
            <a:r>
              <a:rPr lang="ru-RU" b="1" i="1" dirty="0"/>
              <a:t>2013 </a:t>
            </a:r>
          </a:p>
        </p:txBody>
      </p:sp>
      <p:sp>
        <p:nvSpPr>
          <p:cNvPr id="5" name="Slide Number Placeholder 4"/>
          <p:cNvSpPr>
            <a:spLocks noGrp="1"/>
          </p:cNvSpPr>
          <p:nvPr>
            <p:ph type="sldNum" sz="quarter" idx="12"/>
          </p:nvPr>
        </p:nvSpPr>
        <p:spPr/>
        <p:txBody>
          <a:bodyPr/>
          <a:lstStyle/>
          <a:p>
            <a:pPr>
              <a:defRPr/>
            </a:pPr>
            <a:fld id="{DAB63EE0-C2E0-4143-90B4-D7B42DE93320}" type="slidenum">
              <a:rPr lang="ru-RU" smtClean="0"/>
              <a:pPr>
                <a:defRPr/>
              </a:pPr>
              <a:t>7</a:t>
            </a:fld>
            <a:endParaRPr lang="ru-RU"/>
          </a:p>
        </p:txBody>
      </p:sp>
      <p:pic>
        <p:nvPicPr>
          <p:cNvPr id="6" name="Picture 11" descr="LOgoAzstat-1"/>
          <p:cNvPicPr>
            <a:picLocks noChangeAspect="1" noChangeArrowheads="1"/>
          </p:cNvPicPr>
          <p:nvPr/>
        </p:nvPicPr>
        <p:blipFill>
          <a:blip r:embed="rId2"/>
          <a:srcRect/>
          <a:stretch>
            <a:fillRect/>
          </a:stretch>
        </p:blipFill>
        <p:spPr bwMode="auto">
          <a:xfrm>
            <a:off x="303190" y="214290"/>
            <a:ext cx="1054100" cy="8763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7232"/>
            <a:ext cx="8229600" cy="1133494"/>
          </a:xfrm>
        </p:spPr>
        <p:txBody>
          <a:bodyPr/>
          <a:lstStyle/>
          <a:p>
            <a:pPr algn="ctr"/>
            <a:r>
              <a:rPr lang="en-US" sz="3600" dirty="0" smtClean="0">
                <a:latin typeface="Times New Roman" pitchFamily="18" charset="0"/>
                <a:cs typeface="Times New Roman" pitchFamily="18" charset="0"/>
              </a:rPr>
              <a:t>Forms of statistical accounting</a:t>
            </a:r>
            <a:endParaRPr lang="ru-RU"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2000240"/>
            <a:ext cx="8229600" cy="4429156"/>
          </a:xfrm>
        </p:spPr>
        <p:txBody>
          <a:bodyPr/>
          <a:lstStyle/>
          <a:p>
            <a:pPr algn="ctr">
              <a:buNone/>
            </a:pPr>
            <a:r>
              <a:rPr lang="ru-RU" sz="2400" dirty="0" smtClean="0">
                <a:latin typeface="Times New Roman" pitchFamily="18" charset="0"/>
                <a:cs typeface="Times New Roman" pitchFamily="18" charset="0"/>
              </a:rPr>
              <a:t>:</a:t>
            </a:r>
          </a:p>
          <a:p>
            <a:pPr algn="just">
              <a:buFont typeface="Wingdings" pitchFamily="2" charset="2"/>
              <a:buChar char="v"/>
            </a:pPr>
            <a:r>
              <a:rPr lang="ru-RU" sz="2400" dirty="0" smtClean="0">
                <a:latin typeface="Times New Roman" pitchFamily="18" charset="0"/>
                <a:cs typeface="Times New Roman" pitchFamily="18" charset="0"/>
              </a:rPr>
              <a:t> </a:t>
            </a:r>
            <a:r>
              <a:rPr lang="ru-RU" sz="2400" b="1" dirty="0" smtClean="0">
                <a:latin typeface="Times New Roman" pitchFamily="18" charset="0"/>
                <a:cs typeface="Times New Roman" pitchFamily="18" charset="0"/>
              </a:rPr>
              <a:t>1-</a:t>
            </a:r>
            <a:r>
              <a:rPr lang="en-US" sz="2400" b="1" dirty="0" smtClean="0">
                <a:latin typeface="Times New Roman" pitchFamily="18" charset="0"/>
                <a:cs typeface="Times New Roman" pitchFamily="18" charset="0"/>
              </a:rPr>
              <a:t>immigration </a:t>
            </a:r>
            <a:r>
              <a:rPr lang="ru-RU"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On foreign citizens, who were granted permission for permanent residence in Azerbaijan, and stateless persons</a:t>
            </a:r>
            <a:r>
              <a:rPr lang="ru-RU" sz="2400" dirty="0" smtClean="0">
                <a:latin typeface="Times New Roman" pitchFamily="18" charset="0"/>
                <a:cs typeface="Times New Roman" pitchFamily="18" charset="0"/>
              </a:rPr>
              <a:t>»</a:t>
            </a:r>
          </a:p>
          <a:p>
            <a:pPr>
              <a:buFont typeface="Wingdings" pitchFamily="2" charset="2"/>
              <a:buChar char="v"/>
            </a:pPr>
            <a:r>
              <a:rPr lang="ru-RU" sz="2400" dirty="0" smtClean="0">
                <a:latin typeface="Times New Roman" pitchFamily="18" charset="0"/>
                <a:cs typeface="Times New Roman" pitchFamily="18" charset="0"/>
              </a:rPr>
              <a:t> </a:t>
            </a:r>
            <a:r>
              <a:rPr lang="ru-RU" sz="2400" b="1" dirty="0" smtClean="0">
                <a:latin typeface="Times New Roman" pitchFamily="18" charset="0"/>
                <a:cs typeface="Times New Roman" pitchFamily="18" charset="0"/>
              </a:rPr>
              <a:t>2-</a:t>
            </a:r>
            <a:r>
              <a:rPr lang="en-US" sz="2400" b="1" dirty="0">
                <a:latin typeface="Times New Roman" pitchFamily="18" charset="0"/>
                <a:cs typeface="Times New Roman" pitchFamily="18" charset="0"/>
              </a:rPr>
              <a:t> immigration</a:t>
            </a:r>
            <a:r>
              <a:rPr lang="ru-RU" sz="2400" b="1"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The number and composition of </a:t>
            </a:r>
            <a:r>
              <a:rPr lang="en-US" sz="2400" dirty="0" err="1" smtClean="0">
                <a:latin typeface="Times New Roman" pitchFamily="18" charset="0"/>
                <a:cs typeface="Times New Roman" pitchFamily="18" charset="0"/>
              </a:rPr>
              <a:t>labour</a:t>
            </a:r>
            <a:r>
              <a:rPr lang="en-US" sz="2400" dirty="0" smtClean="0">
                <a:latin typeface="Times New Roman" pitchFamily="18" charset="0"/>
                <a:cs typeface="Times New Roman" pitchFamily="18" charset="0"/>
              </a:rPr>
              <a:t> migrants</a:t>
            </a:r>
            <a:r>
              <a:rPr lang="ru-RU" sz="2400" dirty="0" smtClean="0">
                <a:latin typeface="Times New Roman" pitchFamily="18" charset="0"/>
                <a:cs typeface="Times New Roman" pitchFamily="18" charset="0"/>
              </a:rPr>
              <a:t>»</a:t>
            </a:r>
          </a:p>
          <a:p>
            <a:pPr algn="just">
              <a:buFont typeface="Wingdings" pitchFamily="2" charset="2"/>
              <a:buChar char="v"/>
            </a:pPr>
            <a:r>
              <a:rPr lang="ru-RU" sz="2400" dirty="0" smtClean="0">
                <a:latin typeface="Times New Roman" pitchFamily="18" charset="0"/>
                <a:cs typeface="Times New Roman" pitchFamily="18" charset="0"/>
              </a:rPr>
              <a:t> </a:t>
            </a:r>
            <a:r>
              <a:rPr lang="ru-RU" sz="2400" b="1" dirty="0" smtClean="0">
                <a:latin typeface="Times New Roman" pitchFamily="18" charset="0"/>
                <a:cs typeface="Times New Roman" pitchFamily="18" charset="0"/>
              </a:rPr>
              <a:t>1-</a:t>
            </a:r>
            <a:r>
              <a:rPr lang="en-US" sz="2400" b="1" dirty="0" smtClean="0">
                <a:latin typeface="Times New Roman" pitchFamily="18" charset="0"/>
                <a:cs typeface="Times New Roman" pitchFamily="18" charset="0"/>
              </a:rPr>
              <a:t>emigration</a:t>
            </a:r>
            <a:r>
              <a:rPr lang="ru-RU" sz="2400" b="1"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On the number and composition of the Azerbaijani citizens, working abroad</a:t>
            </a:r>
            <a:r>
              <a:rPr lang="ru-RU"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buFont typeface="Wingdings" pitchFamily="2" charset="2"/>
              <a:buChar char="v"/>
            </a:pPr>
            <a:r>
              <a:rPr lang="en-US" sz="2400" b="1" dirty="0" smtClean="0">
                <a:latin typeface="Times New Roman" pitchFamily="18" charset="0"/>
                <a:cs typeface="Times New Roman" pitchFamily="18" charset="0"/>
              </a:rPr>
              <a:t> 1-border</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On the number of citizens that came to Azerbaijan and left the country</a:t>
            </a:r>
            <a:r>
              <a:rPr lang="ru-RU"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lgn="ctr">
              <a:defRPr/>
            </a:pPr>
            <a:r>
              <a:rPr lang="en-US" b="1" i="1" dirty="0" err="1"/>
              <a:t>Gelendzhik</a:t>
            </a:r>
            <a:r>
              <a:rPr lang="ru-RU" b="1" i="1" dirty="0"/>
              <a:t>, 16-18 </a:t>
            </a:r>
            <a:r>
              <a:rPr lang="en-US" b="1" i="1" dirty="0"/>
              <a:t>October </a:t>
            </a:r>
            <a:r>
              <a:rPr lang="ru-RU" b="1" i="1" dirty="0"/>
              <a:t>2013 </a:t>
            </a:r>
          </a:p>
        </p:txBody>
      </p:sp>
      <p:sp>
        <p:nvSpPr>
          <p:cNvPr id="5" name="Slide Number Placeholder 4"/>
          <p:cNvSpPr>
            <a:spLocks noGrp="1"/>
          </p:cNvSpPr>
          <p:nvPr>
            <p:ph type="sldNum" sz="quarter" idx="12"/>
          </p:nvPr>
        </p:nvSpPr>
        <p:spPr/>
        <p:txBody>
          <a:bodyPr/>
          <a:lstStyle/>
          <a:p>
            <a:pPr>
              <a:defRPr/>
            </a:pPr>
            <a:fld id="{DAB63EE0-C2E0-4143-90B4-D7B42DE93320}" type="slidenum">
              <a:rPr lang="ru-RU" smtClean="0"/>
              <a:pPr>
                <a:defRPr/>
              </a:pPr>
              <a:t>8</a:t>
            </a:fld>
            <a:endParaRPr lang="ru-RU"/>
          </a:p>
        </p:txBody>
      </p:sp>
      <p:pic>
        <p:nvPicPr>
          <p:cNvPr id="6" name="Picture 11" descr="LOgoAzstat-1"/>
          <p:cNvPicPr>
            <a:picLocks noChangeAspect="1" noChangeArrowheads="1"/>
          </p:cNvPicPr>
          <p:nvPr/>
        </p:nvPicPr>
        <p:blipFill>
          <a:blip r:embed="rId2"/>
          <a:srcRect/>
          <a:stretch>
            <a:fillRect/>
          </a:stretch>
        </p:blipFill>
        <p:spPr bwMode="auto">
          <a:xfrm>
            <a:off x="142844" y="142852"/>
            <a:ext cx="1054100" cy="8763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2468226081"/>
              </p:ext>
            </p:extLst>
          </p:nvPr>
        </p:nvGraphicFramePr>
        <p:xfrm>
          <a:off x="571472" y="1049358"/>
          <a:ext cx="8358246" cy="5257678"/>
        </p:xfrm>
        <a:graphic>
          <a:graphicData uri="http://schemas.openxmlformats.org/drawingml/2006/table">
            <a:tbl>
              <a:tblPr firstRow="1" bandRow="1">
                <a:tableStyleId>{5C22544A-7EE6-4342-B048-85BDC9FD1C3A}</a:tableStyleId>
              </a:tblPr>
              <a:tblGrid>
                <a:gridCol w="2272336"/>
                <a:gridCol w="6085910"/>
              </a:tblGrid>
              <a:tr h="498348">
                <a:tc>
                  <a:txBody>
                    <a:bodyPr/>
                    <a:lstStyle/>
                    <a:p>
                      <a:r>
                        <a:rPr lang="en-US" dirty="0" smtClean="0"/>
                        <a:t>Form of accounting</a:t>
                      </a:r>
                      <a:endParaRPr lang="ru-RU" dirty="0"/>
                    </a:p>
                  </a:txBody>
                  <a:tcPr/>
                </a:tc>
                <a:tc>
                  <a:txBody>
                    <a:bodyPr/>
                    <a:lstStyle/>
                    <a:p>
                      <a:pPr algn="ctr"/>
                      <a:r>
                        <a:rPr lang="en-US" dirty="0" smtClean="0"/>
                        <a:t>Indicators</a:t>
                      </a:r>
                      <a:endParaRPr lang="ru-RU" dirty="0"/>
                    </a:p>
                  </a:txBody>
                  <a:tcPr/>
                </a:tc>
              </a:tr>
              <a:tr h="2308799">
                <a:tc>
                  <a:txBody>
                    <a:bodyPr/>
                    <a:lstStyle/>
                    <a:p>
                      <a:r>
                        <a:rPr lang="ru-RU" sz="2200" b="1" dirty="0" smtClean="0">
                          <a:latin typeface="Times New Roman" pitchFamily="18" charset="0"/>
                          <a:cs typeface="Times New Roman" pitchFamily="18" charset="0"/>
                        </a:rPr>
                        <a:t>1-</a:t>
                      </a:r>
                      <a:r>
                        <a:rPr lang="en-US" sz="2200" b="1" dirty="0" smtClean="0">
                          <a:latin typeface="Times New Roman" pitchFamily="18" charset="0"/>
                          <a:cs typeface="Times New Roman" pitchFamily="18" charset="0"/>
                        </a:rPr>
                        <a:t>immigration</a:t>
                      </a:r>
                      <a:endParaRPr lang="ru-RU" sz="2200" b="1" dirty="0">
                        <a:latin typeface="Times New Roman" pitchFamily="18" charset="0"/>
                        <a:cs typeface="Times New Roman" pitchFamily="18" charset="0"/>
                      </a:endParaRPr>
                    </a:p>
                  </a:txBody>
                  <a:tcPr/>
                </a:tc>
                <a:tc>
                  <a:txBody>
                    <a:bodyPr/>
                    <a:lstStyle/>
                    <a:p>
                      <a:r>
                        <a:rPr lang="en-US" sz="2200" dirty="0" smtClean="0">
                          <a:latin typeface="Times New Roman" pitchFamily="18" charset="0"/>
                          <a:cs typeface="Times New Roman" pitchFamily="18" charset="0"/>
                        </a:rPr>
                        <a:t>Number of</a:t>
                      </a:r>
                      <a:r>
                        <a:rPr lang="ru-RU"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foreign citizens, who were granted permission for permanent residence in Azerbaijan, and stateless persons</a:t>
                      </a:r>
                      <a:r>
                        <a:rPr lang="ru-RU" sz="2200" dirty="0" smtClean="0">
                          <a:latin typeface="Times New Roman" pitchFamily="18" charset="0"/>
                          <a:cs typeface="Times New Roman" pitchFamily="18" charset="0"/>
                        </a:rPr>
                        <a:t>:</a:t>
                      </a:r>
                    </a:p>
                    <a:p>
                      <a:r>
                        <a:rPr lang="ru-RU"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by sex and age</a:t>
                      </a:r>
                      <a:endParaRPr lang="ru-RU" sz="2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Char char="-"/>
                        <a:tabLst/>
                        <a:defRPr/>
                      </a:pPr>
                      <a:r>
                        <a:rPr lang="ru-RU"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by sex and citizenship</a:t>
                      </a:r>
                      <a:endParaRPr lang="ru-RU" sz="2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Char char="-"/>
                        <a:tabLst/>
                        <a:defRPr/>
                      </a:pPr>
                      <a:r>
                        <a:rPr lang="ru-RU"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by sex and country of birth</a:t>
                      </a:r>
                      <a:endParaRPr lang="ru-RU" sz="2200" dirty="0">
                        <a:latin typeface="Times New Roman" pitchFamily="18" charset="0"/>
                        <a:cs typeface="Times New Roman" pitchFamily="18" charset="0"/>
                      </a:endParaRPr>
                    </a:p>
                  </a:txBody>
                  <a:tcPr/>
                </a:tc>
              </a:tr>
              <a:tr h="2308799">
                <a:tc>
                  <a:txBody>
                    <a:bodyPr/>
                    <a:lstStyle/>
                    <a:p>
                      <a:r>
                        <a:rPr lang="ru-RU" sz="2200" b="1" dirty="0" smtClean="0">
                          <a:latin typeface="Times New Roman" pitchFamily="18" charset="0"/>
                          <a:cs typeface="Times New Roman" pitchFamily="18" charset="0"/>
                        </a:rPr>
                        <a:t>2-</a:t>
                      </a:r>
                      <a:r>
                        <a:rPr lang="en-US" sz="2200" b="1" dirty="0" smtClean="0">
                          <a:latin typeface="Times New Roman" pitchFamily="18" charset="0"/>
                          <a:cs typeface="Times New Roman" pitchFamily="18" charset="0"/>
                        </a:rPr>
                        <a:t>immigration</a:t>
                      </a:r>
                      <a:endParaRPr lang="ru-RU" sz="2200" b="1" dirty="0">
                        <a:latin typeface="Times New Roman" pitchFamily="18" charset="0"/>
                        <a:cs typeface="Times New Roman" pitchFamily="18" charset="0"/>
                      </a:endParaRPr>
                    </a:p>
                  </a:txBody>
                  <a:tcPr/>
                </a:tc>
                <a:tc>
                  <a:txBody>
                    <a:bodyPr/>
                    <a:lstStyle/>
                    <a:p>
                      <a:r>
                        <a:rPr lang="en-US" sz="2200" dirty="0" smtClean="0">
                          <a:latin typeface="Times New Roman" pitchFamily="18" charset="0"/>
                          <a:cs typeface="Times New Roman" pitchFamily="18" charset="0"/>
                        </a:rPr>
                        <a:t>The</a:t>
                      </a:r>
                      <a:r>
                        <a:rPr lang="en-US" sz="2200" baseline="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composition of </a:t>
                      </a:r>
                      <a:r>
                        <a:rPr lang="en-US" sz="2200" dirty="0" err="1" smtClean="0">
                          <a:latin typeface="Times New Roman" pitchFamily="18" charset="0"/>
                          <a:cs typeface="Times New Roman" pitchFamily="18" charset="0"/>
                        </a:rPr>
                        <a:t>labour</a:t>
                      </a:r>
                      <a:r>
                        <a:rPr lang="en-US" sz="2200" dirty="0" smtClean="0">
                          <a:latin typeface="Times New Roman" pitchFamily="18" charset="0"/>
                          <a:cs typeface="Times New Roman" pitchFamily="18" charset="0"/>
                        </a:rPr>
                        <a:t> migrants by sex and age </a:t>
                      </a:r>
                    </a:p>
                    <a:p>
                      <a:r>
                        <a:rPr lang="en-US" sz="2200" dirty="0" smtClean="0">
                          <a:latin typeface="Times New Roman" pitchFamily="18" charset="0"/>
                          <a:cs typeface="Times New Roman" pitchFamily="18" charset="0"/>
                        </a:rPr>
                        <a:t>The number of </a:t>
                      </a:r>
                      <a:r>
                        <a:rPr lang="en-US" sz="2200" dirty="0" err="1" smtClean="0">
                          <a:latin typeface="Times New Roman" pitchFamily="18" charset="0"/>
                          <a:cs typeface="Times New Roman" pitchFamily="18" charset="0"/>
                        </a:rPr>
                        <a:t>labour</a:t>
                      </a:r>
                      <a:r>
                        <a:rPr lang="en-US" sz="2200" dirty="0" smtClean="0">
                          <a:latin typeface="Times New Roman" pitchFamily="18" charset="0"/>
                          <a:cs typeface="Times New Roman" pitchFamily="18" charset="0"/>
                        </a:rPr>
                        <a:t> migrants:</a:t>
                      </a:r>
                    </a:p>
                    <a:p>
                      <a:pPr marL="0" marR="0" indent="0" algn="l" defTabSz="914400" rtl="0" eaLnBrk="1" fontAlgn="auto" latinLnBrk="0" hangingPunct="1">
                        <a:lnSpc>
                          <a:spcPct val="100000"/>
                        </a:lnSpc>
                        <a:spcBef>
                          <a:spcPts val="0"/>
                        </a:spcBef>
                        <a:spcAft>
                          <a:spcPts val="0"/>
                        </a:spcAft>
                        <a:buClrTx/>
                        <a:buSzTx/>
                        <a:buFontTx/>
                        <a:buChar char="-"/>
                        <a:tabLst/>
                        <a:defRPr/>
                      </a:pPr>
                      <a:r>
                        <a:rPr kumimoji="0" lang="en-US" sz="2200" kern="1200" dirty="0" smtClean="0">
                          <a:solidFill>
                            <a:schemeClr val="dk1"/>
                          </a:solidFill>
                          <a:latin typeface="Times New Roman" pitchFamily="18" charset="0"/>
                          <a:ea typeface="+mn-ea"/>
                          <a:cs typeface="Times New Roman" pitchFamily="18" charset="0"/>
                        </a:rPr>
                        <a:t>by the country of origin </a:t>
                      </a:r>
                    </a:p>
                    <a:p>
                      <a:pPr marL="0" marR="0" indent="0" algn="l" defTabSz="914400" rtl="0" eaLnBrk="1" fontAlgn="auto" latinLnBrk="0" hangingPunct="1">
                        <a:lnSpc>
                          <a:spcPct val="100000"/>
                        </a:lnSpc>
                        <a:spcBef>
                          <a:spcPts val="0"/>
                        </a:spcBef>
                        <a:spcAft>
                          <a:spcPts val="0"/>
                        </a:spcAft>
                        <a:buClrTx/>
                        <a:buSzTx/>
                        <a:buFontTx/>
                        <a:buChar char="-"/>
                        <a:tabLst/>
                        <a:defRPr/>
                      </a:pPr>
                      <a:r>
                        <a:rPr kumimoji="0" lang="en-US" sz="2200" kern="1200" dirty="0" smtClean="0">
                          <a:solidFill>
                            <a:schemeClr val="dk1"/>
                          </a:solidFill>
                          <a:latin typeface="Times New Roman" pitchFamily="18" charset="0"/>
                          <a:ea typeface="+mn-ea"/>
                          <a:cs typeface="Times New Roman" pitchFamily="18" charset="0"/>
                        </a:rPr>
                        <a:t>by activity</a:t>
                      </a:r>
                      <a:endParaRPr kumimoji="0" lang="ru-RU" sz="2200" kern="1200" dirty="0" smtClean="0">
                        <a:solidFill>
                          <a:schemeClr val="dk1"/>
                        </a:solidFill>
                        <a:latin typeface="Times New Roman" pitchFamily="18" charset="0"/>
                        <a:ea typeface="+mn-ea"/>
                        <a:cs typeface="Times New Roman" pitchFamily="18" charset="0"/>
                      </a:endParaRPr>
                    </a:p>
                    <a:p>
                      <a:r>
                        <a:rPr lang="ru-RU" sz="2200" dirty="0" smtClean="0">
                          <a:latin typeface="Times New Roman" pitchFamily="18" charset="0"/>
                          <a:cs typeface="Times New Roman" pitchFamily="18" charset="0"/>
                        </a:rPr>
                        <a:t>-</a:t>
                      </a:r>
                      <a:r>
                        <a:rPr lang="en-US" sz="2200" dirty="0" smtClean="0">
                          <a:latin typeface="Times New Roman" pitchFamily="18" charset="0"/>
                          <a:cs typeface="Times New Roman" pitchFamily="18" charset="0"/>
                        </a:rPr>
                        <a:t>by legal form of the company they are employed by</a:t>
                      </a:r>
                      <a:endParaRPr lang="ru-RU" sz="2200" dirty="0">
                        <a:latin typeface="Times New Roman" pitchFamily="18" charset="0"/>
                        <a:cs typeface="Times New Roman" pitchFamily="18" charset="0"/>
                      </a:endParaRPr>
                    </a:p>
                  </a:txBody>
                  <a:tcPr/>
                </a:tc>
              </a:tr>
            </a:tbl>
          </a:graphicData>
        </a:graphic>
      </p:graphicFrame>
      <p:sp>
        <p:nvSpPr>
          <p:cNvPr id="4" name="Footer Placeholder 3"/>
          <p:cNvSpPr>
            <a:spLocks noGrp="1"/>
          </p:cNvSpPr>
          <p:nvPr>
            <p:ph type="ftr" sz="quarter" idx="11"/>
          </p:nvPr>
        </p:nvSpPr>
        <p:spPr/>
        <p:txBody>
          <a:bodyPr/>
          <a:lstStyle/>
          <a:p>
            <a:pPr algn="ctr">
              <a:defRPr/>
            </a:pPr>
            <a:r>
              <a:rPr lang="en-US" b="1" i="1" dirty="0" err="1"/>
              <a:t>Gelendzhik</a:t>
            </a:r>
            <a:r>
              <a:rPr lang="ru-RU" b="1" i="1" dirty="0"/>
              <a:t>, 16-18 </a:t>
            </a:r>
            <a:r>
              <a:rPr lang="en-US" b="1" i="1" dirty="0"/>
              <a:t>October </a:t>
            </a:r>
            <a:r>
              <a:rPr lang="ru-RU" b="1" i="1" dirty="0"/>
              <a:t>2013 </a:t>
            </a:r>
          </a:p>
        </p:txBody>
      </p:sp>
      <p:sp>
        <p:nvSpPr>
          <p:cNvPr id="5" name="Slide Number Placeholder 4"/>
          <p:cNvSpPr>
            <a:spLocks noGrp="1"/>
          </p:cNvSpPr>
          <p:nvPr>
            <p:ph type="sldNum" sz="quarter" idx="12"/>
          </p:nvPr>
        </p:nvSpPr>
        <p:spPr/>
        <p:txBody>
          <a:bodyPr/>
          <a:lstStyle/>
          <a:p>
            <a:pPr>
              <a:defRPr/>
            </a:pPr>
            <a:fld id="{DAB63EE0-C2E0-4143-90B4-D7B42DE93320}" type="slidenum">
              <a:rPr lang="ru-RU" smtClean="0"/>
              <a:pPr>
                <a:defRPr/>
              </a:pPr>
              <a:t>9</a:t>
            </a:fld>
            <a:endParaRPr lang="ru-RU"/>
          </a:p>
        </p:txBody>
      </p:sp>
      <p:pic>
        <p:nvPicPr>
          <p:cNvPr id="11" name="Picture 11" descr="LOgoAzstat-1"/>
          <p:cNvPicPr>
            <a:picLocks noChangeAspect="1" noChangeArrowheads="1"/>
          </p:cNvPicPr>
          <p:nvPr/>
        </p:nvPicPr>
        <p:blipFill>
          <a:blip r:embed="rId2"/>
          <a:srcRect/>
          <a:stretch>
            <a:fillRect/>
          </a:stretch>
        </p:blipFill>
        <p:spPr bwMode="auto">
          <a:xfrm>
            <a:off x="142844" y="71414"/>
            <a:ext cx="1054100" cy="8763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2928</TotalTime>
  <Words>1383</Words>
  <Application>Microsoft Macintosh PowerPoint</Application>
  <PresentationFormat>On-screen Show (4:3)</PresentationFormat>
  <Paragraphs>134</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Migration Statistics  in Azerbaijan</vt:lpstr>
      <vt:lpstr>Legislative basis of migration statistics</vt:lpstr>
      <vt:lpstr>PowerPoint Presentation</vt:lpstr>
      <vt:lpstr>PowerPoint Presentation</vt:lpstr>
      <vt:lpstr>PowerPoint Presentation</vt:lpstr>
      <vt:lpstr>PowerPoint Presentation</vt:lpstr>
      <vt:lpstr>Programs  for internal migration data production</vt:lpstr>
      <vt:lpstr>Forms of statistical accounting</vt:lpstr>
      <vt:lpstr>PowerPoint Presentation</vt:lpstr>
      <vt:lpstr>PowerPoint Presentation</vt:lpstr>
      <vt:lpstr>Sample surveys</vt:lpstr>
      <vt:lpstr>The following questions were included in the survey questionnaire in 2009</vt:lpstr>
      <vt:lpstr>Surveyed  border control checkpoints</vt:lpstr>
      <vt:lpstr>Publications</vt:lpstr>
      <vt:lpstr>Problems and solutions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AZƏRBAYCAN RESPUBLİKASI</dc:title>
  <dc:creator>vugar</dc:creator>
  <cp:lastModifiedBy>ilya matyushev</cp:lastModifiedBy>
  <cp:revision>442</cp:revision>
  <dcterms:created xsi:type="dcterms:W3CDTF">2010-09-20T09:34:07Z</dcterms:created>
  <dcterms:modified xsi:type="dcterms:W3CDTF">2013-10-13T12:34:31Z</dcterms:modified>
</cp:coreProperties>
</file>