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notesSlides/notesSlide3.xml" ContentType="application/vnd.openxmlformats-officedocument.presentationml.notesSlide+xml"/>
  <Override PartName="/ppt/charts/chart3.xml" ContentType="application/vnd.openxmlformats-officedocument.drawingml.chart+xml"/>
  <Override PartName="/ppt/drawings/drawing1.xml" ContentType="application/vnd.openxmlformats-officedocument.drawingml.chartshape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4.xml" ContentType="application/vnd.openxmlformats-officedocument.drawingml.char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</p:sldMasterIdLst>
  <p:notesMasterIdLst>
    <p:notesMasterId r:id="rId15"/>
  </p:notesMasterIdLst>
  <p:sldIdLst>
    <p:sldId id="330" r:id="rId2"/>
    <p:sldId id="331" r:id="rId3"/>
    <p:sldId id="361" r:id="rId4"/>
    <p:sldId id="362" r:id="rId5"/>
    <p:sldId id="366" r:id="rId6"/>
    <p:sldId id="364" r:id="rId7"/>
    <p:sldId id="365" r:id="rId8"/>
    <p:sldId id="368" r:id="rId9"/>
    <p:sldId id="369" r:id="rId10"/>
    <p:sldId id="374" r:id="rId11"/>
    <p:sldId id="375" r:id="rId12"/>
    <p:sldId id="373" r:id="rId13"/>
    <p:sldId id="378" r:id="rId14"/>
  </p:sldIdLst>
  <p:sldSz cx="9144000" cy="6858000" type="screen4x3"/>
  <p:notesSz cx="6794500" cy="9906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CC"/>
    <a:srgbClr val="99CCFF"/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2787"/>
    <p:restoredTop sz="80457" autoAdjust="0"/>
  </p:normalViewPr>
  <p:slideViewPr>
    <p:cSldViewPr>
      <p:cViewPr>
        <p:scale>
          <a:sx n="77" d="100"/>
          <a:sy n="77" d="100"/>
        </p:scale>
        <p:origin x="-1080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2227850634788501"/>
          <c:y val="8.1429693899727484E-2"/>
          <c:w val="0.9304645790914079"/>
          <c:h val="0.79111282793582449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00B05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Pt>
            <c:idx val="4"/>
            <c:invertIfNegative val="0"/>
            <c:bubble3D val="0"/>
          </c:dPt>
          <c:dPt>
            <c:idx val="5"/>
            <c:invertIfNegative val="0"/>
            <c:bubble3D val="0"/>
          </c:dPt>
          <c:dPt>
            <c:idx val="6"/>
            <c:invertIfNegative val="0"/>
            <c:bubble3D val="0"/>
            <c:spPr>
              <a:solidFill>
                <a:srgbClr val="FFC000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8"/>
            <c:invertIfNegative val="0"/>
            <c:bubble3D val="0"/>
            <c:spPr>
              <a:solidFill>
                <a:srgbClr val="FF0000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9"/>
            <c:invertIfNegative val="0"/>
            <c:bubble3D val="0"/>
            <c:spPr>
              <a:solidFill>
                <a:srgbClr val="FF0000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Lbls>
            <c:dLbl>
              <c:idx val="3"/>
              <c:layout>
                <c:manualLayout>
                  <c:x val="-7.2064247219501443E-2"/>
                  <c:y val="2.2290207359843761E-7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38*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6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Sheet1!$A$6:$A$15</c:f>
              <c:strCache>
                <c:ptCount val="10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No census</c:v>
                </c:pt>
              </c:strCache>
            </c:strRef>
          </c:cat>
          <c:val>
            <c:numRef>
              <c:f>Sheet1!$B$6:$B$15</c:f>
              <c:numCache>
                <c:formatCode>General</c:formatCode>
                <c:ptCount val="10"/>
                <c:pt idx="0">
                  <c:v>2</c:v>
                </c:pt>
                <c:pt idx="1">
                  <c:v>4</c:v>
                </c:pt>
                <c:pt idx="2">
                  <c:v>5</c:v>
                </c:pt>
                <c:pt idx="3">
                  <c:v>38</c:v>
                </c:pt>
                <c:pt idx="4">
                  <c:v>1</c:v>
                </c:pt>
                <c:pt idx="5">
                  <c:v>1</c:v>
                </c:pt>
                <c:pt idx="6">
                  <c:v>3</c:v>
                </c:pt>
                <c:pt idx="8">
                  <c:v>1</c:v>
                </c:pt>
                <c:pt idx="9">
                  <c:v>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4"/>
        <c:overlap val="100"/>
        <c:axId val="22904832"/>
        <c:axId val="22921600"/>
      </c:barChart>
      <c:catAx>
        <c:axId val="22904832"/>
        <c:scaling>
          <c:orientation val="maxMin"/>
        </c:scaling>
        <c:delete val="0"/>
        <c:axPos val="l"/>
        <c:title>
          <c:tx>
            <c:rich>
              <a:bodyPr rot="0" vert="horz"/>
              <a:lstStyle/>
              <a:p>
                <a:pPr>
                  <a:defRPr sz="1800"/>
                </a:pPr>
                <a:r>
                  <a:rPr lang="en-US" sz="1800" b="1"/>
                  <a:t>Year</a:t>
                </a:r>
              </a:p>
            </c:rich>
          </c:tx>
          <c:layout>
            <c:manualLayout>
              <c:xMode val="edge"/>
              <c:yMode val="edge"/>
              <c:x val="5.6211008479709272E-2"/>
              <c:y val="1.5417899694646723E-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6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22921600"/>
        <c:crosses val="autoZero"/>
        <c:auto val="1"/>
        <c:lblAlgn val="ctr"/>
        <c:lblOffset val="100"/>
        <c:noMultiLvlLbl val="0"/>
      </c:catAx>
      <c:valAx>
        <c:axId val="22921600"/>
        <c:scaling>
          <c:orientation val="minMax"/>
        </c:scaling>
        <c:delete val="0"/>
        <c:axPos val="b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600"/>
                </a:pPr>
                <a:r>
                  <a:rPr lang="en-US" sz="1600" b="1"/>
                  <a:t>Number of countries conducting the census</a:t>
                </a:r>
              </a:p>
            </c:rich>
          </c:tx>
          <c:layout>
            <c:manualLayout>
              <c:xMode val="edge"/>
              <c:yMode val="edge"/>
              <c:x val="0.28100356599205389"/>
              <c:y val="0.93525564081559853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22904832"/>
        <c:crosses val="max"/>
        <c:crossBetween val="between"/>
        <c:majorUnit val="10"/>
      </c:valAx>
      <c:spPr>
        <a:solidFill>
          <a:srgbClr val="C0C0C0"/>
        </a:solidFill>
        <a:ln w="12700">
          <a:solidFill>
            <a:srgbClr val="808080"/>
          </a:solidFill>
          <a:prstDash val="solid"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975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925875603411432"/>
          <c:y val="7.5056054377796402E-2"/>
          <c:w val="0.49451775128088876"/>
          <c:h val="0.81650641025641024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'Oct 2013'!$A$6</c:f>
              <c:strCache>
                <c:ptCount val="1"/>
                <c:pt idx="0">
                  <c:v>Traditional census (including rolling)</c:v>
                </c:pt>
              </c:strCache>
            </c:strRef>
          </c:tx>
          <c:spPr>
            <a:solidFill>
              <a:srgbClr val="CCFFCC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8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'Oct 2013'!$B$5:$C$5</c:f>
              <c:strCache>
                <c:ptCount val="2"/>
                <c:pt idx="0">
                  <c:v>2000 round</c:v>
                </c:pt>
                <c:pt idx="1">
                  <c:v>2010 round</c:v>
                </c:pt>
              </c:strCache>
            </c:strRef>
          </c:cat>
          <c:val>
            <c:numRef>
              <c:f>'Oct 2013'!$B$6:$C$6</c:f>
              <c:numCache>
                <c:formatCode>General</c:formatCode>
                <c:ptCount val="2"/>
                <c:pt idx="0">
                  <c:v>37</c:v>
                </c:pt>
                <c:pt idx="1">
                  <c:v>31</c:v>
                </c:pt>
              </c:numCache>
            </c:numRef>
          </c:val>
        </c:ser>
        <c:ser>
          <c:idx val="1"/>
          <c:order val="1"/>
          <c:tx>
            <c:strRef>
              <c:f>'Oct 2013'!$A$7</c:f>
              <c:strCache>
                <c:ptCount val="1"/>
                <c:pt idx="0">
                  <c:v>Combined census (registers + field collection)</c:v>
                </c:pt>
              </c:strCache>
            </c:strRef>
          </c:tx>
          <c:spPr>
            <a:solidFill>
              <a:srgbClr val="FFC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8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'Oct 2013'!$B$5:$C$5</c:f>
              <c:strCache>
                <c:ptCount val="2"/>
                <c:pt idx="0">
                  <c:v>2000 round</c:v>
                </c:pt>
                <c:pt idx="1">
                  <c:v>2010 round</c:v>
                </c:pt>
              </c:strCache>
            </c:strRef>
          </c:cat>
          <c:val>
            <c:numRef>
              <c:f>'Oct 2013'!$B$7:$C$7</c:f>
              <c:numCache>
                <c:formatCode>General</c:formatCode>
                <c:ptCount val="2"/>
                <c:pt idx="0">
                  <c:v>5</c:v>
                </c:pt>
                <c:pt idx="1">
                  <c:v>10</c:v>
                </c:pt>
              </c:numCache>
            </c:numRef>
          </c:val>
        </c:ser>
        <c:ser>
          <c:idx val="2"/>
          <c:order val="2"/>
          <c:tx>
            <c:strRef>
              <c:f>'Oct 2013'!$A$8</c:f>
              <c:strCache>
                <c:ptCount val="1"/>
                <c:pt idx="0">
                  <c:v>Register-based census</c:v>
                </c:pt>
              </c:strCache>
            </c:strRef>
          </c:tx>
          <c:spPr>
            <a:solidFill>
              <a:srgbClr val="FF9999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8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'Oct 2013'!$B$5:$C$5</c:f>
              <c:strCache>
                <c:ptCount val="2"/>
                <c:pt idx="0">
                  <c:v>2000 round</c:v>
                </c:pt>
                <c:pt idx="1">
                  <c:v>2010 round</c:v>
                </c:pt>
              </c:strCache>
            </c:strRef>
          </c:cat>
          <c:val>
            <c:numRef>
              <c:f>'Oct 2013'!$B$8:$C$8</c:f>
              <c:numCache>
                <c:formatCode>General</c:formatCode>
                <c:ptCount val="2"/>
                <c:pt idx="0">
                  <c:v>7</c:v>
                </c:pt>
                <c:pt idx="1">
                  <c:v>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43107456"/>
        <c:axId val="43108992"/>
      </c:barChart>
      <c:catAx>
        <c:axId val="431074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6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4310899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43108992"/>
        <c:scaling>
          <c:orientation val="minMax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0%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6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43107456"/>
        <c:crosses val="autoZero"/>
        <c:crossBetween val="between"/>
        <c:majorUnit val="0.25"/>
      </c:valAx>
      <c:spPr>
        <a:solidFill>
          <a:srgbClr val="C0C0C0"/>
        </a:solidFill>
        <a:ln w="12700">
          <a:solidFill>
            <a:srgbClr val="808080"/>
          </a:solidFill>
          <a:prstDash val="solid"/>
        </a:ln>
      </c:spPr>
    </c:plotArea>
    <c:legend>
      <c:legendPos val="r"/>
      <c:legendEntry>
        <c:idx val="0"/>
        <c:txPr>
          <a:bodyPr/>
          <a:lstStyle/>
          <a:p>
            <a:pPr>
              <a:defRPr sz="16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</c:legendEntry>
      <c:layout>
        <c:manualLayout>
          <c:xMode val="edge"/>
          <c:yMode val="edge"/>
          <c:x val="0.62943323061570156"/>
          <c:y val="0.27005985025232887"/>
          <c:w val="0.35210512672081273"/>
          <c:h val="0.51923076923076927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1600" b="1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8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925875603411432"/>
          <c:y val="7.5056054377796402E-2"/>
          <c:w val="0.49451775128088876"/>
          <c:h val="0.81650641025641024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'Oct 2013'!$A$6</c:f>
              <c:strCache>
                <c:ptCount val="1"/>
                <c:pt idx="0">
                  <c:v>Traditional census (including rolling)</c:v>
                </c:pt>
              </c:strCache>
            </c:strRef>
          </c:tx>
          <c:spPr>
            <a:solidFill>
              <a:srgbClr val="CCFFCC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8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'Oct 2013'!$B$5:$C$5</c:f>
              <c:strCache>
                <c:ptCount val="2"/>
                <c:pt idx="0">
                  <c:v>2000 round</c:v>
                </c:pt>
                <c:pt idx="1">
                  <c:v>2010 round</c:v>
                </c:pt>
              </c:strCache>
            </c:strRef>
          </c:cat>
          <c:val>
            <c:numRef>
              <c:f>'Oct 2013'!$B$6:$C$6</c:f>
              <c:numCache>
                <c:formatCode>General</c:formatCode>
                <c:ptCount val="2"/>
                <c:pt idx="0">
                  <c:v>37</c:v>
                </c:pt>
                <c:pt idx="1">
                  <c:v>31</c:v>
                </c:pt>
              </c:numCache>
            </c:numRef>
          </c:val>
        </c:ser>
        <c:ser>
          <c:idx val="1"/>
          <c:order val="1"/>
          <c:tx>
            <c:strRef>
              <c:f>'Oct 2013'!$A$7</c:f>
              <c:strCache>
                <c:ptCount val="1"/>
                <c:pt idx="0">
                  <c:v>Combined census (registers + field collection)</c:v>
                </c:pt>
              </c:strCache>
            </c:strRef>
          </c:tx>
          <c:spPr>
            <a:solidFill>
              <a:srgbClr val="FFC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1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800" b="1" i="0" u="none" strike="noStrike" baseline="0">
                      <a:solidFill>
                        <a:srgbClr val="FF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8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'Oct 2013'!$B$5:$C$5</c:f>
              <c:strCache>
                <c:ptCount val="2"/>
                <c:pt idx="0">
                  <c:v>2000 round</c:v>
                </c:pt>
                <c:pt idx="1">
                  <c:v>2010 round</c:v>
                </c:pt>
              </c:strCache>
            </c:strRef>
          </c:cat>
          <c:val>
            <c:numRef>
              <c:f>'Oct 2013'!$B$7:$C$7</c:f>
              <c:numCache>
                <c:formatCode>General</c:formatCode>
                <c:ptCount val="2"/>
                <c:pt idx="0">
                  <c:v>5</c:v>
                </c:pt>
                <c:pt idx="1">
                  <c:v>10</c:v>
                </c:pt>
              </c:numCache>
            </c:numRef>
          </c:val>
        </c:ser>
        <c:ser>
          <c:idx val="2"/>
          <c:order val="2"/>
          <c:tx>
            <c:strRef>
              <c:f>'Oct 2013'!$A$8</c:f>
              <c:strCache>
                <c:ptCount val="1"/>
                <c:pt idx="0">
                  <c:v>Register-based census</c:v>
                </c:pt>
              </c:strCache>
            </c:strRef>
          </c:tx>
          <c:spPr>
            <a:solidFill>
              <a:srgbClr val="FF9999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1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800" b="1" i="0" u="none" strike="noStrike" baseline="0">
                      <a:solidFill>
                        <a:srgbClr val="FF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8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'Oct 2013'!$B$5:$C$5</c:f>
              <c:strCache>
                <c:ptCount val="2"/>
                <c:pt idx="0">
                  <c:v>2000 round</c:v>
                </c:pt>
                <c:pt idx="1">
                  <c:v>2010 round</c:v>
                </c:pt>
              </c:strCache>
            </c:strRef>
          </c:cat>
          <c:val>
            <c:numRef>
              <c:f>'Oct 2013'!$B$8:$C$8</c:f>
              <c:numCache>
                <c:formatCode>General</c:formatCode>
                <c:ptCount val="2"/>
                <c:pt idx="0">
                  <c:v>7</c:v>
                </c:pt>
                <c:pt idx="1">
                  <c:v>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95249152"/>
        <c:axId val="95250688"/>
      </c:barChart>
      <c:catAx>
        <c:axId val="952491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6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9525068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95250688"/>
        <c:scaling>
          <c:orientation val="minMax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0%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6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95249152"/>
        <c:crosses val="autoZero"/>
        <c:crossBetween val="between"/>
        <c:majorUnit val="0.25"/>
      </c:valAx>
      <c:spPr>
        <a:solidFill>
          <a:srgbClr val="C0C0C0"/>
        </a:solidFill>
        <a:ln w="12700">
          <a:solidFill>
            <a:srgbClr val="808080"/>
          </a:solidFill>
          <a:prstDash val="solid"/>
        </a:ln>
      </c:spPr>
    </c:plotArea>
    <c:legend>
      <c:legendPos val="r"/>
      <c:legendEntry>
        <c:idx val="0"/>
        <c:txPr>
          <a:bodyPr/>
          <a:lstStyle/>
          <a:p>
            <a:pPr>
              <a:defRPr sz="16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</c:legendEntry>
      <c:layout>
        <c:manualLayout>
          <c:xMode val="edge"/>
          <c:yMode val="edge"/>
          <c:x val="0.62943323061570156"/>
          <c:y val="0.27005985025232887"/>
          <c:w val="0.35210512672081273"/>
          <c:h val="0.51923076923076927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1600" b="1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8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885502891525746"/>
          <c:y val="2.815099735537803E-2"/>
          <c:w val="0.76713896139027171"/>
          <c:h val="0.87924048327020687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Sheet1!$C$7</c:f>
              <c:strCache>
                <c:ptCount val="1"/>
                <c:pt idx="0">
                  <c:v>Traditional census</c:v>
                </c:pt>
              </c:strCache>
            </c:strRef>
          </c:tx>
          <c:spPr>
            <a:solidFill>
              <a:srgbClr val="99FFCC"/>
            </a:solidFill>
            <a:ln>
              <a:solidFill>
                <a:srgbClr val="000000"/>
              </a:solidFill>
            </a:ln>
          </c:spPr>
          <c:invertIfNegative val="0"/>
          <c:dLbls>
            <c:dLbl>
              <c:idx val="0"/>
              <c:delete val="1"/>
            </c:dLbl>
            <c:dLbl>
              <c:idx val="4"/>
              <c:delete val="1"/>
            </c:dLbl>
            <c:dLbl>
              <c:idx val="5"/>
              <c:delete val="1"/>
            </c:dLbl>
            <c:dLbl>
              <c:idx val="7"/>
              <c:delete val="1"/>
            </c:dLbl>
            <c:dLbl>
              <c:idx val="9"/>
              <c:delete val="1"/>
            </c:dLbl>
            <c:dLbl>
              <c:idx val="12"/>
              <c:delete val="1"/>
            </c:dLbl>
            <c:dLbl>
              <c:idx val="14"/>
              <c:delete val="1"/>
            </c:dLbl>
            <c:dLbl>
              <c:idx val="15"/>
              <c:layout>
                <c:manualLayout>
                  <c:x val="4.2782006009694472E-2"/>
                  <c:y val="-2.5589800674010914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6"/>
              <c:delete val="1"/>
            </c:dLbl>
            <c:txPr>
              <a:bodyPr/>
              <a:lstStyle/>
              <a:p>
                <a:pPr>
                  <a:defRPr sz="1600" b="1">
                    <a:solidFill>
                      <a:schemeClr val="tx1"/>
                    </a:solidFill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Sheet1!$B$8:$B$24</c:f>
              <c:strCache>
                <c:ptCount val="17"/>
                <c:pt idx="0">
                  <c:v>Estonia</c:v>
                </c:pt>
                <c:pt idx="1">
                  <c:v>Canada</c:v>
                </c:pt>
                <c:pt idx="2">
                  <c:v>Portugal</c:v>
                </c:pt>
                <c:pt idx="3">
                  <c:v>Bulgaria</c:v>
                </c:pt>
                <c:pt idx="4">
                  <c:v>Spain</c:v>
                </c:pt>
                <c:pt idx="5">
                  <c:v>Lithuania</c:v>
                </c:pt>
                <c:pt idx="6">
                  <c:v>Italy</c:v>
                </c:pt>
                <c:pt idx="7">
                  <c:v>Latvia</c:v>
                </c:pt>
                <c:pt idx="8">
                  <c:v>Czech Republic</c:v>
                </c:pt>
                <c:pt idx="9">
                  <c:v>Liechtenstein</c:v>
                </c:pt>
                <c:pt idx="10">
                  <c:v>Hungary</c:v>
                </c:pt>
                <c:pt idx="11">
                  <c:v>UK</c:v>
                </c:pt>
                <c:pt idx="12">
                  <c:v>Poland</c:v>
                </c:pt>
                <c:pt idx="13">
                  <c:v>Slovakia</c:v>
                </c:pt>
                <c:pt idx="14">
                  <c:v>Germany</c:v>
                </c:pt>
                <c:pt idx="15">
                  <c:v>Luxembourg</c:v>
                </c:pt>
                <c:pt idx="16">
                  <c:v>Switzerland</c:v>
                </c:pt>
              </c:strCache>
            </c:strRef>
          </c:cat>
          <c:val>
            <c:numRef>
              <c:f>Sheet1!$C$8:$C$24</c:f>
              <c:numCache>
                <c:formatCode>0\ %</c:formatCode>
                <c:ptCount val="17"/>
                <c:pt idx="0">
                  <c:v>0</c:v>
                </c:pt>
                <c:pt idx="1">
                  <c:v>0.55000000000000004</c:v>
                </c:pt>
                <c:pt idx="2">
                  <c:v>0.5</c:v>
                </c:pt>
                <c:pt idx="3">
                  <c:v>0.41</c:v>
                </c:pt>
                <c:pt idx="4">
                  <c:v>0</c:v>
                </c:pt>
                <c:pt idx="5">
                  <c:v>0</c:v>
                </c:pt>
                <c:pt idx="6">
                  <c:v>0.33</c:v>
                </c:pt>
                <c:pt idx="7">
                  <c:v>0</c:v>
                </c:pt>
                <c:pt idx="8">
                  <c:v>0.27</c:v>
                </c:pt>
                <c:pt idx="9">
                  <c:v>0</c:v>
                </c:pt>
                <c:pt idx="10">
                  <c:v>0.19</c:v>
                </c:pt>
                <c:pt idx="11">
                  <c:v>0.16</c:v>
                </c:pt>
                <c:pt idx="12">
                  <c:v>0</c:v>
                </c:pt>
                <c:pt idx="13">
                  <c:v>7.0000000000000007E-2</c:v>
                </c:pt>
                <c:pt idx="14">
                  <c:v>0</c:v>
                </c:pt>
                <c:pt idx="15">
                  <c:v>0.02</c:v>
                </c:pt>
                <c:pt idx="16">
                  <c:v>0</c:v>
                </c:pt>
              </c:numCache>
            </c:numRef>
          </c:val>
        </c:ser>
        <c:ser>
          <c:idx val="1"/>
          <c:order val="1"/>
          <c:tx>
            <c:strRef>
              <c:f>Sheet1!$D$7</c:f>
              <c:strCache>
                <c:ptCount val="1"/>
                <c:pt idx="0">
                  <c:v>Combined census</c:v>
                </c:pt>
              </c:strCache>
            </c:strRef>
          </c:tx>
          <c:spPr>
            <a:solidFill>
              <a:srgbClr val="FF9900"/>
            </a:solidFill>
            <a:ln>
              <a:solidFill>
                <a:srgbClr val="000000"/>
              </a:solidFill>
            </a:ln>
          </c:spPr>
          <c:invertIfNegative val="0"/>
          <c:dLbls>
            <c:dLbl>
              <c:idx val="1"/>
              <c:delete val="1"/>
            </c:dLbl>
            <c:dLbl>
              <c:idx val="2"/>
              <c:delete val="1"/>
            </c:dLbl>
            <c:dLbl>
              <c:idx val="3"/>
              <c:delete val="1"/>
            </c:dLbl>
            <c:dLbl>
              <c:idx val="6"/>
              <c:delete val="1"/>
            </c:dLbl>
            <c:dLbl>
              <c:idx val="8"/>
              <c:delete val="1"/>
            </c:dLbl>
            <c:dLbl>
              <c:idx val="10"/>
              <c:delete val="1"/>
            </c:dLbl>
            <c:dLbl>
              <c:idx val="11"/>
              <c:delete val="1"/>
            </c:dLbl>
            <c:dLbl>
              <c:idx val="13"/>
              <c:delete val="1"/>
            </c:dLbl>
            <c:dLbl>
              <c:idx val="14"/>
              <c:layout>
                <c:manualLayout>
                  <c:x val="1.9660912859429834E-3"/>
                  <c:y val="9.383557385470363E-1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5"/>
              <c:delete val="1"/>
            </c:dLbl>
            <c:dLbl>
              <c:idx val="16"/>
              <c:layout>
                <c:manualLayout>
                  <c:x val="3.3173513477946177E-2"/>
                  <c:y val="4.0302072109501585E-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 b="1">
                    <a:solidFill>
                      <a:schemeClr val="tx1"/>
                    </a:solidFill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Sheet1!$B$8:$B$24</c:f>
              <c:strCache>
                <c:ptCount val="17"/>
                <c:pt idx="0">
                  <c:v>Estonia</c:v>
                </c:pt>
                <c:pt idx="1">
                  <c:v>Canada</c:v>
                </c:pt>
                <c:pt idx="2">
                  <c:v>Portugal</c:v>
                </c:pt>
                <c:pt idx="3">
                  <c:v>Bulgaria</c:v>
                </c:pt>
                <c:pt idx="4">
                  <c:v>Spain</c:v>
                </c:pt>
                <c:pt idx="5">
                  <c:v>Lithuania</c:v>
                </c:pt>
                <c:pt idx="6">
                  <c:v>Italy</c:v>
                </c:pt>
                <c:pt idx="7">
                  <c:v>Latvia</c:v>
                </c:pt>
                <c:pt idx="8">
                  <c:v>Czech Republic</c:v>
                </c:pt>
                <c:pt idx="9">
                  <c:v>Liechtenstein</c:v>
                </c:pt>
                <c:pt idx="10">
                  <c:v>Hungary</c:v>
                </c:pt>
                <c:pt idx="11">
                  <c:v>UK</c:v>
                </c:pt>
                <c:pt idx="12">
                  <c:v>Poland</c:v>
                </c:pt>
                <c:pt idx="13">
                  <c:v>Slovakia</c:v>
                </c:pt>
                <c:pt idx="14">
                  <c:v>Germany</c:v>
                </c:pt>
                <c:pt idx="15">
                  <c:v>Luxembourg</c:v>
                </c:pt>
                <c:pt idx="16">
                  <c:v>Switzerland</c:v>
                </c:pt>
              </c:strCache>
            </c:strRef>
          </c:cat>
          <c:val>
            <c:numRef>
              <c:f>Sheet1!$D$8:$D$24</c:f>
              <c:numCache>
                <c:formatCode>0\ %</c:formatCode>
                <c:ptCount val="17"/>
                <c:pt idx="0">
                  <c:v>0.67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0.37</c:v>
                </c:pt>
                <c:pt idx="5">
                  <c:v>0.34</c:v>
                </c:pt>
                <c:pt idx="6">
                  <c:v>0</c:v>
                </c:pt>
                <c:pt idx="7">
                  <c:v>0.32</c:v>
                </c:pt>
                <c:pt idx="8">
                  <c:v>0</c:v>
                </c:pt>
                <c:pt idx="9">
                  <c:v>0.25</c:v>
                </c:pt>
                <c:pt idx="10">
                  <c:v>0</c:v>
                </c:pt>
                <c:pt idx="11">
                  <c:v>0</c:v>
                </c:pt>
                <c:pt idx="12">
                  <c:v>0.12</c:v>
                </c:pt>
                <c:pt idx="13">
                  <c:v>0</c:v>
                </c:pt>
                <c:pt idx="14">
                  <c:v>0.05</c:v>
                </c:pt>
                <c:pt idx="15">
                  <c:v>0</c:v>
                </c:pt>
                <c:pt idx="16">
                  <c:v>0.01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42"/>
        <c:overlap val="100"/>
        <c:axId val="23005824"/>
        <c:axId val="23015808"/>
      </c:barChart>
      <c:catAx>
        <c:axId val="23005824"/>
        <c:scaling>
          <c:orientation val="maxMin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en-US"/>
          </a:p>
        </c:txPr>
        <c:crossAx val="23015808"/>
        <c:crosses val="autoZero"/>
        <c:auto val="1"/>
        <c:lblAlgn val="ctr"/>
        <c:lblOffset val="100"/>
        <c:noMultiLvlLbl val="0"/>
      </c:catAx>
      <c:valAx>
        <c:axId val="23015808"/>
        <c:scaling>
          <c:orientation val="minMax"/>
          <c:max val="0.70000000000000007"/>
          <c:min val="0"/>
        </c:scaling>
        <c:delete val="0"/>
        <c:axPos val="b"/>
        <c:majorGridlines/>
        <c:numFmt formatCode="0\ %" sourceLinked="1"/>
        <c:majorTickMark val="out"/>
        <c:minorTickMark val="none"/>
        <c:tickLblPos val="nextTo"/>
        <c:txPr>
          <a:bodyPr/>
          <a:lstStyle/>
          <a:p>
            <a:pPr>
              <a:defRPr sz="1600" b="1"/>
            </a:pPr>
            <a:endParaRPr lang="en-US"/>
          </a:p>
        </c:txPr>
        <c:crossAx val="23005824"/>
        <c:crosses val="max"/>
        <c:crossBetween val="between"/>
        <c:majorUnit val="0.1"/>
      </c:valAx>
      <c:spPr>
        <a:ln>
          <a:solidFill>
            <a:srgbClr val="000000"/>
          </a:solidFill>
        </a:ln>
      </c:spPr>
    </c:plotArea>
    <c:legend>
      <c:legendPos val="r"/>
      <c:layout>
        <c:manualLayout>
          <c:xMode val="edge"/>
          <c:yMode val="edge"/>
          <c:x val="0.59050190453212847"/>
          <c:y val="0.69940397265585008"/>
          <c:w val="0.26814744953538194"/>
          <c:h val="0.12967191695193817"/>
        </c:manualLayout>
      </c:layout>
      <c:overlay val="0"/>
      <c:spPr>
        <a:solidFill>
          <a:schemeClr val="bg1"/>
        </a:solidFill>
        <a:ln>
          <a:solidFill>
            <a:srgbClr val="000000"/>
          </a:solidFill>
        </a:ln>
      </c:spPr>
      <c:txPr>
        <a:bodyPr/>
        <a:lstStyle/>
        <a:p>
          <a:pPr>
            <a:defRPr sz="1600" b="1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0.64035</cdr:x>
      <cdr:y>0.01515</cdr:y>
    </cdr:from>
    <cdr:to>
      <cdr:x>0.98246</cdr:x>
      <cdr:y>0.24242</cdr:y>
    </cdr:to>
    <cdr:sp macro="" textlink="">
      <cdr:nvSpPr>
        <cdr:cNvPr id="2" name="Oval 1"/>
        <cdr:cNvSpPr/>
      </cdr:nvSpPr>
      <cdr:spPr>
        <a:xfrm xmlns:a="http://schemas.openxmlformats.org/drawingml/2006/main">
          <a:off x="5256584" y="72008"/>
          <a:ext cx="2808312" cy="1080120"/>
        </a:xfrm>
        <a:prstGeom xmlns:a="http://schemas.openxmlformats.org/drawingml/2006/main" prst="ellipse">
          <a:avLst/>
        </a:prstGeom>
        <a:pattFill xmlns:a="http://schemas.openxmlformats.org/drawingml/2006/main" prst="pct20">
          <a:fgClr>
            <a:srgbClr val="FF0000"/>
          </a:fgClr>
          <a:bgClr>
            <a:schemeClr val="bg1"/>
          </a:bgClr>
        </a:pattFill>
        <a:ln xmlns:a="http://schemas.openxmlformats.org/drawingml/2006/main" w="63500">
          <a:solidFill>
            <a:srgbClr val="FF000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0.40351</cdr:x>
      <cdr:y>0.07576</cdr:y>
    </cdr:from>
    <cdr:to>
      <cdr:x>0.5614</cdr:x>
      <cdr:y>0.51515</cdr:y>
    </cdr:to>
    <cdr:sp macro="" textlink="">
      <cdr:nvSpPr>
        <cdr:cNvPr id="3" name="Rectangle 2"/>
        <cdr:cNvSpPr/>
      </cdr:nvSpPr>
      <cdr:spPr>
        <a:xfrm xmlns:a="http://schemas.openxmlformats.org/drawingml/2006/main">
          <a:off x="3312368" y="360040"/>
          <a:ext cx="1296144" cy="208823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60325">
          <a:solidFill>
            <a:srgbClr val="FF000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0.5614</cdr:x>
      <cdr:y>0.12121</cdr:y>
    </cdr:from>
    <cdr:to>
      <cdr:x>0.64035</cdr:x>
      <cdr:y>0.16667</cdr:y>
    </cdr:to>
    <cdr:cxnSp macro="">
      <cdr:nvCxnSpPr>
        <cdr:cNvPr id="4" name="Straight Arrow Connector 3"/>
        <cdr:cNvCxnSpPr/>
      </cdr:nvCxnSpPr>
      <cdr:spPr>
        <a:xfrm xmlns:a="http://schemas.openxmlformats.org/drawingml/2006/main" flipH="1">
          <a:off x="4608512" y="576064"/>
          <a:ext cx="648072" cy="216024"/>
        </a:xfrm>
        <a:prstGeom xmlns:a="http://schemas.openxmlformats.org/drawingml/2006/main" prst="straightConnector1">
          <a:avLst/>
        </a:prstGeom>
        <a:ln xmlns:a="http://schemas.openxmlformats.org/drawingml/2006/main" w="47625">
          <a:solidFill>
            <a:srgbClr val="FF0000"/>
          </a:solidFill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0.69298</cdr:x>
      <cdr:y>0.06061</cdr:y>
    </cdr:from>
    <cdr:to>
      <cdr:x>0.9386</cdr:x>
      <cdr:y>0.19697</cdr:y>
    </cdr:to>
    <cdr:sp macro="" textlink="">
      <cdr:nvSpPr>
        <cdr:cNvPr id="6" name="TextBox 1"/>
        <cdr:cNvSpPr txBox="1"/>
      </cdr:nvSpPr>
      <cdr:spPr>
        <a:xfrm xmlns:a="http://schemas.openxmlformats.org/drawingml/2006/main">
          <a:off x="5688632" y="288032"/>
          <a:ext cx="2016224" cy="64807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fr-CH" sz="1600" b="1" dirty="0" smtClean="0">
              <a:solidFill>
                <a:srgbClr val="FF0000"/>
              </a:solidFill>
            </a:rPr>
            <a:t>28 countries (56%)</a:t>
          </a:r>
          <a:br>
            <a:rPr lang="fr-CH" sz="1600" b="1" dirty="0" smtClean="0">
              <a:solidFill>
                <a:srgbClr val="FF0000"/>
              </a:solidFill>
            </a:rPr>
          </a:br>
          <a:r>
            <a:rPr lang="fr-CH" sz="1600" b="1" dirty="0" err="1" smtClean="0">
              <a:solidFill>
                <a:srgbClr val="FF0000"/>
              </a:solidFill>
            </a:rPr>
            <a:t>using</a:t>
          </a:r>
          <a:r>
            <a:rPr lang="fr-CH" sz="1600" b="1" dirty="0" smtClean="0">
              <a:solidFill>
                <a:srgbClr val="FF0000"/>
              </a:solidFill>
            </a:rPr>
            <a:t> </a:t>
          </a:r>
          <a:r>
            <a:rPr lang="fr-CH" sz="1600" b="1" dirty="0" err="1" smtClean="0">
              <a:solidFill>
                <a:srgbClr val="FF0000"/>
              </a:solidFill>
            </a:rPr>
            <a:t>registers</a:t>
          </a:r>
          <a:endParaRPr lang="en-GB" sz="1600" b="1" dirty="0">
            <a:solidFill>
              <a:srgbClr val="FF0000"/>
            </a:solidFill>
          </a:endParaRPr>
        </a:p>
      </cdr:txBody>
    </cdr:sp>
  </cdr:relSizeAnchor>
  <cdr:relSizeAnchor xmlns:cdr="http://schemas.openxmlformats.org/drawingml/2006/chartDrawing">
    <cdr:from>
      <cdr:x>0.45614</cdr:x>
      <cdr:y>0.40909</cdr:y>
    </cdr:from>
    <cdr:to>
      <cdr:x>0.49123</cdr:x>
      <cdr:y>0.5</cdr:y>
    </cdr:to>
    <cdr:sp macro="" textlink="">
      <cdr:nvSpPr>
        <cdr:cNvPr id="7" name="TextBox 1"/>
        <cdr:cNvSpPr txBox="1"/>
      </cdr:nvSpPr>
      <cdr:spPr>
        <a:xfrm xmlns:a="http://schemas.openxmlformats.org/drawingml/2006/main">
          <a:off x="3744416" y="1944216"/>
          <a:ext cx="288032" cy="432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CH" sz="1600" b="1" dirty="0" smtClean="0">
              <a:solidFill>
                <a:srgbClr val="FF0000"/>
              </a:solidFill>
            </a:rPr>
            <a:t>(9)</a:t>
          </a:r>
          <a:endParaRPr lang="en-GB" sz="1600" b="1" dirty="0">
            <a:solidFill>
              <a:srgbClr val="FF0000"/>
            </a:solidFill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4812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0750" y="742950"/>
            <a:ext cx="4953000" cy="3714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463" y="4705350"/>
            <a:ext cx="4981575" cy="445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10700"/>
            <a:ext cx="294481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10700"/>
            <a:ext cx="2944812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7A794DBF-7D1C-4BEA-826E-2A1E7A6B3B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71029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0" i="0" u="none" strike="noStrike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2008</a:t>
            </a:r>
            <a:r>
              <a:rPr lang="en-GB" dirty="0" smtClean="0"/>
              <a:t> </a:t>
            </a:r>
            <a:r>
              <a:rPr lang="en-GB" sz="1200" b="0" i="0" u="none" strike="noStrike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2</a:t>
            </a:r>
            <a:r>
              <a:rPr lang="en-GB" dirty="0" smtClean="0"/>
              <a:t> </a:t>
            </a:r>
            <a:r>
              <a:rPr lang="en-GB" sz="1200" b="0" i="0" u="none" strike="noStrike" kern="120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Isr</a:t>
            </a:r>
            <a:r>
              <a:rPr lang="en-GB" sz="1200" b="0" i="0" u="none" strike="noStrike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, Mon</a:t>
            </a:r>
            <a:r>
              <a:rPr lang="en-GB" dirty="0" smtClean="0"/>
              <a:t> </a:t>
            </a:r>
          </a:p>
          <a:p>
            <a:r>
              <a:rPr lang="en-GB" sz="1200" b="0" i="0" u="none" strike="noStrike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2009</a:t>
            </a:r>
            <a:r>
              <a:rPr lang="en-GB" dirty="0" smtClean="0"/>
              <a:t> </a:t>
            </a:r>
            <a:r>
              <a:rPr lang="en-GB" sz="1200" b="0" i="0" u="none" strike="noStrike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4</a:t>
            </a:r>
            <a:r>
              <a:rPr lang="en-GB" dirty="0" smtClean="0"/>
              <a:t> </a:t>
            </a:r>
            <a:r>
              <a:rPr lang="en-GB" sz="1200" b="0" i="0" u="none" strike="noStrike" kern="120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Az</a:t>
            </a:r>
            <a:r>
              <a:rPr lang="en-GB" sz="1200" b="0" i="0" u="none" strike="noStrike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, </a:t>
            </a:r>
            <a:r>
              <a:rPr lang="en-GB" sz="1200" b="0" i="0" u="none" strike="noStrike" kern="120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Blr</a:t>
            </a:r>
            <a:r>
              <a:rPr lang="en-GB" sz="1200" b="0" i="0" u="none" strike="noStrike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, </a:t>
            </a:r>
            <a:r>
              <a:rPr lang="en-GB" sz="1200" b="0" i="0" u="none" strike="noStrike" kern="120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Kaz</a:t>
            </a:r>
            <a:r>
              <a:rPr lang="en-GB" sz="1200" b="0" i="0" u="none" strike="noStrike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, </a:t>
            </a:r>
            <a:r>
              <a:rPr lang="en-GB" sz="1200" b="0" i="0" u="none" strike="noStrike" kern="120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Kgz</a:t>
            </a:r>
            <a:r>
              <a:rPr lang="en-GB" dirty="0" smtClean="0"/>
              <a:t> </a:t>
            </a:r>
          </a:p>
          <a:p>
            <a:r>
              <a:rPr lang="en-GB" sz="1200" b="0" i="0" u="none" strike="noStrike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2010</a:t>
            </a:r>
            <a:r>
              <a:rPr lang="en-GB" dirty="0" smtClean="0"/>
              <a:t> </a:t>
            </a:r>
            <a:r>
              <a:rPr lang="en-GB" sz="1200" b="0" i="0" u="none" strike="noStrike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5</a:t>
            </a:r>
            <a:r>
              <a:rPr lang="en-GB" dirty="0" smtClean="0"/>
              <a:t> </a:t>
            </a:r>
            <a:r>
              <a:rPr lang="en-GB" sz="1200" b="0" i="0" u="none" strike="noStrike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Lie, </a:t>
            </a:r>
            <a:r>
              <a:rPr lang="en-GB" sz="1200" b="0" i="0" u="none" strike="noStrike" kern="120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Rus</a:t>
            </a:r>
            <a:r>
              <a:rPr lang="en-GB" sz="1200" b="0" i="0" u="none" strike="noStrike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, </a:t>
            </a:r>
            <a:r>
              <a:rPr lang="en-GB" sz="1200" b="0" i="0" u="none" strike="noStrike" kern="120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SaM</a:t>
            </a:r>
            <a:r>
              <a:rPr lang="en-GB" sz="1200" b="0" i="0" u="none" strike="noStrike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, </a:t>
            </a:r>
            <a:r>
              <a:rPr lang="en-GB" sz="1200" b="0" i="0" u="none" strike="noStrike" kern="120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Taj</a:t>
            </a:r>
            <a:r>
              <a:rPr lang="en-GB" sz="1200" b="0" i="0" u="none" strike="noStrike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, USA</a:t>
            </a:r>
            <a:r>
              <a:rPr lang="en-GB" dirty="0" smtClean="0"/>
              <a:t> </a:t>
            </a:r>
          </a:p>
          <a:p>
            <a:r>
              <a:rPr lang="en-GB" sz="1200" b="0" i="0" u="none" strike="noStrike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2011</a:t>
            </a:r>
            <a:r>
              <a:rPr lang="en-GB" dirty="0" smtClean="0"/>
              <a:t> </a:t>
            </a:r>
            <a:r>
              <a:rPr lang="en-GB" sz="1200" b="0" i="0" u="none" strike="noStrike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38</a:t>
            </a:r>
            <a:r>
              <a:rPr lang="en-GB" dirty="0" smtClean="0"/>
              <a:t> </a:t>
            </a:r>
            <a:r>
              <a:rPr lang="en-GB" sz="1200" b="0" i="0" u="none" strike="noStrike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EU27 + </a:t>
            </a:r>
            <a:r>
              <a:rPr lang="en-GB" sz="1200" b="0" i="0" u="none" strike="noStrike" kern="120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Alb</a:t>
            </a:r>
            <a:r>
              <a:rPr lang="en-GB" sz="1200" b="0" i="0" u="none" strike="noStrike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, Arm, Can, </a:t>
            </a:r>
            <a:r>
              <a:rPr lang="en-GB" sz="1200" b="0" i="0" u="none" strike="noStrike" kern="120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Cro</a:t>
            </a:r>
            <a:r>
              <a:rPr lang="en-GB" sz="1200" b="0" i="0" u="none" strike="noStrike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, Ice, Mon, Nor, </a:t>
            </a:r>
            <a:r>
              <a:rPr lang="en-GB" sz="1200" b="0" i="0" u="none" strike="noStrike" kern="120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Ser</a:t>
            </a:r>
            <a:r>
              <a:rPr lang="en-GB" sz="1200" b="0" i="0" u="none" strike="noStrike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, Mac***, </a:t>
            </a:r>
            <a:r>
              <a:rPr lang="en-GB" sz="1200" b="0" i="0" u="none" strike="noStrike" kern="120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Swi</a:t>
            </a:r>
            <a:r>
              <a:rPr lang="en-GB" sz="1200" b="0" i="0" u="none" strike="noStrike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, </a:t>
            </a:r>
            <a:r>
              <a:rPr lang="en-GB" sz="1200" b="0" i="0" u="none" strike="noStrike" kern="120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Tur</a:t>
            </a:r>
            <a:r>
              <a:rPr lang="en-GB" dirty="0" smtClean="0"/>
              <a:t> </a:t>
            </a:r>
          </a:p>
          <a:p>
            <a:r>
              <a:rPr lang="en-GB" sz="1200" b="0" i="0" u="none" strike="noStrike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2012</a:t>
            </a:r>
            <a:r>
              <a:rPr lang="en-GB" dirty="0" smtClean="0"/>
              <a:t> </a:t>
            </a:r>
            <a:r>
              <a:rPr lang="en-GB" sz="1200" b="0" i="0" u="none" strike="noStrike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1</a:t>
            </a:r>
            <a:r>
              <a:rPr lang="en-GB" dirty="0" smtClean="0"/>
              <a:t> </a:t>
            </a:r>
            <a:r>
              <a:rPr lang="en-GB" sz="1200" b="0" i="0" u="none" strike="noStrike" kern="120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Tkm</a:t>
            </a:r>
            <a:r>
              <a:rPr lang="en-GB" dirty="0" smtClean="0"/>
              <a:t> </a:t>
            </a:r>
          </a:p>
          <a:p>
            <a:r>
              <a:rPr lang="en-GB" sz="1200" b="0" i="0" u="none" strike="noStrike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2013</a:t>
            </a:r>
            <a:r>
              <a:rPr lang="en-GB" dirty="0" smtClean="0"/>
              <a:t> </a:t>
            </a:r>
            <a:r>
              <a:rPr lang="en-GB" sz="1200" b="0" i="0" u="none" strike="noStrike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1</a:t>
            </a:r>
            <a:r>
              <a:rPr lang="en-GB" dirty="0" smtClean="0"/>
              <a:t> </a:t>
            </a:r>
            <a:r>
              <a:rPr lang="en-GB" sz="1200" b="0" i="0" u="none" strike="noStrike" kern="120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Bos</a:t>
            </a:r>
            <a:r>
              <a:rPr lang="en-GB" dirty="0" smtClean="0"/>
              <a:t> </a:t>
            </a:r>
          </a:p>
          <a:p>
            <a:r>
              <a:rPr lang="en-GB" sz="1200" b="0" i="0" u="none" strike="noStrike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2014</a:t>
            </a:r>
            <a:r>
              <a:rPr lang="en-GB" dirty="0" smtClean="0"/>
              <a:t> </a:t>
            </a:r>
            <a:r>
              <a:rPr lang="en-GB" sz="1200" b="0" i="0" u="none" strike="noStrike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3</a:t>
            </a:r>
            <a:r>
              <a:rPr lang="en-GB" dirty="0" smtClean="0"/>
              <a:t> </a:t>
            </a:r>
            <a:r>
              <a:rPr lang="en-GB" sz="1200" b="0" i="0" u="none" strike="noStrike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And, </a:t>
            </a:r>
            <a:r>
              <a:rPr lang="en-GB" sz="1200" b="0" i="0" u="none" strike="noStrike" kern="120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Mold</a:t>
            </a:r>
            <a:r>
              <a:rPr lang="en-GB" sz="1200" b="0" i="0" u="none" strike="noStrike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, Geo (</a:t>
            </a:r>
            <a:r>
              <a:rPr lang="en-GB" sz="1200" b="0" i="0" u="none" strike="noStrike" kern="120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tbc</a:t>
            </a:r>
            <a:r>
              <a:rPr lang="en-GB" sz="1200" b="0" i="0" u="none" strike="noStrike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)</a:t>
            </a:r>
            <a:r>
              <a:rPr lang="en-GB" dirty="0" smtClean="0"/>
              <a:t> </a:t>
            </a:r>
          </a:p>
          <a:p>
            <a:r>
              <a:rPr lang="en-GB" sz="1200" b="0" i="0" u="none" strike="noStrike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2015</a:t>
            </a:r>
            <a:r>
              <a:rPr lang="en-GB" dirty="0" smtClean="0"/>
              <a:t> </a:t>
            </a:r>
          </a:p>
          <a:p>
            <a:r>
              <a:rPr lang="en-GB" sz="1200" b="0" i="0" u="none" strike="noStrike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2016</a:t>
            </a:r>
            <a:r>
              <a:rPr lang="en-GB" dirty="0" smtClean="0"/>
              <a:t> </a:t>
            </a:r>
            <a:r>
              <a:rPr lang="en-GB" sz="1200" b="0" i="0" u="none" strike="noStrike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1</a:t>
            </a:r>
            <a:r>
              <a:rPr lang="en-GB" dirty="0" smtClean="0"/>
              <a:t> </a:t>
            </a:r>
            <a:r>
              <a:rPr lang="en-GB" sz="1200" b="0" i="0" u="none" strike="noStrike" kern="120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Ukr</a:t>
            </a:r>
            <a:r>
              <a:rPr lang="en-GB" dirty="0" smtClean="0"/>
              <a:t> </a:t>
            </a:r>
          </a:p>
          <a:p>
            <a:r>
              <a:rPr lang="en-GB" sz="1200" b="0" i="0" u="none" strike="noStrike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No census</a:t>
            </a:r>
            <a:r>
              <a:rPr lang="en-GB" dirty="0" smtClean="0"/>
              <a:t> </a:t>
            </a:r>
            <a:r>
              <a:rPr lang="en-GB" sz="1200" b="0" i="0" u="none" strike="noStrike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1</a:t>
            </a:r>
            <a:r>
              <a:rPr lang="en-GB" dirty="0" smtClean="0"/>
              <a:t> </a:t>
            </a:r>
            <a:r>
              <a:rPr lang="en-GB" sz="1200" b="0" i="0" u="none" strike="noStrike" kern="120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Uzb</a:t>
            </a: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A794DBF-7D1C-4BEA-826E-2A1E7A6B3B79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7339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58029E76-8157-4366-AF7D-54973C01137C}" type="slidenum">
              <a:rPr lang="en-US" sz="1200" smtClean="0"/>
              <a:pPr eaLnBrk="1" hangingPunct="1"/>
              <a:t>12</a:t>
            </a:fld>
            <a:endParaRPr lang="en-US" sz="1200" smtClean="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3288" y="762000"/>
            <a:ext cx="4976812" cy="3733800"/>
          </a:xfrm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798" y="4724269"/>
            <a:ext cx="4954323" cy="441986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38DDFDEC-9EAE-4425-B395-C87CB4D762E8}" type="slidenum">
              <a:rPr lang="en-US" sz="1200" smtClean="0"/>
              <a:pPr eaLnBrk="1" hangingPunct="1"/>
              <a:t>13</a:t>
            </a:fld>
            <a:endParaRPr lang="en-US" sz="1200" smtClean="0"/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6463" y="760413"/>
            <a:ext cx="4967287" cy="3725862"/>
          </a:xfrm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798" y="4715669"/>
            <a:ext cx="4951177" cy="448521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CH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dirty="0" smtClean="0">
                <a:effectLst/>
                <a:latin typeface="Arial"/>
              </a:rPr>
              <a:t>Census Methodology</a:t>
            </a:r>
            <a:r>
              <a:rPr lang="en-US" dirty="0" smtClean="0"/>
              <a:t> </a:t>
            </a:r>
            <a:r>
              <a:rPr lang="en-US" sz="1200" b="0" i="0" u="none" strike="noStrike" dirty="0" smtClean="0">
                <a:effectLst/>
                <a:latin typeface="Arial"/>
              </a:rPr>
              <a:t>2000 round</a:t>
            </a:r>
            <a:r>
              <a:rPr lang="en-US" dirty="0" smtClean="0"/>
              <a:t> </a:t>
            </a:r>
            <a:r>
              <a:rPr lang="en-US" sz="1200" b="0" i="0" u="none" strike="noStrike" dirty="0" smtClean="0">
                <a:effectLst/>
                <a:latin typeface="Arial"/>
              </a:rPr>
              <a:t>2010 round</a:t>
            </a:r>
            <a:r>
              <a:rPr lang="en-US" dirty="0" smtClean="0"/>
              <a:t> </a:t>
            </a:r>
            <a:r>
              <a:rPr lang="en-US" sz="1200" b="0" i="0" u="none" strike="noStrike" dirty="0" smtClean="0">
                <a:effectLst/>
                <a:latin typeface="Arial"/>
              </a:rPr>
              <a:t>2000</a:t>
            </a:r>
            <a:r>
              <a:rPr lang="en-US" dirty="0" smtClean="0"/>
              <a:t> </a:t>
            </a:r>
            <a:r>
              <a:rPr lang="en-US" sz="1200" b="0" i="0" u="none" strike="noStrike" dirty="0" smtClean="0">
                <a:effectLst/>
                <a:latin typeface="Arial"/>
              </a:rPr>
              <a:t>2010</a:t>
            </a:r>
            <a:r>
              <a:rPr lang="en-US" dirty="0" smtClean="0"/>
              <a:t> </a:t>
            </a:r>
          </a:p>
          <a:p>
            <a:r>
              <a:rPr lang="en-US" sz="1200" b="0" i="0" u="none" strike="noStrike" dirty="0" smtClean="0">
                <a:effectLst/>
                <a:latin typeface="Arial"/>
              </a:rPr>
              <a:t>Traditional census</a:t>
            </a:r>
            <a:r>
              <a:rPr lang="en-US" dirty="0" smtClean="0"/>
              <a:t> </a:t>
            </a:r>
            <a:r>
              <a:rPr lang="en-US" sz="1200" b="0" i="0" u="none" strike="noStrike" dirty="0" smtClean="0">
                <a:effectLst/>
                <a:latin typeface="Arial"/>
              </a:rPr>
              <a:t>37</a:t>
            </a:r>
            <a:r>
              <a:rPr lang="en-US" dirty="0" smtClean="0"/>
              <a:t> </a:t>
            </a:r>
            <a:r>
              <a:rPr lang="en-US" sz="1200" b="0" i="0" u="none" strike="noStrike" dirty="0" smtClean="0">
                <a:effectLst/>
                <a:latin typeface="Arial"/>
              </a:rPr>
              <a:t>31</a:t>
            </a:r>
            <a:r>
              <a:rPr lang="en-US" dirty="0" smtClean="0"/>
              <a:t> </a:t>
            </a:r>
            <a:r>
              <a:rPr lang="en-US" sz="1200" b="0" i="0" u="none" strike="noStrike" dirty="0" smtClean="0">
                <a:effectLst/>
                <a:latin typeface="Arial"/>
              </a:rPr>
              <a:t>76%</a:t>
            </a:r>
            <a:r>
              <a:rPr lang="en-US" dirty="0" smtClean="0"/>
              <a:t> 62</a:t>
            </a:r>
            <a:r>
              <a:rPr lang="en-US" sz="1200" b="0" i="0" u="none" strike="noStrike" dirty="0" smtClean="0">
                <a:effectLst/>
                <a:latin typeface="Arial"/>
              </a:rPr>
              <a:t>%</a:t>
            </a:r>
            <a:r>
              <a:rPr lang="en-US" dirty="0" smtClean="0"/>
              <a:t> </a:t>
            </a:r>
          </a:p>
          <a:p>
            <a:r>
              <a:rPr lang="en-US" sz="1200" b="0" i="0" u="none" strike="noStrike" dirty="0" smtClean="0">
                <a:effectLst/>
                <a:latin typeface="Arial"/>
              </a:rPr>
              <a:t>Combined census</a:t>
            </a:r>
            <a:r>
              <a:rPr lang="en-US" dirty="0" smtClean="0"/>
              <a:t> </a:t>
            </a:r>
            <a:r>
              <a:rPr lang="en-US" sz="1200" b="0" i="0" u="none" strike="noStrike" dirty="0" smtClean="0">
                <a:effectLst/>
                <a:latin typeface="Arial"/>
              </a:rPr>
              <a:t>5</a:t>
            </a:r>
            <a:r>
              <a:rPr lang="en-US" dirty="0" smtClean="0"/>
              <a:t> </a:t>
            </a:r>
            <a:r>
              <a:rPr lang="en-US" sz="1200" b="0" i="0" u="none" strike="noStrike" dirty="0" smtClean="0">
                <a:effectLst/>
                <a:latin typeface="Arial"/>
              </a:rPr>
              <a:t>10</a:t>
            </a:r>
            <a:r>
              <a:rPr lang="en-US" dirty="0" smtClean="0"/>
              <a:t> </a:t>
            </a:r>
            <a:r>
              <a:rPr lang="en-US" sz="1200" b="0" i="0" u="none" strike="noStrike" dirty="0" smtClean="0">
                <a:effectLst/>
                <a:latin typeface="Arial"/>
              </a:rPr>
              <a:t>10%</a:t>
            </a:r>
            <a:r>
              <a:rPr lang="en-US" dirty="0" smtClean="0"/>
              <a:t> </a:t>
            </a:r>
            <a:r>
              <a:rPr lang="en-US" sz="1200" b="0" i="0" u="none" strike="noStrike" dirty="0" smtClean="0">
                <a:effectLst/>
                <a:latin typeface="Arial"/>
              </a:rPr>
              <a:t>20%</a:t>
            </a:r>
            <a:r>
              <a:rPr lang="en-US" dirty="0" smtClean="0"/>
              <a:t> </a:t>
            </a:r>
          </a:p>
          <a:p>
            <a:r>
              <a:rPr lang="en-US" sz="1200" b="0" i="0" u="none" strike="noStrike" dirty="0" smtClean="0">
                <a:effectLst/>
                <a:latin typeface="Arial"/>
              </a:rPr>
              <a:t>Register-based census</a:t>
            </a:r>
            <a:r>
              <a:rPr lang="en-US" dirty="0" smtClean="0"/>
              <a:t> </a:t>
            </a:r>
            <a:r>
              <a:rPr lang="en-US" sz="1200" b="0" i="0" u="none" strike="noStrike" dirty="0" smtClean="0">
                <a:effectLst/>
                <a:latin typeface="Arial"/>
              </a:rPr>
              <a:t>7</a:t>
            </a:r>
            <a:r>
              <a:rPr lang="en-US" dirty="0" smtClean="0"/>
              <a:t> </a:t>
            </a:r>
            <a:r>
              <a:rPr lang="en-US" sz="1200" b="0" i="0" u="none" strike="noStrike" dirty="0" smtClean="0">
                <a:effectLst/>
                <a:latin typeface="Arial"/>
              </a:rPr>
              <a:t>9</a:t>
            </a:r>
            <a:r>
              <a:rPr lang="en-US" dirty="0" smtClean="0"/>
              <a:t> </a:t>
            </a:r>
            <a:r>
              <a:rPr lang="en-US" sz="1200" b="0" i="0" u="none" strike="noStrike" dirty="0" smtClean="0">
                <a:effectLst/>
                <a:latin typeface="Arial"/>
              </a:rPr>
              <a:t>14%</a:t>
            </a:r>
            <a:r>
              <a:rPr lang="en-US" dirty="0" smtClean="0"/>
              <a:t> </a:t>
            </a:r>
            <a:r>
              <a:rPr lang="en-US" sz="1200" b="0" i="0" u="none" strike="noStrike" dirty="0" smtClean="0">
                <a:effectLst/>
                <a:latin typeface="Arial"/>
              </a:rPr>
              <a:t>18%</a:t>
            </a:r>
            <a:r>
              <a:rPr lang="en-US" dirty="0" smtClean="0"/>
              <a:t> </a:t>
            </a:r>
          </a:p>
          <a:p>
            <a:r>
              <a:rPr lang="en-US" sz="1200" b="0" i="0" u="none" strike="noStrike" dirty="0" smtClean="0">
                <a:effectLst/>
                <a:latin typeface="Arial"/>
              </a:rPr>
              <a:t>Total number of countries</a:t>
            </a:r>
            <a:r>
              <a:rPr lang="en-US" dirty="0" smtClean="0"/>
              <a:t> </a:t>
            </a:r>
            <a:r>
              <a:rPr lang="en-US" sz="1200" b="0" i="0" u="none" strike="noStrike" dirty="0" smtClean="0">
                <a:effectLst/>
                <a:latin typeface="Arial"/>
              </a:rPr>
              <a:t>49</a:t>
            </a:r>
            <a:r>
              <a:rPr lang="en-US" dirty="0" smtClean="0"/>
              <a:t> </a:t>
            </a:r>
            <a:r>
              <a:rPr lang="en-US" sz="1200" b="0" i="0" u="none" strike="noStrike" dirty="0" smtClean="0">
                <a:effectLst/>
                <a:latin typeface="Arial"/>
              </a:rPr>
              <a:t>50</a:t>
            </a:r>
            <a:r>
              <a:rPr lang="en-US" dirty="0" smtClean="0"/>
              <a:t> </a:t>
            </a:r>
            <a:r>
              <a:rPr lang="en-US" sz="1200" b="0" i="0" u="none" strike="noStrike" dirty="0" smtClean="0">
                <a:effectLst/>
                <a:latin typeface="Arial"/>
              </a:rPr>
              <a:t>100%</a:t>
            </a:r>
            <a:r>
              <a:rPr lang="en-US" dirty="0" smtClean="0"/>
              <a:t> </a:t>
            </a:r>
            <a:r>
              <a:rPr lang="en-US" sz="1200" b="0" i="0" u="none" strike="noStrike" dirty="0" smtClean="0">
                <a:effectLst/>
                <a:latin typeface="Arial"/>
              </a:rPr>
              <a:t>100%</a:t>
            </a:r>
            <a:r>
              <a:rPr lang="en-US" dirty="0" smtClean="0"/>
              <a:t>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A794DBF-7D1C-4BEA-826E-2A1E7A6B3B79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7339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H" dirty="0" smtClean="0"/>
              <a:t>In the 2010 round, 9 countries </a:t>
            </a:r>
            <a:r>
              <a:rPr lang="fr-CH" dirty="0" err="1" smtClean="0"/>
              <a:t>with</a:t>
            </a:r>
            <a:r>
              <a:rPr lang="fr-CH" dirty="0" smtClean="0"/>
              <a:t> </a:t>
            </a:r>
            <a:r>
              <a:rPr lang="fr-CH" dirty="0" err="1" smtClean="0"/>
              <a:t>traditional</a:t>
            </a:r>
            <a:r>
              <a:rPr lang="fr-CH" dirty="0" smtClean="0"/>
              <a:t> </a:t>
            </a:r>
            <a:r>
              <a:rPr lang="fr-CH" dirty="0" err="1" smtClean="0"/>
              <a:t>census</a:t>
            </a:r>
            <a:r>
              <a:rPr lang="fr-CH" dirty="0" smtClean="0"/>
              <a:t> </a:t>
            </a:r>
            <a:r>
              <a:rPr lang="fr-CH" dirty="0" err="1" smtClean="0"/>
              <a:t>used</a:t>
            </a:r>
            <a:r>
              <a:rPr lang="fr-CH" dirty="0" smtClean="0"/>
              <a:t> data</a:t>
            </a:r>
            <a:r>
              <a:rPr lang="fr-CH" baseline="0" dirty="0" smtClean="0"/>
              <a:t> </a:t>
            </a:r>
            <a:r>
              <a:rPr lang="fr-CH" baseline="0" dirty="0" err="1" smtClean="0"/>
              <a:t>from</a:t>
            </a:r>
            <a:r>
              <a:rPr lang="fr-CH" baseline="0" dirty="0" smtClean="0"/>
              <a:t> </a:t>
            </a:r>
            <a:r>
              <a:rPr lang="fr-CH" baseline="0" dirty="0" err="1" smtClean="0"/>
              <a:t>registers</a:t>
            </a:r>
            <a:r>
              <a:rPr lang="fr-CH" baseline="0" dirty="0" smtClean="0"/>
              <a:t> to support the </a:t>
            </a:r>
            <a:r>
              <a:rPr lang="fr-CH" baseline="0" dirty="0" err="1" smtClean="0"/>
              <a:t>enumeration</a:t>
            </a:r>
            <a:r>
              <a:rPr lang="fr-CH" baseline="0" dirty="0" smtClean="0"/>
              <a:t>, as frame or control.</a:t>
            </a:r>
          </a:p>
          <a:p>
            <a:r>
              <a:rPr lang="fr-CH" baseline="0" dirty="0" smtClean="0"/>
              <a:t>In total, 28 countries out of 50 (56%) </a:t>
            </a:r>
            <a:r>
              <a:rPr lang="fr-CH" baseline="0" dirty="0" err="1" smtClean="0"/>
              <a:t>used</a:t>
            </a:r>
            <a:r>
              <a:rPr lang="fr-CH" baseline="0" dirty="0" smtClean="0"/>
              <a:t> data </a:t>
            </a:r>
            <a:r>
              <a:rPr lang="fr-CH" baseline="0" dirty="0" err="1" smtClean="0"/>
              <a:t>from</a:t>
            </a:r>
            <a:r>
              <a:rPr lang="fr-CH" baseline="0" dirty="0" smtClean="0"/>
              <a:t> </a:t>
            </a:r>
            <a:r>
              <a:rPr lang="fr-CH" baseline="0" dirty="0" err="1" smtClean="0"/>
              <a:t>registers</a:t>
            </a:r>
            <a:r>
              <a:rPr lang="fr-CH" baseline="0" dirty="0" smtClean="0"/>
              <a:t> for the </a:t>
            </a:r>
            <a:r>
              <a:rPr lang="fr-CH" baseline="0" dirty="0" err="1" smtClean="0"/>
              <a:t>census</a:t>
            </a:r>
            <a:r>
              <a:rPr lang="fr-CH" baseline="0" dirty="0" smtClean="0"/>
              <a:t>, </a:t>
            </a:r>
            <a:r>
              <a:rPr lang="fr-CH" baseline="0" dirty="0" err="1" smtClean="0"/>
              <a:t>directly</a:t>
            </a:r>
            <a:r>
              <a:rPr lang="fr-CH" baseline="0" dirty="0" smtClean="0"/>
              <a:t> to </a:t>
            </a:r>
            <a:r>
              <a:rPr lang="fr-CH" baseline="0" dirty="0" err="1" smtClean="0"/>
              <a:t>produce</a:t>
            </a:r>
            <a:r>
              <a:rPr lang="fr-CH" baseline="0" dirty="0" smtClean="0"/>
              <a:t> </a:t>
            </a:r>
            <a:r>
              <a:rPr lang="fr-CH" baseline="0" dirty="0" err="1" smtClean="0"/>
              <a:t>census</a:t>
            </a:r>
            <a:r>
              <a:rPr lang="fr-CH" baseline="0" dirty="0" smtClean="0"/>
              <a:t> data, or </a:t>
            </a:r>
            <a:r>
              <a:rPr lang="fr-CH" baseline="0" dirty="0" err="1" smtClean="0"/>
              <a:t>indirectly</a:t>
            </a:r>
            <a:r>
              <a:rPr lang="fr-CH" baseline="0" dirty="0" smtClean="0"/>
              <a:t> to support the </a:t>
            </a:r>
            <a:r>
              <a:rPr lang="fr-CH" baseline="0" dirty="0" err="1" smtClean="0"/>
              <a:t>enumeration</a:t>
            </a:r>
            <a:r>
              <a:rPr lang="fr-CH" baseline="0" dirty="0" smtClean="0"/>
              <a:t>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A794DBF-7D1C-4BEA-826E-2A1E7A6B3B79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7339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A794DBF-7D1C-4BEA-826E-2A1E7A6B3B79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7339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H" dirty="0" smtClean="0"/>
              <a:t>17 UNECE countries </a:t>
            </a:r>
            <a:r>
              <a:rPr lang="fr-CH" dirty="0" err="1" smtClean="0"/>
              <a:t>used</a:t>
            </a:r>
            <a:r>
              <a:rPr lang="fr-CH" dirty="0" smtClean="0"/>
              <a:t> the internet </a:t>
            </a:r>
            <a:r>
              <a:rPr lang="fr-CH" dirty="0" err="1" smtClean="0"/>
              <a:t>census</a:t>
            </a:r>
            <a:r>
              <a:rPr lang="fr-CH" dirty="0" smtClean="0"/>
              <a:t>, </a:t>
            </a:r>
            <a:r>
              <a:rPr lang="fr-CH" dirty="0" err="1" smtClean="0"/>
              <a:t>including</a:t>
            </a:r>
            <a:r>
              <a:rPr lang="fr-CH" baseline="0" dirty="0" smtClean="0"/>
              <a:t> 9 countries </a:t>
            </a:r>
            <a:r>
              <a:rPr lang="fr-CH" baseline="0" dirty="0" err="1" smtClean="0"/>
              <a:t>with</a:t>
            </a:r>
            <a:r>
              <a:rPr lang="fr-CH" baseline="0" dirty="0" smtClean="0"/>
              <a:t> </a:t>
            </a:r>
            <a:r>
              <a:rPr lang="fr-CH" baseline="0" dirty="0" err="1" smtClean="0"/>
              <a:t>traditional</a:t>
            </a:r>
            <a:r>
              <a:rPr lang="fr-CH" baseline="0" dirty="0" smtClean="0"/>
              <a:t> </a:t>
            </a:r>
            <a:r>
              <a:rPr lang="fr-CH" baseline="0" dirty="0" err="1" smtClean="0"/>
              <a:t>census</a:t>
            </a:r>
            <a:r>
              <a:rPr lang="fr-CH" baseline="0" dirty="0" smtClean="0"/>
              <a:t>, and 8 countries </a:t>
            </a:r>
            <a:r>
              <a:rPr lang="fr-CH" baseline="0" dirty="0" err="1" smtClean="0"/>
              <a:t>with</a:t>
            </a:r>
            <a:r>
              <a:rPr lang="fr-CH" baseline="0" dirty="0" smtClean="0"/>
              <a:t> </a:t>
            </a:r>
            <a:r>
              <a:rPr lang="fr-CH" baseline="0" dirty="0" err="1" smtClean="0"/>
              <a:t>combined</a:t>
            </a:r>
            <a:r>
              <a:rPr lang="fr-CH" baseline="0" dirty="0" smtClean="0"/>
              <a:t> </a:t>
            </a:r>
            <a:r>
              <a:rPr lang="fr-CH" baseline="0" dirty="0" err="1" smtClean="0"/>
              <a:t>census</a:t>
            </a:r>
            <a:r>
              <a:rPr lang="fr-CH" baseline="0" dirty="0" smtClean="0"/>
              <a:t>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A794DBF-7D1C-4BEA-826E-2A1E7A6B3B79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7339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150622B-04AF-4A05-926D-A344DFCB5B87}" type="slidenum">
              <a:rPr lang="en-US" sz="1200" smtClean="0"/>
              <a:pPr eaLnBrk="1" hangingPunct="1"/>
              <a:t>8</a:t>
            </a:fld>
            <a:endParaRPr lang="en-US" sz="1200" smtClean="0"/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3288" y="762000"/>
            <a:ext cx="4976812" cy="3733800"/>
          </a:xfrm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798" y="4724269"/>
            <a:ext cx="4954323" cy="441986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C947616C-E7DE-493A-AAD8-197BF35475B1}" type="slidenum">
              <a:rPr lang="en-US" sz="1200" smtClean="0"/>
              <a:pPr eaLnBrk="1" hangingPunct="1"/>
              <a:t>9</a:t>
            </a:fld>
            <a:endParaRPr lang="en-US" sz="1200" smtClean="0"/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3288" y="762000"/>
            <a:ext cx="4976812" cy="3733800"/>
          </a:xfrm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798" y="4724269"/>
            <a:ext cx="4954323" cy="441986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C947616C-E7DE-493A-AAD8-197BF35475B1}" type="slidenum">
              <a:rPr lang="en-US" sz="1200" smtClean="0"/>
              <a:pPr eaLnBrk="1" hangingPunct="1"/>
              <a:t>10</a:t>
            </a:fld>
            <a:endParaRPr lang="en-US" sz="1200" smtClean="0"/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3288" y="762000"/>
            <a:ext cx="4976812" cy="3733800"/>
          </a:xfrm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798" y="4724269"/>
            <a:ext cx="4954323" cy="441986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C947616C-E7DE-493A-AAD8-197BF35475B1}" type="slidenum">
              <a:rPr lang="en-US" sz="1200" smtClean="0"/>
              <a:pPr eaLnBrk="1" hangingPunct="1"/>
              <a:t>11</a:t>
            </a:fld>
            <a:endParaRPr lang="en-US" sz="1200" smtClean="0"/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3288" y="762000"/>
            <a:ext cx="4976812" cy="3733800"/>
          </a:xfrm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798" y="4724269"/>
            <a:ext cx="4954323" cy="441986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UNECElogoDarkBlue200px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182"/>
          <a:stretch>
            <a:fillRect/>
          </a:stretch>
        </p:blipFill>
        <p:spPr bwMode="auto">
          <a:xfrm>
            <a:off x="533400" y="533400"/>
            <a:ext cx="104457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1752600" y="609600"/>
            <a:ext cx="6477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fr-CH" sz="1800" b="1" smtClean="0">
                <a:latin typeface="Arial" charset="0"/>
              </a:rPr>
              <a:t>United Nations</a:t>
            </a:r>
            <a:endParaRPr lang="en-US" sz="1800" b="1" smtClean="0">
              <a:latin typeface="Arial" charset="0"/>
            </a:endParaRPr>
          </a:p>
        </p:txBody>
      </p:sp>
      <p:sp>
        <p:nvSpPr>
          <p:cNvPr id="6" name="Line 6"/>
          <p:cNvSpPr>
            <a:spLocks noChangeShapeType="1"/>
          </p:cNvSpPr>
          <p:nvPr/>
        </p:nvSpPr>
        <p:spPr bwMode="auto">
          <a:xfrm>
            <a:off x="5562600" y="6477000"/>
            <a:ext cx="3352800" cy="0"/>
          </a:xfrm>
          <a:prstGeom prst="line">
            <a:avLst/>
          </a:prstGeom>
          <a:noFill/>
          <a:ln w="38100">
            <a:solidFill>
              <a:srgbClr val="0066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" name="Line 7"/>
          <p:cNvSpPr>
            <a:spLocks noChangeShapeType="1"/>
          </p:cNvSpPr>
          <p:nvPr/>
        </p:nvSpPr>
        <p:spPr bwMode="auto">
          <a:xfrm>
            <a:off x="8686800" y="5791200"/>
            <a:ext cx="0" cy="914400"/>
          </a:xfrm>
          <a:prstGeom prst="line">
            <a:avLst/>
          </a:prstGeom>
          <a:noFill/>
          <a:ln w="38100" cmpd="dbl">
            <a:solidFill>
              <a:srgbClr val="0066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8" name="Line 8"/>
          <p:cNvSpPr>
            <a:spLocks noChangeShapeType="1"/>
          </p:cNvSpPr>
          <p:nvPr/>
        </p:nvSpPr>
        <p:spPr bwMode="auto">
          <a:xfrm>
            <a:off x="1752600" y="533400"/>
            <a:ext cx="2057400" cy="0"/>
          </a:xfrm>
          <a:prstGeom prst="line">
            <a:avLst/>
          </a:prstGeom>
          <a:noFill/>
          <a:ln w="28575">
            <a:solidFill>
              <a:srgbClr val="0066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pic>
        <p:nvPicPr>
          <p:cNvPr id="9" name="Picture 9" descr="UNECElogoDarkBlue200px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182"/>
          <a:stretch>
            <a:fillRect/>
          </a:stretch>
        </p:blipFill>
        <p:spPr bwMode="auto">
          <a:xfrm>
            <a:off x="533400" y="533400"/>
            <a:ext cx="104457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1752600" y="609600"/>
            <a:ext cx="6477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fr-CH" sz="1800" b="1" smtClean="0">
                <a:solidFill>
                  <a:srgbClr val="003399"/>
                </a:solidFill>
                <a:latin typeface="Arial" charset="0"/>
              </a:rPr>
              <a:t>United Nations Economic Commission for Europe Statistical Division</a:t>
            </a:r>
            <a:endParaRPr lang="en-US" sz="1800" b="1" smtClean="0">
              <a:solidFill>
                <a:srgbClr val="003399"/>
              </a:solidFill>
              <a:latin typeface="Arial" charset="0"/>
            </a:endParaRPr>
          </a:p>
        </p:txBody>
      </p:sp>
      <p:sp>
        <p:nvSpPr>
          <p:cNvPr id="11" name="Line 11"/>
          <p:cNvSpPr>
            <a:spLocks noChangeShapeType="1"/>
          </p:cNvSpPr>
          <p:nvPr/>
        </p:nvSpPr>
        <p:spPr bwMode="auto">
          <a:xfrm>
            <a:off x="5562600" y="6477000"/>
            <a:ext cx="3352800" cy="0"/>
          </a:xfrm>
          <a:prstGeom prst="line">
            <a:avLst/>
          </a:prstGeom>
          <a:noFill/>
          <a:ln w="38100">
            <a:solidFill>
              <a:srgbClr val="0066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2" name="Line 12"/>
          <p:cNvSpPr>
            <a:spLocks noChangeShapeType="1"/>
          </p:cNvSpPr>
          <p:nvPr/>
        </p:nvSpPr>
        <p:spPr bwMode="auto">
          <a:xfrm>
            <a:off x="8686800" y="5791200"/>
            <a:ext cx="0" cy="914400"/>
          </a:xfrm>
          <a:prstGeom prst="line">
            <a:avLst/>
          </a:prstGeom>
          <a:noFill/>
          <a:ln w="38100" cmpd="dbl">
            <a:solidFill>
              <a:srgbClr val="0066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3" name="Line 13"/>
          <p:cNvSpPr>
            <a:spLocks noChangeShapeType="1"/>
          </p:cNvSpPr>
          <p:nvPr/>
        </p:nvSpPr>
        <p:spPr bwMode="auto">
          <a:xfrm>
            <a:off x="1752600" y="533400"/>
            <a:ext cx="2057400" cy="0"/>
          </a:xfrm>
          <a:prstGeom prst="line">
            <a:avLst/>
          </a:prstGeom>
          <a:noFill/>
          <a:ln w="28575">
            <a:solidFill>
              <a:srgbClr val="0066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2667000"/>
            <a:ext cx="8153400" cy="1143000"/>
          </a:xfrm>
        </p:spPr>
        <p:txBody>
          <a:bodyPr/>
          <a:lstStyle>
            <a:lvl1pPr algn="ctr">
              <a:defRPr sz="44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44196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fr-CH" noProof="0" smtClean="0"/>
              <a:t>Click to add Presenter’s Name</a:t>
            </a:r>
          </a:p>
          <a:p>
            <a:pPr lvl="0"/>
            <a:r>
              <a:rPr lang="fr-CH" noProof="0" smtClean="0"/>
              <a:t>Month Year</a:t>
            </a:r>
            <a:endParaRPr lang="en-US" noProof="0" smtClean="0"/>
          </a:p>
        </p:txBody>
      </p:sp>
    </p:spTree>
    <p:extLst>
      <p:ext uri="{BB962C8B-B14F-4D97-AF65-F5344CB8AC3E}">
        <p14:creationId xmlns:p14="http://schemas.microsoft.com/office/powerpoint/2010/main" val="30472048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C8D65E-7A05-49EB-A811-6C675BDA3CC4}" type="datetime4">
              <a:rPr lang="en-US"/>
              <a:pPr>
                <a:defRPr/>
              </a:pPr>
              <a:t>October 11, 2013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9131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57950" y="609600"/>
            <a:ext cx="200025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84835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377C42-A9D0-4580-B86F-A1F1126025AB}" type="datetime4">
              <a:rPr lang="en-US"/>
              <a:pPr>
                <a:defRPr/>
              </a:pPr>
              <a:t>October 11, 2013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3724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476672"/>
            <a:ext cx="70866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spcAft>
                <a:spcPts val="1200"/>
              </a:spcAft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F78E64-6482-45A8-AE74-09835B2543F9}" type="datetime4">
              <a:rPr lang="en-US"/>
              <a:pPr>
                <a:defRPr/>
              </a:pPr>
              <a:t>October 11, 2013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3373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6E60FA-8FDA-43B0-B929-744A143F6C9F}" type="datetime4">
              <a:rPr lang="en-US"/>
              <a:pPr>
                <a:defRPr/>
              </a:pPr>
              <a:t>October 11, 2013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7722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752600"/>
            <a:ext cx="38862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752600"/>
            <a:ext cx="38862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4F6B6C-B4DE-49FD-888D-0189310351F3}" type="datetime4">
              <a:rPr lang="en-US"/>
              <a:pPr>
                <a:defRPr/>
              </a:pPr>
              <a:t>October 11, 2013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1692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2B7F43-2741-49AA-8D73-6E8180F80AB7}" type="datetime4">
              <a:rPr lang="en-US"/>
              <a:pPr>
                <a:defRPr/>
              </a:pPr>
              <a:t>October 11, 2013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1445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267EB7-7AD9-46FF-8BD1-6A45EB2C5C5C}" type="datetime4">
              <a:rPr lang="en-US"/>
              <a:pPr>
                <a:defRPr/>
              </a:pPr>
              <a:t>October 11, 2013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618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5C8706-9502-44C5-B003-A29F8BA35B37}" type="datetime4">
              <a:rPr lang="en-US"/>
              <a:pPr>
                <a:defRPr/>
              </a:pPr>
              <a:t>October 11, 2013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4929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BFB775-BBF7-4B80-B0AC-F2F69973C115}" type="datetime4">
              <a:rPr lang="en-US"/>
              <a:pPr>
                <a:defRPr/>
              </a:pPr>
              <a:t>October 11, 2013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8343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20B620-A59A-4F01-97E0-9A7B9B7DB5F6}" type="datetime4">
              <a:rPr lang="en-US"/>
              <a:pPr>
                <a:defRPr/>
              </a:pPr>
              <a:t>October 11, 2013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3232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609600"/>
            <a:ext cx="70866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752600"/>
            <a:ext cx="7924800" cy="434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Line 4"/>
          <p:cNvSpPr>
            <a:spLocks noChangeShapeType="1"/>
          </p:cNvSpPr>
          <p:nvPr/>
        </p:nvSpPr>
        <p:spPr bwMode="auto">
          <a:xfrm>
            <a:off x="304800" y="6324600"/>
            <a:ext cx="8382000" cy="0"/>
          </a:xfrm>
          <a:prstGeom prst="line">
            <a:avLst/>
          </a:prstGeom>
          <a:noFill/>
          <a:ln w="19050">
            <a:solidFill>
              <a:srgbClr val="0066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3246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1">
                <a:latin typeface="+mn-lt"/>
              </a:defRPr>
            </a:lvl1pPr>
          </a:lstStyle>
          <a:p>
            <a:pPr>
              <a:defRPr/>
            </a:pPr>
            <a:fld id="{95FD3665-62EF-4C24-90AB-FCEAFE8AFFE9}" type="datetime4">
              <a:rPr lang="en-US"/>
              <a:pPr>
                <a:defRPr/>
              </a:pPr>
              <a:t>October 11, 2013</a:t>
            </a:fld>
            <a:endParaRPr lang="en-US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2590800" y="6324600"/>
            <a:ext cx="4419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en-US" sz="1200" b="1">
              <a:latin typeface="Arial" charset="0"/>
            </a:endParaRP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6553200" y="63246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/>
            <a:r>
              <a:rPr lang="fr-CH" sz="1200" b="1">
                <a:latin typeface="Arial" charset="0"/>
              </a:rPr>
              <a:t> Slide </a:t>
            </a:r>
            <a:fld id="{5D2552F0-ACEA-4619-93B2-3EF0F39ECD13}" type="slidenum">
              <a:rPr lang="en-US" sz="1200" b="1">
                <a:latin typeface="Arial" charset="0"/>
              </a:rPr>
              <a:pPr algn="r"/>
              <a:t>‹#›</a:t>
            </a:fld>
            <a:endParaRPr lang="en-US" sz="1200" b="1">
              <a:latin typeface="Arial" charset="0"/>
            </a:endParaRPr>
          </a:p>
        </p:txBody>
      </p:sp>
      <p:pic>
        <p:nvPicPr>
          <p:cNvPr id="1032" name="Picture 8" descr="UNECElogoDarkBlue200px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8425" y="228600"/>
            <a:ext cx="1044575" cy="111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3" name="Line 9"/>
          <p:cNvSpPr>
            <a:spLocks noChangeShapeType="1"/>
          </p:cNvSpPr>
          <p:nvPr/>
        </p:nvSpPr>
        <p:spPr bwMode="auto">
          <a:xfrm>
            <a:off x="228600" y="381000"/>
            <a:ext cx="7229475" cy="0"/>
          </a:xfrm>
          <a:prstGeom prst="line">
            <a:avLst/>
          </a:prstGeom>
          <a:noFill/>
          <a:ln w="28575">
            <a:solidFill>
              <a:srgbClr val="0066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pic>
        <p:nvPicPr>
          <p:cNvPr id="1034" name="Picture 10" descr="UNECElogoDarkBlue200px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8425" y="228600"/>
            <a:ext cx="1044575" cy="111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5" name="Line 11"/>
          <p:cNvSpPr>
            <a:spLocks noChangeShapeType="1"/>
          </p:cNvSpPr>
          <p:nvPr/>
        </p:nvSpPr>
        <p:spPr bwMode="auto">
          <a:xfrm>
            <a:off x="228600" y="381000"/>
            <a:ext cx="7229475" cy="0"/>
          </a:xfrm>
          <a:prstGeom prst="line">
            <a:avLst/>
          </a:prstGeom>
          <a:noFill/>
          <a:ln w="28575">
            <a:solidFill>
              <a:srgbClr val="0066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9" r:id="rId1"/>
    <p:sldLayoutId id="2147483969" r:id="rId2"/>
    <p:sldLayoutId id="2147483970" r:id="rId3"/>
    <p:sldLayoutId id="2147483971" r:id="rId4"/>
    <p:sldLayoutId id="2147483972" r:id="rId5"/>
    <p:sldLayoutId id="2147483973" r:id="rId6"/>
    <p:sldLayoutId id="2147483974" r:id="rId7"/>
    <p:sldLayoutId id="2147483975" r:id="rId8"/>
    <p:sldLayoutId id="2147483976" r:id="rId9"/>
    <p:sldLayoutId id="2147483977" r:id="rId10"/>
    <p:sldLayoutId id="2147483978" r:id="rId11"/>
  </p:sldLayoutIdLst>
  <p:hf sldNum="0"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55000"/>
        <a:buFont typeface="Wingdings" pitchFamily="2" charset="2"/>
        <a:buChar char="v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80000"/>
        <a:buChar char="•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80000"/>
        <a:buFont typeface="Wingdings" pitchFamily="2" charset="2"/>
        <a:buChar char="w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wmf"/><Relationship Id="rId4" Type="http://schemas.openxmlformats.org/officeDocument/2006/relationships/image" Target="../media/image7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nece.org/stats/census.html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wmf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9552" y="2667000"/>
            <a:ext cx="8046218" cy="1143000"/>
          </a:xfrm>
        </p:spPr>
        <p:txBody>
          <a:bodyPr/>
          <a:lstStyle/>
          <a:p>
            <a:r>
              <a:rPr lang="en-US" sz="3600" dirty="0"/>
              <a:t>Overview of the 2010 census round in the UNECE region 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>and preparations </a:t>
            </a:r>
            <a:r>
              <a:rPr lang="en-US" sz="3600" dirty="0"/>
              <a:t>for the 2020 round</a:t>
            </a:r>
            <a:endParaRPr lang="en-US" sz="3600" dirty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95441" y="4622159"/>
            <a:ext cx="7992888" cy="665584"/>
          </a:xfrm>
        </p:spPr>
        <p:txBody>
          <a:bodyPr/>
          <a:lstStyle/>
          <a:p>
            <a:r>
              <a:rPr lang="en-US" dirty="0" smtClean="0"/>
              <a:t>Paolo Valente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592882" y="5301208"/>
            <a:ext cx="7992888" cy="1025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SzPct val="55000"/>
              <a:buFont typeface="Wingdings" pitchFamily="2" charset="2"/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Char char="•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w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000" dirty="0" smtClean="0"/>
              <a:t>High-level Seminar</a:t>
            </a:r>
            <a:br>
              <a:rPr lang="en-US" sz="2000" dirty="0" smtClean="0"/>
            </a:br>
            <a:r>
              <a:rPr lang="en-US" sz="2000" dirty="0" smtClean="0"/>
              <a:t>on Population Censuses and Migration Statistics in CIS Countries</a:t>
            </a:r>
          </a:p>
          <a:p>
            <a:r>
              <a:rPr lang="en-US" sz="2000" dirty="0" smtClean="0"/>
              <a:t>Gelendzhik, Russian Federation, 16-18 October 2013</a:t>
            </a:r>
          </a:p>
          <a:p>
            <a:endParaRPr lang="en-US" sz="2000" dirty="0" smtClean="0"/>
          </a:p>
          <a:p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22266026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DA63AEA8-F74D-48B5-9B80-B8834EBD958A}" type="datetime4">
              <a:rPr lang="en-US"/>
              <a:pPr>
                <a:defRPr/>
              </a:pPr>
              <a:t>October 11, 2013</a:t>
            </a:fld>
            <a:endParaRPr lang="en-US"/>
          </a:p>
        </p:txBody>
      </p:sp>
      <p:sp>
        <p:nvSpPr>
          <p:cNvPr id="4100" name="Rectangle 3"/>
          <p:cNvSpPr>
            <a:spLocks noChangeArrowheads="1"/>
          </p:cNvSpPr>
          <p:nvPr/>
        </p:nvSpPr>
        <p:spPr bwMode="auto">
          <a:xfrm>
            <a:off x="467544" y="1268760"/>
            <a:ext cx="8136903" cy="475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defTabSz="446088">
              <a:defRPr/>
            </a:pPr>
            <a:r>
              <a:rPr lang="en-US" sz="2800" b="1" dirty="0" smtClean="0">
                <a:solidFill>
                  <a:srgbClr val="FF0000"/>
                </a:solidFill>
                <a:latin typeface="Arial" charset="0"/>
              </a:rPr>
              <a:t>2014 (plans):</a:t>
            </a:r>
            <a:endParaRPr lang="en-US" sz="2800" b="1" dirty="0">
              <a:solidFill>
                <a:srgbClr val="FF0000"/>
              </a:solidFill>
              <a:latin typeface="Arial" charset="0"/>
            </a:endParaRPr>
          </a:p>
          <a:p>
            <a:pPr defTabSz="446088">
              <a:defRPr/>
            </a:pPr>
            <a:endParaRPr lang="en-US" sz="1050" b="1" dirty="0" smtClean="0">
              <a:latin typeface="Arial" charset="0"/>
            </a:endParaRPr>
          </a:p>
          <a:p>
            <a:pPr marL="514350" indent="-514350" defTabSz="446088">
              <a:buFont typeface="Wingdings" pitchFamily="2" charset="2"/>
              <a:buChar char="Ø"/>
              <a:defRPr/>
            </a:pPr>
            <a:r>
              <a:rPr lang="en-US" b="1" dirty="0" smtClean="0">
                <a:latin typeface="Arial" charset="0"/>
              </a:rPr>
              <a:t>Preparation of draft new </a:t>
            </a:r>
            <a:r>
              <a:rPr lang="en-US" b="1" dirty="0">
                <a:latin typeface="Arial" charset="0"/>
              </a:rPr>
              <a:t>CES Rec. for 2020 round </a:t>
            </a:r>
            <a:r>
              <a:rPr lang="en-US" dirty="0" smtClean="0">
                <a:latin typeface="Arial" charset="0"/>
              </a:rPr>
              <a:t>by Steering Group and Task Forces (by June 2014)</a:t>
            </a:r>
          </a:p>
          <a:p>
            <a:pPr defTabSz="446088">
              <a:defRPr/>
            </a:pPr>
            <a:endParaRPr lang="en-US" sz="1600" b="1" dirty="0" smtClean="0">
              <a:latin typeface="Arial" charset="0"/>
            </a:endParaRPr>
          </a:p>
          <a:p>
            <a:pPr marL="514350" indent="-514350" defTabSz="446088">
              <a:buFont typeface="Wingdings" pitchFamily="2" charset="2"/>
              <a:buChar char="Ø"/>
              <a:defRPr/>
            </a:pPr>
            <a:r>
              <a:rPr lang="en-US" b="1" dirty="0">
                <a:latin typeface="Arial" charset="0"/>
              </a:rPr>
              <a:t>UNECE-Eurostat Meeting on Censuses </a:t>
            </a:r>
            <a:r>
              <a:rPr lang="en-US" dirty="0">
                <a:latin typeface="Arial" charset="0"/>
              </a:rPr>
              <a:t>in Geneva,  to discuss the </a:t>
            </a:r>
            <a:r>
              <a:rPr lang="en-US" dirty="0" smtClean="0">
                <a:latin typeface="Arial" charset="0"/>
              </a:rPr>
              <a:t>draft new recommendations (Sep 2014)</a:t>
            </a:r>
            <a:endParaRPr lang="en-US" dirty="0">
              <a:latin typeface="Arial" charset="0"/>
            </a:endParaRPr>
          </a:p>
          <a:p>
            <a:pPr lvl="0" defTabSz="446088">
              <a:defRPr/>
            </a:pPr>
            <a:endParaRPr lang="en-US" sz="1600" b="1" dirty="0">
              <a:solidFill>
                <a:srgbClr val="000000"/>
              </a:solidFill>
              <a:latin typeface="Arial" charset="0"/>
            </a:endParaRPr>
          </a:p>
          <a:p>
            <a:pPr marL="514350" lvl="0" indent="-514350" defTabSz="446088">
              <a:buFont typeface="Wingdings" pitchFamily="2" charset="2"/>
              <a:buChar char="Ø"/>
              <a:defRPr/>
            </a:pPr>
            <a:r>
              <a:rPr lang="en-US" b="1" dirty="0" smtClean="0">
                <a:solidFill>
                  <a:srgbClr val="000000"/>
                </a:solidFill>
                <a:latin typeface="Arial" charset="0"/>
              </a:rPr>
              <a:t>Final draft new CES recommendations </a:t>
            </a: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(Dec </a:t>
            </a:r>
            <a:r>
              <a:rPr lang="en-US" dirty="0">
                <a:solidFill>
                  <a:srgbClr val="000000"/>
                </a:solidFill>
                <a:latin typeface="Arial" charset="0"/>
              </a:rPr>
              <a:t>2014)</a:t>
            </a:r>
          </a:p>
          <a:p>
            <a:pPr marL="228600" indent="-228600" defTabSz="446088">
              <a:defRPr/>
            </a:pPr>
            <a:endParaRPr lang="en-US" sz="1400" dirty="0" smtClean="0">
              <a:latin typeface="Arial" charset="0"/>
            </a:endParaRPr>
          </a:p>
          <a:p>
            <a:pPr marL="228600" indent="-228600" defTabSz="446088">
              <a:buFontTx/>
              <a:buChar char="-"/>
              <a:defRPr/>
            </a:pPr>
            <a:endParaRPr lang="en-US" sz="2000" dirty="0">
              <a:latin typeface="Arial" charset="0"/>
            </a:endParaRPr>
          </a:p>
          <a:p>
            <a:pPr marL="228600" indent="-228600" defTabSz="446088">
              <a:buFontTx/>
              <a:buChar char="-"/>
              <a:defRPr/>
            </a:pPr>
            <a:endParaRPr lang="en-US" sz="2000" dirty="0">
              <a:latin typeface="Arial" charset="0"/>
            </a:endParaRPr>
          </a:p>
          <a:p>
            <a:pPr marL="228600" indent="-228600" defTabSz="446088">
              <a:defRPr/>
            </a:pPr>
            <a:r>
              <a:rPr lang="it-IT" sz="1000" dirty="0">
                <a:solidFill>
                  <a:srgbClr val="0000A8"/>
                </a:solidFill>
                <a:latin typeface="Arial" charset="0"/>
              </a:rPr>
              <a:t/>
            </a:r>
            <a:br>
              <a:rPr lang="it-IT" sz="1000" dirty="0">
                <a:solidFill>
                  <a:srgbClr val="0000A8"/>
                </a:solidFill>
                <a:latin typeface="Arial" charset="0"/>
              </a:rPr>
            </a:br>
            <a:endParaRPr lang="it-IT" sz="1000" dirty="0">
              <a:solidFill>
                <a:srgbClr val="0000A8"/>
              </a:solidFill>
              <a:latin typeface="Arial" charset="0"/>
            </a:endParaRPr>
          </a:p>
        </p:txBody>
      </p:sp>
      <p:cxnSp>
        <p:nvCxnSpPr>
          <p:cNvPr id="6" name="Connettore 1 5"/>
          <p:cNvCxnSpPr/>
          <p:nvPr/>
        </p:nvCxnSpPr>
        <p:spPr>
          <a:xfrm>
            <a:off x="395288" y="5805488"/>
            <a:ext cx="8137525" cy="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126" name="CasellaDiTesto 7"/>
          <p:cNvSpPr txBox="1">
            <a:spLocks noChangeArrowheads="1"/>
          </p:cNvSpPr>
          <p:nvPr/>
        </p:nvSpPr>
        <p:spPr bwMode="auto">
          <a:xfrm>
            <a:off x="900113" y="5876925"/>
            <a:ext cx="79930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it-CH" b="1" dirty="0"/>
              <a:t>2012		   2013		      2014	         2015	</a:t>
            </a:r>
          </a:p>
        </p:txBody>
      </p:sp>
      <p:cxnSp>
        <p:nvCxnSpPr>
          <p:cNvPr id="13" name="Connettore 1 12"/>
          <p:cNvCxnSpPr/>
          <p:nvPr/>
        </p:nvCxnSpPr>
        <p:spPr>
          <a:xfrm>
            <a:off x="395288" y="5589588"/>
            <a:ext cx="0" cy="2159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Connettore 1 13"/>
          <p:cNvCxnSpPr/>
          <p:nvPr/>
        </p:nvCxnSpPr>
        <p:spPr>
          <a:xfrm>
            <a:off x="2339975" y="5589588"/>
            <a:ext cx="0" cy="2159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Connettore 1 14"/>
          <p:cNvCxnSpPr/>
          <p:nvPr/>
        </p:nvCxnSpPr>
        <p:spPr>
          <a:xfrm>
            <a:off x="4356100" y="5589588"/>
            <a:ext cx="0" cy="2159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Connettore 1 15"/>
          <p:cNvCxnSpPr/>
          <p:nvPr/>
        </p:nvCxnSpPr>
        <p:spPr>
          <a:xfrm>
            <a:off x="6372225" y="5589588"/>
            <a:ext cx="0" cy="2159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Connettore 1 16"/>
          <p:cNvCxnSpPr/>
          <p:nvPr/>
        </p:nvCxnSpPr>
        <p:spPr>
          <a:xfrm>
            <a:off x="8532813" y="5589588"/>
            <a:ext cx="0" cy="2159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5133" name="Picture 2" descr="http://theconstructionzone.files.wordpress.com/2010/03/collaboration-bi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5013176"/>
            <a:ext cx="803298" cy="6409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4" name="Picture 2" descr="C:\Users\Paolo\AppData\Local\Microsoft\Windows\Temporary Internet Files\Content.IE5\RNW0IG8R\MC900197760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8137" y="5013176"/>
            <a:ext cx="818929" cy="6409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404664"/>
            <a:ext cx="7823076" cy="1007963"/>
          </a:xfrm>
        </p:spPr>
        <p:txBody>
          <a:bodyPr/>
          <a:lstStyle/>
          <a:p>
            <a:pPr eaLnBrk="1" hangingPunct="1"/>
            <a:r>
              <a:rPr lang="it-IT" sz="2800" dirty="0" smtClean="0">
                <a:solidFill>
                  <a:schemeClr val="tx1"/>
                </a:solidFill>
              </a:rPr>
              <a:t>UNECE activities on review of 2010 round and preparations for 2020 round</a:t>
            </a:r>
          </a:p>
        </p:txBody>
      </p:sp>
      <p:pic>
        <p:nvPicPr>
          <p:cNvPr id="19" name="Picture 2" descr="C:\Users\Paolo\AppData\Local\Microsoft\Windows\Temporary Internet Files\Content.IE5\HKYOV2ML\MC900252595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87"/>
          <a:stretch>
            <a:fillRect/>
          </a:stretch>
        </p:blipFill>
        <p:spPr bwMode="auto">
          <a:xfrm>
            <a:off x="5937066" y="4805268"/>
            <a:ext cx="602498" cy="808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2057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DA63AEA8-F74D-48B5-9B80-B8834EBD958A}" type="datetime4">
              <a:rPr lang="en-US"/>
              <a:pPr>
                <a:defRPr/>
              </a:pPr>
              <a:t>October 11, 2013</a:t>
            </a:fld>
            <a:endParaRPr lang="en-US"/>
          </a:p>
        </p:txBody>
      </p:sp>
      <p:sp>
        <p:nvSpPr>
          <p:cNvPr id="4100" name="Rectangle 3"/>
          <p:cNvSpPr>
            <a:spLocks noChangeArrowheads="1"/>
          </p:cNvSpPr>
          <p:nvPr/>
        </p:nvSpPr>
        <p:spPr bwMode="auto">
          <a:xfrm>
            <a:off x="467545" y="1127436"/>
            <a:ext cx="8136903" cy="475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defTabSz="446088">
              <a:defRPr/>
            </a:pPr>
            <a:r>
              <a:rPr lang="en-US" sz="2800" b="1" dirty="0" smtClean="0">
                <a:solidFill>
                  <a:srgbClr val="FF0000"/>
                </a:solidFill>
                <a:latin typeface="Arial" charset="0"/>
              </a:rPr>
              <a:t>2015 (plans):</a:t>
            </a:r>
            <a:endParaRPr lang="en-US" sz="2800" b="1" dirty="0">
              <a:solidFill>
                <a:srgbClr val="FF0000"/>
              </a:solidFill>
              <a:latin typeface="Arial" charset="0"/>
            </a:endParaRPr>
          </a:p>
          <a:p>
            <a:pPr defTabSz="446088">
              <a:defRPr/>
            </a:pPr>
            <a:endParaRPr lang="en-US" sz="1050" b="1" dirty="0" smtClean="0">
              <a:latin typeface="Arial" charset="0"/>
            </a:endParaRPr>
          </a:p>
          <a:p>
            <a:pPr marL="514350" indent="-514350" defTabSz="446088">
              <a:buFont typeface="Wingdings" pitchFamily="2" charset="2"/>
              <a:buChar char="Ø"/>
              <a:defRPr/>
            </a:pPr>
            <a:endParaRPr lang="en-US" sz="1100" dirty="0" smtClean="0">
              <a:latin typeface="Arial" charset="0"/>
            </a:endParaRPr>
          </a:p>
          <a:p>
            <a:pPr marL="514350" indent="-514350" defTabSz="446088">
              <a:buFont typeface="Wingdings" pitchFamily="2" charset="2"/>
              <a:buChar char="Ø"/>
              <a:defRPr/>
            </a:pPr>
            <a:r>
              <a:rPr lang="en-US" b="1" dirty="0">
                <a:latin typeface="Arial" charset="0"/>
              </a:rPr>
              <a:t>Review and adoption </a:t>
            </a:r>
            <a:r>
              <a:rPr lang="en-US" b="1" dirty="0" smtClean="0">
                <a:latin typeface="Arial" charset="0"/>
              </a:rPr>
              <a:t>by CES of new recommendations </a:t>
            </a:r>
            <a:r>
              <a:rPr lang="en-US" b="1" dirty="0">
                <a:latin typeface="Arial" charset="0"/>
              </a:rPr>
              <a:t>for 2020 censuses</a:t>
            </a:r>
          </a:p>
          <a:p>
            <a:pPr marL="971550" lvl="1" indent="-514350" defTabSz="446088">
              <a:buFont typeface="Wingdings" pitchFamily="2" charset="2"/>
              <a:buChar char="Ø"/>
              <a:defRPr/>
            </a:pPr>
            <a:r>
              <a:rPr lang="en-US" dirty="0" smtClean="0">
                <a:latin typeface="Arial" charset="0"/>
              </a:rPr>
              <a:t>Feb </a:t>
            </a:r>
            <a:r>
              <a:rPr lang="en-US" dirty="0">
                <a:latin typeface="Arial" charset="0"/>
              </a:rPr>
              <a:t>2015: Review by CES Bureau</a:t>
            </a:r>
          </a:p>
          <a:p>
            <a:pPr marL="971550" lvl="1" indent="-514350" defTabSz="446088">
              <a:buFont typeface="Wingdings" pitchFamily="2" charset="2"/>
              <a:buChar char="Ø"/>
              <a:defRPr/>
            </a:pPr>
            <a:r>
              <a:rPr lang="en-US" dirty="0">
                <a:latin typeface="Arial" charset="0"/>
              </a:rPr>
              <a:t>Spring 2015: Electronic consultation with CES</a:t>
            </a:r>
          </a:p>
          <a:p>
            <a:pPr marL="971550" lvl="1" indent="-514350" defTabSz="446088">
              <a:buFont typeface="Wingdings" pitchFamily="2" charset="2"/>
              <a:buChar char="Ø"/>
              <a:defRPr/>
            </a:pPr>
            <a:r>
              <a:rPr lang="en-US" dirty="0">
                <a:latin typeface="Arial" charset="0"/>
              </a:rPr>
              <a:t>June 2015: Adoption by CES plenary session</a:t>
            </a:r>
          </a:p>
          <a:p>
            <a:pPr marL="228600" indent="-228600" defTabSz="446088">
              <a:defRPr/>
            </a:pPr>
            <a:endParaRPr lang="en-US" sz="1400" dirty="0" smtClean="0">
              <a:latin typeface="Arial" charset="0"/>
            </a:endParaRPr>
          </a:p>
          <a:p>
            <a:pPr marL="228600" indent="-228600" defTabSz="446088">
              <a:buFontTx/>
              <a:buChar char="-"/>
              <a:defRPr/>
            </a:pPr>
            <a:endParaRPr lang="en-US" sz="2000" dirty="0">
              <a:latin typeface="Arial" charset="0"/>
            </a:endParaRPr>
          </a:p>
          <a:p>
            <a:pPr marL="228600" indent="-228600" defTabSz="446088">
              <a:buFontTx/>
              <a:buChar char="-"/>
              <a:defRPr/>
            </a:pPr>
            <a:endParaRPr lang="en-US" sz="2000" dirty="0">
              <a:latin typeface="Arial" charset="0"/>
            </a:endParaRPr>
          </a:p>
          <a:p>
            <a:pPr marL="228600" indent="-228600" defTabSz="446088">
              <a:defRPr/>
            </a:pPr>
            <a:r>
              <a:rPr lang="it-IT" sz="1000" dirty="0">
                <a:solidFill>
                  <a:srgbClr val="0000A8"/>
                </a:solidFill>
                <a:latin typeface="Arial" charset="0"/>
              </a:rPr>
              <a:t/>
            </a:r>
            <a:br>
              <a:rPr lang="it-IT" sz="1000" dirty="0">
                <a:solidFill>
                  <a:srgbClr val="0000A8"/>
                </a:solidFill>
                <a:latin typeface="Arial" charset="0"/>
              </a:rPr>
            </a:br>
            <a:endParaRPr lang="it-IT" sz="1000" dirty="0">
              <a:solidFill>
                <a:srgbClr val="0000A8"/>
              </a:solidFill>
              <a:latin typeface="Arial" charset="0"/>
            </a:endParaRPr>
          </a:p>
        </p:txBody>
      </p:sp>
      <p:cxnSp>
        <p:nvCxnSpPr>
          <p:cNvPr id="6" name="Connettore 1 5"/>
          <p:cNvCxnSpPr/>
          <p:nvPr/>
        </p:nvCxnSpPr>
        <p:spPr>
          <a:xfrm>
            <a:off x="395288" y="5805488"/>
            <a:ext cx="8137525" cy="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126" name="CasellaDiTesto 7"/>
          <p:cNvSpPr txBox="1">
            <a:spLocks noChangeArrowheads="1"/>
          </p:cNvSpPr>
          <p:nvPr/>
        </p:nvSpPr>
        <p:spPr bwMode="auto">
          <a:xfrm>
            <a:off x="900113" y="5876925"/>
            <a:ext cx="79930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it-CH" b="1" dirty="0"/>
              <a:t>2012		   2013		      2014	         2015	</a:t>
            </a:r>
          </a:p>
        </p:txBody>
      </p:sp>
      <p:cxnSp>
        <p:nvCxnSpPr>
          <p:cNvPr id="13" name="Connettore 1 12"/>
          <p:cNvCxnSpPr/>
          <p:nvPr/>
        </p:nvCxnSpPr>
        <p:spPr>
          <a:xfrm>
            <a:off x="395288" y="5589588"/>
            <a:ext cx="0" cy="2159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Connettore 1 13"/>
          <p:cNvCxnSpPr/>
          <p:nvPr/>
        </p:nvCxnSpPr>
        <p:spPr>
          <a:xfrm>
            <a:off x="2339975" y="5589588"/>
            <a:ext cx="0" cy="2159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Connettore 1 14"/>
          <p:cNvCxnSpPr/>
          <p:nvPr/>
        </p:nvCxnSpPr>
        <p:spPr>
          <a:xfrm>
            <a:off x="4356100" y="5589588"/>
            <a:ext cx="0" cy="2159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Connettore 1 15"/>
          <p:cNvCxnSpPr/>
          <p:nvPr/>
        </p:nvCxnSpPr>
        <p:spPr>
          <a:xfrm>
            <a:off x="6372225" y="5589588"/>
            <a:ext cx="0" cy="2159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Connettore 1 16"/>
          <p:cNvCxnSpPr/>
          <p:nvPr/>
        </p:nvCxnSpPr>
        <p:spPr>
          <a:xfrm>
            <a:off x="8532813" y="5589588"/>
            <a:ext cx="0" cy="2159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404664"/>
            <a:ext cx="7823076" cy="1007963"/>
          </a:xfrm>
        </p:spPr>
        <p:txBody>
          <a:bodyPr/>
          <a:lstStyle/>
          <a:p>
            <a:pPr eaLnBrk="1" hangingPunct="1"/>
            <a:r>
              <a:rPr lang="it-IT" sz="2800" dirty="0" smtClean="0">
                <a:solidFill>
                  <a:schemeClr val="tx1"/>
                </a:solidFill>
              </a:rPr>
              <a:t>UNECE activities on review of 2010 round and preparations for 2020 round</a:t>
            </a:r>
          </a:p>
        </p:txBody>
      </p:sp>
      <p:pic>
        <p:nvPicPr>
          <p:cNvPr id="20" name="Picture 2" descr="C:\Users\Paolo\AppData\Local\Microsoft\Windows\Temporary Internet Files\Content.IE5\HKYOV2ML\MC900441310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4728567"/>
            <a:ext cx="1080095" cy="1080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CasellaDiTesto 20"/>
          <p:cNvSpPr txBox="1">
            <a:spLocks noChangeArrowheads="1"/>
          </p:cNvSpPr>
          <p:nvPr/>
        </p:nvSpPr>
        <p:spPr bwMode="auto">
          <a:xfrm>
            <a:off x="6821377" y="4343169"/>
            <a:ext cx="99858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it-CH" sz="3200" b="1" dirty="0"/>
              <a:t>CES</a:t>
            </a:r>
          </a:p>
        </p:txBody>
      </p:sp>
    </p:spTree>
    <p:extLst>
      <p:ext uri="{BB962C8B-B14F-4D97-AF65-F5344CB8AC3E}">
        <p14:creationId xmlns:p14="http://schemas.microsoft.com/office/powerpoint/2010/main" val="1604352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DA63AEA8-F74D-48B5-9B80-B8834EBD958A}" type="datetime4">
              <a:rPr lang="en-US"/>
              <a:pPr>
                <a:defRPr/>
              </a:pPr>
              <a:t>October 11, 2013</a:t>
            </a:fld>
            <a:endParaRPr lang="en-US"/>
          </a:p>
        </p:txBody>
      </p:sp>
      <p:sp>
        <p:nvSpPr>
          <p:cNvPr id="9220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404813"/>
            <a:ext cx="7391400" cy="900112"/>
          </a:xfrm>
        </p:spPr>
        <p:txBody>
          <a:bodyPr/>
          <a:lstStyle/>
          <a:p>
            <a:pPr eaLnBrk="1" hangingPunct="1"/>
            <a:r>
              <a:rPr lang="it-IT" sz="3200" dirty="0" smtClean="0">
                <a:solidFill>
                  <a:schemeClr val="tx1"/>
                </a:solidFill>
              </a:rPr>
              <a:t>Throughout the whole period:</a:t>
            </a:r>
          </a:p>
        </p:txBody>
      </p:sp>
      <p:cxnSp>
        <p:nvCxnSpPr>
          <p:cNvPr id="6" name="Connettore 1 5"/>
          <p:cNvCxnSpPr/>
          <p:nvPr/>
        </p:nvCxnSpPr>
        <p:spPr>
          <a:xfrm>
            <a:off x="395288" y="5805488"/>
            <a:ext cx="8137525" cy="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222" name="CasellaDiTesto 7"/>
          <p:cNvSpPr txBox="1">
            <a:spLocks noChangeArrowheads="1"/>
          </p:cNvSpPr>
          <p:nvPr/>
        </p:nvSpPr>
        <p:spPr bwMode="auto">
          <a:xfrm>
            <a:off x="900113" y="5876925"/>
            <a:ext cx="79930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it-CH" b="1"/>
              <a:t>2012		   2013		      2014	         2015	</a:t>
            </a:r>
          </a:p>
        </p:txBody>
      </p:sp>
      <p:cxnSp>
        <p:nvCxnSpPr>
          <p:cNvPr id="13" name="Connettore 1 12"/>
          <p:cNvCxnSpPr/>
          <p:nvPr/>
        </p:nvCxnSpPr>
        <p:spPr>
          <a:xfrm>
            <a:off x="395288" y="5589588"/>
            <a:ext cx="0" cy="2159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Connettore 1 13"/>
          <p:cNvCxnSpPr/>
          <p:nvPr/>
        </p:nvCxnSpPr>
        <p:spPr>
          <a:xfrm>
            <a:off x="2339975" y="5589588"/>
            <a:ext cx="0" cy="2159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Connettore 1 14"/>
          <p:cNvCxnSpPr/>
          <p:nvPr/>
        </p:nvCxnSpPr>
        <p:spPr>
          <a:xfrm>
            <a:off x="4356100" y="5589588"/>
            <a:ext cx="0" cy="2159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Connettore 1 15"/>
          <p:cNvCxnSpPr/>
          <p:nvPr/>
        </p:nvCxnSpPr>
        <p:spPr>
          <a:xfrm>
            <a:off x="6372225" y="5589588"/>
            <a:ext cx="0" cy="2159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Connettore 1 16"/>
          <p:cNvCxnSpPr/>
          <p:nvPr/>
        </p:nvCxnSpPr>
        <p:spPr>
          <a:xfrm>
            <a:off x="8532813" y="5589588"/>
            <a:ext cx="0" cy="2159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8" name="Rectangle 3"/>
          <p:cNvSpPr>
            <a:spLocks noChangeArrowheads="1"/>
          </p:cNvSpPr>
          <p:nvPr/>
        </p:nvSpPr>
        <p:spPr bwMode="auto">
          <a:xfrm>
            <a:off x="395288" y="836712"/>
            <a:ext cx="8353425" cy="4535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514350" indent="-514350" defTabSz="446088">
              <a:defRPr/>
            </a:pPr>
            <a:r>
              <a:rPr lang="en-US" sz="2800" dirty="0">
                <a:latin typeface="Arial" charset="0"/>
              </a:rPr>
              <a:t>	</a:t>
            </a:r>
            <a:r>
              <a:rPr lang="en-US" sz="3200" b="1" dirty="0" smtClean="0">
                <a:latin typeface="Arial" charset="0"/>
                <a:sym typeface="Wingdings" pitchFamily="2" charset="2"/>
              </a:rPr>
              <a:t> </a:t>
            </a:r>
            <a:r>
              <a:rPr lang="en-US" sz="2800" dirty="0" smtClean="0">
                <a:latin typeface="Arial" charset="0"/>
              </a:rPr>
              <a:t>Close </a:t>
            </a:r>
            <a:r>
              <a:rPr lang="en-US" sz="2800" dirty="0">
                <a:latin typeface="Arial" charset="0"/>
              </a:rPr>
              <a:t>coordination with parallel process for revision of </a:t>
            </a:r>
            <a:r>
              <a:rPr lang="en-US" sz="2800" b="1" dirty="0">
                <a:latin typeface="Arial" charset="0"/>
              </a:rPr>
              <a:t>Principles and Recommendations for 2020 Round of Population and Housing Censuses</a:t>
            </a:r>
            <a:r>
              <a:rPr lang="en-US" sz="2800" dirty="0">
                <a:latin typeface="Arial" charset="0"/>
              </a:rPr>
              <a:t> (</a:t>
            </a:r>
            <a:r>
              <a:rPr lang="en-US" sz="2800" dirty="0" smtClean="0">
                <a:latin typeface="Arial" charset="0"/>
              </a:rPr>
              <a:t>UNSD, New York)</a:t>
            </a:r>
            <a:endParaRPr lang="en-US" sz="1400" dirty="0">
              <a:latin typeface="Arial" charset="0"/>
            </a:endParaRPr>
          </a:p>
          <a:p>
            <a:pPr marL="228600" indent="-228600" defTabSz="446088">
              <a:defRPr/>
            </a:pPr>
            <a:endParaRPr lang="en-US" sz="2000" dirty="0">
              <a:latin typeface="Arial" charset="0"/>
            </a:endParaRPr>
          </a:p>
          <a:p>
            <a:pPr marL="228600" indent="-228600" defTabSz="446088">
              <a:defRPr/>
            </a:pPr>
            <a:endParaRPr lang="en-US" sz="4000" b="1" dirty="0">
              <a:latin typeface="Arial" charset="0"/>
            </a:endParaRPr>
          </a:p>
          <a:p>
            <a:pPr marL="228600" indent="-228600" defTabSz="446088">
              <a:defRPr/>
            </a:pPr>
            <a:r>
              <a:rPr lang="it-IT" sz="1000" dirty="0">
                <a:solidFill>
                  <a:srgbClr val="0000A8"/>
                </a:solidFill>
                <a:latin typeface="Arial" charset="0"/>
              </a:rPr>
              <a:t/>
            </a:r>
            <a:br>
              <a:rPr lang="it-IT" sz="1000" dirty="0">
                <a:solidFill>
                  <a:srgbClr val="0000A8"/>
                </a:solidFill>
                <a:latin typeface="Arial" charset="0"/>
              </a:rPr>
            </a:br>
            <a:endParaRPr lang="it-IT" sz="1000" dirty="0">
              <a:solidFill>
                <a:srgbClr val="0000A8"/>
              </a:solidFill>
              <a:latin typeface="Arial" charset="0"/>
            </a:endParaRPr>
          </a:p>
        </p:txBody>
      </p:sp>
      <p:pic>
        <p:nvPicPr>
          <p:cNvPr id="9235" name="Picture 2" descr="http://www.unmikonline.org/PublishingImages/graphics%20unmikonline/unlogo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8100" y="4456113"/>
            <a:ext cx="1368425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6" name="Picture 2" descr="http://www.unmikonline.org/PublishingImages/graphics%20unmikonline/unlogo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0188" y="4434646"/>
            <a:ext cx="1368425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7" name="Picture 2" descr="http://www.unmikonline.org/PublishingImages/graphics%20unmikonline/unlogo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4489450"/>
            <a:ext cx="1368425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8" name="Picture 2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6525" y="4456113"/>
            <a:ext cx="1363663" cy="871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9" name="Picture 2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8" y="4500562"/>
            <a:ext cx="1363662" cy="871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6948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BD1E7A25-C719-442C-8E94-663E79A4E646}" type="datetime4">
              <a:rPr lang="en-US"/>
              <a:pPr>
                <a:defRPr/>
              </a:pPr>
              <a:t>October 11, 2013</a:t>
            </a:fld>
            <a:endParaRPr lang="en-US"/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50825" y="1412776"/>
            <a:ext cx="8640763" cy="4886424"/>
          </a:xfrm>
        </p:spPr>
        <p:txBody>
          <a:bodyPr/>
          <a:lstStyle/>
          <a:p>
            <a:pPr marL="358775" indent="-358775" eaLnBrk="1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GB" sz="2800" b="1" dirty="0" smtClean="0"/>
              <a:t>1) UNECE Website: </a:t>
            </a:r>
            <a:r>
              <a:rPr lang="en-GB" sz="2000" b="1" dirty="0" smtClean="0">
                <a:hlinkClick r:id="rId3"/>
              </a:rPr>
              <a:t>http</a:t>
            </a:r>
            <a:r>
              <a:rPr lang="en-GB" sz="2000" b="1" dirty="0">
                <a:hlinkClick r:id="rId3"/>
              </a:rPr>
              <a:t>://</a:t>
            </a:r>
            <a:r>
              <a:rPr lang="en-GB" sz="2000" b="1" dirty="0" smtClean="0">
                <a:hlinkClick r:id="rId3"/>
              </a:rPr>
              <a:t>www.unece.org/stats/census.html</a:t>
            </a:r>
            <a:r>
              <a:rPr lang="en-GB" sz="2000" b="1" dirty="0" smtClean="0"/>
              <a:t> </a:t>
            </a:r>
          </a:p>
          <a:p>
            <a:pPr marL="358775" indent="-358775" eaLnBrk="1" hangingPunct="1">
              <a:lnSpc>
                <a:spcPct val="80000"/>
              </a:lnSpc>
              <a:spcBef>
                <a:spcPts val="0"/>
              </a:spcBef>
              <a:spcAft>
                <a:spcPts val="1800"/>
              </a:spcAft>
              <a:buNone/>
            </a:pPr>
            <a:r>
              <a:rPr lang="fr-CH" sz="2000" dirty="0" smtClean="0"/>
              <a:t>- </a:t>
            </a:r>
            <a:r>
              <a:rPr lang="fr-CH" sz="2000" dirty="0" err="1" smtClean="0"/>
              <a:t>Papers</a:t>
            </a:r>
            <a:r>
              <a:rPr lang="fr-CH" sz="2000" dirty="0" smtClean="0"/>
              <a:t> of </a:t>
            </a:r>
            <a:r>
              <a:rPr lang="fr-CH" sz="2000" dirty="0" err="1" smtClean="0"/>
              <a:t>October</a:t>
            </a:r>
            <a:r>
              <a:rPr lang="fr-CH" sz="2000" dirty="0" smtClean="0"/>
              <a:t> 2013 meeting and workshop on </a:t>
            </a:r>
            <a:r>
              <a:rPr lang="fr-CH" sz="2000" dirty="0" err="1" smtClean="0"/>
              <a:t>censuses</a:t>
            </a:r>
            <a:endParaRPr lang="en-GB" sz="2000" dirty="0" smtClean="0"/>
          </a:p>
          <a:p>
            <a:pPr marL="358775" indent="-358775" eaLnBrk="1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FontTx/>
              <a:buNone/>
            </a:pPr>
            <a:r>
              <a:rPr lang="en-GB" sz="2800" b="1" dirty="0" smtClean="0"/>
              <a:t>2) UNECE Census Wiki</a:t>
            </a:r>
          </a:p>
          <a:p>
            <a:pPr marL="358775" indent="-358775" eaLnBrk="1" hangingPunct="1">
              <a:lnSpc>
                <a:spcPct val="80000"/>
              </a:lnSpc>
              <a:spcBef>
                <a:spcPct val="50000"/>
              </a:spcBef>
              <a:spcAft>
                <a:spcPts val="0"/>
              </a:spcAft>
              <a:buFontTx/>
              <a:buNone/>
            </a:pPr>
            <a:r>
              <a:rPr lang="en-GB" sz="2000" dirty="0" smtClean="0"/>
              <a:t>- Table on 2010 round of censuses</a:t>
            </a:r>
            <a:br>
              <a:rPr lang="en-GB" sz="2000" dirty="0" smtClean="0"/>
            </a:br>
            <a:r>
              <a:rPr lang="en-GB" sz="2000" dirty="0" smtClean="0"/>
              <a:t>in UNECE countries, including:</a:t>
            </a:r>
          </a:p>
          <a:p>
            <a:pPr marL="358775" indent="-358775" eaLnBrk="1" hangingPunct="1">
              <a:spcBef>
                <a:spcPts val="600"/>
              </a:spcBef>
              <a:spcAft>
                <a:spcPts val="0"/>
              </a:spcAft>
              <a:buFontTx/>
              <a:buNone/>
            </a:pPr>
            <a:r>
              <a:rPr lang="en-GB" sz="1800" dirty="0" smtClean="0"/>
              <a:t>	- Census dates</a:t>
            </a:r>
          </a:p>
          <a:p>
            <a:pPr marL="358775" indent="-358775" eaLnBrk="1" hangingPunct="1">
              <a:spcBef>
                <a:spcPts val="600"/>
              </a:spcBef>
              <a:spcAft>
                <a:spcPts val="0"/>
              </a:spcAft>
              <a:buFontTx/>
              <a:buNone/>
            </a:pPr>
            <a:r>
              <a:rPr lang="en-GB" sz="1800" dirty="0" smtClean="0"/>
              <a:t>	- Methodology / Use of internet</a:t>
            </a:r>
          </a:p>
          <a:p>
            <a:pPr marL="358775" indent="-358775" eaLnBrk="1" hangingPunct="1">
              <a:spcBef>
                <a:spcPts val="600"/>
              </a:spcBef>
              <a:spcAft>
                <a:spcPts val="0"/>
              </a:spcAft>
              <a:buFontTx/>
              <a:buNone/>
            </a:pPr>
            <a:r>
              <a:rPr lang="en-GB" sz="1800" dirty="0" smtClean="0"/>
              <a:t>	- Questionnaires (PDF)</a:t>
            </a:r>
          </a:p>
          <a:p>
            <a:pPr marL="358775" indent="-358775" eaLnBrk="1" hangingPunct="1">
              <a:spcBef>
                <a:spcPts val="600"/>
              </a:spcBef>
              <a:spcAft>
                <a:spcPts val="0"/>
              </a:spcAft>
              <a:buFontTx/>
              <a:buNone/>
            </a:pPr>
            <a:r>
              <a:rPr lang="en-GB" sz="1800" dirty="0" smtClean="0"/>
              <a:t>	- Technical papers and reports</a:t>
            </a:r>
          </a:p>
          <a:p>
            <a:pPr marL="358775" indent="-358775" eaLnBrk="1" hangingPunct="1">
              <a:spcBef>
                <a:spcPts val="600"/>
              </a:spcBef>
              <a:spcAft>
                <a:spcPts val="0"/>
              </a:spcAft>
              <a:buFontTx/>
              <a:buNone/>
            </a:pPr>
            <a:r>
              <a:rPr lang="en-GB" sz="1800" dirty="0" smtClean="0"/>
              <a:t>	- Link to national census website</a:t>
            </a:r>
          </a:p>
          <a:p>
            <a:pPr marL="358775" indent="-358775" eaLnBrk="1" hangingPunct="1">
              <a:lnSpc>
                <a:spcPct val="80000"/>
              </a:lnSpc>
              <a:spcAft>
                <a:spcPts val="600"/>
              </a:spcAft>
              <a:buFontTx/>
              <a:buNone/>
            </a:pPr>
            <a:r>
              <a:rPr lang="en-GB" sz="1800" b="1" dirty="0" smtClean="0"/>
              <a:t>	Accessible from UNECE census web page or using Google:</a:t>
            </a:r>
          </a:p>
          <a:p>
            <a:pPr marL="358775" indent="-358775" eaLnBrk="1" hangingPunct="1">
              <a:lnSpc>
                <a:spcPct val="80000"/>
              </a:lnSpc>
              <a:spcBef>
                <a:spcPct val="50000"/>
              </a:spcBef>
              <a:buFontTx/>
              <a:buNone/>
            </a:pPr>
            <a:endParaRPr lang="en-GB" sz="2000" dirty="0" smtClean="0">
              <a:solidFill>
                <a:srgbClr val="003399"/>
              </a:solidFill>
            </a:endParaRPr>
          </a:p>
        </p:txBody>
      </p:sp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250825" y="404813"/>
            <a:ext cx="7391400" cy="900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it-IT" sz="2800" b="1" dirty="0" smtClean="0">
                <a:latin typeface="Arial" pitchFamily="34" charset="0"/>
              </a:rPr>
              <a:t>More information on censuses in UNECE:</a:t>
            </a:r>
            <a:endParaRPr lang="it-IT" sz="3600" b="1" dirty="0">
              <a:latin typeface="Arial" pitchFamily="34" charset="0"/>
            </a:endParaRPr>
          </a:p>
        </p:txBody>
      </p: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92" t="4213" b="4089"/>
          <a:stretch>
            <a:fillRect/>
          </a:stretch>
        </p:blipFill>
        <p:spPr bwMode="auto">
          <a:xfrm>
            <a:off x="4355976" y="2204865"/>
            <a:ext cx="4391025" cy="2952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5"/>
          <a:srcRect l="1472" t="19485" r="43010" b="74845"/>
          <a:stretch>
            <a:fillRect/>
          </a:stretch>
        </p:blipFill>
        <p:spPr bwMode="auto">
          <a:xfrm>
            <a:off x="539750" y="5589588"/>
            <a:ext cx="7896225" cy="5048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32434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7086600" cy="990600"/>
          </a:xfrm>
        </p:spPr>
        <p:txBody>
          <a:bodyPr/>
          <a:lstStyle/>
          <a:p>
            <a:r>
              <a:rPr lang="en-GB" sz="3200" dirty="0" smtClean="0"/>
              <a:t>United Nations Economic </a:t>
            </a:r>
            <a:r>
              <a:rPr lang="en-GB" sz="3200" dirty="0"/>
              <a:t>and Social </a:t>
            </a:r>
            <a:r>
              <a:rPr lang="en-GB" sz="3200" dirty="0" smtClean="0"/>
              <a:t>Council (ECOSOC)</a:t>
            </a:r>
            <a:br>
              <a:rPr lang="en-GB" sz="3200" dirty="0" smtClean="0"/>
            </a:br>
            <a:r>
              <a:rPr lang="en-GB" sz="3200" dirty="0" smtClean="0"/>
              <a:t>Resolution 2005/13: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467544" y="2060848"/>
            <a:ext cx="7924800" cy="3963144"/>
          </a:xfrm>
        </p:spPr>
        <p:txBody>
          <a:bodyPr/>
          <a:lstStyle/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400" i="1" dirty="0" smtClean="0"/>
              <a:t>“The </a:t>
            </a:r>
            <a:r>
              <a:rPr lang="en-US" sz="2400" i="1" dirty="0"/>
              <a:t>Economic and Social </a:t>
            </a:r>
            <a:r>
              <a:rPr lang="en-US" sz="2400" i="1" dirty="0" smtClean="0"/>
              <a:t>Council…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400" i="1" dirty="0" smtClean="0"/>
              <a:t>1. </a:t>
            </a:r>
            <a:r>
              <a:rPr lang="en-US" sz="2400" i="1" dirty="0"/>
              <a:t>Supports the 2010 World Population and Housing </a:t>
            </a:r>
            <a:r>
              <a:rPr lang="en-US" sz="2400" i="1" dirty="0" smtClean="0"/>
              <a:t>Census </a:t>
            </a:r>
            <a:r>
              <a:rPr lang="en-US" sz="2400" i="1" dirty="0" err="1" smtClean="0"/>
              <a:t>Programme</a:t>
            </a:r>
            <a:r>
              <a:rPr lang="en-US" sz="2400" i="1" dirty="0"/>
              <a:t>, consisting of a number of activities aimed at </a:t>
            </a:r>
            <a:r>
              <a:rPr lang="en-US" sz="2400" i="1" dirty="0" smtClean="0"/>
              <a:t>ensuring that </a:t>
            </a:r>
            <a:r>
              <a:rPr lang="en-US" sz="2400" i="1" u="sng" dirty="0" smtClean="0"/>
              <a:t>Member </a:t>
            </a:r>
            <a:r>
              <a:rPr lang="en-US" sz="2400" i="1" u="sng" dirty="0"/>
              <a:t>States conduct a population and housing census at least </a:t>
            </a:r>
            <a:r>
              <a:rPr lang="en-US" sz="2400" i="1" u="sng" dirty="0" smtClean="0"/>
              <a:t>once during </a:t>
            </a:r>
            <a:r>
              <a:rPr lang="en-US" sz="2400" i="1" u="sng" dirty="0"/>
              <a:t>the period from 2005 to 2014</a:t>
            </a:r>
            <a:r>
              <a:rPr lang="en-US" sz="2400" i="1" dirty="0"/>
              <a:t>;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400" i="1" dirty="0"/>
              <a:t>2. </a:t>
            </a:r>
            <a:r>
              <a:rPr lang="en-US" sz="2400" i="1" u="sng" dirty="0"/>
              <a:t>Urges Member States to carry out a population and </a:t>
            </a:r>
            <a:r>
              <a:rPr lang="en-US" sz="2400" i="1" u="sng" dirty="0" smtClean="0"/>
              <a:t>housing census </a:t>
            </a:r>
            <a:r>
              <a:rPr lang="en-US" sz="2400" i="1" u="sng" dirty="0"/>
              <a:t>and to disseminate census results </a:t>
            </a:r>
            <a:r>
              <a:rPr lang="en-US" sz="2400" i="1" dirty="0"/>
              <a:t>as an essential source </a:t>
            </a:r>
            <a:r>
              <a:rPr lang="en-US" sz="2400" i="1" dirty="0" smtClean="0"/>
              <a:t>of information </a:t>
            </a:r>
            <a:r>
              <a:rPr lang="en-US" sz="2400" i="1" dirty="0"/>
              <a:t>for small-area, national, regional and international </a:t>
            </a:r>
            <a:r>
              <a:rPr lang="en-US" sz="2400" i="1" dirty="0" smtClean="0"/>
              <a:t>planning and development…”</a:t>
            </a:r>
            <a:endParaRPr lang="en-GB" sz="2400" i="1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fld id="{8335EB0C-CBF4-4FF6-8F1A-36B8F0AFEAB0}" type="datetime4">
              <a:rPr lang="en-US" smtClean="0"/>
              <a:pPr/>
              <a:t>October 11, 2013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9122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fld id="{8335EB0C-CBF4-4FF6-8F1A-36B8F0AFEAB0}" type="datetime4">
              <a:rPr lang="en-US" smtClean="0"/>
              <a:pPr/>
              <a:t>October 11, 2013</a:t>
            </a:fld>
            <a:endParaRPr lang="en-US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28131767"/>
              </p:ext>
            </p:extLst>
          </p:nvPr>
        </p:nvGraphicFramePr>
        <p:xfrm>
          <a:off x="533400" y="1484784"/>
          <a:ext cx="7924800" cy="4752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476672"/>
            <a:ext cx="7200800" cy="990600"/>
          </a:xfrm>
        </p:spPr>
        <p:txBody>
          <a:bodyPr/>
          <a:lstStyle/>
          <a:p>
            <a:pPr eaLnBrk="1" hangingPunct="1"/>
            <a:r>
              <a:rPr lang="fr-CH" sz="3000" b="1" dirty="0" smtClean="0"/>
              <a:t>2010 </a:t>
            </a:r>
            <a:r>
              <a:rPr lang="fr-CH" sz="3000" b="1" dirty="0" err="1" smtClean="0"/>
              <a:t>Census</a:t>
            </a:r>
            <a:r>
              <a:rPr lang="fr-CH" sz="3000" b="1" dirty="0" smtClean="0"/>
              <a:t> Round in UNECE </a:t>
            </a:r>
            <a:r>
              <a:rPr lang="fr-CH" sz="3000" b="1" dirty="0" err="1" smtClean="0"/>
              <a:t>region</a:t>
            </a:r>
            <a:r>
              <a:rPr lang="fr-CH" sz="3000" b="1" dirty="0" smtClean="0"/>
              <a:t>: Countries by </a:t>
            </a:r>
            <a:r>
              <a:rPr lang="fr-CH" sz="3000" b="1" dirty="0" err="1" smtClean="0"/>
              <a:t>census</a:t>
            </a:r>
            <a:r>
              <a:rPr lang="fr-CH" sz="3000" b="1" dirty="0" smtClean="0"/>
              <a:t> </a:t>
            </a:r>
            <a:r>
              <a:rPr lang="fr-CH" sz="3000" b="1" dirty="0" err="1" smtClean="0"/>
              <a:t>year</a:t>
            </a:r>
            <a:endParaRPr lang="en-US" sz="3000" b="1" dirty="0" smtClean="0"/>
          </a:p>
        </p:txBody>
      </p:sp>
    </p:spTree>
    <p:extLst>
      <p:ext uri="{BB962C8B-B14F-4D97-AF65-F5344CB8AC3E}">
        <p14:creationId xmlns:p14="http://schemas.microsoft.com/office/powerpoint/2010/main" val="30465545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fld id="{8335EB0C-CBF4-4FF6-8F1A-36B8F0AFEAB0}" type="datetime4">
              <a:rPr lang="en-US" smtClean="0"/>
              <a:pPr/>
              <a:t>October 11, 2013</a:t>
            </a:fld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476672"/>
            <a:ext cx="7344816" cy="990600"/>
          </a:xfrm>
        </p:spPr>
        <p:txBody>
          <a:bodyPr/>
          <a:lstStyle/>
          <a:p>
            <a:pPr eaLnBrk="1" hangingPunct="1"/>
            <a:r>
              <a:rPr lang="fr-CH" sz="3000" dirty="0" err="1" smtClean="0"/>
              <a:t>Census</a:t>
            </a:r>
            <a:r>
              <a:rPr lang="fr-CH" sz="3000" dirty="0" smtClean="0"/>
              <a:t> </a:t>
            </a:r>
            <a:r>
              <a:rPr lang="fr-CH" sz="3000" dirty="0" err="1" smtClean="0"/>
              <a:t>methodology</a:t>
            </a:r>
            <a:r>
              <a:rPr lang="fr-CH" sz="3000" dirty="0" smtClean="0"/>
              <a:t> in</a:t>
            </a:r>
            <a:r>
              <a:rPr lang="fr-CH" sz="3000" b="1" dirty="0" smtClean="0"/>
              <a:t> UNECE </a:t>
            </a:r>
            <a:r>
              <a:rPr lang="fr-CH" sz="3000" b="1" dirty="0" err="1" smtClean="0"/>
              <a:t>region</a:t>
            </a:r>
            <a:r>
              <a:rPr lang="fr-CH" sz="3000" b="1" dirty="0" smtClean="0"/>
              <a:t>: </a:t>
            </a:r>
            <a:r>
              <a:rPr lang="fr-CH" sz="3000" b="1" dirty="0" err="1" smtClean="0"/>
              <a:t>Comparison</a:t>
            </a:r>
            <a:r>
              <a:rPr lang="fr-CH" sz="3000" b="1" dirty="0" smtClean="0"/>
              <a:t> 2000 and 2010 rounds</a:t>
            </a:r>
            <a:endParaRPr lang="en-US" sz="3000" b="1" dirty="0" smtClean="0"/>
          </a:p>
        </p:txBody>
      </p:sp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64584234"/>
              </p:ext>
            </p:extLst>
          </p:nvPr>
        </p:nvGraphicFramePr>
        <p:xfrm>
          <a:off x="395536" y="1484784"/>
          <a:ext cx="8208912" cy="4752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2870497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fld id="{8335EB0C-CBF4-4FF6-8F1A-36B8F0AFEAB0}" type="datetime4">
              <a:rPr lang="en-US" smtClean="0"/>
              <a:pPr/>
              <a:t>October 11, 2013</a:t>
            </a:fld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476672"/>
            <a:ext cx="7344816" cy="990600"/>
          </a:xfrm>
        </p:spPr>
        <p:txBody>
          <a:bodyPr/>
          <a:lstStyle/>
          <a:p>
            <a:pPr eaLnBrk="1" hangingPunct="1"/>
            <a:r>
              <a:rPr lang="fr-CH" sz="3000" dirty="0" err="1" smtClean="0"/>
              <a:t>Census</a:t>
            </a:r>
            <a:r>
              <a:rPr lang="fr-CH" sz="3000" dirty="0" smtClean="0"/>
              <a:t> </a:t>
            </a:r>
            <a:r>
              <a:rPr lang="fr-CH" sz="3000" dirty="0" err="1" smtClean="0"/>
              <a:t>methodology</a:t>
            </a:r>
            <a:r>
              <a:rPr lang="fr-CH" sz="3000" dirty="0" smtClean="0"/>
              <a:t> in</a:t>
            </a:r>
            <a:r>
              <a:rPr lang="fr-CH" sz="3000" b="1" dirty="0" smtClean="0"/>
              <a:t> UNECE </a:t>
            </a:r>
            <a:r>
              <a:rPr lang="fr-CH" sz="3000" b="1" dirty="0" err="1" smtClean="0"/>
              <a:t>region</a:t>
            </a:r>
            <a:r>
              <a:rPr lang="fr-CH" sz="3000" b="1" dirty="0" smtClean="0"/>
              <a:t>: </a:t>
            </a:r>
            <a:r>
              <a:rPr lang="fr-CH" sz="3000" b="1" dirty="0" err="1" smtClean="0"/>
              <a:t>Comparison</a:t>
            </a:r>
            <a:r>
              <a:rPr lang="fr-CH" sz="3000" b="1" dirty="0" smtClean="0"/>
              <a:t> 2000 and 2010 rounds</a:t>
            </a:r>
            <a:endParaRPr lang="en-US" sz="3000" b="1" dirty="0" smtClean="0"/>
          </a:p>
        </p:txBody>
      </p:sp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87143829"/>
              </p:ext>
            </p:extLst>
          </p:nvPr>
        </p:nvGraphicFramePr>
        <p:xfrm>
          <a:off x="395536" y="1484784"/>
          <a:ext cx="8208912" cy="4752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0303171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fld id="{8335EB0C-CBF4-4FF6-8F1A-36B8F0AFEAB0}" type="datetime4">
              <a:rPr lang="en-US" smtClean="0"/>
              <a:pPr/>
              <a:t>October 11, 2013</a:t>
            </a:fld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422176"/>
            <a:ext cx="7344816" cy="990600"/>
          </a:xfrm>
        </p:spPr>
        <p:txBody>
          <a:bodyPr/>
          <a:lstStyle/>
          <a:p>
            <a:pPr eaLnBrk="1" hangingPunct="1"/>
            <a:r>
              <a:rPr lang="fr-CH" sz="3000" dirty="0" err="1" smtClean="0"/>
              <a:t>Census</a:t>
            </a:r>
            <a:r>
              <a:rPr lang="fr-CH" sz="3000" dirty="0" smtClean="0"/>
              <a:t> </a:t>
            </a:r>
            <a:r>
              <a:rPr lang="fr-CH" sz="3000" dirty="0" err="1" smtClean="0"/>
              <a:t>methodology</a:t>
            </a:r>
            <a:r>
              <a:rPr lang="fr-CH" sz="3000" dirty="0" smtClean="0"/>
              <a:t> </a:t>
            </a:r>
            <a:br>
              <a:rPr lang="fr-CH" sz="3000" dirty="0" smtClean="0"/>
            </a:br>
            <a:r>
              <a:rPr lang="fr-CH" sz="3000" dirty="0" smtClean="0"/>
              <a:t>in</a:t>
            </a:r>
            <a:r>
              <a:rPr lang="fr-CH" sz="3000" b="1" dirty="0" smtClean="0"/>
              <a:t> UNECE </a:t>
            </a:r>
            <a:r>
              <a:rPr lang="fr-CH" sz="3000" b="1" dirty="0" err="1" smtClean="0"/>
              <a:t>region</a:t>
            </a:r>
            <a:r>
              <a:rPr lang="fr-CH" sz="3000" b="1" dirty="0" smtClean="0"/>
              <a:t>: 2010 round</a:t>
            </a:r>
            <a:endParaRPr lang="en-US" sz="3000" b="1" dirty="0" smtClean="0"/>
          </a:p>
        </p:txBody>
      </p:sp>
      <p:pic>
        <p:nvPicPr>
          <p:cNvPr id="1026" name="Picture 2" descr="G:\STAT\_SocDemogr\1 CENSUS\Census methods used in 2000 and 2010\Map 2010 round by Mariana Darnet\UNECEselon type recensement AVEC TEXTES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694"/>
          <a:stretch/>
        </p:blipFill>
        <p:spPr bwMode="auto">
          <a:xfrm>
            <a:off x="323528" y="1412776"/>
            <a:ext cx="8424936" cy="5456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94979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fld id="{8335EB0C-CBF4-4FF6-8F1A-36B8F0AFEAB0}" type="datetime4">
              <a:rPr lang="en-US" smtClean="0"/>
              <a:pPr/>
              <a:t>October 11, 2013</a:t>
            </a:fld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404664"/>
            <a:ext cx="7344816" cy="990600"/>
          </a:xfrm>
        </p:spPr>
        <p:txBody>
          <a:bodyPr/>
          <a:lstStyle/>
          <a:p>
            <a:pPr eaLnBrk="1" hangingPunct="1"/>
            <a:r>
              <a:rPr lang="fr-CH" sz="3000" dirty="0" err="1" smtClean="0"/>
              <a:t>Census</a:t>
            </a:r>
            <a:r>
              <a:rPr lang="fr-CH" sz="3000" dirty="0" smtClean="0"/>
              <a:t> </a:t>
            </a:r>
            <a:r>
              <a:rPr lang="fr-CH" sz="3000" dirty="0" err="1" smtClean="0"/>
              <a:t>technology</a:t>
            </a:r>
            <a:r>
              <a:rPr lang="fr-CH" sz="3000" dirty="0" smtClean="0"/>
              <a:t> in 2010 round:</a:t>
            </a:r>
            <a:br>
              <a:rPr lang="fr-CH" sz="3000" dirty="0" smtClean="0"/>
            </a:br>
            <a:r>
              <a:rPr lang="fr-CH" sz="3000" dirty="0" smtClean="0"/>
              <a:t>Internet </a:t>
            </a:r>
            <a:r>
              <a:rPr lang="fr-CH" sz="3000" dirty="0" err="1" smtClean="0"/>
              <a:t>census</a:t>
            </a:r>
            <a:r>
              <a:rPr lang="fr-CH" sz="3000" dirty="0" smtClean="0"/>
              <a:t> (% of data </a:t>
            </a:r>
            <a:r>
              <a:rPr lang="fr-CH" sz="3000" dirty="0" err="1" smtClean="0"/>
              <a:t>collected</a:t>
            </a:r>
            <a:r>
              <a:rPr lang="fr-CH" sz="3000" dirty="0" smtClean="0"/>
              <a:t>)</a:t>
            </a:r>
            <a:endParaRPr lang="en-US" sz="3000" b="1" dirty="0" smtClean="0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85852652"/>
              </p:ext>
            </p:extLst>
          </p:nvPr>
        </p:nvGraphicFramePr>
        <p:xfrm>
          <a:off x="0" y="1412776"/>
          <a:ext cx="9144000" cy="49625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5741383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theconstructionzone.files.wordpress.com/2010/03/collaboration-bi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4793688"/>
            <a:ext cx="1152128" cy="827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DA63AEA8-F74D-48B5-9B80-B8834EBD958A}" type="datetime4">
              <a:rPr lang="en-US"/>
              <a:pPr>
                <a:defRPr/>
              </a:pPr>
              <a:t>October 11, 2013</a:t>
            </a:fld>
            <a:endParaRPr lang="en-US"/>
          </a:p>
        </p:txBody>
      </p:sp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395288" y="1268611"/>
            <a:ext cx="8532812" cy="3456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defTabSz="446088">
              <a:defRPr/>
            </a:pPr>
            <a:r>
              <a:rPr lang="en-US" sz="2800" b="1" dirty="0" smtClean="0">
                <a:solidFill>
                  <a:srgbClr val="FF0000"/>
                </a:solidFill>
                <a:latin typeface="Arial" charset="0"/>
              </a:rPr>
              <a:t>2012:</a:t>
            </a:r>
          </a:p>
          <a:p>
            <a:pPr defTabSz="446088">
              <a:defRPr/>
            </a:pPr>
            <a:endParaRPr lang="en-US" sz="1600" b="1" dirty="0" smtClean="0">
              <a:latin typeface="Arial" charset="0"/>
            </a:endParaRPr>
          </a:p>
          <a:p>
            <a:pPr marL="514350" indent="-514350" defTabSz="446088">
              <a:buFont typeface="Wingdings" pitchFamily="2" charset="2"/>
              <a:buChar char="Ø"/>
              <a:defRPr/>
            </a:pPr>
            <a:r>
              <a:rPr lang="en-US" b="1" dirty="0" smtClean="0">
                <a:latin typeface="Arial" charset="0"/>
              </a:rPr>
              <a:t>Work plan adopted by CES</a:t>
            </a:r>
            <a:r>
              <a:rPr lang="en-US" dirty="0" smtClean="0">
                <a:latin typeface="Arial" charset="0"/>
              </a:rPr>
              <a:t> (June 2012)</a:t>
            </a:r>
          </a:p>
          <a:p>
            <a:pPr defTabSz="446088">
              <a:defRPr/>
            </a:pPr>
            <a:endParaRPr lang="en-US" sz="1600" b="1" dirty="0" smtClean="0">
              <a:latin typeface="Arial" charset="0"/>
            </a:endParaRPr>
          </a:p>
          <a:p>
            <a:pPr marL="514350" indent="-514350" defTabSz="446088">
              <a:buFont typeface="Wingdings" pitchFamily="2" charset="2"/>
              <a:buChar char="Ø"/>
              <a:defRPr/>
            </a:pPr>
            <a:r>
              <a:rPr lang="en-US" b="1" dirty="0" smtClean="0">
                <a:latin typeface="Arial" charset="0"/>
              </a:rPr>
              <a:t>9</a:t>
            </a:r>
            <a:r>
              <a:rPr lang="en-US" b="1" dirty="0">
                <a:latin typeface="Arial" charset="0"/>
              </a:rPr>
              <a:t>	Task forces </a:t>
            </a:r>
            <a:r>
              <a:rPr lang="en-US" dirty="0" smtClean="0">
                <a:latin typeface="Arial" charset="0"/>
              </a:rPr>
              <a:t>established</a:t>
            </a:r>
            <a:r>
              <a:rPr lang="en-US" dirty="0">
                <a:latin typeface="Arial" charset="0"/>
              </a:rPr>
              <a:t>, </a:t>
            </a:r>
            <a:r>
              <a:rPr lang="en-US" dirty="0" smtClean="0">
                <a:latin typeface="Arial" charset="0"/>
              </a:rPr>
              <a:t>on different census topics:</a:t>
            </a:r>
            <a:endParaRPr lang="en-US" dirty="0">
              <a:latin typeface="Arial" charset="0"/>
            </a:endParaRPr>
          </a:p>
          <a:p>
            <a:pPr marL="228600" indent="-228600" defTabSz="446088">
              <a:defRPr/>
            </a:pPr>
            <a:r>
              <a:rPr lang="en-US" sz="1800" dirty="0" smtClean="0">
                <a:latin typeface="Arial" charset="0"/>
              </a:rPr>
              <a:t>a</a:t>
            </a:r>
            <a:r>
              <a:rPr lang="en-US" sz="1800" dirty="0">
                <a:latin typeface="Arial" charset="0"/>
              </a:rPr>
              <a:t>.		Census methodology			</a:t>
            </a:r>
            <a:r>
              <a:rPr lang="en-US" sz="1800" dirty="0" smtClean="0">
                <a:latin typeface="Arial" charset="0"/>
              </a:rPr>
              <a:t>	f.</a:t>
            </a:r>
            <a:r>
              <a:rPr lang="en-US" sz="1800" dirty="0">
                <a:latin typeface="Arial" charset="0"/>
              </a:rPr>
              <a:t>	Economic </a:t>
            </a:r>
            <a:r>
              <a:rPr lang="en-US" sz="1800" dirty="0" smtClean="0">
                <a:latin typeface="Arial" charset="0"/>
              </a:rPr>
              <a:t>and educational char.</a:t>
            </a:r>
            <a:endParaRPr lang="en-US" sz="1800" dirty="0">
              <a:latin typeface="Arial" charset="0"/>
            </a:endParaRPr>
          </a:p>
          <a:p>
            <a:pPr marL="228600" indent="-228600" defTabSz="446088">
              <a:defRPr/>
            </a:pPr>
            <a:r>
              <a:rPr lang="en-US" sz="1800" dirty="0">
                <a:latin typeface="Arial" charset="0"/>
              </a:rPr>
              <a:t>b.		Census technology				</a:t>
            </a:r>
            <a:r>
              <a:rPr lang="en-US" sz="1800" dirty="0" smtClean="0">
                <a:latin typeface="Arial" charset="0"/>
              </a:rPr>
              <a:t>g.</a:t>
            </a:r>
            <a:r>
              <a:rPr lang="en-US" sz="1800" dirty="0">
                <a:latin typeface="Arial" charset="0"/>
              </a:rPr>
              <a:t>	Migration and ethno-cultural char.</a:t>
            </a:r>
          </a:p>
          <a:p>
            <a:pPr marL="228600" indent="-228600" defTabSz="446088">
              <a:defRPr/>
            </a:pPr>
            <a:r>
              <a:rPr lang="en-US" sz="1800" dirty="0">
                <a:latin typeface="Arial" charset="0"/>
              </a:rPr>
              <a:t>c.		Census </a:t>
            </a:r>
            <a:r>
              <a:rPr lang="en-US" sz="1800" dirty="0" smtClean="0">
                <a:latin typeface="Arial" charset="0"/>
              </a:rPr>
              <a:t>costs and benefits</a:t>
            </a:r>
            <a:r>
              <a:rPr lang="en-US" sz="1800" dirty="0">
                <a:latin typeface="Arial" charset="0"/>
              </a:rPr>
              <a:t>		</a:t>
            </a:r>
            <a:r>
              <a:rPr lang="en-US" sz="1800" dirty="0" smtClean="0">
                <a:latin typeface="Arial" charset="0"/>
              </a:rPr>
              <a:t>h.</a:t>
            </a:r>
            <a:r>
              <a:rPr lang="en-US" sz="1800" dirty="0">
                <a:latin typeface="Arial" charset="0"/>
              </a:rPr>
              <a:t>	Household and family </a:t>
            </a:r>
            <a:r>
              <a:rPr lang="en-US" sz="1800" dirty="0" smtClean="0">
                <a:latin typeface="Arial" charset="0"/>
              </a:rPr>
              <a:t>characteristics</a:t>
            </a:r>
            <a:endParaRPr lang="en-US" sz="1800" dirty="0">
              <a:latin typeface="Arial" charset="0"/>
            </a:endParaRPr>
          </a:p>
          <a:p>
            <a:pPr marL="446088" indent="-446088" defTabSz="446088">
              <a:buAutoNum type="alphaLcPeriod" startAt="4"/>
              <a:defRPr/>
            </a:pPr>
            <a:r>
              <a:rPr lang="en-US" sz="1800" dirty="0" smtClean="0">
                <a:latin typeface="Arial" charset="0"/>
              </a:rPr>
              <a:t>Census coverage and quality	 </a:t>
            </a:r>
            <a:r>
              <a:rPr lang="en-US" sz="1800" dirty="0">
                <a:latin typeface="Arial" charset="0"/>
              </a:rPr>
              <a:t>	</a:t>
            </a:r>
            <a:r>
              <a:rPr lang="en-US" sz="1800" dirty="0" err="1" smtClean="0">
                <a:latin typeface="Arial" charset="0"/>
              </a:rPr>
              <a:t>i</a:t>
            </a:r>
            <a:r>
              <a:rPr lang="en-US" sz="1800" dirty="0" smtClean="0">
                <a:latin typeface="Arial" charset="0"/>
              </a:rPr>
              <a:t>.</a:t>
            </a:r>
            <a:r>
              <a:rPr lang="en-US" sz="1800" dirty="0">
                <a:latin typeface="Arial" charset="0"/>
              </a:rPr>
              <a:t>	Housing </a:t>
            </a:r>
            <a:r>
              <a:rPr lang="en-US" sz="1800" dirty="0" smtClean="0">
                <a:latin typeface="Arial" charset="0"/>
              </a:rPr>
              <a:t>characteristics</a:t>
            </a:r>
          </a:p>
          <a:p>
            <a:pPr marL="446088" indent="-446088" defTabSz="446088">
              <a:buAutoNum type="alphaLcPeriod" startAt="4"/>
              <a:defRPr/>
            </a:pPr>
            <a:r>
              <a:rPr lang="en-US" sz="1800" dirty="0" smtClean="0">
                <a:latin typeface="Arial" charset="0"/>
              </a:rPr>
              <a:t>Pop</a:t>
            </a:r>
            <a:r>
              <a:rPr lang="en-US" sz="1800" dirty="0">
                <a:latin typeface="Arial" charset="0"/>
              </a:rPr>
              <a:t>. counts and geographic char.</a:t>
            </a:r>
          </a:p>
        </p:txBody>
      </p:sp>
      <p:cxnSp>
        <p:nvCxnSpPr>
          <p:cNvPr id="6" name="Connettore 1 5"/>
          <p:cNvCxnSpPr/>
          <p:nvPr/>
        </p:nvCxnSpPr>
        <p:spPr>
          <a:xfrm>
            <a:off x="395288" y="5805488"/>
            <a:ext cx="8137525" cy="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103" name="CasellaDiTesto 7"/>
          <p:cNvSpPr txBox="1">
            <a:spLocks noChangeArrowheads="1"/>
          </p:cNvSpPr>
          <p:nvPr/>
        </p:nvSpPr>
        <p:spPr bwMode="auto">
          <a:xfrm>
            <a:off x="900113" y="5876925"/>
            <a:ext cx="79930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it-CH" b="1"/>
              <a:t>2012		   2013		      2014	         2015	</a:t>
            </a:r>
          </a:p>
        </p:txBody>
      </p:sp>
      <p:cxnSp>
        <p:nvCxnSpPr>
          <p:cNvPr id="13" name="Connettore 1 12"/>
          <p:cNvCxnSpPr/>
          <p:nvPr/>
        </p:nvCxnSpPr>
        <p:spPr>
          <a:xfrm>
            <a:off x="395288" y="5589588"/>
            <a:ext cx="0" cy="2159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Connettore 1 13"/>
          <p:cNvCxnSpPr/>
          <p:nvPr/>
        </p:nvCxnSpPr>
        <p:spPr>
          <a:xfrm>
            <a:off x="2339975" y="5589588"/>
            <a:ext cx="0" cy="2159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Connettore 1 14"/>
          <p:cNvCxnSpPr/>
          <p:nvPr/>
        </p:nvCxnSpPr>
        <p:spPr>
          <a:xfrm>
            <a:off x="4356100" y="5589588"/>
            <a:ext cx="0" cy="2159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Connettore 1 15"/>
          <p:cNvCxnSpPr/>
          <p:nvPr/>
        </p:nvCxnSpPr>
        <p:spPr>
          <a:xfrm>
            <a:off x="6372225" y="5589588"/>
            <a:ext cx="0" cy="2159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Connettore 1 16"/>
          <p:cNvCxnSpPr/>
          <p:nvPr/>
        </p:nvCxnSpPr>
        <p:spPr>
          <a:xfrm>
            <a:off x="8532813" y="5589588"/>
            <a:ext cx="0" cy="2159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8" name="Rectangle 2"/>
          <p:cNvSpPr txBox="1">
            <a:spLocks noChangeArrowheads="1"/>
          </p:cNvSpPr>
          <p:nvPr/>
        </p:nvSpPr>
        <p:spPr bwMode="auto">
          <a:xfrm>
            <a:off x="395288" y="404664"/>
            <a:ext cx="7823076" cy="1007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it-IT" sz="2800" dirty="0" smtClean="0">
                <a:solidFill>
                  <a:schemeClr val="tx1"/>
                </a:solidFill>
              </a:rPr>
              <a:t>UNECE activities on review of 2010 round and preparations for 2020 round</a:t>
            </a:r>
          </a:p>
        </p:txBody>
      </p:sp>
      <p:pic>
        <p:nvPicPr>
          <p:cNvPr id="19" name="Picture 2" descr="C:\Users\Paolo\AppData\Local\Microsoft\Windows\Temporary Internet Files\Content.IE5\HKYOV2ML\MC900441310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888" y="5005778"/>
            <a:ext cx="691760" cy="691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CasellaDiTesto 20"/>
          <p:cNvSpPr txBox="1">
            <a:spLocks noChangeArrowheads="1"/>
          </p:cNvSpPr>
          <p:nvPr/>
        </p:nvSpPr>
        <p:spPr bwMode="auto">
          <a:xfrm>
            <a:off x="659294" y="4805723"/>
            <a:ext cx="72008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it-CH" sz="2000" b="1" dirty="0"/>
              <a:t>CES</a:t>
            </a:r>
            <a:endParaRPr lang="it-CH" sz="1600" b="1" dirty="0"/>
          </a:p>
        </p:txBody>
      </p:sp>
    </p:spTree>
    <p:extLst>
      <p:ext uri="{BB962C8B-B14F-4D97-AF65-F5344CB8AC3E}">
        <p14:creationId xmlns:p14="http://schemas.microsoft.com/office/powerpoint/2010/main" val="1222694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DA63AEA8-F74D-48B5-9B80-B8834EBD958A}" type="datetime4">
              <a:rPr lang="en-US"/>
              <a:pPr>
                <a:defRPr/>
              </a:pPr>
              <a:t>October 11, 2013</a:t>
            </a:fld>
            <a:endParaRPr lang="en-US"/>
          </a:p>
        </p:txBody>
      </p:sp>
      <p:sp>
        <p:nvSpPr>
          <p:cNvPr id="4100" name="Rectangle 3"/>
          <p:cNvSpPr>
            <a:spLocks noChangeArrowheads="1"/>
          </p:cNvSpPr>
          <p:nvPr/>
        </p:nvSpPr>
        <p:spPr bwMode="auto">
          <a:xfrm>
            <a:off x="429167" y="1268760"/>
            <a:ext cx="8281168" cy="475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defTabSz="446088">
              <a:defRPr/>
            </a:pPr>
            <a:r>
              <a:rPr lang="en-US" sz="2800" b="1" dirty="0" smtClean="0">
                <a:solidFill>
                  <a:srgbClr val="FF0000"/>
                </a:solidFill>
                <a:latin typeface="Arial" charset="0"/>
              </a:rPr>
              <a:t>2013:</a:t>
            </a:r>
            <a:endParaRPr lang="en-US" sz="2800" b="1" dirty="0">
              <a:solidFill>
                <a:srgbClr val="FF0000"/>
              </a:solidFill>
              <a:latin typeface="Arial" charset="0"/>
            </a:endParaRPr>
          </a:p>
          <a:p>
            <a:pPr defTabSz="446088">
              <a:defRPr/>
            </a:pPr>
            <a:endParaRPr lang="en-US" sz="1050" b="1" dirty="0" smtClean="0">
              <a:latin typeface="Arial" charset="0"/>
            </a:endParaRPr>
          </a:p>
          <a:p>
            <a:pPr marL="514350" indent="-514350" defTabSz="446088">
              <a:buFont typeface="Wingdings" pitchFamily="2" charset="2"/>
              <a:buChar char="Ø"/>
              <a:defRPr/>
            </a:pPr>
            <a:r>
              <a:rPr lang="en-US" b="1" dirty="0" smtClean="0">
                <a:latin typeface="Arial" charset="0"/>
              </a:rPr>
              <a:t>UNECE Online </a:t>
            </a:r>
            <a:r>
              <a:rPr lang="en-US" b="1" dirty="0">
                <a:latin typeface="Arial" charset="0"/>
              </a:rPr>
              <a:t>survey of national practices in </a:t>
            </a:r>
            <a:r>
              <a:rPr lang="en-US" b="1" dirty="0" smtClean="0">
                <a:latin typeface="Arial" charset="0"/>
              </a:rPr>
              <a:t>2010 </a:t>
            </a:r>
            <a:r>
              <a:rPr lang="en-US" b="1" dirty="0">
                <a:latin typeface="Arial" charset="0"/>
              </a:rPr>
              <a:t>census </a:t>
            </a:r>
            <a:r>
              <a:rPr lang="en-US" b="1" dirty="0" smtClean="0">
                <a:latin typeface="Arial" charset="0"/>
              </a:rPr>
              <a:t>round</a:t>
            </a:r>
            <a:r>
              <a:rPr lang="en-US" dirty="0" smtClean="0">
                <a:latin typeface="Arial" charset="0"/>
              </a:rPr>
              <a:t> (Jan-Mar 2013)</a:t>
            </a:r>
          </a:p>
          <a:p>
            <a:pPr marL="514350" indent="-514350" defTabSz="446088">
              <a:buFont typeface="Wingdings" pitchFamily="2" charset="2"/>
              <a:buChar char="Ø"/>
              <a:defRPr/>
            </a:pPr>
            <a:endParaRPr lang="en-US" sz="1100" dirty="0" smtClean="0">
              <a:latin typeface="Arial" charset="0"/>
            </a:endParaRPr>
          </a:p>
          <a:p>
            <a:pPr marL="514350" indent="-514350" defTabSz="446088">
              <a:buFont typeface="Wingdings" pitchFamily="2" charset="2"/>
              <a:buChar char="Ø"/>
              <a:defRPr/>
            </a:pPr>
            <a:r>
              <a:rPr lang="en-US" b="1" dirty="0" smtClean="0">
                <a:latin typeface="Arial" charset="0"/>
              </a:rPr>
              <a:t>Preparation of 18 reports </a:t>
            </a:r>
            <a:r>
              <a:rPr lang="en-US" dirty="0">
                <a:latin typeface="Arial" charset="0"/>
              </a:rPr>
              <a:t>on review of 2010 round and proposals for new CES Rec. for 2020 </a:t>
            </a:r>
            <a:r>
              <a:rPr lang="en-US" dirty="0" smtClean="0">
                <a:latin typeface="Arial" charset="0"/>
              </a:rPr>
              <a:t>round, by UNECE Steering Group and Task Forces (Apr-Sep 2013)</a:t>
            </a:r>
          </a:p>
          <a:p>
            <a:pPr defTabSz="446088">
              <a:defRPr/>
            </a:pPr>
            <a:endParaRPr lang="en-US" sz="1050" b="1" dirty="0" smtClean="0">
              <a:latin typeface="Arial" charset="0"/>
            </a:endParaRPr>
          </a:p>
          <a:p>
            <a:pPr marL="514350" indent="-514350" defTabSz="446088">
              <a:buFont typeface="Wingdings" pitchFamily="2" charset="2"/>
              <a:buChar char="Ø"/>
              <a:defRPr/>
            </a:pPr>
            <a:r>
              <a:rPr lang="en-US" b="1" dirty="0" smtClean="0">
                <a:latin typeface="Arial" charset="0"/>
              </a:rPr>
              <a:t>UNECE-Eurostat Meeting </a:t>
            </a:r>
            <a:r>
              <a:rPr lang="en-US" b="1" dirty="0">
                <a:latin typeface="Arial" charset="0"/>
              </a:rPr>
              <a:t>on Censuses </a:t>
            </a:r>
            <a:r>
              <a:rPr lang="en-US" dirty="0" smtClean="0">
                <a:latin typeface="Arial" charset="0"/>
              </a:rPr>
              <a:t>in Geneva,  to discuss the reports (Oct 2013)</a:t>
            </a:r>
            <a:endParaRPr lang="en-US" dirty="0">
              <a:latin typeface="Arial" charset="0"/>
            </a:endParaRPr>
          </a:p>
          <a:p>
            <a:pPr marL="228600" indent="-228600" defTabSz="446088">
              <a:defRPr/>
            </a:pPr>
            <a:endParaRPr lang="en-US" sz="1400" dirty="0">
              <a:latin typeface="Arial" charset="0"/>
            </a:endParaRPr>
          </a:p>
          <a:p>
            <a:pPr marL="228600" indent="-228600" defTabSz="446088">
              <a:buFontTx/>
              <a:buChar char="-"/>
              <a:defRPr/>
            </a:pPr>
            <a:endParaRPr lang="en-US" sz="2000" dirty="0">
              <a:latin typeface="Arial" charset="0"/>
            </a:endParaRPr>
          </a:p>
          <a:p>
            <a:pPr marL="228600" indent="-228600" defTabSz="446088">
              <a:buFontTx/>
              <a:buChar char="-"/>
              <a:defRPr/>
            </a:pPr>
            <a:endParaRPr lang="en-US" sz="2000" dirty="0">
              <a:latin typeface="Arial" charset="0"/>
            </a:endParaRPr>
          </a:p>
          <a:p>
            <a:pPr marL="228600" indent="-228600" defTabSz="446088">
              <a:defRPr/>
            </a:pPr>
            <a:r>
              <a:rPr lang="it-IT" sz="1000" dirty="0">
                <a:solidFill>
                  <a:srgbClr val="0000A8"/>
                </a:solidFill>
                <a:latin typeface="Arial" charset="0"/>
              </a:rPr>
              <a:t/>
            </a:r>
            <a:br>
              <a:rPr lang="it-IT" sz="1000" dirty="0">
                <a:solidFill>
                  <a:srgbClr val="0000A8"/>
                </a:solidFill>
                <a:latin typeface="Arial" charset="0"/>
              </a:rPr>
            </a:br>
            <a:endParaRPr lang="it-IT" sz="1000" dirty="0">
              <a:solidFill>
                <a:srgbClr val="0000A8"/>
              </a:solidFill>
              <a:latin typeface="Arial" charset="0"/>
            </a:endParaRPr>
          </a:p>
        </p:txBody>
      </p:sp>
      <p:cxnSp>
        <p:nvCxnSpPr>
          <p:cNvPr id="6" name="Connettore 1 5"/>
          <p:cNvCxnSpPr/>
          <p:nvPr/>
        </p:nvCxnSpPr>
        <p:spPr>
          <a:xfrm>
            <a:off x="395288" y="5805488"/>
            <a:ext cx="8137525" cy="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126" name="CasellaDiTesto 7"/>
          <p:cNvSpPr txBox="1">
            <a:spLocks noChangeArrowheads="1"/>
          </p:cNvSpPr>
          <p:nvPr/>
        </p:nvSpPr>
        <p:spPr bwMode="auto">
          <a:xfrm>
            <a:off x="900113" y="5876925"/>
            <a:ext cx="79930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it-CH" b="1" dirty="0"/>
              <a:t>2012		   2013		      2014	         2015	</a:t>
            </a:r>
          </a:p>
        </p:txBody>
      </p:sp>
      <p:cxnSp>
        <p:nvCxnSpPr>
          <p:cNvPr id="13" name="Connettore 1 12"/>
          <p:cNvCxnSpPr/>
          <p:nvPr/>
        </p:nvCxnSpPr>
        <p:spPr>
          <a:xfrm>
            <a:off x="395288" y="5589588"/>
            <a:ext cx="0" cy="2159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Connettore 1 13"/>
          <p:cNvCxnSpPr/>
          <p:nvPr/>
        </p:nvCxnSpPr>
        <p:spPr>
          <a:xfrm>
            <a:off x="2339975" y="5589588"/>
            <a:ext cx="0" cy="2159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Connettore 1 14"/>
          <p:cNvCxnSpPr/>
          <p:nvPr/>
        </p:nvCxnSpPr>
        <p:spPr>
          <a:xfrm>
            <a:off x="4356100" y="5589588"/>
            <a:ext cx="0" cy="2159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Connettore 1 15"/>
          <p:cNvCxnSpPr/>
          <p:nvPr/>
        </p:nvCxnSpPr>
        <p:spPr>
          <a:xfrm>
            <a:off x="6372225" y="5589588"/>
            <a:ext cx="0" cy="2159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Connettore 1 16"/>
          <p:cNvCxnSpPr/>
          <p:nvPr/>
        </p:nvCxnSpPr>
        <p:spPr>
          <a:xfrm>
            <a:off x="8532813" y="5589588"/>
            <a:ext cx="0" cy="2159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5132" name="Picture 5" descr="C:\Program Files (x86)\Microsoft Office\MEDIA\CAGCAT10\j0195384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4712" y="4963383"/>
            <a:ext cx="582613" cy="59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3" name="Picture 2" descr="http://theconstructionzone.files.wordpress.com/2010/03/collaboration-bi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2239" y="4869160"/>
            <a:ext cx="869739" cy="784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4" name="Picture 2" descr="C:\Users\Paolo\AppData\Local\Microsoft\Windows\Temporary Internet Files\Content.IE5\RNW0IG8R\MC900197760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3757" y="4965636"/>
            <a:ext cx="803219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404664"/>
            <a:ext cx="7823076" cy="1007963"/>
          </a:xfrm>
        </p:spPr>
        <p:txBody>
          <a:bodyPr/>
          <a:lstStyle/>
          <a:p>
            <a:pPr eaLnBrk="1" hangingPunct="1"/>
            <a:r>
              <a:rPr lang="it-IT" sz="2800" dirty="0" smtClean="0">
                <a:solidFill>
                  <a:schemeClr val="tx1"/>
                </a:solidFill>
              </a:rPr>
              <a:t>UNECE activities on review of 2010 round and preparations for 2020 round</a:t>
            </a:r>
          </a:p>
        </p:txBody>
      </p:sp>
    </p:spTree>
    <p:extLst>
      <p:ext uri="{BB962C8B-B14F-4D97-AF65-F5344CB8AC3E}">
        <p14:creationId xmlns:p14="http://schemas.microsoft.com/office/powerpoint/2010/main" val="1863588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atsUNE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3333FF"/>
      </a:hlink>
      <a:folHlink>
        <a:srgbClr val="B2B2B2"/>
      </a:folHlink>
    </a:clrScheme>
    <a:fontScheme name="StatsUNE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tsUNEC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tsUNEC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tsUNEC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tsUNEC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tsUNE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tsUNE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tsUNE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StatsUNECE</Template>
  <TotalTime>2881</TotalTime>
  <Words>649</Words>
  <Application>Microsoft Office PowerPoint</Application>
  <PresentationFormat>On-screen Show (4:3)</PresentationFormat>
  <Paragraphs>134</Paragraphs>
  <Slides>13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StatsUNECE</vt:lpstr>
      <vt:lpstr>Overview of the 2010 census round in the UNECE region  and preparations for the 2020 round</vt:lpstr>
      <vt:lpstr>United Nations Economic and Social Council (ECOSOC) Resolution 2005/13:</vt:lpstr>
      <vt:lpstr>2010 Census Round in UNECE region: Countries by census year</vt:lpstr>
      <vt:lpstr>Census methodology in UNECE region: Comparison 2000 and 2010 rounds</vt:lpstr>
      <vt:lpstr>Census methodology in UNECE region: Comparison 2000 and 2010 rounds</vt:lpstr>
      <vt:lpstr>Census methodology  in UNECE region: 2010 round</vt:lpstr>
      <vt:lpstr>Census technology in 2010 round: Internet census (% of data collected)</vt:lpstr>
      <vt:lpstr>PowerPoint Presentation</vt:lpstr>
      <vt:lpstr>UNECE activities on review of 2010 round and preparations for 2020 round</vt:lpstr>
      <vt:lpstr>UNECE activities on review of 2010 round and preparations for 2020 round</vt:lpstr>
      <vt:lpstr>UNECE activities on review of 2010 round and preparations for 2020 round</vt:lpstr>
      <vt:lpstr>Throughout the whole period:</vt:lpstr>
      <vt:lpstr>PowerPoint Presentation</vt:lpstr>
    </vt:vector>
  </TitlesOfParts>
  <Company>UNECE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Hansen</dc:creator>
  <cp:lastModifiedBy>onu</cp:lastModifiedBy>
  <cp:revision>166</cp:revision>
  <cp:lastPrinted>2013-09-26T11:56:22Z</cp:lastPrinted>
  <dcterms:created xsi:type="dcterms:W3CDTF">2011-12-28T11:16:09Z</dcterms:created>
  <dcterms:modified xsi:type="dcterms:W3CDTF">2013-10-11T11:28:01Z</dcterms:modified>
</cp:coreProperties>
</file>